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B8DEC-0908-4140-AEBC-B23DEEA3DF1C}" type="datetimeFigureOut">
              <a:rPr lang="pt-PT" smtClean="0"/>
              <a:t>23/08/2023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30CCD-3CF6-4DCA-A157-80208E0314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741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23/08/2023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833D-2379-4A49-A6F4-001A91EAB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348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23/08/2023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833D-2379-4A49-A6F4-001A91EAB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826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23/08/2023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833D-2379-4A49-A6F4-001A91EAB3C7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017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23/08/2023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833D-2379-4A49-A6F4-001A91EAB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037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23/08/2023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833D-2379-4A49-A6F4-001A91EAB3C7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563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23/08/2023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833D-2379-4A49-A6F4-001A91EAB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1714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23/08/2023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833D-2379-4A49-A6F4-001A91EAB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3382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23/08/2023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833D-2379-4A49-A6F4-001A91EAB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14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23/08/2023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833D-2379-4A49-A6F4-001A91EAB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699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23/08/2023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833D-2379-4A49-A6F4-001A91EAB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603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23/08/2023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CASE STUDY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833D-2379-4A49-A6F4-001A91EAB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234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23/08/2023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CASE STUDY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833D-2379-4A49-A6F4-001A91EAB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919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23/08/2023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CASE STUDY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833D-2379-4A49-A6F4-001A91EAB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602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23/08/2023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CASE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833D-2379-4A49-A6F4-001A91EAB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868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23/08/2023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CASE STUDY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833D-2379-4A49-A6F4-001A91EAB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837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23/08/2023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CASE STUDY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833D-2379-4A49-A6F4-001A91EAB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921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23/08/2023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CE833D-2379-4A49-A6F4-001A91EAB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30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7B742-55E7-0CD1-879D-02136C42C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CASE STUDY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4BCB17-D139-47FE-956F-3140561BF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By</a:t>
            </a:r>
            <a:r>
              <a:rPr lang="pt-PT" dirty="0"/>
              <a:t> Gonçalo Bernardo</a:t>
            </a:r>
          </a:p>
        </p:txBody>
      </p:sp>
    </p:spTree>
    <p:extLst>
      <p:ext uri="{BB962C8B-B14F-4D97-AF65-F5344CB8AC3E}">
        <p14:creationId xmlns:p14="http://schemas.microsoft.com/office/powerpoint/2010/main" val="119954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7F6973-37B6-30B4-5B34-A7EBED7CB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5" y="1059356"/>
            <a:ext cx="4936193" cy="305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94978A-8FB1-5122-94CD-18BA5C4E7EAD}"/>
              </a:ext>
            </a:extLst>
          </p:cNvPr>
          <p:cNvSpPr txBox="1"/>
          <p:nvPr/>
        </p:nvSpPr>
        <p:spPr>
          <a:xfrm>
            <a:off x="890585" y="422394"/>
            <a:ext cx="9685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ogle Sans"/>
              </a:rPr>
              <a:t>How much revenue did we make per month in 2020 compared to the previous two years?</a:t>
            </a:r>
            <a:endParaRPr lang="pt-PT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FDB0FF-1111-1B19-A9E8-43B3CDAF6957}"/>
              </a:ext>
            </a:extLst>
          </p:cNvPr>
          <p:cNvSpPr txBox="1"/>
          <p:nvPr/>
        </p:nvSpPr>
        <p:spPr>
          <a:xfrm>
            <a:off x="1116837" y="4405804"/>
            <a:ext cx="94591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By observing the chart and table above one can conclude that:</a:t>
            </a:r>
          </a:p>
          <a:p>
            <a:pPr marL="45720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1F1F"/>
                </a:solidFill>
                <a:latin typeface="Google Sans"/>
              </a:rPr>
              <a:t>The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revenue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have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been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increasing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along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the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years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for 6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months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of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the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year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,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having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a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special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increasment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in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Febryary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and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the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last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three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months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of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the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year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;</a:t>
            </a:r>
          </a:p>
          <a:p>
            <a:pPr marL="457200" lvl="2" indent="-285750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1F1F1F"/>
                </a:solidFill>
                <a:latin typeface="Google Sans"/>
              </a:rPr>
              <a:t>It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GB" dirty="0">
                <a:solidFill>
                  <a:srgbClr val="1F1F1F"/>
                </a:solidFill>
                <a:latin typeface="Google Sans"/>
              </a:rPr>
              <a:t>seems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that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in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the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summer’s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months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,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the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revenue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has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been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decreasing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, in general;</a:t>
            </a:r>
          </a:p>
          <a:p>
            <a:pPr marL="457200" lvl="2" indent="-285750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1F1F1F"/>
                </a:solidFill>
                <a:latin typeface="Google Sans"/>
              </a:rPr>
              <a:t>The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top 3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revenues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occured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in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March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and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May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of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2019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and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December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of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2020,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been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the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last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the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pt-PT" dirty="0" err="1">
                <a:solidFill>
                  <a:srgbClr val="1F1F1F"/>
                </a:solidFill>
                <a:latin typeface="Google Sans"/>
              </a:rPr>
              <a:t>higher</a:t>
            </a:r>
            <a:r>
              <a:rPr lang="pt-PT" dirty="0">
                <a:solidFill>
                  <a:srgbClr val="1F1F1F"/>
                </a:solidFill>
                <a:latin typeface="Google Sans"/>
              </a:rPr>
              <a:t> (~438k €)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C619E6-5746-4349-62F3-C9A7338FF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07" y="1530586"/>
            <a:ext cx="3119560" cy="258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869F140-F5BA-964F-F355-314AFE7F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23/08/2023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D4F4439-6E13-8A3C-7151-0743A029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CASE STUDY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47FF9B7-5B53-86B7-0FEA-120A55E2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833D-2379-4A49-A6F4-001A91EAB3C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617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9891035-5D00-5EC4-DA7B-481D5B77F45F}"/>
              </a:ext>
            </a:extLst>
          </p:cNvPr>
          <p:cNvSpPr txBox="1"/>
          <p:nvPr/>
        </p:nvSpPr>
        <p:spPr>
          <a:xfrm>
            <a:off x="841442" y="547461"/>
            <a:ext cx="9547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 i="0">
                <a:solidFill>
                  <a:srgbClr val="1F1F1F"/>
                </a:solidFill>
                <a:effectLst/>
                <a:latin typeface="Google Sans"/>
              </a:defRPr>
            </a:lvl1pPr>
          </a:lstStyle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many of our orders from 2020 have already been invoiced?</a:t>
            </a:r>
            <a:endParaRPr lang="pt-PT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6A9F0D-C4C8-8E99-1D59-DAD301FE5FF5}"/>
              </a:ext>
            </a:extLst>
          </p:cNvPr>
          <p:cNvSpPr txBox="1"/>
          <p:nvPr/>
        </p:nvSpPr>
        <p:spPr>
          <a:xfrm>
            <a:off x="841442" y="1191723"/>
            <a:ext cx="779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In total, 2020 has 2990 orders, having already been invoiced 135 of them.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B9F657C-F56B-68B0-E63A-DFD86EC5DB48}"/>
              </a:ext>
            </a:extLst>
          </p:cNvPr>
          <p:cNvSpPr txBox="1"/>
          <p:nvPr/>
        </p:nvSpPr>
        <p:spPr>
          <a:xfrm>
            <a:off x="841441" y="1925973"/>
            <a:ext cx="76508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 i="0">
                <a:solidFill>
                  <a:srgbClr val="1F1F1F"/>
                </a:solidFill>
                <a:effectLst/>
                <a:latin typeface="Google Sans"/>
              </a:defRPr>
            </a:lvl1pPr>
          </a:lstStyle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many products have we shipped that have not been invoiced?</a:t>
            </a:r>
            <a:endParaRPr lang="pt-PT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EE305FF-4EE5-DDF9-E407-738E1F8B3D05}"/>
              </a:ext>
            </a:extLst>
          </p:cNvPr>
          <p:cNvSpPr txBox="1"/>
          <p:nvPr/>
        </p:nvSpPr>
        <p:spPr>
          <a:xfrm>
            <a:off x="767674" y="2903687"/>
            <a:ext cx="38991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1F1F1F"/>
                </a:solidFill>
                <a:latin typeface="Google Sans"/>
              </a:rPr>
              <a:t>We already shipped 11448 orders and 60 of them haven’t been invoiced yet.</a:t>
            </a:r>
          </a:p>
          <a:p>
            <a:pPr algn="just"/>
            <a:r>
              <a:rPr lang="en-US" dirty="0">
                <a:solidFill>
                  <a:srgbClr val="1F1F1F"/>
                </a:solidFill>
                <a:latin typeface="Google Sans"/>
              </a:rPr>
              <a:t>On the right one can see the like of those 60 orders.</a:t>
            </a:r>
            <a:endParaRPr lang="pt-PT" dirty="0"/>
          </a:p>
        </p:txBody>
      </p:sp>
      <p:pic>
        <p:nvPicPr>
          <p:cNvPr id="14" name="Imagem 13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A88295B4-E556-C966-FED9-26363B0E61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5"/>
          <a:stretch/>
        </p:blipFill>
        <p:spPr>
          <a:xfrm>
            <a:off x="4741422" y="2783768"/>
            <a:ext cx="7041959" cy="2592915"/>
          </a:xfrm>
          <a:prstGeom prst="rect">
            <a:avLst/>
          </a:prstGeom>
        </p:spPr>
      </p:pic>
      <p:sp>
        <p:nvSpPr>
          <p:cNvPr id="15" name="Marcador de Posição da Data 14">
            <a:extLst>
              <a:ext uri="{FF2B5EF4-FFF2-40B4-BE49-F238E27FC236}">
                <a16:creationId xmlns:a16="http://schemas.microsoft.com/office/drawing/2014/main" id="{A6D0B792-23CE-E3F2-B157-4835AAE9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23/08/2023</a:t>
            </a:r>
          </a:p>
        </p:txBody>
      </p:sp>
      <p:sp>
        <p:nvSpPr>
          <p:cNvPr id="16" name="Marcador de Posição do Rodapé 15">
            <a:extLst>
              <a:ext uri="{FF2B5EF4-FFF2-40B4-BE49-F238E27FC236}">
                <a16:creationId xmlns:a16="http://schemas.microsoft.com/office/drawing/2014/main" id="{4C4F5505-1441-8349-34C8-A2FD1379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CASE STUDY</a:t>
            </a:r>
          </a:p>
        </p:txBody>
      </p:sp>
      <p:sp>
        <p:nvSpPr>
          <p:cNvPr id="17" name="Marcador de Posição do Número do Diapositivo 16">
            <a:extLst>
              <a:ext uri="{FF2B5EF4-FFF2-40B4-BE49-F238E27FC236}">
                <a16:creationId xmlns:a16="http://schemas.microsoft.com/office/drawing/2014/main" id="{8B622F68-E92C-468E-997D-EE326705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833D-2379-4A49-A6F4-001A91EAB3C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079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60F5B06-027A-BDBC-A8C3-BBAD2D91CB3F}"/>
              </a:ext>
            </a:extLst>
          </p:cNvPr>
          <p:cNvSpPr txBox="1"/>
          <p:nvPr/>
        </p:nvSpPr>
        <p:spPr>
          <a:xfrm>
            <a:off x="1074906" y="502703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 i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ogle Sans"/>
              </a:defRPr>
            </a:lvl1pPr>
          </a:lstStyle>
          <a:p>
            <a:r>
              <a:rPr lang="en-US" dirty="0"/>
              <a:t>How many orders have we not yet shipped? 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7D7D17-B810-95BD-59CA-0F03C6F21948}"/>
              </a:ext>
            </a:extLst>
          </p:cNvPr>
          <p:cNvSpPr txBox="1"/>
          <p:nvPr/>
        </p:nvSpPr>
        <p:spPr>
          <a:xfrm>
            <a:off x="1074906" y="1178044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There are 379 orders to be shipped.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48BE12-3BAF-2B16-6036-65B1326F61CB}"/>
              </a:ext>
            </a:extLst>
          </p:cNvPr>
          <p:cNvSpPr txBox="1"/>
          <p:nvPr/>
        </p:nvSpPr>
        <p:spPr>
          <a:xfrm>
            <a:off x="984114" y="2268133"/>
            <a:ext cx="6099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 i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ogle Sans"/>
              </a:defRPr>
            </a:lvl1pPr>
          </a:lstStyle>
          <a:p>
            <a:r>
              <a:rPr lang="en-US" dirty="0"/>
              <a:t>How much value of goods is not yet invoiced?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2C1897-928D-0981-A3A0-4887E9986AC6}"/>
              </a:ext>
            </a:extLst>
          </p:cNvPr>
          <p:cNvSpPr txBox="1"/>
          <p:nvPr/>
        </p:nvSpPr>
        <p:spPr>
          <a:xfrm>
            <a:off x="984113" y="2752373"/>
            <a:ext cx="8140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1F1F1F"/>
                </a:solidFill>
                <a:latin typeface="Google Sans"/>
              </a:defRPr>
            </a:lvl1pPr>
          </a:lstStyle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amount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orders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yet</a:t>
            </a:r>
            <a:r>
              <a:rPr lang="pt-PT" dirty="0"/>
              <a:t> </a:t>
            </a:r>
            <a:r>
              <a:rPr lang="pt-PT" dirty="0" err="1"/>
              <a:t>invoiced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439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total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712817,20€.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42B82AE-70CD-1B5D-F7B2-2B5061B289F6}"/>
              </a:ext>
            </a:extLst>
          </p:cNvPr>
          <p:cNvSpPr txBox="1"/>
          <p:nvPr/>
        </p:nvSpPr>
        <p:spPr>
          <a:xfrm>
            <a:off x="984114" y="3972759"/>
            <a:ext cx="10455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 i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ogle Sans"/>
              </a:defRPr>
            </a:lvl1pPr>
          </a:lstStyle>
          <a:p>
            <a:r>
              <a:rPr lang="en-US" dirty="0"/>
              <a:t>What was the net sales from June &amp; August 2020 that were invoiced in the following months?</a:t>
            </a:r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047243A-1C1D-DEFB-7557-939D8763213D}"/>
              </a:ext>
            </a:extLst>
          </p:cNvPr>
          <p:cNvSpPr txBox="1"/>
          <p:nvPr/>
        </p:nvSpPr>
        <p:spPr>
          <a:xfrm>
            <a:off x="984113" y="4546676"/>
            <a:ext cx="10199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net sales from those 2 months that were invoiced in the following months was 240834,89€.</a:t>
            </a:r>
            <a:endParaRPr lang="pt-PT" dirty="0"/>
          </a:p>
        </p:txBody>
      </p:sp>
      <p:sp>
        <p:nvSpPr>
          <p:cNvPr id="13" name="Marcador de Posição da Data 12">
            <a:extLst>
              <a:ext uri="{FF2B5EF4-FFF2-40B4-BE49-F238E27FC236}">
                <a16:creationId xmlns:a16="http://schemas.microsoft.com/office/drawing/2014/main" id="{1B274D76-EA71-133F-AFC8-9E77497A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23/08/2023</a:t>
            </a:r>
          </a:p>
        </p:txBody>
      </p:sp>
      <p:sp>
        <p:nvSpPr>
          <p:cNvPr id="14" name="Marcador de Posição do Rodapé 13">
            <a:extLst>
              <a:ext uri="{FF2B5EF4-FFF2-40B4-BE49-F238E27FC236}">
                <a16:creationId xmlns:a16="http://schemas.microsoft.com/office/drawing/2014/main" id="{8F3B06C6-1842-6E26-B353-65CC05E0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CASE STUDY</a:t>
            </a:r>
          </a:p>
        </p:txBody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E1DA3050-272C-6C23-6B76-F58F96D9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833D-2379-4A49-A6F4-001A91EAB3C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160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title"/>
          </p:nvPr>
        </p:nvSpPr>
        <p:spPr>
          <a:xfrm>
            <a:off x="476251" y="277427"/>
            <a:ext cx="7397946" cy="85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</a:pPr>
            <a:r>
              <a:rPr lang="pt-PT" dirty="0" err="1"/>
              <a:t>eCommerce</a:t>
            </a:r>
            <a:r>
              <a:rPr lang="pt-PT" dirty="0"/>
              <a:t> </a:t>
            </a:r>
            <a:r>
              <a:rPr lang="pt-PT" dirty="0" err="1"/>
              <a:t>Process</a:t>
            </a:r>
            <a:endParaRPr dirty="0"/>
          </a:p>
        </p:txBody>
      </p:sp>
      <p:sp>
        <p:nvSpPr>
          <p:cNvPr id="224" name="Google Shape;224;p7"/>
          <p:cNvSpPr txBox="1">
            <a:spLocks noGrp="1"/>
          </p:cNvSpPr>
          <p:nvPr>
            <p:ph type="dt" idx="10"/>
          </p:nvPr>
        </p:nvSpPr>
        <p:spPr>
          <a:xfrm>
            <a:off x="0" y="6586666"/>
            <a:ext cx="2743200" cy="26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/>
              <a:t>23/08/2023</a:t>
            </a:r>
            <a:endParaRPr dirty="0"/>
          </a:p>
        </p:txBody>
      </p:sp>
      <p:sp>
        <p:nvSpPr>
          <p:cNvPr id="225" name="Google Shape;225;p7"/>
          <p:cNvSpPr txBox="1">
            <a:spLocks noGrp="1"/>
          </p:cNvSpPr>
          <p:nvPr>
            <p:ph type="ftr" idx="11"/>
          </p:nvPr>
        </p:nvSpPr>
        <p:spPr>
          <a:xfrm>
            <a:off x="4038600" y="6582032"/>
            <a:ext cx="4114800" cy="27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CASE STUDY</a:t>
            </a:r>
            <a:endParaRPr/>
          </a:p>
        </p:txBody>
      </p:sp>
      <p:sp>
        <p:nvSpPr>
          <p:cNvPr id="226" name="Google Shape;226;p7"/>
          <p:cNvSpPr txBox="1">
            <a:spLocks noGrp="1"/>
          </p:cNvSpPr>
          <p:nvPr>
            <p:ph type="sldNum" idx="12"/>
          </p:nvPr>
        </p:nvSpPr>
        <p:spPr>
          <a:xfrm>
            <a:off x="9448800" y="6586666"/>
            <a:ext cx="2743200" cy="26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27" name="Google Shape;227;p7"/>
          <p:cNvSpPr/>
          <p:nvPr/>
        </p:nvSpPr>
        <p:spPr>
          <a:xfrm>
            <a:off x="945254" y="1396985"/>
            <a:ext cx="842755" cy="83488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PT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</a:t>
            </a:r>
            <a:r>
              <a:rPr lang="pt-PT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lang="pt-PT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7"/>
          <p:cNvCxnSpPr>
            <a:cxnSpLocks/>
            <a:stCxn id="227" idx="3"/>
            <a:endCxn id="237" idx="1"/>
          </p:cNvCxnSpPr>
          <p:nvPr/>
        </p:nvCxnSpPr>
        <p:spPr>
          <a:xfrm>
            <a:off x="1788009" y="1814429"/>
            <a:ext cx="833027" cy="0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29" name="Google Shape;229;p7"/>
          <p:cNvGrpSpPr/>
          <p:nvPr/>
        </p:nvGrpSpPr>
        <p:grpSpPr>
          <a:xfrm>
            <a:off x="2208179" y="2526963"/>
            <a:ext cx="1731318" cy="1156374"/>
            <a:chOff x="3849645" y="3044147"/>
            <a:chExt cx="1598462" cy="1046922"/>
          </a:xfrm>
        </p:grpSpPr>
        <p:sp>
          <p:nvSpPr>
            <p:cNvPr id="230" name="Google Shape;230;p7"/>
            <p:cNvSpPr/>
            <p:nvPr/>
          </p:nvSpPr>
          <p:spPr>
            <a:xfrm>
              <a:off x="3849645" y="3044147"/>
              <a:ext cx="1598462" cy="1046922"/>
            </a:xfrm>
            <a:prstGeom prst="diamond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PT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Product</a:t>
              </a:r>
              <a:r>
                <a:rPr lang="pt-PT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in stock?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4020379" y="3441712"/>
              <a:ext cx="1186070" cy="251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7"/>
          <p:cNvSpPr/>
          <p:nvPr/>
        </p:nvSpPr>
        <p:spPr>
          <a:xfrm>
            <a:off x="10031848" y="3270664"/>
            <a:ext cx="1577009" cy="29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step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/>
          <p:nvPr/>
        </p:nvSpPr>
        <p:spPr>
          <a:xfrm>
            <a:off x="10103264" y="2943677"/>
            <a:ext cx="1577009" cy="29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step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11464273" y="2997150"/>
            <a:ext cx="216000" cy="21600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11464273" y="3309831"/>
            <a:ext cx="216000" cy="21600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2575" y="2028556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7"/>
          <p:cNvSpPr/>
          <p:nvPr/>
        </p:nvSpPr>
        <p:spPr>
          <a:xfrm>
            <a:off x="2621036" y="1396985"/>
            <a:ext cx="949015" cy="83488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4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r>
              <a:rPr lang="pt-PT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inventory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7"/>
          <p:cNvCxnSpPr>
            <a:cxnSpLocks/>
            <a:stCxn id="237" idx="2"/>
            <a:endCxn id="230" idx="0"/>
          </p:cNvCxnSpPr>
          <p:nvPr/>
        </p:nvCxnSpPr>
        <p:spPr>
          <a:xfrm flipH="1">
            <a:off x="3073838" y="2231872"/>
            <a:ext cx="21706" cy="295091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39" name="Google Shape;239;p7" descr="Ein Bild, das Kopfbedeckung enthält.&#10;&#10;Automatisch generierte Beschreibu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42575" y="1396985"/>
            <a:ext cx="270000" cy="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43241" y="1713951"/>
            <a:ext cx="270000" cy="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42575" y="2345522"/>
            <a:ext cx="270000" cy="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42684" y="2660431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7"/>
          <p:cNvSpPr txBox="1"/>
          <p:nvPr/>
        </p:nvSpPr>
        <p:spPr>
          <a:xfrm>
            <a:off x="9969555" y="1370751"/>
            <a:ext cx="1473020" cy="156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Inventory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Purchasing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228;p7">
            <a:extLst>
              <a:ext uri="{FF2B5EF4-FFF2-40B4-BE49-F238E27FC236}">
                <a16:creationId xmlns:a16="http://schemas.microsoft.com/office/drawing/2014/main" id="{3CC319ED-CC63-9D26-6698-28FD3006B5DD}"/>
              </a:ext>
            </a:extLst>
          </p:cNvPr>
          <p:cNvCxnSpPr>
            <a:cxnSpLocks/>
            <a:stCxn id="230" idx="1"/>
          </p:cNvCxnSpPr>
          <p:nvPr/>
        </p:nvCxnSpPr>
        <p:spPr>
          <a:xfrm flipH="1">
            <a:off x="1964987" y="3105150"/>
            <a:ext cx="243192" cy="8665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2924D90-186F-018A-3409-40FCB91D533D}"/>
              </a:ext>
            </a:extLst>
          </p:cNvPr>
          <p:cNvSpPr txBox="1"/>
          <p:nvPr/>
        </p:nvSpPr>
        <p:spPr>
          <a:xfrm>
            <a:off x="1352145" y="2943677"/>
            <a:ext cx="61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YES</a:t>
            </a:r>
          </a:p>
        </p:txBody>
      </p:sp>
      <p:cxnSp>
        <p:nvCxnSpPr>
          <p:cNvPr id="18" name="Google Shape;228;p7">
            <a:extLst>
              <a:ext uri="{FF2B5EF4-FFF2-40B4-BE49-F238E27FC236}">
                <a16:creationId xmlns:a16="http://schemas.microsoft.com/office/drawing/2014/main" id="{2AA5E270-1874-17FB-4CDF-C50F924F5255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1645824" y="3313009"/>
            <a:ext cx="12743" cy="369332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" name="Google Shape;237;p7">
            <a:extLst>
              <a:ext uri="{FF2B5EF4-FFF2-40B4-BE49-F238E27FC236}">
                <a16:creationId xmlns:a16="http://schemas.microsoft.com/office/drawing/2014/main" id="{37559BF5-EBA4-B5AA-4A0F-86168F30354E}"/>
              </a:ext>
            </a:extLst>
          </p:cNvPr>
          <p:cNvSpPr/>
          <p:nvPr/>
        </p:nvSpPr>
        <p:spPr>
          <a:xfrm>
            <a:off x="1137568" y="5442972"/>
            <a:ext cx="949015" cy="83488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4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Shipp*</a:t>
            </a:r>
            <a:endParaRPr lang="en-GB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2ADCB30-80D4-E260-514F-E134207364A1}"/>
              </a:ext>
            </a:extLst>
          </p:cNvPr>
          <p:cNvSpPr txBox="1"/>
          <p:nvPr/>
        </p:nvSpPr>
        <p:spPr>
          <a:xfrm>
            <a:off x="3955631" y="2920484"/>
            <a:ext cx="53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</a:t>
            </a:r>
          </a:p>
        </p:txBody>
      </p:sp>
      <p:pic>
        <p:nvPicPr>
          <p:cNvPr id="23" name="Google Shape;239;p7" descr="Ein Bild, das Kopfbedeckung enthält.&#10;&#10;Automatisch generierte Beschreibung">
            <a:extLst>
              <a:ext uri="{FF2B5EF4-FFF2-40B4-BE49-F238E27FC236}">
                <a16:creationId xmlns:a16="http://schemas.microsoft.com/office/drawing/2014/main" id="{AC0EE06A-6DC6-1D23-2B2F-9008AB17640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1631" y="1204681"/>
            <a:ext cx="270000" cy="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0;p7">
            <a:extLst>
              <a:ext uri="{FF2B5EF4-FFF2-40B4-BE49-F238E27FC236}">
                <a16:creationId xmlns:a16="http://schemas.microsoft.com/office/drawing/2014/main" id="{22D58B98-B809-32D2-E02E-20326CFBD44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74651" y="1261985"/>
            <a:ext cx="270000" cy="27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29;p7">
            <a:extLst>
              <a:ext uri="{FF2B5EF4-FFF2-40B4-BE49-F238E27FC236}">
                <a16:creationId xmlns:a16="http://schemas.microsoft.com/office/drawing/2014/main" id="{AD3D7347-083D-FACA-1708-9D6A1D79582E}"/>
              </a:ext>
            </a:extLst>
          </p:cNvPr>
          <p:cNvGrpSpPr/>
          <p:nvPr/>
        </p:nvGrpSpPr>
        <p:grpSpPr>
          <a:xfrm>
            <a:off x="710122" y="3682341"/>
            <a:ext cx="1871404" cy="1156374"/>
            <a:chOff x="3720309" y="3044147"/>
            <a:chExt cx="1727798" cy="1046922"/>
          </a:xfrm>
        </p:grpSpPr>
        <p:sp>
          <p:nvSpPr>
            <p:cNvPr id="28" name="Google Shape;230;p7">
              <a:extLst>
                <a:ext uri="{FF2B5EF4-FFF2-40B4-BE49-F238E27FC236}">
                  <a16:creationId xmlns:a16="http://schemas.microsoft.com/office/drawing/2014/main" id="{4085B95C-5714-9201-C049-06799C5E98FA}"/>
                </a:ext>
              </a:extLst>
            </p:cNvPr>
            <p:cNvSpPr/>
            <p:nvPr/>
          </p:nvSpPr>
          <p:spPr>
            <a:xfrm>
              <a:off x="3720309" y="3044147"/>
              <a:ext cx="1727798" cy="1046922"/>
            </a:xfrm>
            <a:prstGeom prst="diamond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PT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Payment</a:t>
              </a:r>
              <a:r>
                <a:rPr lang="pt-PT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pt-PT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confirmed</a:t>
              </a:r>
              <a:r>
                <a:rPr lang="pt-PT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31;p7">
              <a:extLst>
                <a:ext uri="{FF2B5EF4-FFF2-40B4-BE49-F238E27FC236}">
                  <a16:creationId xmlns:a16="http://schemas.microsoft.com/office/drawing/2014/main" id="{C0067870-B203-0D60-C08C-FD281F32D9AA}"/>
                </a:ext>
              </a:extLst>
            </p:cNvPr>
            <p:cNvSpPr/>
            <p:nvPr/>
          </p:nvSpPr>
          <p:spPr>
            <a:xfrm>
              <a:off x="4020379" y="3441712"/>
              <a:ext cx="1186070" cy="251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35CB3D9-3E45-C9F8-BBF6-26E86CB7BA0E}"/>
              </a:ext>
            </a:extLst>
          </p:cNvPr>
          <p:cNvSpPr txBox="1"/>
          <p:nvPr/>
        </p:nvSpPr>
        <p:spPr>
          <a:xfrm>
            <a:off x="403700" y="4907516"/>
            <a:ext cx="61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YES</a:t>
            </a:r>
          </a:p>
        </p:txBody>
      </p:sp>
      <p:cxnSp>
        <p:nvCxnSpPr>
          <p:cNvPr id="32" name="Google Shape;228;p7">
            <a:extLst>
              <a:ext uri="{FF2B5EF4-FFF2-40B4-BE49-F238E27FC236}">
                <a16:creationId xmlns:a16="http://schemas.microsoft.com/office/drawing/2014/main" id="{38294432-12DE-B3B3-9B9F-071984AC4029}"/>
              </a:ext>
            </a:extLst>
          </p:cNvPr>
          <p:cNvCxnSpPr>
            <a:cxnSpLocks/>
            <a:stCxn id="28" idx="1"/>
            <a:endCxn id="31" idx="0"/>
          </p:cNvCxnSpPr>
          <p:nvPr/>
        </p:nvCxnSpPr>
        <p:spPr>
          <a:xfrm>
            <a:off x="710122" y="4260528"/>
            <a:ext cx="0" cy="646988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BEA80FA-CA13-84AF-D141-788CC53AF0E2}"/>
              </a:ext>
            </a:extLst>
          </p:cNvPr>
          <p:cNvSpPr txBox="1"/>
          <p:nvPr/>
        </p:nvSpPr>
        <p:spPr>
          <a:xfrm>
            <a:off x="2974651" y="4091255"/>
            <a:ext cx="53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</a:t>
            </a:r>
          </a:p>
        </p:txBody>
      </p:sp>
      <p:cxnSp>
        <p:nvCxnSpPr>
          <p:cNvPr id="37" name="Google Shape;228;p7">
            <a:extLst>
              <a:ext uri="{FF2B5EF4-FFF2-40B4-BE49-F238E27FC236}">
                <a16:creationId xmlns:a16="http://schemas.microsoft.com/office/drawing/2014/main" id="{7697A4B3-E9FE-0AAC-B6B6-3EBFFBE682EA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>
            <a:off x="2581526" y="4260528"/>
            <a:ext cx="393125" cy="15393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" name="Google Shape;227;p7">
            <a:extLst>
              <a:ext uri="{FF2B5EF4-FFF2-40B4-BE49-F238E27FC236}">
                <a16:creationId xmlns:a16="http://schemas.microsoft.com/office/drawing/2014/main" id="{A67CE492-5248-04AB-FB6A-0DD99157D0B9}"/>
              </a:ext>
            </a:extLst>
          </p:cNvPr>
          <p:cNvSpPr/>
          <p:nvPr/>
        </p:nvSpPr>
        <p:spPr>
          <a:xfrm>
            <a:off x="3901254" y="3858477"/>
            <a:ext cx="842755" cy="83488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PT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Notify</a:t>
            </a:r>
            <a:r>
              <a:rPr lang="pt-PT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lang="pt-PT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228;p7">
            <a:extLst>
              <a:ext uri="{FF2B5EF4-FFF2-40B4-BE49-F238E27FC236}">
                <a16:creationId xmlns:a16="http://schemas.microsoft.com/office/drawing/2014/main" id="{ABF21F88-67B2-0264-2151-FC99DBEE6AC2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442947" y="4275920"/>
            <a:ext cx="458307" cy="1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" name="Google Shape;228;p7">
            <a:extLst>
              <a:ext uri="{FF2B5EF4-FFF2-40B4-BE49-F238E27FC236}">
                <a16:creationId xmlns:a16="http://schemas.microsoft.com/office/drawing/2014/main" id="{14DCCE59-D092-763E-2C27-129F1B44262B}"/>
              </a:ext>
            </a:extLst>
          </p:cNvPr>
          <p:cNvCxnSpPr>
            <a:cxnSpLocks/>
            <a:stCxn id="40" idx="0"/>
            <a:endCxn id="28" idx="0"/>
          </p:cNvCxnSpPr>
          <p:nvPr/>
        </p:nvCxnSpPr>
        <p:spPr>
          <a:xfrm flipH="1" flipV="1">
            <a:off x="1645824" y="3682341"/>
            <a:ext cx="2676808" cy="176136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" name="Google Shape;228;p7">
            <a:extLst>
              <a:ext uri="{FF2B5EF4-FFF2-40B4-BE49-F238E27FC236}">
                <a16:creationId xmlns:a16="http://schemas.microsoft.com/office/drawing/2014/main" id="{E7F22D18-AC84-C2C0-3B10-8F32458F6AD1}"/>
              </a:ext>
            </a:extLst>
          </p:cNvPr>
          <p:cNvCxnSpPr>
            <a:cxnSpLocks/>
            <a:stCxn id="31" idx="2"/>
            <a:endCxn id="21" idx="1"/>
          </p:cNvCxnSpPr>
          <p:nvPr/>
        </p:nvCxnSpPr>
        <p:spPr>
          <a:xfrm>
            <a:off x="710122" y="5276848"/>
            <a:ext cx="427446" cy="583568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52" name="Google Shape;229;p7">
            <a:extLst>
              <a:ext uri="{FF2B5EF4-FFF2-40B4-BE49-F238E27FC236}">
                <a16:creationId xmlns:a16="http://schemas.microsoft.com/office/drawing/2014/main" id="{7119AAC7-CB64-7391-2B1E-9B9CD26C8707}"/>
              </a:ext>
            </a:extLst>
          </p:cNvPr>
          <p:cNvGrpSpPr/>
          <p:nvPr/>
        </p:nvGrpSpPr>
        <p:grpSpPr>
          <a:xfrm>
            <a:off x="2634349" y="5270549"/>
            <a:ext cx="1871404" cy="1156374"/>
            <a:chOff x="3720309" y="3044147"/>
            <a:chExt cx="1727798" cy="1046922"/>
          </a:xfrm>
        </p:grpSpPr>
        <p:sp>
          <p:nvSpPr>
            <p:cNvPr id="53" name="Google Shape;230;p7">
              <a:extLst>
                <a:ext uri="{FF2B5EF4-FFF2-40B4-BE49-F238E27FC236}">
                  <a16:creationId xmlns:a16="http://schemas.microsoft.com/office/drawing/2014/main" id="{C312004F-F1B5-B644-8184-4044B50035B4}"/>
                </a:ext>
              </a:extLst>
            </p:cNvPr>
            <p:cNvSpPr/>
            <p:nvPr/>
          </p:nvSpPr>
          <p:spPr>
            <a:xfrm>
              <a:off x="3720309" y="3044147"/>
              <a:ext cx="1727798" cy="1046922"/>
            </a:xfrm>
            <a:prstGeom prst="diamond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PT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Delivered</a:t>
              </a:r>
              <a:r>
                <a:rPr lang="pt-PT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31;p7">
              <a:extLst>
                <a:ext uri="{FF2B5EF4-FFF2-40B4-BE49-F238E27FC236}">
                  <a16:creationId xmlns:a16="http://schemas.microsoft.com/office/drawing/2014/main" id="{FE6D3B23-8D78-90E4-9F79-BE805CDA4781}"/>
                </a:ext>
              </a:extLst>
            </p:cNvPr>
            <p:cNvSpPr/>
            <p:nvPr/>
          </p:nvSpPr>
          <p:spPr>
            <a:xfrm>
              <a:off x="4020379" y="3441712"/>
              <a:ext cx="1186070" cy="251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227;p7">
            <a:extLst>
              <a:ext uri="{FF2B5EF4-FFF2-40B4-BE49-F238E27FC236}">
                <a16:creationId xmlns:a16="http://schemas.microsoft.com/office/drawing/2014/main" id="{650AF73C-D714-CB68-0367-8042D6945F2A}"/>
              </a:ext>
            </a:extLst>
          </p:cNvPr>
          <p:cNvSpPr/>
          <p:nvPr/>
        </p:nvSpPr>
        <p:spPr>
          <a:xfrm>
            <a:off x="8216600" y="5415776"/>
            <a:ext cx="839358" cy="83488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PT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Notify</a:t>
            </a:r>
            <a:r>
              <a:rPr lang="pt-PT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lang="pt-PT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B436A8C-2D9E-FD2D-88C2-691A06280D35}"/>
              </a:ext>
            </a:extLst>
          </p:cNvPr>
          <p:cNvSpPr txBox="1"/>
          <p:nvPr/>
        </p:nvSpPr>
        <p:spPr>
          <a:xfrm>
            <a:off x="4772361" y="5664069"/>
            <a:ext cx="61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YES</a:t>
            </a:r>
          </a:p>
        </p:txBody>
      </p:sp>
      <p:cxnSp>
        <p:nvCxnSpPr>
          <p:cNvPr id="58" name="Google Shape;228;p7">
            <a:extLst>
              <a:ext uri="{FF2B5EF4-FFF2-40B4-BE49-F238E27FC236}">
                <a16:creationId xmlns:a16="http://schemas.microsoft.com/office/drawing/2014/main" id="{F6E66DC7-7DDD-A8DE-7FC3-742E79383CC2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086583" y="5848736"/>
            <a:ext cx="547766" cy="11680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" name="Google Shape;228;p7">
            <a:extLst>
              <a:ext uri="{FF2B5EF4-FFF2-40B4-BE49-F238E27FC236}">
                <a16:creationId xmlns:a16="http://schemas.microsoft.com/office/drawing/2014/main" id="{6D9E198D-164A-CD76-0895-A22ECA1F4DEF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505753" y="5848736"/>
            <a:ext cx="238256" cy="5840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2" name="Google Shape;228;p7">
            <a:extLst>
              <a:ext uri="{FF2B5EF4-FFF2-40B4-BE49-F238E27FC236}">
                <a16:creationId xmlns:a16="http://schemas.microsoft.com/office/drawing/2014/main" id="{43C2996B-A50F-5895-C5BC-B0A1EA2E0EFD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 flipV="1">
            <a:off x="5385204" y="5833220"/>
            <a:ext cx="2831396" cy="15515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98" name="Google Shape;241;p7">
            <a:extLst>
              <a:ext uri="{FF2B5EF4-FFF2-40B4-BE49-F238E27FC236}">
                <a16:creationId xmlns:a16="http://schemas.microsoft.com/office/drawing/2014/main" id="{E1711C5A-64BC-A2F6-B102-88553F01105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75786" y="4244665"/>
            <a:ext cx="270000" cy="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240;p7">
            <a:extLst>
              <a:ext uri="{FF2B5EF4-FFF2-40B4-BE49-F238E27FC236}">
                <a16:creationId xmlns:a16="http://schemas.microsoft.com/office/drawing/2014/main" id="{B44B626B-9A8F-4233-0E32-3F4A22B7A48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66631" y="5394069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0D141A8C-E0D7-77D2-A483-7EAA50BDBBE9}"/>
              </a:ext>
            </a:extLst>
          </p:cNvPr>
          <p:cNvSpPr txBox="1"/>
          <p:nvPr/>
        </p:nvSpPr>
        <p:spPr>
          <a:xfrm>
            <a:off x="4790475" y="1410139"/>
            <a:ext cx="35394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* </a:t>
            </a:r>
            <a:r>
              <a:rPr lang="pt-PT" sz="1050" dirty="0" err="1"/>
              <a:t>Establish</a:t>
            </a:r>
            <a:r>
              <a:rPr lang="pt-PT" sz="1050" dirty="0"/>
              <a:t> a </a:t>
            </a:r>
            <a:r>
              <a:rPr lang="pt-PT" sz="1050" dirty="0" err="1"/>
              <a:t>minimum</a:t>
            </a:r>
            <a:r>
              <a:rPr lang="pt-PT" sz="1050" dirty="0"/>
              <a:t> </a:t>
            </a:r>
            <a:r>
              <a:rPr lang="pt-PT" sz="1050" dirty="0" err="1"/>
              <a:t>amount</a:t>
            </a:r>
            <a:r>
              <a:rPr lang="pt-PT" sz="1050" dirty="0"/>
              <a:t> </a:t>
            </a:r>
            <a:r>
              <a:rPr lang="pt-PT" sz="1050" dirty="0" err="1"/>
              <a:t>of</a:t>
            </a:r>
            <a:r>
              <a:rPr lang="pt-PT" sz="1050" dirty="0"/>
              <a:t> </a:t>
            </a:r>
            <a:r>
              <a:rPr lang="pt-PT" sz="1050" dirty="0" err="1"/>
              <a:t>orders</a:t>
            </a:r>
            <a:r>
              <a:rPr lang="pt-PT" sz="1050" dirty="0"/>
              <a:t> for </a:t>
            </a:r>
            <a:r>
              <a:rPr lang="pt-PT" sz="1050" dirty="0" err="1"/>
              <a:t>areas</a:t>
            </a:r>
            <a:r>
              <a:rPr lang="pt-PT" sz="1050" dirty="0"/>
              <a:t> </a:t>
            </a:r>
            <a:r>
              <a:rPr lang="pt-PT" sz="1050" dirty="0" err="1"/>
              <a:t>near</a:t>
            </a:r>
            <a:r>
              <a:rPr lang="pt-PT" sz="1050" dirty="0"/>
              <a:t> </a:t>
            </a:r>
            <a:r>
              <a:rPr lang="pt-PT" sz="1050" dirty="0" err="1"/>
              <a:t>the</a:t>
            </a:r>
            <a:r>
              <a:rPr lang="pt-PT" sz="1050" dirty="0"/>
              <a:t> </a:t>
            </a:r>
            <a:r>
              <a:rPr lang="pt-PT" sz="1050" dirty="0" err="1"/>
              <a:t>address</a:t>
            </a:r>
            <a:r>
              <a:rPr lang="pt-PT" sz="1050" dirty="0"/>
              <a:t> to </a:t>
            </a:r>
            <a:r>
              <a:rPr lang="pt-PT" sz="1050" dirty="0" err="1"/>
              <a:t>fill</a:t>
            </a:r>
            <a:r>
              <a:rPr lang="pt-PT" sz="1050" dirty="0"/>
              <a:t> </a:t>
            </a:r>
            <a:r>
              <a:rPr lang="pt-PT" sz="1050" dirty="0" err="1"/>
              <a:t>the</a:t>
            </a:r>
            <a:r>
              <a:rPr lang="pt-PT" sz="1050" dirty="0"/>
              <a:t> </a:t>
            </a:r>
            <a:r>
              <a:rPr lang="pt-PT" sz="1050" dirty="0" err="1"/>
              <a:t>demand</a:t>
            </a:r>
            <a:r>
              <a:rPr lang="pt-PT" sz="1050" dirty="0"/>
              <a:t> </a:t>
            </a:r>
            <a:r>
              <a:rPr lang="pt-PT" sz="1050" dirty="0" err="1"/>
              <a:t>of</a:t>
            </a:r>
            <a:r>
              <a:rPr lang="pt-PT" sz="1050" dirty="0"/>
              <a:t> </a:t>
            </a:r>
            <a:r>
              <a:rPr lang="pt-PT" sz="1050" dirty="0" err="1"/>
              <a:t>Head</a:t>
            </a:r>
            <a:r>
              <a:rPr lang="pt-PT" sz="1050" dirty="0"/>
              <a:t> </a:t>
            </a:r>
            <a:r>
              <a:rPr lang="pt-PT" sz="1050" dirty="0" err="1"/>
              <a:t>of</a:t>
            </a:r>
            <a:r>
              <a:rPr lang="pt-PT" sz="1050" dirty="0"/>
              <a:t> </a:t>
            </a:r>
            <a:r>
              <a:rPr lang="pt-PT" sz="1050" dirty="0" err="1"/>
              <a:t>logistics</a:t>
            </a:r>
            <a:r>
              <a:rPr lang="pt-PT" sz="1050" dirty="0"/>
              <a:t>.</a:t>
            </a:r>
          </a:p>
        </p:txBody>
      </p:sp>
      <p:cxnSp>
        <p:nvCxnSpPr>
          <p:cNvPr id="201" name="Google Shape;228;p7">
            <a:extLst>
              <a:ext uri="{FF2B5EF4-FFF2-40B4-BE49-F238E27FC236}">
                <a16:creationId xmlns:a16="http://schemas.microsoft.com/office/drawing/2014/main" id="{CCCAB7A3-E1CD-89DC-965D-295B0CE1F57D}"/>
              </a:ext>
            </a:extLst>
          </p:cNvPr>
          <p:cNvCxnSpPr>
            <a:cxnSpLocks/>
            <a:stCxn id="55" idx="0"/>
            <a:endCxn id="205" idx="2"/>
          </p:cNvCxnSpPr>
          <p:nvPr/>
        </p:nvCxnSpPr>
        <p:spPr>
          <a:xfrm flipV="1">
            <a:off x="8636279" y="4795948"/>
            <a:ext cx="0" cy="619828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5" name="Google Shape;237;p7">
            <a:extLst>
              <a:ext uri="{FF2B5EF4-FFF2-40B4-BE49-F238E27FC236}">
                <a16:creationId xmlns:a16="http://schemas.microsoft.com/office/drawing/2014/main" id="{C4F17AAC-B1C1-92D1-F544-0A95F1AD932E}"/>
              </a:ext>
            </a:extLst>
          </p:cNvPr>
          <p:cNvSpPr/>
          <p:nvPr/>
        </p:nvSpPr>
        <p:spPr>
          <a:xfrm>
            <a:off x="8153400" y="3961061"/>
            <a:ext cx="965758" cy="83488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4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PT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pt-PT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sales </a:t>
            </a:r>
            <a:r>
              <a:rPr lang="pt-PT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lang="pt-PT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37;p7">
            <a:extLst>
              <a:ext uri="{FF2B5EF4-FFF2-40B4-BE49-F238E27FC236}">
                <a16:creationId xmlns:a16="http://schemas.microsoft.com/office/drawing/2014/main" id="{8CC84448-B315-33B5-713A-31DDED083B8B}"/>
              </a:ext>
            </a:extLst>
          </p:cNvPr>
          <p:cNvSpPr/>
          <p:nvPr/>
        </p:nvSpPr>
        <p:spPr>
          <a:xfrm>
            <a:off x="8161771" y="2690944"/>
            <a:ext cx="949015" cy="83488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4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PT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r>
              <a:rPr lang="pt-PT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pt-PT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r>
              <a:rPr lang="pt-PT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pt-PT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pt-PT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CEO</a:t>
            </a:r>
          </a:p>
        </p:txBody>
      </p:sp>
      <p:cxnSp>
        <p:nvCxnSpPr>
          <p:cNvPr id="207" name="Google Shape;228;p7">
            <a:extLst>
              <a:ext uri="{FF2B5EF4-FFF2-40B4-BE49-F238E27FC236}">
                <a16:creationId xmlns:a16="http://schemas.microsoft.com/office/drawing/2014/main" id="{6DDAE0DC-2DD0-473A-2E8C-AD6ECDF58EEB}"/>
              </a:ext>
            </a:extLst>
          </p:cNvPr>
          <p:cNvCxnSpPr>
            <a:cxnSpLocks/>
            <a:stCxn id="205" idx="0"/>
            <a:endCxn id="206" idx="2"/>
          </p:cNvCxnSpPr>
          <p:nvPr/>
        </p:nvCxnSpPr>
        <p:spPr>
          <a:xfrm flipV="1">
            <a:off x="8636279" y="3525831"/>
            <a:ext cx="0" cy="435230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5" name="Google Shape;228;p7">
            <a:extLst>
              <a:ext uri="{FF2B5EF4-FFF2-40B4-BE49-F238E27FC236}">
                <a16:creationId xmlns:a16="http://schemas.microsoft.com/office/drawing/2014/main" id="{55D1F608-54F2-128F-F3C9-F7155FABF69B}"/>
              </a:ext>
            </a:extLst>
          </p:cNvPr>
          <p:cNvCxnSpPr>
            <a:cxnSpLocks/>
            <a:endCxn id="218" idx="1"/>
          </p:cNvCxnSpPr>
          <p:nvPr/>
        </p:nvCxnSpPr>
        <p:spPr>
          <a:xfrm>
            <a:off x="4515776" y="3096485"/>
            <a:ext cx="966790" cy="1056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8" name="Google Shape;237;p7">
            <a:extLst>
              <a:ext uri="{FF2B5EF4-FFF2-40B4-BE49-F238E27FC236}">
                <a16:creationId xmlns:a16="http://schemas.microsoft.com/office/drawing/2014/main" id="{00B31E74-8268-883C-64CF-2D09A213BA13}"/>
              </a:ext>
            </a:extLst>
          </p:cNvPr>
          <p:cNvSpPr/>
          <p:nvPr/>
        </p:nvSpPr>
        <p:spPr>
          <a:xfrm>
            <a:off x="5482566" y="2680097"/>
            <a:ext cx="1049983" cy="83488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4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pt-PT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37;p7">
            <a:extLst>
              <a:ext uri="{FF2B5EF4-FFF2-40B4-BE49-F238E27FC236}">
                <a16:creationId xmlns:a16="http://schemas.microsoft.com/office/drawing/2014/main" id="{E9607BF3-1274-6BE1-27D1-0A8026259202}"/>
              </a:ext>
            </a:extLst>
          </p:cNvPr>
          <p:cNvSpPr/>
          <p:nvPr/>
        </p:nvSpPr>
        <p:spPr>
          <a:xfrm>
            <a:off x="6022845" y="4833360"/>
            <a:ext cx="1941620" cy="86953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4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pt-PT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material in stock </a:t>
            </a:r>
            <a:r>
              <a:rPr lang="pt-PT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pt-PT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pt-PT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pt-PT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manufacturer</a:t>
            </a:r>
            <a:r>
              <a:rPr lang="pt-PT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pt-PT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needed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9;p7">
            <a:extLst>
              <a:ext uri="{FF2B5EF4-FFF2-40B4-BE49-F238E27FC236}">
                <a16:creationId xmlns:a16="http://schemas.microsoft.com/office/drawing/2014/main" id="{05429EBE-4EA4-30EF-AF7A-3CA6F639890A}"/>
              </a:ext>
            </a:extLst>
          </p:cNvPr>
          <p:cNvGrpSpPr/>
          <p:nvPr/>
        </p:nvGrpSpPr>
        <p:grpSpPr>
          <a:xfrm>
            <a:off x="5143751" y="3768407"/>
            <a:ext cx="1778896" cy="1009388"/>
            <a:chOff x="4020379" y="3148679"/>
            <a:chExt cx="1642389" cy="913848"/>
          </a:xfrm>
        </p:grpSpPr>
        <p:sp>
          <p:nvSpPr>
            <p:cNvPr id="221" name="Google Shape;230;p7">
              <a:extLst>
                <a:ext uri="{FF2B5EF4-FFF2-40B4-BE49-F238E27FC236}">
                  <a16:creationId xmlns:a16="http://schemas.microsoft.com/office/drawing/2014/main" id="{9796315F-B245-7790-FFBA-36DA27D54381}"/>
                </a:ext>
              </a:extLst>
            </p:cNvPr>
            <p:cNvSpPr/>
            <p:nvPr/>
          </p:nvSpPr>
          <p:spPr>
            <a:xfrm>
              <a:off x="4064306" y="3148679"/>
              <a:ext cx="1598462" cy="913848"/>
            </a:xfrm>
            <a:prstGeom prst="diamond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PT" sz="105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Production</a:t>
              </a:r>
              <a:r>
                <a:rPr lang="pt-PT" sz="105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pt-PT" sz="105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completed</a:t>
              </a:r>
              <a:r>
                <a:rPr lang="pt-PT" sz="105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31;p7">
              <a:extLst>
                <a:ext uri="{FF2B5EF4-FFF2-40B4-BE49-F238E27FC236}">
                  <a16:creationId xmlns:a16="http://schemas.microsoft.com/office/drawing/2014/main" id="{598C0CBD-908B-B4F1-0FA2-7950375EF681}"/>
                </a:ext>
              </a:extLst>
            </p:cNvPr>
            <p:cNvSpPr/>
            <p:nvPr/>
          </p:nvSpPr>
          <p:spPr>
            <a:xfrm>
              <a:off x="4020379" y="3441712"/>
              <a:ext cx="1186070" cy="251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2D7572C8-B7C4-9440-B645-A846FDE2ABE7}"/>
              </a:ext>
            </a:extLst>
          </p:cNvPr>
          <p:cNvSpPr txBox="1"/>
          <p:nvPr/>
        </p:nvSpPr>
        <p:spPr>
          <a:xfrm>
            <a:off x="4966574" y="4756230"/>
            <a:ext cx="61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YES</a:t>
            </a:r>
          </a:p>
        </p:txBody>
      </p:sp>
      <p:cxnSp>
        <p:nvCxnSpPr>
          <p:cNvPr id="245" name="Google Shape;228;p7">
            <a:extLst>
              <a:ext uri="{FF2B5EF4-FFF2-40B4-BE49-F238E27FC236}">
                <a16:creationId xmlns:a16="http://schemas.microsoft.com/office/drawing/2014/main" id="{D413C55E-9E7B-0D6B-9057-182BD06F8804}"/>
              </a:ext>
            </a:extLst>
          </p:cNvPr>
          <p:cNvCxnSpPr>
            <a:cxnSpLocks/>
            <a:stCxn id="244" idx="1"/>
          </p:cNvCxnSpPr>
          <p:nvPr/>
        </p:nvCxnSpPr>
        <p:spPr>
          <a:xfrm flipH="1">
            <a:off x="2018470" y="4940896"/>
            <a:ext cx="2948104" cy="520119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28;p7">
            <a:extLst>
              <a:ext uri="{FF2B5EF4-FFF2-40B4-BE49-F238E27FC236}">
                <a16:creationId xmlns:a16="http://schemas.microsoft.com/office/drawing/2014/main" id="{1E5AD7E1-B758-8B12-DC7A-679933C58E6A}"/>
              </a:ext>
            </a:extLst>
          </p:cNvPr>
          <p:cNvCxnSpPr>
            <a:cxnSpLocks/>
            <a:stCxn id="221" idx="1"/>
            <a:endCxn id="244" idx="0"/>
          </p:cNvCxnSpPr>
          <p:nvPr/>
        </p:nvCxnSpPr>
        <p:spPr>
          <a:xfrm>
            <a:off x="5191329" y="4273101"/>
            <a:ext cx="81667" cy="483129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2" name="Google Shape;228;p7">
            <a:extLst>
              <a:ext uri="{FF2B5EF4-FFF2-40B4-BE49-F238E27FC236}">
                <a16:creationId xmlns:a16="http://schemas.microsoft.com/office/drawing/2014/main" id="{E112E875-B4D4-752F-8FB4-88E3187C2A83}"/>
              </a:ext>
            </a:extLst>
          </p:cNvPr>
          <p:cNvCxnSpPr>
            <a:cxnSpLocks/>
            <a:stCxn id="218" idx="2"/>
            <a:endCxn id="221" idx="0"/>
          </p:cNvCxnSpPr>
          <p:nvPr/>
        </p:nvCxnSpPr>
        <p:spPr>
          <a:xfrm>
            <a:off x="6007558" y="3514984"/>
            <a:ext cx="49430" cy="253423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5" name="Google Shape;228;p7">
            <a:extLst>
              <a:ext uri="{FF2B5EF4-FFF2-40B4-BE49-F238E27FC236}">
                <a16:creationId xmlns:a16="http://schemas.microsoft.com/office/drawing/2014/main" id="{8590BF13-59EB-6715-B048-CDA91E9818A3}"/>
              </a:ext>
            </a:extLst>
          </p:cNvPr>
          <p:cNvCxnSpPr>
            <a:cxnSpLocks/>
            <a:stCxn id="221" idx="3"/>
            <a:endCxn id="219" idx="0"/>
          </p:cNvCxnSpPr>
          <p:nvPr/>
        </p:nvCxnSpPr>
        <p:spPr>
          <a:xfrm>
            <a:off x="6922647" y="4273101"/>
            <a:ext cx="71008" cy="560259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58" name="Google Shape;236;p7">
            <a:extLst>
              <a:ext uri="{FF2B5EF4-FFF2-40B4-BE49-F238E27FC236}">
                <a16:creationId xmlns:a16="http://schemas.microsoft.com/office/drawing/2014/main" id="{5766B419-79A6-26BF-ED5A-EA69A4B9AD2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8346" y="3784229"/>
            <a:ext cx="270000" cy="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41;p7">
            <a:extLst>
              <a:ext uri="{FF2B5EF4-FFF2-40B4-BE49-F238E27FC236}">
                <a16:creationId xmlns:a16="http://schemas.microsoft.com/office/drawing/2014/main" id="{12C6B5BB-B42A-8EC1-6877-221EE538D1F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17760" y="2957792"/>
            <a:ext cx="270000" cy="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40;p7">
            <a:extLst>
              <a:ext uri="{FF2B5EF4-FFF2-40B4-BE49-F238E27FC236}">
                <a16:creationId xmlns:a16="http://schemas.microsoft.com/office/drawing/2014/main" id="{0D0E681E-4562-650B-B613-46033BC1261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29873" y="2545097"/>
            <a:ext cx="270000" cy="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40;p7">
            <a:extLst>
              <a:ext uri="{FF2B5EF4-FFF2-40B4-BE49-F238E27FC236}">
                <a16:creationId xmlns:a16="http://schemas.microsoft.com/office/drawing/2014/main" id="{55E0A5DB-1A86-89C0-71B7-9B2AF329C50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5479" y="4703030"/>
            <a:ext cx="270000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124</TotalTime>
  <Words>350</Words>
  <Application>Microsoft Office PowerPoint</Application>
  <PresentationFormat>Ecrã Panorâmico</PresentationFormat>
  <Paragraphs>58</Paragraphs>
  <Slides>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2" baseType="lpstr">
      <vt:lpstr>Arial</vt:lpstr>
      <vt:lpstr>Calibri</vt:lpstr>
      <vt:lpstr>Google Sans</vt:lpstr>
      <vt:lpstr>Trebuchet MS</vt:lpstr>
      <vt:lpstr>Ubuntu</vt:lpstr>
      <vt:lpstr>Wingdings 3</vt:lpstr>
      <vt:lpstr>Faceta</vt:lpstr>
      <vt:lpstr>CASE STUDY</vt:lpstr>
      <vt:lpstr>Apresentação do PowerPoint</vt:lpstr>
      <vt:lpstr>Apresentação do PowerPoint</vt:lpstr>
      <vt:lpstr>Apresentação do PowerPoint</vt:lpstr>
      <vt:lpstr>eCommerce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Gonçalo Bernardo</dc:creator>
  <cp:lastModifiedBy>Gonçalo Bernardo</cp:lastModifiedBy>
  <cp:revision>3</cp:revision>
  <dcterms:created xsi:type="dcterms:W3CDTF">2023-08-23T09:12:06Z</dcterms:created>
  <dcterms:modified xsi:type="dcterms:W3CDTF">2023-08-23T11:16:47Z</dcterms:modified>
</cp:coreProperties>
</file>