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Ubuntu" panose="020B0504030602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56">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jdeyIwOUf3nZSg0brs//14cM0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19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Benutzerdefiniertes Layout">
  <p:cSld name="7_Benutzerdefiniertes Layout">
    <p:spTree>
      <p:nvGrpSpPr>
        <p:cNvPr id="1" name="Shape 17"/>
        <p:cNvGrpSpPr/>
        <p:nvPr/>
      </p:nvGrpSpPr>
      <p:grpSpPr>
        <a:xfrm>
          <a:off x="0" y="0"/>
          <a:ext cx="0" cy="0"/>
          <a:chOff x="0" y="0"/>
          <a:chExt cx="0" cy="0"/>
        </a:xfrm>
      </p:grpSpPr>
      <p:sp>
        <p:nvSpPr>
          <p:cNvPr id="18" name="Google Shape;18;p10"/>
          <p:cNvSpPr/>
          <p:nvPr/>
        </p:nvSpPr>
        <p:spPr>
          <a:xfrm>
            <a:off x="0" y="0"/>
            <a:ext cx="5372100" cy="68566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0"/>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457686" y="3748088"/>
            <a:ext cx="445672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
          <p:cNvSpPr/>
          <p:nvPr/>
        </p:nvSpPr>
        <p:spPr>
          <a:xfrm>
            <a:off x="5372100" y="6582031"/>
            <a:ext cx="6819900" cy="27463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10"/>
          <p:cNvSpPr>
            <a:spLocks noGrp="1"/>
          </p:cNvSpPr>
          <p:nvPr>
            <p:ph type="pic" idx="2"/>
          </p:nvPr>
        </p:nvSpPr>
        <p:spPr>
          <a:xfrm>
            <a:off x="5372100" y="0"/>
            <a:ext cx="6819900" cy="6858000"/>
          </a:xfrm>
          <a:prstGeom prst="rect">
            <a:avLst/>
          </a:prstGeom>
          <a:noFill/>
          <a:ln>
            <a:noFill/>
          </a:ln>
        </p:spPr>
      </p:sp>
      <p:sp>
        <p:nvSpPr>
          <p:cNvPr id="24" name="Google Shape;24;p10"/>
          <p:cNvSpPr/>
          <p:nvPr/>
        </p:nvSpPr>
        <p:spPr>
          <a:xfrm>
            <a:off x="5372100" y="0"/>
            <a:ext cx="6819900" cy="6856668"/>
          </a:xfrm>
          <a:prstGeom prst="rect">
            <a:avLst/>
          </a:prstGeom>
          <a:solidFill>
            <a:schemeClr val="lt1">
              <a:alpha val="2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gleich">
  <p:cSld name="Vergleich">
    <p:spTree>
      <p:nvGrpSpPr>
        <p:cNvPr id="1" name="Shape 79"/>
        <p:cNvGrpSpPr/>
        <p:nvPr/>
      </p:nvGrpSpPr>
      <p:grpSpPr>
        <a:xfrm>
          <a:off x="0" y="0"/>
          <a:ext cx="0" cy="0"/>
          <a:chOff x="0" y="0"/>
          <a:chExt cx="0" cy="0"/>
        </a:xfrm>
      </p:grpSpPr>
      <p:sp>
        <p:nvSpPr>
          <p:cNvPr id="80" name="Google Shape;80;p19"/>
          <p:cNvSpPr txBox="1">
            <a:spLocks noGrp="1"/>
          </p:cNvSpPr>
          <p:nvPr>
            <p:ph type="body" idx="1"/>
          </p:nvPr>
        </p:nvSpPr>
        <p:spPr>
          <a:xfrm>
            <a:off x="623888" y="1408241"/>
            <a:ext cx="5395914" cy="46818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19"/>
          <p:cNvSpPr txBox="1">
            <a:spLocks noGrp="1"/>
          </p:cNvSpPr>
          <p:nvPr>
            <p:ph type="body" idx="2"/>
          </p:nvPr>
        </p:nvSpPr>
        <p:spPr>
          <a:xfrm>
            <a:off x="623888" y="1990725"/>
            <a:ext cx="5395914" cy="4318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9"/>
          <p:cNvSpPr txBox="1">
            <a:spLocks noGrp="1"/>
          </p:cNvSpPr>
          <p:nvPr>
            <p:ph type="body" idx="3"/>
          </p:nvPr>
        </p:nvSpPr>
        <p:spPr>
          <a:xfrm>
            <a:off x="6172200" y="1412875"/>
            <a:ext cx="5540375" cy="4635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19"/>
          <p:cNvSpPr txBox="1">
            <a:spLocks noGrp="1"/>
          </p:cNvSpPr>
          <p:nvPr>
            <p:ph type="body" idx="4"/>
          </p:nvPr>
        </p:nvSpPr>
        <p:spPr>
          <a:xfrm>
            <a:off x="6172199" y="1990725"/>
            <a:ext cx="5540376" cy="4318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9"/>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
        <p:nvSpPr>
          <p:cNvPr id="87" name="Google Shape;87;p19"/>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88"/>
        <p:cNvGrpSpPr/>
        <p:nvPr/>
      </p:nvGrpSpPr>
      <p:grpSpPr>
        <a:xfrm>
          <a:off x="0" y="0"/>
          <a:ext cx="0" cy="0"/>
          <a:chOff x="0" y="0"/>
          <a:chExt cx="0" cy="0"/>
        </a:xfrm>
      </p:grpSpPr>
      <p:sp>
        <p:nvSpPr>
          <p:cNvPr id="89" name="Google Shape;89;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Ubuntu"/>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20"/>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0"/>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Benutzerdefiniertes Layout">
  <p:cSld name="10_Benutzerdefiniertes Layout">
    <p:spTree>
      <p:nvGrpSpPr>
        <p:cNvPr id="1" name="Shape 94"/>
        <p:cNvGrpSpPr/>
        <p:nvPr/>
      </p:nvGrpSpPr>
      <p:grpSpPr>
        <a:xfrm>
          <a:off x="0" y="0"/>
          <a:ext cx="0" cy="0"/>
          <a:chOff x="0" y="0"/>
          <a:chExt cx="0" cy="0"/>
        </a:xfrm>
      </p:grpSpPr>
      <p:sp>
        <p:nvSpPr>
          <p:cNvPr id="95" name="Google Shape;95;p2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21"/>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Benutzerdefiniertes Layout">
  <p:cSld name="2_Benutzerdefiniertes Layout">
    <p:spTree>
      <p:nvGrpSpPr>
        <p:cNvPr id="1" name="Shape 99"/>
        <p:cNvGrpSpPr/>
        <p:nvPr/>
      </p:nvGrpSpPr>
      <p:grpSpPr>
        <a:xfrm>
          <a:off x="0" y="0"/>
          <a:ext cx="0" cy="0"/>
          <a:chOff x="0" y="0"/>
          <a:chExt cx="0" cy="0"/>
        </a:xfrm>
      </p:grpSpPr>
      <p:sp>
        <p:nvSpPr>
          <p:cNvPr id="100" name="Google Shape;100;p22"/>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22"/>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Benutzerdefiniertes Layout">
  <p:cSld name="3_Benutzerdefiniertes Layout">
    <p:spTree>
      <p:nvGrpSpPr>
        <p:cNvPr id="1" name="Shape 104"/>
        <p:cNvGrpSpPr/>
        <p:nvPr/>
      </p:nvGrpSpPr>
      <p:grpSpPr>
        <a:xfrm>
          <a:off x="0" y="0"/>
          <a:ext cx="0" cy="0"/>
          <a:chOff x="0" y="0"/>
          <a:chExt cx="0" cy="0"/>
        </a:xfrm>
      </p:grpSpPr>
      <p:sp>
        <p:nvSpPr>
          <p:cNvPr id="105" name="Google Shape;105;p23"/>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23"/>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Benutzerdefiniertes Layout">
  <p:cSld name="4_Benutzerdefiniertes Layout">
    <p:spTree>
      <p:nvGrpSpPr>
        <p:cNvPr id="1" name="Shape 109"/>
        <p:cNvGrpSpPr/>
        <p:nvPr/>
      </p:nvGrpSpPr>
      <p:grpSpPr>
        <a:xfrm>
          <a:off x="0" y="0"/>
          <a:ext cx="0" cy="0"/>
          <a:chOff x="0" y="0"/>
          <a:chExt cx="0" cy="0"/>
        </a:xfrm>
      </p:grpSpPr>
      <p:sp>
        <p:nvSpPr>
          <p:cNvPr id="110" name="Google Shape;110;p24"/>
          <p:cNvSpPr/>
          <p:nvPr/>
        </p:nvSpPr>
        <p:spPr>
          <a:xfrm>
            <a:off x="0" y="4230688"/>
            <a:ext cx="12192000" cy="262731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24"/>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4"/>
          <p:cNvSpPr txBox="1">
            <a:spLocks noGrp="1"/>
          </p:cNvSpPr>
          <p:nvPr>
            <p:ph type="ctrTitle"/>
          </p:nvPr>
        </p:nvSpPr>
        <p:spPr>
          <a:xfrm>
            <a:off x="1524000" y="4230688"/>
            <a:ext cx="9144000" cy="116518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4"/>
          <p:cNvSpPr txBox="1">
            <a:spLocks noGrp="1"/>
          </p:cNvSpPr>
          <p:nvPr>
            <p:ph type="subTitle" idx="1"/>
          </p:nvPr>
        </p:nvSpPr>
        <p:spPr>
          <a:xfrm>
            <a:off x="1524000" y="5500688"/>
            <a:ext cx="9144000" cy="80803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4" name="Google Shape;114;p24"/>
          <p:cNvSpPr>
            <a:spLocks noGrp="1"/>
          </p:cNvSpPr>
          <p:nvPr>
            <p:ph type="pic" idx="2"/>
          </p:nvPr>
        </p:nvSpPr>
        <p:spPr>
          <a:xfrm>
            <a:off x="0" y="0"/>
            <a:ext cx="12192000" cy="4230688"/>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Benutzerdefiniertes Layout">
  <p:cSld name="6_Benutzerdefiniertes Layout">
    <p:spTree>
      <p:nvGrpSpPr>
        <p:cNvPr id="1" name="Shape 115"/>
        <p:cNvGrpSpPr/>
        <p:nvPr/>
      </p:nvGrpSpPr>
      <p:grpSpPr>
        <a:xfrm>
          <a:off x="0" y="0"/>
          <a:ext cx="0" cy="0"/>
          <a:chOff x="0" y="0"/>
          <a:chExt cx="0" cy="0"/>
        </a:xfrm>
      </p:grpSpPr>
      <p:sp>
        <p:nvSpPr>
          <p:cNvPr id="116" name="Google Shape;116;p25"/>
          <p:cNvSpPr/>
          <p:nvPr/>
        </p:nvSpPr>
        <p:spPr>
          <a:xfrm>
            <a:off x="0" y="4230688"/>
            <a:ext cx="12192000" cy="262731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7" name="Google Shape;117;p25"/>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5"/>
          <p:cNvSpPr txBox="1">
            <a:spLocks noGrp="1"/>
          </p:cNvSpPr>
          <p:nvPr>
            <p:ph type="ctrTitle"/>
          </p:nvPr>
        </p:nvSpPr>
        <p:spPr>
          <a:xfrm>
            <a:off x="1524000" y="4230688"/>
            <a:ext cx="9144000" cy="116518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5"/>
          <p:cNvSpPr txBox="1">
            <a:spLocks noGrp="1"/>
          </p:cNvSpPr>
          <p:nvPr>
            <p:ph type="subTitle" idx="1"/>
          </p:nvPr>
        </p:nvSpPr>
        <p:spPr>
          <a:xfrm>
            <a:off x="1524000" y="5500688"/>
            <a:ext cx="9144000" cy="80803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0" name="Google Shape;120;p25"/>
          <p:cNvSpPr>
            <a:spLocks noGrp="1"/>
          </p:cNvSpPr>
          <p:nvPr>
            <p:ph type="pic" idx="2"/>
          </p:nvPr>
        </p:nvSpPr>
        <p:spPr>
          <a:xfrm>
            <a:off x="0" y="0"/>
            <a:ext cx="12192000" cy="4230688"/>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_Benutzerdefiniertes Layout">
  <p:cSld name="8_Benutzerdefiniertes Layout">
    <p:spTree>
      <p:nvGrpSpPr>
        <p:cNvPr id="1" name="Shape 121"/>
        <p:cNvGrpSpPr/>
        <p:nvPr/>
      </p:nvGrpSpPr>
      <p:grpSpPr>
        <a:xfrm>
          <a:off x="0" y="0"/>
          <a:ext cx="0" cy="0"/>
          <a:chOff x="0" y="0"/>
          <a:chExt cx="0" cy="0"/>
        </a:xfrm>
      </p:grpSpPr>
      <p:sp>
        <p:nvSpPr>
          <p:cNvPr id="122" name="Google Shape;122;p26"/>
          <p:cNvSpPr/>
          <p:nvPr/>
        </p:nvSpPr>
        <p:spPr>
          <a:xfrm>
            <a:off x="0" y="0"/>
            <a:ext cx="5372100" cy="68566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26"/>
          <p:cNvSpPr/>
          <p:nvPr/>
        </p:nvSpPr>
        <p:spPr>
          <a:xfrm>
            <a:off x="5372100" y="6582031"/>
            <a:ext cx="6819900" cy="27463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 name="Google Shape;124;p26"/>
          <p:cNvSpPr>
            <a:spLocks noGrp="1"/>
          </p:cNvSpPr>
          <p:nvPr>
            <p:ph type="pic" idx="2"/>
          </p:nvPr>
        </p:nvSpPr>
        <p:spPr>
          <a:xfrm>
            <a:off x="5372100" y="0"/>
            <a:ext cx="6819900" cy="6858000"/>
          </a:xfrm>
          <a:prstGeom prst="rect">
            <a:avLst/>
          </a:prstGeom>
          <a:noFill/>
          <a:ln>
            <a:noFill/>
          </a:ln>
        </p:spPr>
      </p:sp>
      <p:sp>
        <p:nvSpPr>
          <p:cNvPr id="125" name="Google Shape;125;p26"/>
          <p:cNvSpPr/>
          <p:nvPr/>
        </p:nvSpPr>
        <p:spPr>
          <a:xfrm>
            <a:off x="5372100" y="0"/>
            <a:ext cx="6819900" cy="6856668"/>
          </a:xfrm>
          <a:prstGeom prst="rect">
            <a:avLst/>
          </a:prstGeom>
          <a:solidFill>
            <a:schemeClr val="lt1">
              <a:alpha val="2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 name="Google Shape;126;p26"/>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6"/>
          <p:cNvSpPr txBox="1">
            <a:spLocks noGrp="1"/>
          </p:cNvSpPr>
          <p:nvPr>
            <p:ph type="subTitle" idx="1"/>
          </p:nvPr>
        </p:nvSpPr>
        <p:spPr>
          <a:xfrm>
            <a:off x="457686" y="3748088"/>
            <a:ext cx="445672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Benutzerdefiniertes Layout">
  <p:cSld name="9_Benutzerdefiniertes Layout">
    <p:spTree>
      <p:nvGrpSpPr>
        <p:cNvPr id="1" name="Shape 129"/>
        <p:cNvGrpSpPr/>
        <p:nvPr/>
      </p:nvGrpSpPr>
      <p:grpSpPr>
        <a:xfrm>
          <a:off x="0" y="0"/>
          <a:ext cx="0" cy="0"/>
          <a:chOff x="0" y="0"/>
          <a:chExt cx="0" cy="0"/>
        </a:xfrm>
      </p:grpSpPr>
      <p:sp>
        <p:nvSpPr>
          <p:cNvPr id="130" name="Google Shape;130;p27"/>
          <p:cNvSpPr/>
          <p:nvPr/>
        </p:nvSpPr>
        <p:spPr>
          <a:xfrm>
            <a:off x="0" y="0"/>
            <a:ext cx="5372100" cy="68566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27"/>
          <p:cNvSpPr/>
          <p:nvPr/>
        </p:nvSpPr>
        <p:spPr>
          <a:xfrm>
            <a:off x="5372100" y="6582031"/>
            <a:ext cx="6819900" cy="27463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7"/>
          <p:cNvSpPr>
            <a:spLocks noGrp="1"/>
          </p:cNvSpPr>
          <p:nvPr>
            <p:ph type="pic" idx="2"/>
          </p:nvPr>
        </p:nvSpPr>
        <p:spPr>
          <a:xfrm>
            <a:off x="5372100" y="0"/>
            <a:ext cx="6819900" cy="6858000"/>
          </a:xfrm>
          <a:prstGeom prst="rect">
            <a:avLst/>
          </a:prstGeom>
          <a:noFill/>
          <a:ln>
            <a:noFill/>
          </a:ln>
        </p:spPr>
      </p:sp>
      <p:sp>
        <p:nvSpPr>
          <p:cNvPr id="133" name="Google Shape;133;p27"/>
          <p:cNvSpPr/>
          <p:nvPr/>
        </p:nvSpPr>
        <p:spPr>
          <a:xfrm>
            <a:off x="5372100" y="0"/>
            <a:ext cx="6819900" cy="6856668"/>
          </a:xfrm>
          <a:prstGeom prst="rect">
            <a:avLst/>
          </a:prstGeom>
          <a:solidFill>
            <a:schemeClr val="lt1">
              <a:alpha val="2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27"/>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7"/>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7"/>
          <p:cNvSpPr txBox="1">
            <a:spLocks noGrp="1"/>
          </p:cNvSpPr>
          <p:nvPr>
            <p:ph type="subTitle" idx="1"/>
          </p:nvPr>
        </p:nvSpPr>
        <p:spPr>
          <a:xfrm>
            <a:off x="457686" y="3748088"/>
            <a:ext cx="445672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8"/>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8"/>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Benutzerdefiniertes Layout">
  <p:cSld name="5_Benutzerdefiniertes Layout">
    <p:spTree>
      <p:nvGrpSpPr>
        <p:cNvPr id="1" name="Shape 25"/>
        <p:cNvGrpSpPr/>
        <p:nvPr/>
      </p:nvGrpSpPr>
      <p:grpSpPr>
        <a:xfrm>
          <a:off x="0" y="0"/>
          <a:ext cx="0" cy="0"/>
          <a:chOff x="0" y="0"/>
          <a:chExt cx="0" cy="0"/>
        </a:xfrm>
      </p:grpSpPr>
      <p:sp>
        <p:nvSpPr>
          <p:cNvPr id="26" name="Google Shape;26;p11"/>
          <p:cNvSpPr/>
          <p:nvPr/>
        </p:nvSpPr>
        <p:spPr>
          <a:xfrm>
            <a:off x="0" y="4230688"/>
            <a:ext cx="12192000" cy="262731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11"/>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ctrTitle"/>
          </p:nvPr>
        </p:nvSpPr>
        <p:spPr>
          <a:xfrm>
            <a:off x="1524000" y="4230688"/>
            <a:ext cx="9144000" cy="116518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subTitle" idx="1"/>
          </p:nvPr>
        </p:nvSpPr>
        <p:spPr>
          <a:xfrm>
            <a:off x="1524000" y="5500688"/>
            <a:ext cx="9144000" cy="80803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11"/>
          <p:cNvSpPr>
            <a:spLocks noGrp="1"/>
          </p:cNvSpPr>
          <p:nvPr>
            <p:ph type="pic" idx="2"/>
          </p:nvPr>
        </p:nvSpPr>
        <p:spPr>
          <a:xfrm>
            <a:off x="0" y="0"/>
            <a:ext cx="12192000" cy="4230688"/>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142"/>
        <p:cNvGrpSpPr/>
        <p:nvPr/>
      </p:nvGrpSpPr>
      <p:grpSpPr>
        <a:xfrm>
          <a:off x="0" y="0"/>
          <a:ext cx="0" cy="0"/>
          <a:chOff x="0" y="0"/>
          <a:chExt cx="0" cy="0"/>
        </a:xfrm>
      </p:grpSpPr>
      <p:sp>
        <p:nvSpPr>
          <p:cNvPr id="143" name="Google Shape;143;p29"/>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9"/>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9"/>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623888" y="1412875"/>
            <a:ext cx="5395912" cy="48926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2"/>
          </p:nvPr>
        </p:nvSpPr>
        <p:spPr>
          <a:xfrm>
            <a:off x="6172199" y="1412875"/>
            <a:ext cx="5540376" cy="48958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630621" y="1412875"/>
            <a:ext cx="11081954" cy="48958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enutzerdefiniertes Layout">
  <p:cSld name="1_Benutzerdefiniertes Layout">
    <p:spTree>
      <p:nvGrpSpPr>
        <p:cNvPr id="1" name="Shape 44"/>
        <p:cNvGrpSpPr/>
        <p:nvPr/>
      </p:nvGrpSpPr>
      <p:grpSpPr>
        <a:xfrm>
          <a:off x="0" y="0"/>
          <a:ext cx="0" cy="0"/>
          <a:chOff x="0" y="0"/>
          <a:chExt cx="0" cy="0"/>
        </a:xfrm>
      </p:grpSpPr>
      <p:sp>
        <p:nvSpPr>
          <p:cNvPr id="45" name="Google Shape;45;p1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14"/>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Zwei Inhalte">
  <p:cSld name="3_Zwei Inhalte">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body" idx="1"/>
          </p:nvPr>
        </p:nvSpPr>
        <p:spPr>
          <a:xfrm>
            <a:off x="623888" y="1412875"/>
            <a:ext cx="3309938" cy="48926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5"/>
          <p:cNvSpPr txBox="1">
            <a:spLocks noGrp="1"/>
          </p:cNvSpPr>
          <p:nvPr>
            <p:ph type="body" idx="2"/>
          </p:nvPr>
        </p:nvSpPr>
        <p:spPr>
          <a:xfrm>
            <a:off x="4038600" y="1412875"/>
            <a:ext cx="7673975" cy="48958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5"/>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Zwei Inhalte">
  <p:cSld name="4_Zwei Inhalte">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8258175" y="1412875"/>
            <a:ext cx="3454400" cy="48926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6"/>
          <p:cNvSpPr txBox="1">
            <a:spLocks noGrp="1"/>
          </p:cNvSpPr>
          <p:nvPr>
            <p:ph type="body" idx="2"/>
          </p:nvPr>
        </p:nvSpPr>
        <p:spPr>
          <a:xfrm>
            <a:off x="623888" y="1412875"/>
            <a:ext cx="7529512" cy="48958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6"/>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Zwei Inhalte">
  <p:cSld name="1_Zwei Inhalte">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479425" y="1268411"/>
            <a:ext cx="5540375" cy="2448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7"/>
          <p:cNvSpPr txBox="1">
            <a:spLocks noGrp="1"/>
          </p:cNvSpPr>
          <p:nvPr>
            <p:ph type="body" idx="2"/>
          </p:nvPr>
        </p:nvSpPr>
        <p:spPr>
          <a:xfrm>
            <a:off x="6172197" y="1268413"/>
            <a:ext cx="5540377" cy="24479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7"/>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
        <p:nvSpPr>
          <p:cNvPr id="70" name="Google Shape;70;p17"/>
          <p:cNvSpPr txBox="1">
            <a:spLocks noGrp="1"/>
          </p:cNvSpPr>
          <p:nvPr>
            <p:ph type="body" idx="3"/>
          </p:nvPr>
        </p:nvSpPr>
        <p:spPr>
          <a:xfrm>
            <a:off x="479425" y="3859364"/>
            <a:ext cx="5540375" cy="2448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body" idx="4"/>
          </p:nvPr>
        </p:nvSpPr>
        <p:spPr>
          <a:xfrm>
            <a:off x="6172197" y="3859364"/>
            <a:ext cx="5540377" cy="24493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Zwei Inhalte">
  <p:cSld name="2_Zwei Inhalte">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623887" y="1412875"/>
            <a:ext cx="11088687" cy="23035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sp>
        <p:nvSpPr>
          <p:cNvPr id="78" name="Google Shape;78;p18"/>
          <p:cNvSpPr txBox="1">
            <a:spLocks noGrp="1"/>
          </p:cNvSpPr>
          <p:nvPr>
            <p:ph type="body" idx="2"/>
          </p:nvPr>
        </p:nvSpPr>
        <p:spPr>
          <a:xfrm>
            <a:off x="623887" y="3859364"/>
            <a:ext cx="11088687" cy="2448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630621" y="1412875"/>
            <a:ext cx="11081954" cy="489585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9"/>
          <p:cNvSpPr/>
          <p:nvPr/>
        </p:nvSpPr>
        <p:spPr>
          <a:xfrm>
            <a:off x="0" y="6582032"/>
            <a:ext cx="12192000" cy="2759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 name="Google Shape;13;p9"/>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Ubuntu"/>
                <a:ea typeface="Ubuntu"/>
                <a:cs typeface="Ubuntu"/>
                <a:sym typeface="Ubuntu"/>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9"/>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Ubuntu"/>
                <a:ea typeface="Ubuntu"/>
                <a:cs typeface="Ubuntu"/>
                <a:sym typeface="Ubuntu"/>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9"/>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‹Nr.›</a:t>
            </a:fld>
            <a:endParaRPr/>
          </a:p>
        </p:txBody>
      </p:sp>
      <p:pic>
        <p:nvPicPr>
          <p:cNvPr id="16" name="Google Shape;16;p9"/>
          <p:cNvPicPr preferRelativeResize="0"/>
          <p:nvPr/>
        </p:nvPicPr>
        <p:blipFill rotWithShape="1">
          <a:blip r:embed="rId22">
            <a:alphaModFix/>
          </a:blip>
          <a:srcRect/>
          <a:stretch/>
        </p:blipFill>
        <p:spPr>
          <a:xfrm>
            <a:off x="10490200" y="51336"/>
            <a:ext cx="1400735" cy="13096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3">
          <p15:clr>
            <a:srgbClr val="F26B43"/>
          </p15:clr>
        </p15:guide>
        <p15:guide id="4" pos="7378">
          <p15:clr>
            <a:srgbClr val="F26B43"/>
          </p15:clr>
        </p15:guide>
        <p15:guide id="5" orient="horz" pos="890">
          <p15:clr>
            <a:srgbClr val="F26B43"/>
          </p15:clr>
        </p15:guide>
        <p15:guide id="6"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talent-team@muchconsulting.d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mailto:carl.herkommer@muchconsulting.de" TargetMode="External"/><Relationship Id="rId4" Type="http://schemas.openxmlformats.org/officeDocument/2006/relationships/hyperlink" Target="mailto:max@home365.d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mailto:info@muchconsulting.d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51" name="Google Shape;151;p1"/>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a:t>The ERP consulting case</a:t>
            </a:r>
            <a:endParaRPr/>
          </a:p>
        </p:txBody>
      </p:sp>
      <p:pic>
        <p:nvPicPr>
          <p:cNvPr id="152" name="Google Shape;152;p1"/>
          <p:cNvPicPr preferRelativeResize="0">
            <a:picLocks noGrp="1"/>
          </p:cNvPicPr>
          <p:nvPr>
            <p:ph type="pic" idx="2"/>
          </p:nvPr>
        </p:nvPicPr>
        <p:blipFill rotWithShape="1">
          <a:blip r:embed="rId3">
            <a:alphaModFix/>
          </a:blip>
          <a:srcRect t="1745" b="1744"/>
          <a:stretch/>
        </p:blipFill>
        <p:spPr>
          <a:xfrm>
            <a:off x="5372100" y="0"/>
            <a:ext cx="6819900" cy="6858000"/>
          </a:xfrm>
          <a:prstGeom prst="rect">
            <a:avLst/>
          </a:prstGeom>
          <a:noFill/>
          <a:ln>
            <a:noFill/>
          </a:ln>
        </p:spPr>
      </p:pic>
      <p:sp>
        <p:nvSpPr>
          <p:cNvPr id="153" name="Google Shape;153;p1"/>
          <p:cNvSpPr/>
          <p:nvPr/>
        </p:nvSpPr>
        <p:spPr>
          <a:xfrm>
            <a:off x="8595" y="-604684"/>
            <a:ext cx="2528128" cy="50881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CFO, CEO, Board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pic>
        <p:nvPicPr>
          <p:cNvPr id="159" name="Google Shape;159;p2"/>
          <p:cNvPicPr preferRelativeResize="0">
            <a:picLocks noGrp="1"/>
          </p:cNvPicPr>
          <p:nvPr>
            <p:ph type="pic" idx="2"/>
          </p:nvPr>
        </p:nvPicPr>
        <p:blipFill rotWithShape="1">
          <a:blip r:embed="rId3">
            <a:alphaModFix/>
          </a:blip>
          <a:srcRect t="1745" b="1744"/>
          <a:stretch/>
        </p:blipFill>
        <p:spPr>
          <a:xfrm>
            <a:off x="5372100" y="0"/>
            <a:ext cx="6819900" cy="6858000"/>
          </a:xfrm>
          <a:prstGeom prst="rect">
            <a:avLst/>
          </a:prstGeom>
          <a:noFill/>
          <a:ln>
            <a:noFill/>
          </a:ln>
        </p:spPr>
      </p:pic>
      <p:sp>
        <p:nvSpPr>
          <p:cNvPr id="160" name="Google Shape;160;p2"/>
          <p:cNvSpPr/>
          <p:nvPr/>
        </p:nvSpPr>
        <p:spPr>
          <a:xfrm>
            <a:off x="8595" y="-604684"/>
            <a:ext cx="2528128" cy="50881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CFO, CEO, Board</a:t>
            </a:r>
            <a:endParaRPr sz="1400" b="0" i="0" u="none" strike="noStrike" cap="none">
              <a:solidFill>
                <a:srgbClr val="000000"/>
              </a:solidFill>
              <a:latin typeface="Arial"/>
              <a:ea typeface="Arial"/>
              <a:cs typeface="Arial"/>
              <a:sym typeface="Arial"/>
            </a:endParaRPr>
          </a:p>
        </p:txBody>
      </p:sp>
      <p:sp>
        <p:nvSpPr>
          <p:cNvPr id="161" name="Google Shape;161;p2"/>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a:t>Agenda</a:t>
            </a:r>
            <a:endParaRPr/>
          </a:p>
        </p:txBody>
      </p:sp>
      <p:sp>
        <p:nvSpPr>
          <p:cNvPr id="162" name="Google Shape;162;p2"/>
          <p:cNvSpPr txBox="1">
            <a:spLocks noGrp="1"/>
          </p:cNvSpPr>
          <p:nvPr>
            <p:ph type="subTitle" idx="1"/>
          </p:nvPr>
        </p:nvSpPr>
        <p:spPr>
          <a:xfrm>
            <a:off x="457686" y="3748088"/>
            <a:ext cx="4456729" cy="1655762"/>
          </a:xfrm>
          <a:prstGeom prst="rect">
            <a:avLst/>
          </a:prstGeom>
          <a:noFill/>
          <a:ln>
            <a:noFill/>
          </a:ln>
        </p:spPr>
        <p:txBody>
          <a:bodyPr spcFirstLastPara="1" wrap="square" lIns="91425" tIns="45700" rIns="91425" bIns="45700" anchor="t" anchorCtr="0">
            <a:normAutofit/>
          </a:bodyPr>
          <a:lstStyle/>
          <a:p>
            <a:pPr marL="342900" lvl="0" indent="-342900" algn="ctr" rtl="0">
              <a:lnSpc>
                <a:spcPct val="90000"/>
              </a:lnSpc>
              <a:spcBef>
                <a:spcPts val="0"/>
              </a:spcBef>
              <a:spcAft>
                <a:spcPts val="0"/>
              </a:spcAft>
              <a:buClr>
                <a:schemeClr val="lt1"/>
              </a:buClr>
              <a:buSzPts val="1600"/>
              <a:buFont typeface="Ubuntu"/>
              <a:buAutoNum type="arabicPeriod"/>
            </a:pPr>
            <a:r>
              <a:rPr lang="en-US"/>
              <a:t>Introduction</a:t>
            </a:r>
            <a:endParaRPr/>
          </a:p>
          <a:p>
            <a:pPr marL="342900" lvl="0" indent="-342900" algn="ctr" rtl="0">
              <a:lnSpc>
                <a:spcPct val="90000"/>
              </a:lnSpc>
              <a:spcBef>
                <a:spcPts val="1000"/>
              </a:spcBef>
              <a:spcAft>
                <a:spcPts val="0"/>
              </a:spcAft>
              <a:buClr>
                <a:schemeClr val="lt1"/>
              </a:buClr>
              <a:buSzPts val="1600"/>
              <a:buFont typeface="Ubuntu"/>
              <a:buAutoNum type="arabicPeriod"/>
            </a:pPr>
            <a:r>
              <a:rPr lang="en-US"/>
              <a:t>Data</a:t>
            </a:r>
            <a:endParaRPr/>
          </a:p>
          <a:p>
            <a:pPr marL="342900" lvl="0" indent="-342900" algn="ctr" rtl="0">
              <a:lnSpc>
                <a:spcPct val="90000"/>
              </a:lnSpc>
              <a:spcBef>
                <a:spcPts val="1000"/>
              </a:spcBef>
              <a:spcAft>
                <a:spcPts val="0"/>
              </a:spcAft>
              <a:buClr>
                <a:schemeClr val="lt1"/>
              </a:buClr>
              <a:buSzPts val="1600"/>
              <a:buFont typeface="Ubuntu"/>
              <a:buAutoNum type="arabicPeriod"/>
            </a:pPr>
            <a:r>
              <a:rPr lang="en-US"/>
              <a:t>Process</a:t>
            </a:r>
            <a:endParaRPr/>
          </a:p>
          <a:p>
            <a:pPr marL="0" lvl="0" indent="0" algn="ctr" rtl="0">
              <a:lnSpc>
                <a:spcPct val="90000"/>
              </a:lnSpc>
              <a:spcBef>
                <a:spcPts val="1000"/>
              </a:spcBef>
              <a:spcAft>
                <a:spcPts val="0"/>
              </a:spcAft>
              <a:buClr>
                <a:schemeClr val="lt1"/>
              </a:buClr>
              <a:buSzPts val="16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68" name="Google Shape;168;p3"/>
          <p:cNvSpPr txBox="1">
            <a:spLocks noGrp="1"/>
          </p:cNvSpPr>
          <p:nvPr>
            <p:ph type="ctrTitle"/>
          </p:nvPr>
        </p:nvSpPr>
        <p:spPr>
          <a:xfrm>
            <a:off x="1524000" y="4230688"/>
            <a:ext cx="9144000" cy="116518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sz="4000" b="1"/>
              <a:t>First:</a:t>
            </a:r>
            <a:r>
              <a:rPr lang="en-US" sz="4000"/>
              <a:t> Do you have any questions?</a:t>
            </a:r>
            <a:endParaRPr/>
          </a:p>
        </p:txBody>
      </p:sp>
      <p:sp>
        <p:nvSpPr>
          <p:cNvPr id="169" name="Google Shape;169;p3"/>
          <p:cNvSpPr txBox="1">
            <a:spLocks noGrp="1"/>
          </p:cNvSpPr>
          <p:nvPr>
            <p:ph type="subTitle" idx="1"/>
          </p:nvPr>
        </p:nvSpPr>
        <p:spPr>
          <a:xfrm>
            <a:off x="1524000" y="5500688"/>
            <a:ext cx="9144000" cy="80803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1400"/>
              <a:buNone/>
            </a:pPr>
            <a:r>
              <a:rPr lang="en-US" sz="1400"/>
              <a:t>Please ask us anytime by sending your questions as a response to your original application.</a:t>
            </a:r>
            <a:endParaRPr/>
          </a:p>
        </p:txBody>
      </p:sp>
      <p:pic>
        <p:nvPicPr>
          <p:cNvPr id="170" name="Google Shape;170;p3" descr="Ein Bild, das drinnen, schwarz, sitzend, Spiegel enthält.&#10;&#10;Automatisch generierte Beschreibung"/>
          <p:cNvPicPr preferRelativeResize="0">
            <a:picLocks noGrp="1"/>
          </p:cNvPicPr>
          <p:nvPr>
            <p:ph type="pic" idx="2"/>
          </p:nvPr>
        </p:nvPicPr>
        <p:blipFill rotWithShape="1">
          <a:blip r:embed="rId3">
            <a:alphaModFix/>
          </a:blip>
          <a:srcRect t="23974" b="23975"/>
          <a:stretch/>
        </p:blipFill>
        <p:spPr>
          <a:xfrm>
            <a:off x="0" y="0"/>
            <a:ext cx="12192000" cy="42306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dirty="0"/>
              <a:t>What is this case about?</a:t>
            </a:r>
            <a:endParaRPr dirty="0"/>
          </a:p>
        </p:txBody>
      </p:sp>
      <p:sp>
        <p:nvSpPr>
          <p:cNvPr id="176" name="Google Shape;176;p4"/>
          <p:cNvSpPr txBox="1">
            <a:spLocks noGrp="1"/>
          </p:cNvSpPr>
          <p:nvPr>
            <p:ph type="body" idx="1"/>
          </p:nvPr>
        </p:nvSpPr>
        <p:spPr>
          <a:xfrm>
            <a:off x="623888" y="1412875"/>
            <a:ext cx="5395912" cy="48926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b="1" dirty="0"/>
              <a:t>Motivation</a:t>
            </a:r>
            <a:endParaRPr dirty="0"/>
          </a:p>
          <a:p>
            <a:pPr marL="0" lvl="0" indent="0" algn="l" rtl="0">
              <a:lnSpc>
                <a:spcPct val="90000"/>
              </a:lnSpc>
              <a:spcBef>
                <a:spcPts val="1000"/>
              </a:spcBef>
              <a:spcAft>
                <a:spcPts val="0"/>
              </a:spcAft>
              <a:buClr>
                <a:schemeClr val="dk1"/>
              </a:buClr>
              <a:buSzPts val="1400"/>
              <a:buNone/>
            </a:pPr>
            <a:r>
              <a:rPr lang="en-US" sz="1400" dirty="0"/>
              <a:t>We do not believe </a:t>
            </a:r>
            <a:r>
              <a:rPr lang="en-US" sz="1400" b="1" dirty="0"/>
              <a:t>job fit</a:t>
            </a:r>
            <a:r>
              <a:rPr lang="en-US" sz="1400" dirty="0"/>
              <a:t> can be judged only by formal qualifications. Instead we developed a process that gives </a:t>
            </a:r>
            <a:r>
              <a:rPr lang="en-US" sz="1400" b="1" dirty="0"/>
              <a:t>you and us </a:t>
            </a:r>
            <a:r>
              <a:rPr lang="en-US" sz="1400" dirty="0"/>
              <a:t>the opportunity to get to know each other. </a:t>
            </a:r>
            <a:endParaRPr dirty="0"/>
          </a:p>
          <a:p>
            <a:pPr marL="0" lvl="0" indent="0" algn="l" rtl="0">
              <a:lnSpc>
                <a:spcPct val="90000"/>
              </a:lnSpc>
              <a:spcBef>
                <a:spcPts val="1000"/>
              </a:spcBef>
              <a:spcAft>
                <a:spcPts val="0"/>
              </a:spcAft>
              <a:buClr>
                <a:schemeClr val="dk1"/>
              </a:buClr>
              <a:buSzPts val="1400"/>
              <a:buNone/>
            </a:pPr>
            <a:r>
              <a:rPr lang="en-US" sz="1400" dirty="0"/>
              <a:t>Our application process for consulting roles can include:</a:t>
            </a:r>
            <a:endParaRPr dirty="0"/>
          </a:p>
          <a:p>
            <a:pPr marL="228600" lvl="0" indent="-228600" algn="l" rtl="0">
              <a:lnSpc>
                <a:spcPct val="90000"/>
              </a:lnSpc>
              <a:spcBef>
                <a:spcPts val="1000"/>
              </a:spcBef>
              <a:spcAft>
                <a:spcPts val="0"/>
              </a:spcAft>
              <a:buClr>
                <a:schemeClr val="dk1"/>
              </a:buClr>
              <a:buSzPts val="1400"/>
              <a:buChar char="•"/>
            </a:pPr>
            <a:r>
              <a:rPr lang="en-US" sz="1400" dirty="0"/>
              <a:t>This case (4 h)</a:t>
            </a:r>
            <a:endParaRPr dirty="0"/>
          </a:p>
          <a:p>
            <a:pPr marL="228600" lvl="0" indent="-228600" algn="l" rtl="0">
              <a:lnSpc>
                <a:spcPct val="90000"/>
              </a:lnSpc>
              <a:spcBef>
                <a:spcPts val="1000"/>
              </a:spcBef>
              <a:spcAft>
                <a:spcPts val="0"/>
              </a:spcAft>
              <a:buClr>
                <a:schemeClr val="dk1"/>
              </a:buClr>
              <a:buSzPts val="1400"/>
              <a:buChar char="•"/>
            </a:pPr>
            <a:r>
              <a:rPr lang="en-US" sz="1400" dirty="0"/>
              <a:t>Get to know each other (30 min)</a:t>
            </a:r>
            <a:endParaRPr dirty="0"/>
          </a:p>
          <a:p>
            <a:pPr marL="228600" lvl="0" indent="-228600" algn="l" rtl="0">
              <a:lnSpc>
                <a:spcPct val="90000"/>
              </a:lnSpc>
              <a:spcBef>
                <a:spcPts val="1000"/>
              </a:spcBef>
              <a:spcAft>
                <a:spcPts val="0"/>
              </a:spcAft>
              <a:buClr>
                <a:schemeClr val="dk1"/>
              </a:buClr>
              <a:buSzPts val="1400"/>
              <a:buChar char="•"/>
            </a:pPr>
            <a:r>
              <a:rPr lang="en-US" sz="1400" dirty="0"/>
              <a:t>Interview (1 – 2 h)</a:t>
            </a:r>
            <a:endParaRPr dirty="0"/>
          </a:p>
          <a:p>
            <a:pPr marL="228600" lvl="0" indent="-13970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600"/>
              <a:buNone/>
            </a:pPr>
            <a:r>
              <a:rPr lang="en-US" sz="1600" b="1" dirty="0"/>
              <a:t>Rules</a:t>
            </a:r>
            <a:endParaRPr dirty="0"/>
          </a:p>
          <a:p>
            <a:pPr marL="0" marR="0" lvl="0" indent="0" algn="l" rtl="0">
              <a:lnSpc>
                <a:spcPct val="90000"/>
              </a:lnSpc>
              <a:spcBef>
                <a:spcPts val="1000"/>
              </a:spcBef>
              <a:spcAft>
                <a:spcPts val="0"/>
              </a:spcAft>
              <a:buClr>
                <a:schemeClr val="dk1"/>
              </a:buClr>
              <a:buSzPts val="1400"/>
              <a:buNone/>
            </a:pPr>
            <a:r>
              <a:rPr lang="en-US" sz="1400" dirty="0"/>
              <a:t>Please do the following case yourself. As consultants we learn new skills every day, so you can use any source of knowledge to solve the challenges ahead. </a:t>
            </a:r>
            <a:endParaRPr sz="1400" dirty="0"/>
          </a:p>
          <a:p>
            <a:pPr marL="0" marR="0" lvl="0" indent="0" algn="l" rtl="0">
              <a:lnSpc>
                <a:spcPct val="90000"/>
              </a:lnSpc>
              <a:spcBef>
                <a:spcPts val="1000"/>
              </a:spcBef>
              <a:spcAft>
                <a:spcPts val="0"/>
              </a:spcAft>
              <a:buClr>
                <a:schemeClr val="dk1"/>
              </a:buClr>
              <a:buSzPts val="1400"/>
              <a:buNone/>
            </a:pPr>
            <a:r>
              <a:rPr lang="en-US" sz="1400" dirty="0"/>
              <a:t>To avoid taking too much of your time, please do not spent more than 4 hours on this assessment. Please make sure to send your results back to </a:t>
            </a:r>
            <a:r>
              <a:rPr lang="en-US" sz="1400" b="1" u="sng" dirty="0" err="1">
                <a:solidFill>
                  <a:schemeClr val="tx1"/>
                </a:solidFill>
                <a:hlinkClick r:id="rId3">
                  <a:extLst>
                    <a:ext uri="{A12FA001-AC4F-418D-AE19-62706E023703}">
                      <ahyp:hlinkClr xmlns:ahyp="http://schemas.microsoft.com/office/drawing/2018/hyperlinkcolor" val="tx"/>
                    </a:ext>
                  </a:extLst>
                </a:hlinkClick>
              </a:rPr>
              <a:t>talent-team@muchconsulting.de</a:t>
            </a:r>
            <a:r>
              <a:rPr lang="en-US" sz="1400" dirty="0">
                <a:solidFill>
                  <a:schemeClr val="tx1"/>
                </a:solidFill>
              </a:rPr>
              <a:t> </a:t>
            </a:r>
            <a:r>
              <a:rPr lang="en-US" sz="1400" dirty="0"/>
              <a:t>after the 4 hours. An earlier completion will be acknowledged. Please send your slides in the </a:t>
            </a:r>
            <a:r>
              <a:rPr lang="en-US" sz="1400" b="1" dirty="0"/>
              <a:t>PDF</a:t>
            </a:r>
            <a:r>
              <a:rPr lang="en-US" sz="1400" dirty="0"/>
              <a:t> format.</a:t>
            </a:r>
            <a:endParaRPr sz="1400" dirty="0"/>
          </a:p>
          <a:p>
            <a:pPr marL="0" lvl="0" indent="0" algn="l" rtl="0">
              <a:lnSpc>
                <a:spcPct val="90000"/>
              </a:lnSpc>
              <a:spcBef>
                <a:spcPts val="1000"/>
              </a:spcBef>
              <a:spcAft>
                <a:spcPts val="0"/>
              </a:spcAft>
              <a:buClr>
                <a:schemeClr val="dk1"/>
              </a:buClr>
              <a:buSzPts val="1600"/>
              <a:buNone/>
            </a:pPr>
            <a:endParaRPr sz="1600" dirty="0"/>
          </a:p>
        </p:txBody>
      </p:sp>
      <p:sp>
        <p:nvSpPr>
          <p:cNvPr id="177" name="Google Shape;177;p4"/>
          <p:cNvSpPr txBox="1">
            <a:spLocks noGrp="1"/>
          </p:cNvSpPr>
          <p:nvPr>
            <p:ph type="body" idx="2"/>
          </p:nvPr>
        </p:nvSpPr>
        <p:spPr>
          <a:xfrm>
            <a:off x="6172199" y="1412875"/>
            <a:ext cx="5540376" cy="48958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b="1" dirty="0"/>
              <a:t>Assessment</a:t>
            </a:r>
            <a:endParaRPr dirty="0"/>
          </a:p>
          <a:p>
            <a:pPr marL="0" lvl="0" indent="0" algn="l" rtl="0">
              <a:lnSpc>
                <a:spcPct val="90000"/>
              </a:lnSpc>
              <a:spcBef>
                <a:spcPts val="1000"/>
              </a:spcBef>
              <a:spcAft>
                <a:spcPts val="0"/>
              </a:spcAft>
              <a:buClr>
                <a:schemeClr val="dk1"/>
              </a:buClr>
              <a:buSzPts val="1400"/>
              <a:buNone/>
            </a:pPr>
            <a:r>
              <a:rPr lang="en-US" sz="1400" dirty="0"/>
              <a:t>Overall we assess the quality of all tasks handed in. Please include all work in progress solutions if you cannot finish.</a:t>
            </a:r>
            <a:endParaRPr dirty="0"/>
          </a:p>
          <a:p>
            <a:pPr marL="0" lvl="0" indent="0" algn="l" rtl="0">
              <a:lnSpc>
                <a:spcPct val="90000"/>
              </a:lnSpc>
              <a:spcBef>
                <a:spcPts val="1000"/>
              </a:spcBef>
              <a:spcAft>
                <a:spcPts val="0"/>
              </a:spcAft>
              <a:buClr>
                <a:schemeClr val="dk1"/>
              </a:buClr>
              <a:buSzPts val="1400"/>
              <a:buNone/>
            </a:pPr>
            <a:endParaRPr sz="1400" b="1" dirty="0"/>
          </a:p>
          <a:p>
            <a:pPr marL="0" lvl="0" indent="0" algn="l" rtl="0">
              <a:lnSpc>
                <a:spcPct val="90000"/>
              </a:lnSpc>
              <a:spcBef>
                <a:spcPts val="1000"/>
              </a:spcBef>
              <a:spcAft>
                <a:spcPts val="0"/>
              </a:spcAft>
              <a:buClr>
                <a:schemeClr val="dk1"/>
              </a:buClr>
              <a:buSzPts val="1400"/>
              <a:buNone/>
            </a:pPr>
            <a:r>
              <a:rPr lang="en-US" sz="1400" b="1" dirty="0"/>
              <a:t>Criteria:</a:t>
            </a:r>
            <a:endParaRPr dirty="0"/>
          </a:p>
          <a:p>
            <a:pPr marL="228600" lvl="0" indent="-228600" algn="l" rtl="0">
              <a:lnSpc>
                <a:spcPct val="90000"/>
              </a:lnSpc>
              <a:spcBef>
                <a:spcPts val="1000"/>
              </a:spcBef>
              <a:spcAft>
                <a:spcPts val="0"/>
              </a:spcAft>
              <a:buClr>
                <a:schemeClr val="dk1"/>
              </a:buClr>
              <a:buSzPts val="1400"/>
              <a:buChar char="•"/>
            </a:pPr>
            <a:r>
              <a:rPr lang="en-US" sz="1400" u="sng" dirty="0"/>
              <a:t>Correctness</a:t>
            </a:r>
            <a:r>
              <a:rPr lang="en-US" sz="1400" dirty="0"/>
              <a:t>: Is the result correct? </a:t>
            </a:r>
            <a:endParaRPr dirty="0"/>
          </a:p>
          <a:p>
            <a:pPr marL="228600" lvl="0" indent="-228600" algn="l" rtl="0">
              <a:lnSpc>
                <a:spcPct val="90000"/>
              </a:lnSpc>
              <a:spcBef>
                <a:spcPts val="1000"/>
              </a:spcBef>
              <a:spcAft>
                <a:spcPts val="0"/>
              </a:spcAft>
              <a:buClr>
                <a:schemeClr val="dk1"/>
              </a:buClr>
              <a:buSzPts val="1400"/>
              <a:buChar char="•"/>
            </a:pPr>
            <a:r>
              <a:rPr lang="en-US" sz="1400" u="sng" dirty="0"/>
              <a:t>Execution</a:t>
            </a:r>
            <a:r>
              <a:rPr lang="en-US" sz="1400" dirty="0"/>
              <a:t>: How was the result reached? </a:t>
            </a:r>
            <a:endParaRPr dirty="0"/>
          </a:p>
          <a:p>
            <a:pPr marL="228600" lvl="0" indent="-228600" algn="l" rtl="0">
              <a:lnSpc>
                <a:spcPct val="90000"/>
              </a:lnSpc>
              <a:spcBef>
                <a:spcPts val="1000"/>
              </a:spcBef>
              <a:spcAft>
                <a:spcPts val="0"/>
              </a:spcAft>
              <a:buClr>
                <a:schemeClr val="dk1"/>
              </a:buClr>
              <a:buSzPts val="1400"/>
              <a:buChar char="•"/>
            </a:pPr>
            <a:r>
              <a:rPr lang="en-US" sz="1400" u="sng" dirty="0"/>
              <a:t>Communication of results</a:t>
            </a:r>
            <a:r>
              <a:rPr lang="en-US" sz="1400" dirty="0"/>
              <a:t>: How was the result presented? </a:t>
            </a:r>
            <a:endParaRPr dirty="0"/>
          </a:p>
          <a:p>
            <a:pPr marL="0" lvl="0" indent="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600"/>
              <a:buNone/>
            </a:pPr>
            <a:endParaRPr sz="1600" dirty="0"/>
          </a:p>
        </p:txBody>
      </p:sp>
      <p:sp>
        <p:nvSpPr>
          <p:cNvPr id="178" name="Google Shape;178;p4"/>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17.08.2023</a:t>
            </a:r>
            <a:endParaRPr dirty="0"/>
          </a:p>
        </p:txBody>
      </p:sp>
      <p:sp>
        <p:nvSpPr>
          <p:cNvPr id="179" name="Google Shape;179;p4"/>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80" name="Google Shape;180;p4"/>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b="1"/>
              <a:t>Challenge #1</a:t>
            </a:r>
            <a:r>
              <a:rPr lang="en-US"/>
              <a:t>: </a:t>
            </a:r>
            <a:br>
              <a:rPr lang="en-US"/>
            </a:br>
            <a:r>
              <a:rPr lang="en-US"/>
              <a:t>eCommerce data analysis</a:t>
            </a:r>
            <a:endParaRPr/>
          </a:p>
        </p:txBody>
      </p:sp>
      <p:sp>
        <p:nvSpPr>
          <p:cNvPr id="186" name="Google Shape;186;p5"/>
          <p:cNvSpPr txBox="1">
            <a:spLocks noGrp="1"/>
          </p:cNvSpPr>
          <p:nvPr>
            <p:ph type="body" idx="1"/>
          </p:nvPr>
        </p:nvSpPr>
        <p:spPr>
          <a:xfrm>
            <a:off x="623888" y="1338770"/>
            <a:ext cx="11081954" cy="107217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200" b="1" dirty="0"/>
              <a:t>Situation</a:t>
            </a:r>
            <a:r>
              <a:rPr lang="en-US" sz="1200" dirty="0"/>
              <a:t>: You were just assigned to a new client “Home365”. The client operates an online shop for furniture. As his current ERP system has limited analytics capabilities, the CIO Max asked us to help answer some questions before we start planning his new ERP system.  </a:t>
            </a:r>
            <a:endParaRPr dirty="0"/>
          </a:p>
          <a:p>
            <a:pPr marL="0" lvl="0" indent="0" algn="l" rtl="0">
              <a:lnSpc>
                <a:spcPct val="90000"/>
              </a:lnSpc>
              <a:spcBef>
                <a:spcPts val="1000"/>
              </a:spcBef>
              <a:spcAft>
                <a:spcPts val="0"/>
              </a:spcAft>
              <a:buClr>
                <a:schemeClr val="dk1"/>
              </a:buClr>
              <a:buSzPts val="1200"/>
              <a:buNone/>
            </a:pPr>
            <a:r>
              <a:rPr lang="en-US" sz="1200" b="1" dirty="0"/>
              <a:t>Input</a:t>
            </a:r>
            <a:r>
              <a:rPr lang="en-US" sz="1200" dirty="0"/>
              <a:t>: We received an </a:t>
            </a:r>
            <a:r>
              <a:rPr lang="en-US" sz="1200" b="1" dirty="0"/>
              <a:t>Excel</a:t>
            </a:r>
            <a:r>
              <a:rPr lang="en-US" sz="1200" dirty="0"/>
              <a:t> sheet with a lot of transactions. Data in the file can be wrong or misleading, so just note problems in the data, but do not try to solve them. Also, your project leader send you a Slack message and forwarded you an email before he had to go into a meeting for the next 4 hours.</a:t>
            </a:r>
            <a:endParaRPr dirty="0"/>
          </a:p>
        </p:txBody>
      </p:sp>
      <p:sp>
        <p:nvSpPr>
          <p:cNvPr id="187" name="Google Shape;187;p5"/>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17.08.2023</a:t>
            </a:r>
            <a:endParaRPr dirty="0"/>
          </a:p>
        </p:txBody>
      </p:sp>
      <p:sp>
        <p:nvSpPr>
          <p:cNvPr id="188" name="Google Shape;188;p5"/>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89" name="Google Shape;189;p5"/>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
        <p:nvSpPr>
          <p:cNvPr id="190" name="Google Shape;190;p5"/>
          <p:cNvSpPr/>
          <p:nvPr/>
        </p:nvSpPr>
        <p:spPr>
          <a:xfrm>
            <a:off x="630621" y="2907946"/>
            <a:ext cx="3347049" cy="1271748"/>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„Thanks for helping out! Home365 mostly sells make-to-order products, that only get manufactured after being ordered. Max told me that many orders get shipped in multiple deliveries, but they only send out an invoice after all products are shipped.” </a:t>
            </a:r>
            <a:endParaRPr sz="1400" b="0" i="0" u="none" strike="noStrike" cap="none">
              <a:solidFill>
                <a:srgbClr val="000000"/>
              </a:solidFill>
              <a:latin typeface="Arial"/>
              <a:ea typeface="Arial"/>
              <a:cs typeface="Arial"/>
              <a:sym typeface="Arial"/>
            </a:endParaRPr>
          </a:p>
        </p:txBody>
      </p:sp>
      <p:pic>
        <p:nvPicPr>
          <p:cNvPr id="191" name="Google Shape;191;p5"/>
          <p:cNvPicPr preferRelativeResize="0"/>
          <p:nvPr/>
        </p:nvPicPr>
        <p:blipFill rotWithShape="1">
          <a:blip r:embed="rId3">
            <a:alphaModFix/>
          </a:blip>
          <a:srcRect l="1" t="1" r="74551" b="-28693"/>
          <a:stretch/>
        </p:blipFill>
        <p:spPr>
          <a:xfrm>
            <a:off x="1192335" y="4371137"/>
            <a:ext cx="333689" cy="430336"/>
          </a:xfrm>
          <a:prstGeom prst="rect">
            <a:avLst/>
          </a:prstGeom>
          <a:noFill/>
          <a:ln>
            <a:noFill/>
          </a:ln>
        </p:spPr>
      </p:pic>
      <p:sp>
        <p:nvSpPr>
          <p:cNvPr id="192" name="Google Shape;192;p5"/>
          <p:cNvSpPr txBox="1"/>
          <p:nvPr/>
        </p:nvSpPr>
        <p:spPr>
          <a:xfrm>
            <a:off x="1526024" y="4371137"/>
            <a:ext cx="21000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from your project leader</a:t>
            </a:r>
            <a:endParaRPr sz="1400" b="0" i="0" u="none" strike="noStrike" cap="none" dirty="0">
              <a:solidFill>
                <a:srgbClr val="000000"/>
              </a:solidFill>
              <a:latin typeface="Arial"/>
              <a:ea typeface="Arial"/>
              <a:cs typeface="Arial"/>
              <a:sym typeface="Arial"/>
            </a:endParaRPr>
          </a:p>
        </p:txBody>
      </p:sp>
      <p:sp>
        <p:nvSpPr>
          <p:cNvPr id="193" name="Google Shape;193;p5"/>
          <p:cNvSpPr/>
          <p:nvPr/>
        </p:nvSpPr>
        <p:spPr>
          <a:xfrm>
            <a:off x="4692770" y="2286844"/>
            <a:ext cx="7026538" cy="3441097"/>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5"/>
          <p:cNvSpPr/>
          <p:nvPr/>
        </p:nvSpPr>
        <p:spPr>
          <a:xfrm>
            <a:off x="4849483" y="2385909"/>
            <a:ext cx="6704706" cy="24153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from: </a:t>
            </a:r>
            <a:r>
              <a:rPr lang="en-US" sz="1000" b="0" i="0" u="none" strike="noStrike" cap="none" dirty="0" err="1">
                <a:solidFill>
                  <a:schemeClr val="dk1"/>
                </a:solidFill>
                <a:latin typeface="Arial"/>
                <a:ea typeface="Arial"/>
                <a:cs typeface="Arial"/>
                <a:sym typeface="Arial"/>
              </a:rPr>
              <a:t>project.leader@muchconsulting.de</a:t>
            </a:r>
            <a:endParaRPr sz="1400" b="0" i="0" u="none" strike="noStrike" cap="none" dirty="0">
              <a:solidFill>
                <a:srgbClr val="000000"/>
              </a:solidFill>
              <a:latin typeface="Arial"/>
              <a:ea typeface="Arial"/>
              <a:cs typeface="Arial"/>
              <a:sym typeface="Arial"/>
            </a:endParaRPr>
          </a:p>
        </p:txBody>
      </p:sp>
      <p:sp>
        <p:nvSpPr>
          <p:cNvPr id="195" name="Google Shape;195;p5"/>
          <p:cNvSpPr/>
          <p:nvPr/>
        </p:nvSpPr>
        <p:spPr>
          <a:xfrm>
            <a:off x="4849482" y="2667248"/>
            <a:ext cx="6704707" cy="24153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a:ea typeface="Arial"/>
                <a:cs typeface="Arial"/>
                <a:sym typeface="Arial"/>
              </a:rPr>
              <a:t>Fwd: Re: </a:t>
            </a:r>
            <a:r>
              <a:rPr lang="en-US" sz="1000" b="0" i="0" u="none" strike="noStrike" cap="none">
                <a:solidFill>
                  <a:schemeClr val="dk1"/>
                </a:solidFill>
                <a:latin typeface="Arial"/>
                <a:ea typeface="Arial"/>
                <a:cs typeface="Arial"/>
                <a:sym typeface="Arial"/>
              </a:rPr>
              <a:t>Can you help me please?</a:t>
            </a:r>
            <a:endParaRPr sz="1400" b="0" i="0" u="none" strike="noStrike" cap="none">
              <a:solidFill>
                <a:srgbClr val="000000"/>
              </a:solidFill>
              <a:latin typeface="Arial"/>
              <a:ea typeface="Arial"/>
              <a:cs typeface="Arial"/>
              <a:sym typeface="Arial"/>
            </a:endParaRPr>
          </a:p>
        </p:txBody>
      </p:sp>
      <p:sp>
        <p:nvSpPr>
          <p:cNvPr id="196" name="Google Shape;196;p5"/>
          <p:cNvSpPr/>
          <p:nvPr/>
        </p:nvSpPr>
        <p:spPr>
          <a:xfrm>
            <a:off x="4856671" y="2948588"/>
            <a:ext cx="6704707" cy="267583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Hi! Thanks for the help! See below. LG</a:t>
            </a:r>
            <a:br>
              <a:rPr lang="en-US" sz="1000" b="0" i="0" u="none" strike="noStrike" cap="none" dirty="0">
                <a:solidFill>
                  <a:schemeClr val="dk1"/>
                </a:solidFill>
                <a:latin typeface="Arial"/>
                <a:ea typeface="Arial"/>
                <a:cs typeface="Arial"/>
                <a:sym typeface="Arial"/>
              </a:rPr>
            </a:br>
            <a:r>
              <a:rPr lang="en-US" sz="1000" b="0"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From: </a:t>
            </a:r>
            <a:r>
              <a:rPr lang="en-US" sz="1000" b="0"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max@home365.de</a:t>
            </a:r>
            <a:r>
              <a:rPr lang="en-US" sz="1000" b="0" i="0" u="none" strike="noStrike" cap="none" dirty="0">
                <a:solidFill>
                  <a:schemeClr val="dk1"/>
                </a:solidFill>
                <a:latin typeface="Arial"/>
                <a:ea typeface="Arial"/>
                <a:cs typeface="Arial"/>
                <a:sym typeface="Arial"/>
              </a:rPr>
              <a:t>; To: </a:t>
            </a:r>
            <a:r>
              <a:rPr lang="en-US" sz="1000" b="0" i="0" u="sng" strike="noStrike" cap="none" dirty="0">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project.leader@muchconsulting.de</a:t>
            </a:r>
            <a:r>
              <a:rPr lang="en-US" sz="1000" b="0" i="0" u="none" strike="noStrike" cap="none" dirty="0">
                <a:solidFill>
                  <a:schemeClr val="dk1"/>
                </a:solidFill>
                <a:latin typeface="Arial"/>
                <a:ea typeface="Arial"/>
                <a:cs typeface="Arial"/>
                <a:sym typeface="Arial"/>
              </a:rPr>
              <a:t> </a:t>
            </a:r>
            <a:br>
              <a:rPr lang="en-US" sz="1000" b="0" i="0" u="none" strike="noStrike" cap="none" dirty="0">
                <a:solidFill>
                  <a:schemeClr val="dk1"/>
                </a:solidFill>
                <a:latin typeface="Arial"/>
                <a:ea typeface="Arial"/>
                <a:cs typeface="Arial"/>
                <a:sym typeface="Arial"/>
              </a:rPr>
            </a:br>
            <a:r>
              <a:rPr lang="en-US" sz="1000" b="0" i="0" u="none" strike="noStrike" cap="none" dirty="0">
                <a:solidFill>
                  <a:schemeClr val="dk1"/>
                </a:solidFill>
                <a:latin typeface="Arial"/>
                <a:ea typeface="Arial"/>
                <a:cs typeface="Arial"/>
                <a:sym typeface="Arial"/>
              </a:rPr>
              <a:t>Hello,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I am already looking forward to the new ERP! Unfortunately, I still have to answer a few questions quickly for our accounting department. Maybe you have a few minutes and can send me an answer in the next 4 hours? </a:t>
            </a:r>
            <a:endParaRPr sz="1400" b="0" i="0" u="none" strike="noStrike" cap="none" dirty="0">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00" b="0" i="1" u="none" strike="noStrike" cap="none" dirty="0">
                <a:solidFill>
                  <a:schemeClr val="dk1"/>
                </a:solidFill>
                <a:latin typeface="Arial"/>
                <a:ea typeface="Arial"/>
                <a:cs typeface="Arial"/>
                <a:sym typeface="Arial"/>
              </a:rPr>
              <a:t>How much turnover did we make per month in 2020 compared to the previous two years?</a:t>
            </a:r>
            <a:endParaRPr sz="1400" b="0" i="0" u="none" strike="noStrike" cap="none" dirty="0">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00" b="0" i="1" u="none" strike="noStrike" cap="none" dirty="0">
                <a:solidFill>
                  <a:schemeClr val="dk1"/>
                </a:solidFill>
                <a:latin typeface="Arial"/>
                <a:ea typeface="Arial"/>
                <a:cs typeface="Arial"/>
                <a:sym typeface="Arial"/>
              </a:rPr>
              <a:t>How many of our orders from 2020 have already been invoiced?</a:t>
            </a:r>
            <a:endParaRPr sz="1400" b="0" i="0" u="none" strike="noStrike" cap="none" dirty="0">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00" b="0" i="1" u="none" strike="noStrike" cap="none" dirty="0">
                <a:solidFill>
                  <a:schemeClr val="dk1"/>
                </a:solidFill>
                <a:latin typeface="Arial"/>
                <a:ea typeface="Arial"/>
                <a:cs typeface="Arial"/>
                <a:sym typeface="Arial"/>
              </a:rPr>
              <a:t>How many products have we shipped that have not been invoiced?</a:t>
            </a:r>
            <a:endParaRPr sz="1400" b="0" i="0" u="none" strike="noStrike" cap="none" dirty="0">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00" b="0" i="1" u="none" strike="noStrike" cap="none" dirty="0">
                <a:solidFill>
                  <a:schemeClr val="dk1"/>
                </a:solidFill>
                <a:latin typeface="Arial"/>
                <a:ea typeface="Arial"/>
                <a:cs typeface="Arial"/>
                <a:sym typeface="Arial"/>
              </a:rPr>
              <a:t>How many orders have we not yet shipped? How much value of goods is outstanding?</a:t>
            </a:r>
            <a:endParaRPr sz="1400" b="0" i="0" u="none" strike="noStrike" cap="none" dirty="0">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00" b="0" i="1" u="none" strike="noStrike" cap="none" dirty="0">
                <a:solidFill>
                  <a:schemeClr val="dk1"/>
                </a:solidFill>
                <a:latin typeface="Arial"/>
                <a:ea typeface="Arial"/>
                <a:cs typeface="Arial"/>
                <a:sym typeface="Arial"/>
              </a:rPr>
              <a:t>What was the net turnover of the sales from June &amp; August 2020 that were invoiced in the following months?</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Thank you! </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Best regards,</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Max</a:t>
            </a:r>
            <a:endParaRPr sz="1000" b="0" i="0" u="none" strike="noStrike" cap="none" dirty="0">
              <a:solidFill>
                <a:schemeClr val="dk1"/>
              </a:solidFill>
              <a:latin typeface="Arial"/>
              <a:ea typeface="Arial"/>
              <a:cs typeface="Arial"/>
              <a:sym typeface="Arial"/>
            </a:endParaRPr>
          </a:p>
        </p:txBody>
      </p:sp>
      <p:sp>
        <p:nvSpPr>
          <p:cNvPr id="197" name="Google Shape;197;p5"/>
          <p:cNvSpPr/>
          <p:nvPr/>
        </p:nvSpPr>
        <p:spPr>
          <a:xfrm>
            <a:off x="10544899" y="2378828"/>
            <a:ext cx="1009290" cy="529118"/>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5 Minutes ago</a:t>
            </a:r>
            <a:endParaRPr sz="1400" b="0" i="0" u="none" strike="noStrike" cap="none">
              <a:solidFill>
                <a:srgbClr val="000000"/>
              </a:solidFill>
              <a:latin typeface="Arial"/>
              <a:ea typeface="Arial"/>
              <a:cs typeface="Arial"/>
              <a:sym typeface="Arial"/>
            </a:endParaRPr>
          </a:p>
        </p:txBody>
      </p:sp>
      <p:sp>
        <p:nvSpPr>
          <p:cNvPr id="198" name="Google Shape;198;p5"/>
          <p:cNvSpPr txBox="1"/>
          <p:nvPr/>
        </p:nvSpPr>
        <p:spPr>
          <a:xfrm>
            <a:off x="623888" y="5834138"/>
            <a:ext cx="1108195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Expected result</a:t>
            </a:r>
            <a:r>
              <a:rPr lang="en-US" sz="1200" b="0" i="0" u="none" strike="noStrike" cap="none">
                <a:solidFill>
                  <a:schemeClr val="dk1"/>
                </a:solidFill>
                <a:latin typeface="Arial"/>
                <a:ea typeface="Arial"/>
                <a:cs typeface="Arial"/>
                <a:sym typeface="Arial"/>
              </a:rPr>
              <a:t>: Please</a:t>
            </a:r>
            <a:r>
              <a:rPr lang="en-US" sz="1200" b="1" i="0" u="none" strike="noStrike" cap="none">
                <a:solidFill>
                  <a:schemeClr val="dk1"/>
                </a:solidFill>
                <a:latin typeface="Arial"/>
                <a:ea typeface="Arial"/>
                <a:cs typeface="Arial"/>
                <a:sym typeface="Arial"/>
              </a:rPr>
              <a:t> add an analysis tab into the excel, </a:t>
            </a:r>
            <a:r>
              <a:rPr lang="en-US" sz="1200" b="0" i="0" u="none" strike="noStrike" cap="none">
                <a:solidFill>
                  <a:schemeClr val="dk1"/>
                </a:solidFill>
                <a:latin typeface="Arial"/>
                <a:ea typeface="Arial"/>
                <a:cs typeface="Arial"/>
                <a:sym typeface="Arial"/>
              </a:rPr>
              <a:t>calculate the answers there and send it to him in the next 4 hours. Add limitations to your findings if necessary.</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title"/>
          </p:nvPr>
        </p:nvSpPr>
        <p:spPr>
          <a:xfrm>
            <a:off x="476250" y="277427"/>
            <a:ext cx="10085387" cy="8575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b="1"/>
              <a:t>Challenge #2</a:t>
            </a:r>
            <a:r>
              <a:rPr lang="en-US"/>
              <a:t>:</a:t>
            </a:r>
            <a:br>
              <a:rPr lang="en-US"/>
            </a:br>
            <a:r>
              <a:rPr lang="en-US"/>
              <a:t>The eCommerce end-to-end process</a:t>
            </a:r>
            <a:endParaRPr/>
          </a:p>
        </p:txBody>
      </p:sp>
      <p:sp>
        <p:nvSpPr>
          <p:cNvPr id="204" name="Google Shape;204;p6"/>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17.08.2023</a:t>
            </a:r>
            <a:endParaRPr dirty="0"/>
          </a:p>
        </p:txBody>
      </p:sp>
      <p:sp>
        <p:nvSpPr>
          <p:cNvPr id="205" name="Google Shape;205;p6"/>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06" name="Google Shape;206;p6"/>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207" name="Google Shape;207;p6"/>
          <p:cNvSpPr txBox="1"/>
          <p:nvPr/>
        </p:nvSpPr>
        <p:spPr>
          <a:xfrm>
            <a:off x="623888" y="1412875"/>
            <a:ext cx="11081954" cy="107217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Situation</a:t>
            </a:r>
            <a:r>
              <a:rPr lang="en-US" sz="1200" b="0" i="0" u="none" strike="noStrike" cap="none">
                <a:solidFill>
                  <a:schemeClr val="dk1"/>
                </a:solidFill>
                <a:latin typeface="Arial"/>
                <a:ea typeface="Arial"/>
                <a:cs typeface="Arial"/>
                <a:sym typeface="Arial"/>
              </a:rPr>
              <a:t>: After finishing the analysis for Max, the main project for the new Home365 ERP system starts. For our kickoff with the Accounting, Logistics, Sales &amp; Marketing, Purchasing and the management team we need to prepare one simple &amp; easy to understand high level process of how a single transaction moves through the new system. This should only show the Order-to-Delivery-to-Cash process.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Input</a:t>
            </a:r>
            <a:r>
              <a:rPr lang="en-US" sz="1200" b="0" i="0" u="none" strike="noStrike" cap="none">
                <a:solidFill>
                  <a:schemeClr val="dk1"/>
                </a:solidFill>
                <a:latin typeface="Arial"/>
                <a:ea typeface="Arial"/>
                <a:cs typeface="Arial"/>
                <a:sym typeface="Arial"/>
              </a:rPr>
              <a:t>: All department managers were asked by Max in a chatroom and they answered quickly what their part of the ERP is doing. </a:t>
            </a:r>
            <a:endParaRPr sz="1400" b="0" i="0" u="none" strike="noStrike" cap="none">
              <a:solidFill>
                <a:srgbClr val="000000"/>
              </a:solidFill>
              <a:latin typeface="Arial"/>
              <a:ea typeface="Arial"/>
              <a:cs typeface="Arial"/>
              <a:sym typeface="Arial"/>
            </a:endParaRPr>
          </a:p>
        </p:txBody>
      </p:sp>
      <p:sp>
        <p:nvSpPr>
          <p:cNvPr id="208" name="Google Shape;208;p6"/>
          <p:cNvSpPr txBox="1"/>
          <p:nvPr/>
        </p:nvSpPr>
        <p:spPr>
          <a:xfrm>
            <a:off x="555023" y="6026066"/>
            <a:ext cx="1108195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Expected result</a:t>
            </a:r>
            <a:r>
              <a:rPr lang="en-US" sz="1200" b="0" i="0" u="none" strike="noStrike" cap="none">
                <a:solidFill>
                  <a:schemeClr val="dk1"/>
                </a:solidFill>
                <a:latin typeface="Arial"/>
                <a:ea typeface="Arial"/>
                <a:cs typeface="Arial"/>
                <a:sym typeface="Arial"/>
              </a:rPr>
              <a:t>: Please create </a:t>
            </a:r>
            <a:r>
              <a:rPr lang="en-US" sz="1200" b="1" i="0" u="none" strike="noStrike" cap="none">
                <a:solidFill>
                  <a:schemeClr val="dk1"/>
                </a:solidFill>
                <a:latin typeface="Arial"/>
                <a:ea typeface="Arial"/>
                <a:cs typeface="Arial"/>
                <a:sym typeface="Arial"/>
              </a:rPr>
              <a:t>one slide using PowerPoint</a:t>
            </a:r>
            <a:r>
              <a:rPr lang="en-US" sz="1200" b="0" i="0" u="none" strike="noStrike" cap="none">
                <a:solidFill>
                  <a:schemeClr val="dk1"/>
                </a:solidFill>
                <a:latin typeface="Arial"/>
                <a:ea typeface="Arial"/>
                <a:cs typeface="Arial"/>
                <a:sym typeface="Arial"/>
              </a:rPr>
              <a:t> for the kickoff presentation, that explains the whole process from start to end. Keep the level of detail similar for each department. You can find the start on the next slide.</a:t>
            </a:r>
            <a:endParaRPr sz="1200" b="0" i="0" u="none" strike="noStrike" cap="none">
              <a:solidFill>
                <a:schemeClr val="dk1"/>
              </a:solidFill>
              <a:latin typeface="Arial"/>
              <a:ea typeface="Arial"/>
              <a:cs typeface="Arial"/>
              <a:sym typeface="Arial"/>
            </a:endParaRPr>
          </a:p>
        </p:txBody>
      </p:sp>
      <p:sp>
        <p:nvSpPr>
          <p:cNvPr id="209" name="Google Shape;209;p6"/>
          <p:cNvSpPr/>
          <p:nvPr/>
        </p:nvSpPr>
        <p:spPr>
          <a:xfrm>
            <a:off x="623888" y="2390361"/>
            <a:ext cx="3347049" cy="1271748"/>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“I really don’t care about the ERP. For me only the online shop and what my direct sales teams tracks in Salesforce is interesting. ERP is only for the operations team!”</a:t>
            </a:r>
            <a:endParaRPr sz="1400" b="0" i="0" u="none" strike="noStrike" cap="none">
              <a:solidFill>
                <a:srgbClr val="000000"/>
              </a:solidFill>
              <a:latin typeface="Arial"/>
              <a:ea typeface="Arial"/>
              <a:cs typeface="Arial"/>
              <a:sym typeface="Arial"/>
            </a:endParaRPr>
          </a:p>
        </p:txBody>
      </p:sp>
      <p:sp>
        <p:nvSpPr>
          <p:cNvPr id="210" name="Google Shape;210;p6"/>
          <p:cNvSpPr txBox="1"/>
          <p:nvPr/>
        </p:nvSpPr>
        <p:spPr>
          <a:xfrm>
            <a:off x="623887" y="3881946"/>
            <a:ext cx="23150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Sales &amp; Marketing</a:t>
            </a: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4494707" y="2390361"/>
            <a:ext cx="3347049" cy="1405262"/>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“Sorry Max, I am in the middle of the closing for October. But you know the drill: as long as all out- &amp; incoming invoices end up in accounting, are booked correctly and exported to DATEV I am happy!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“Oh, also we need to reconcile the payments!”</a:t>
            </a:r>
            <a:endParaRPr sz="1400" b="0" i="0" u="none" strike="noStrike" cap="none">
              <a:solidFill>
                <a:srgbClr val="000000"/>
              </a:solidFill>
              <a:latin typeface="Arial"/>
              <a:ea typeface="Arial"/>
              <a:cs typeface="Arial"/>
              <a:sym typeface="Arial"/>
            </a:endParaRPr>
          </a:p>
        </p:txBody>
      </p:sp>
      <p:sp>
        <p:nvSpPr>
          <p:cNvPr id="212" name="Google Shape;212;p6"/>
          <p:cNvSpPr txBox="1"/>
          <p:nvPr/>
        </p:nvSpPr>
        <p:spPr>
          <a:xfrm>
            <a:off x="4783933" y="3974526"/>
            <a:ext cx="17377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Accounting</a:t>
            </a: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8365526" y="2390361"/>
            <a:ext cx="3347049" cy="1271748"/>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“We really need to get our shipping cost down! Maybe we can ship more items together? We need to make sure everything is available for that! In the old system we also had to print out all package labels directly from DHL, that took so much time. “</a:t>
            </a:r>
            <a:endParaRPr sz="1400" b="0" i="0" u="none" strike="noStrike" cap="none">
              <a:solidFill>
                <a:srgbClr val="000000"/>
              </a:solidFill>
              <a:latin typeface="Arial"/>
              <a:ea typeface="Arial"/>
              <a:cs typeface="Arial"/>
              <a:sym typeface="Arial"/>
            </a:endParaRPr>
          </a:p>
        </p:txBody>
      </p:sp>
      <p:sp>
        <p:nvSpPr>
          <p:cNvPr id="214" name="Google Shape;214;p6"/>
          <p:cNvSpPr txBox="1"/>
          <p:nvPr/>
        </p:nvSpPr>
        <p:spPr>
          <a:xfrm>
            <a:off x="8480610" y="3952972"/>
            <a:ext cx="15584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Logistics</a:t>
            </a: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623887" y="4454831"/>
            <a:ext cx="3347049" cy="1430505"/>
          </a:xfrm>
          <a:prstGeom prst="wedgeRoundRectCallout">
            <a:avLst>
              <a:gd name="adj1" fmla="val 62414"/>
              <a:gd name="adj2" fmla="val -26359"/>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"Most of the orders we receive have to be ordered immediately from the manufacturer so that the goods reach the customer on time. Everything else we should urgently reorder automatically when we only have material for the next 4 weeks!"</a:t>
            </a:r>
            <a:endParaRPr sz="1400" b="0" i="0" u="none" strike="noStrike" cap="none">
              <a:solidFill>
                <a:srgbClr val="000000"/>
              </a:solidFill>
              <a:latin typeface="Arial"/>
              <a:ea typeface="Arial"/>
              <a:cs typeface="Arial"/>
              <a:sym typeface="Arial"/>
            </a:endParaRPr>
          </a:p>
        </p:txBody>
      </p:sp>
      <p:sp>
        <p:nvSpPr>
          <p:cNvPr id="216" name="Google Shape;216;p6"/>
          <p:cNvSpPr/>
          <p:nvPr/>
        </p:nvSpPr>
        <p:spPr>
          <a:xfrm>
            <a:off x="8365526" y="4560236"/>
            <a:ext cx="3347049" cy="1271748"/>
          </a:xfrm>
          <a:prstGeom prst="wedgeRoundRectCallout">
            <a:avLst>
              <a:gd name="adj1" fmla="val -59235"/>
              <a:gd name="adj2" fmla="val 32654"/>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“As long as I can see all information about my business in real time, I don’t care“</a:t>
            </a:r>
            <a:endParaRPr sz="1400" b="0" i="0" u="none" strike="noStrike" cap="none">
              <a:solidFill>
                <a:srgbClr val="000000"/>
              </a:solidFill>
              <a:latin typeface="Arial"/>
              <a:ea typeface="Arial"/>
              <a:cs typeface="Arial"/>
              <a:sym typeface="Arial"/>
            </a:endParaRPr>
          </a:p>
        </p:txBody>
      </p:sp>
      <p:sp>
        <p:nvSpPr>
          <p:cNvPr id="217" name="Google Shape;217;p6"/>
          <p:cNvSpPr txBox="1"/>
          <p:nvPr/>
        </p:nvSpPr>
        <p:spPr>
          <a:xfrm>
            <a:off x="4411019" y="4619220"/>
            <a:ext cx="108074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Purchasing</a:t>
            </a:r>
            <a:endParaRPr sz="1400" b="0" i="0" u="none" strike="noStrike" cap="none">
              <a:solidFill>
                <a:srgbClr val="000000"/>
              </a:solidFill>
              <a:latin typeface="Arial"/>
              <a:ea typeface="Arial"/>
              <a:cs typeface="Arial"/>
              <a:sym typeface="Arial"/>
            </a:endParaRPr>
          </a:p>
        </p:txBody>
      </p:sp>
      <p:sp>
        <p:nvSpPr>
          <p:cNvPr id="218" name="Google Shape;218;p6"/>
          <p:cNvSpPr txBox="1"/>
          <p:nvPr/>
        </p:nvSpPr>
        <p:spPr>
          <a:xfrm>
            <a:off x="7493093" y="5431028"/>
            <a:ext cx="5741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CEO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476251" y="277427"/>
            <a:ext cx="7397946" cy="8575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endParaRPr/>
          </a:p>
        </p:txBody>
      </p:sp>
      <p:sp>
        <p:nvSpPr>
          <p:cNvPr id="224" name="Google Shape;224;p7"/>
          <p:cNvSpPr txBox="1">
            <a:spLocks noGrp="1"/>
          </p:cNvSpPr>
          <p:nvPr>
            <p:ph type="dt" idx="10"/>
          </p:nvPr>
        </p:nvSpPr>
        <p:spPr>
          <a:xfrm>
            <a:off x="0" y="6586666"/>
            <a:ext cx="2743200" cy="2681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17.08.2023</a:t>
            </a:r>
            <a:endParaRPr dirty="0"/>
          </a:p>
        </p:txBody>
      </p:sp>
      <p:sp>
        <p:nvSpPr>
          <p:cNvPr id="225" name="Google Shape;225;p7"/>
          <p:cNvSpPr txBox="1">
            <a:spLocks noGrp="1"/>
          </p:cNvSpPr>
          <p:nvPr>
            <p:ph type="ftr" idx="11"/>
          </p:nvPr>
        </p:nvSpPr>
        <p:spPr>
          <a:xfrm>
            <a:off x="4038600" y="6582032"/>
            <a:ext cx="4114800" cy="27596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26" name="Google Shape;226;p7"/>
          <p:cNvSpPr txBox="1">
            <a:spLocks noGrp="1"/>
          </p:cNvSpPr>
          <p:nvPr>
            <p:ph type="sldNum" idx="12"/>
          </p:nvPr>
        </p:nvSpPr>
        <p:spPr>
          <a:xfrm>
            <a:off x="9448800" y="6586666"/>
            <a:ext cx="2743200" cy="26815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27" name="Google Shape;227;p7"/>
          <p:cNvSpPr/>
          <p:nvPr/>
        </p:nvSpPr>
        <p:spPr>
          <a:xfrm>
            <a:off x="3484173" y="3150613"/>
            <a:ext cx="842755" cy="834887"/>
          </a:xfrm>
          <a:prstGeom prst="roundRect">
            <a:avLst>
              <a:gd name="adj" fmla="val 16667"/>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cxnSp>
        <p:nvCxnSpPr>
          <p:cNvPr id="228" name="Google Shape;228;p7"/>
          <p:cNvCxnSpPr>
            <a:stCxn id="227" idx="3"/>
          </p:cNvCxnSpPr>
          <p:nvPr/>
        </p:nvCxnSpPr>
        <p:spPr>
          <a:xfrm>
            <a:off x="4326928" y="3568057"/>
            <a:ext cx="238200" cy="0"/>
          </a:xfrm>
          <a:prstGeom prst="straightConnector1">
            <a:avLst/>
          </a:prstGeom>
          <a:noFill/>
          <a:ln w="12700" cap="flat" cmpd="sng">
            <a:solidFill>
              <a:schemeClr val="accent4"/>
            </a:solidFill>
            <a:prstDash val="solid"/>
            <a:miter lim="800000"/>
            <a:headEnd type="none" w="sm" len="sm"/>
            <a:tailEnd type="triangle" w="med" len="med"/>
          </a:ln>
        </p:spPr>
      </p:cxnSp>
      <p:grpSp>
        <p:nvGrpSpPr>
          <p:cNvPr id="229" name="Google Shape;229;p7"/>
          <p:cNvGrpSpPr/>
          <p:nvPr/>
        </p:nvGrpSpPr>
        <p:grpSpPr>
          <a:xfrm>
            <a:off x="5942595" y="2947644"/>
            <a:ext cx="1287364" cy="1156375"/>
            <a:chOff x="4020379" y="3044147"/>
            <a:chExt cx="1186070" cy="1046922"/>
          </a:xfrm>
        </p:grpSpPr>
        <p:sp>
          <p:nvSpPr>
            <p:cNvPr id="230" name="Google Shape;230;p7"/>
            <p:cNvSpPr/>
            <p:nvPr/>
          </p:nvSpPr>
          <p:spPr>
            <a:xfrm>
              <a:off x="4090989" y="3044147"/>
              <a:ext cx="1044851" cy="1046922"/>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OR</a:t>
              </a:r>
              <a:endParaRPr sz="1400" b="0" i="0" u="none" strike="noStrike" cap="none">
                <a:solidFill>
                  <a:srgbClr val="000000"/>
                </a:solidFill>
                <a:latin typeface="Arial"/>
                <a:ea typeface="Arial"/>
                <a:cs typeface="Arial"/>
                <a:sym typeface="Arial"/>
              </a:endParaRPr>
            </a:p>
          </p:txBody>
        </p:sp>
        <p:sp>
          <p:nvSpPr>
            <p:cNvPr id="231" name="Google Shape;231;p7"/>
            <p:cNvSpPr/>
            <p:nvPr/>
          </p:nvSpPr>
          <p:spPr>
            <a:xfrm>
              <a:off x="4020379" y="3441712"/>
              <a:ext cx="1186070" cy="25179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grpSp>
      <p:sp>
        <p:nvSpPr>
          <p:cNvPr id="232" name="Google Shape;232;p7"/>
          <p:cNvSpPr/>
          <p:nvPr/>
        </p:nvSpPr>
        <p:spPr>
          <a:xfrm>
            <a:off x="10031848" y="3270664"/>
            <a:ext cx="1577009" cy="29823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Automatic step</a:t>
            </a:r>
            <a:endParaRPr sz="1400" b="0" i="0" u="none" strike="noStrike" cap="none">
              <a:solidFill>
                <a:srgbClr val="000000"/>
              </a:solidFill>
              <a:latin typeface="Arial"/>
              <a:ea typeface="Arial"/>
              <a:cs typeface="Arial"/>
              <a:sym typeface="Arial"/>
            </a:endParaRPr>
          </a:p>
        </p:txBody>
      </p:sp>
      <p:sp>
        <p:nvSpPr>
          <p:cNvPr id="233" name="Google Shape;233;p7"/>
          <p:cNvSpPr/>
          <p:nvPr/>
        </p:nvSpPr>
        <p:spPr>
          <a:xfrm>
            <a:off x="10103264" y="2943677"/>
            <a:ext cx="1577009" cy="29823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Manual step</a:t>
            </a:r>
            <a:endParaRPr sz="1400" b="0" i="0" u="none" strike="noStrike" cap="none">
              <a:solidFill>
                <a:srgbClr val="000000"/>
              </a:solidFill>
              <a:latin typeface="Arial"/>
              <a:ea typeface="Arial"/>
              <a:cs typeface="Arial"/>
              <a:sym typeface="Arial"/>
            </a:endParaRPr>
          </a:p>
        </p:txBody>
      </p:sp>
      <p:sp>
        <p:nvSpPr>
          <p:cNvPr id="234" name="Google Shape;234;p7"/>
          <p:cNvSpPr/>
          <p:nvPr/>
        </p:nvSpPr>
        <p:spPr>
          <a:xfrm>
            <a:off x="11464273" y="2997150"/>
            <a:ext cx="216000" cy="216000"/>
          </a:xfrm>
          <a:prstGeom prst="rect">
            <a:avLst/>
          </a:prstGeom>
          <a:noFill/>
          <a:ln w="12700" cap="flat" cmpd="sng">
            <a:solidFill>
              <a:schemeClr val="accent4"/>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35" name="Google Shape;235;p7"/>
          <p:cNvSpPr/>
          <p:nvPr/>
        </p:nvSpPr>
        <p:spPr>
          <a:xfrm>
            <a:off x="11464273" y="3309831"/>
            <a:ext cx="216000" cy="216000"/>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236" name="Google Shape;236;p7"/>
          <p:cNvPicPr preferRelativeResize="0"/>
          <p:nvPr/>
        </p:nvPicPr>
        <p:blipFill rotWithShape="1">
          <a:blip r:embed="rId3">
            <a:alphaModFix/>
          </a:blip>
          <a:srcRect/>
          <a:stretch/>
        </p:blipFill>
        <p:spPr>
          <a:xfrm>
            <a:off x="11442575" y="2028556"/>
            <a:ext cx="270000" cy="270000"/>
          </a:xfrm>
          <a:prstGeom prst="rect">
            <a:avLst/>
          </a:prstGeom>
          <a:noFill/>
          <a:ln>
            <a:noFill/>
          </a:ln>
        </p:spPr>
      </p:pic>
      <p:sp>
        <p:nvSpPr>
          <p:cNvPr id="237" name="Google Shape;237;p7"/>
          <p:cNvSpPr/>
          <p:nvPr/>
        </p:nvSpPr>
        <p:spPr>
          <a:xfrm>
            <a:off x="865526" y="3108389"/>
            <a:ext cx="842755" cy="834887"/>
          </a:xfrm>
          <a:prstGeom prst="roundRect">
            <a:avLst>
              <a:gd name="adj" fmla="val 16667"/>
            </a:avLst>
          </a:prstGeom>
          <a:noFill/>
          <a:ln w="12700" cap="flat" cmpd="sng">
            <a:solidFill>
              <a:schemeClr val="accent4"/>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cxnSp>
        <p:nvCxnSpPr>
          <p:cNvPr id="238" name="Google Shape;238;p7"/>
          <p:cNvCxnSpPr>
            <a:stCxn id="237" idx="2"/>
          </p:cNvCxnSpPr>
          <p:nvPr/>
        </p:nvCxnSpPr>
        <p:spPr>
          <a:xfrm>
            <a:off x="1286904" y="3943276"/>
            <a:ext cx="0" cy="232200"/>
          </a:xfrm>
          <a:prstGeom prst="straightConnector1">
            <a:avLst/>
          </a:prstGeom>
          <a:noFill/>
          <a:ln w="12700" cap="flat" cmpd="sng">
            <a:solidFill>
              <a:schemeClr val="accent4"/>
            </a:solidFill>
            <a:prstDash val="solid"/>
            <a:miter lim="800000"/>
            <a:headEnd type="none" w="sm" len="sm"/>
            <a:tailEnd type="triangle" w="med" len="med"/>
          </a:ln>
        </p:spPr>
      </p:cxnSp>
      <p:pic>
        <p:nvPicPr>
          <p:cNvPr id="239" name="Google Shape;239;p7" descr="Ein Bild, das Kopfbedeckung enthält.&#10;&#10;Automatisch generierte Beschreibung"/>
          <p:cNvPicPr preferRelativeResize="0"/>
          <p:nvPr/>
        </p:nvPicPr>
        <p:blipFill rotWithShape="1">
          <a:blip r:embed="rId4">
            <a:alphaModFix/>
          </a:blip>
          <a:srcRect/>
          <a:stretch/>
        </p:blipFill>
        <p:spPr>
          <a:xfrm>
            <a:off x="11442575" y="1396985"/>
            <a:ext cx="270000" cy="270000"/>
          </a:xfrm>
          <a:prstGeom prst="rect">
            <a:avLst/>
          </a:prstGeom>
          <a:noFill/>
          <a:ln>
            <a:noFill/>
          </a:ln>
        </p:spPr>
      </p:pic>
      <p:pic>
        <p:nvPicPr>
          <p:cNvPr id="240" name="Google Shape;240;p7"/>
          <p:cNvPicPr preferRelativeResize="0"/>
          <p:nvPr/>
        </p:nvPicPr>
        <p:blipFill rotWithShape="1">
          <a:blip r:embed="rId5">
            <a:alphaModFix/>
          </a:blip>
          <a:srcRect/>
          <a:stretch/>
        </p:blipFill>
        <p:spPr>
          <a:xfrm>
            <a:off x="11443241" y="1713951"/>
            <a:ext cx="270000" cy="270000"/>
          </a:xfrm>
          <a:prstGeom prst="rect">
            <a:avLst/>
          </a:prstGeom>
          <a:noFill/>
          <a:ln>
            <a:noFill/>
          </a:ln>
        </p:spPr>
      </p:pic>
      <p:pic>
        <p:nvPicPr>
          <p:cNvPr id="241" name="Google Shape;241;p7"/>
          <p:cNvPicPr preferRelativeResize="0"/>
          <p:nvPr/>
        </p:nvPicPr>
        <p:blipFill rotWithShape="1">
          <a:blip r:embed="rId6">
            <a:alphaModFix/>
          </a:blip>
          <a:srcRect/>
          <a:stretch/>
        </p:blipFill>
        <p:spPr>
          <a:xfrm>
            <a:off x="11442575" y="2345522"/>
            <a:ext cx="270000" cy="270000"/>
          </a:xfrm>
          <a:prstGeom prst="rect">
            <a:avLst/>
          </a:prstGeom>
          <a:noFill/>
          <a:ln>
            <a:noFill/>
          </a:ln>
        </p:spPr>
      </p:pic>
      <p:pic>
        <p:nvPicPr>
          <p:cNvPr id="242" name="Google Shape;242;p7"/>
          <p:cNvPicPr preferRelativeResize="0"/>
          <p:nvPr/>
        </p:nvPicPr>
        <p:blipFill rotWithShape="1">
          <a:blip r:embed="rId7">
            <a:alphaModFix/>
          </a:blip>
          <a:srcRect/>
          <a:stretch/>
        </p:blipFill>
        <p:spPr>
          <a:xfrm>
            <a:off x="11442684" y="2660431"/>
            <a:ext cx="270000" cy="270000"/>
          </a:xfrm>
          <a:prstGeom prst="rect">
            <a:avLst/>
          </a:prstGeom>
          <a:noFill/>
          <a:ln>
            <a:noFill/>
          </a:ln>
        </p:spPr>
      </p:pic>
      <p:sp>
        <p:nvSpPr>
          <p:cNvPr id="243" name="Google Shape;243;p7"/>
          <p:cNvSpPr txBox="1"/>
          <p:nvPr/>
        </p:nvSpPr>
        <p:spPr>
          <a:xfrm>
            <a:off x="9969555" y="1370751"/>
            <a:ext cx="1473020" cy="1565878"/>
          </a:xfrm>
          <a:prstGeom prst="rect">
            <a:avLst/>
          </a:prstGeom>
          <a:noFill/>
          <a:ln>
            <a:noFill/>
          </a:ln>
        </p:spPr>
        <p:txBody>
          <a:bodyPr spcFirstLastPara="1" wrap="square" lIns="91425" tIns="45700" rIns="91425" bIns="45700" anchor="t" anchorCtr="0">
            <a:spAutoFit/>
          </a:bodyPr>
          <a:lstStyle/>
          <a:p>
            <a:pPr marL="0" marR="0" lvl="0" indent="0" algn="r" rtl="0">
              <a:lnSpc>
                <a:spcPct val="14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CRM</a:t>
            </a:r>
            <a:endParaRPr sz="1400" b="0" i="0" u="none" strike="noStrike" cap="none">
              <a:solidFill>
                <a:srgbClr val="000000"/>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Inventory</a:t>
            </a:r>
            <a:endParaRPr sz="1400" b="0" i="0" u="none" strike="noStrike" cap="none">
              <a:solidFill>
                <a:schemeClr val="dk1"/>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Purchasing</a:t>
            </a:r>
            <a:endParaRPr sz="1400" b="0" i="0" u="none" strike="noStrike" cap="none">
              <a:solidFill>
                <a:schemeClr val="dk1"/>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Accounting</a:t>
            </a:r>
            <a:endParaRPr sz="1400" b="0" i="0" u="none" strike="noStrike" cap="none">
              <a:solidFill>
                <a:srgbClr val="000000"/>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Sales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8"/>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49" name="Google Shape;249;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Ubuntu"/>
              <a:buNone/>
            </a:pPr>
            <a:r>
              <a:rPr lang="en-US"/>
              <a:t>Thank you for your time.</a:t>
            </a:r>
            <a:endParaRPr/>
          </a:p>
        </p:txBody>
      </p:sp>
      <p:sp>
        <p:nvSpPr>
          <p:cNvPr id="250" name="Google Shape;250;p8"/>
          <p:cNvSpPr txBox="1">
            <a:spLocks noGrp="1"/>
          </p:cNvSpPr>
          <p:nvPr>
            <p:ph type="subTitle" idx="1"/>
          </p:nvPr>
        </p:nvSpPr>
        <p:spPr>
          <a:xfrm>
            <a:off x="1524000" y="5149516"/>
            <a:ext cx="9144000" cy="115920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1100"/>
              <a:buNone/>
            </a:pPr>
            <a:r>
              <a:rPr lang="en-US" sz="1100"/>
              <a:t>much. GmbH, Marcel-Breuer-Str. 17, 80807 München</a:t>
            </a:r>
            <a:endParaRPr/>
          </a:p>
          <a:p>
            <a:pPr marL="0" lvl="0" indent="0" algn="ctr" rtl="0">
              <a:lnSpc>
                <a:spcPct val="90000"/>
              </a:lnSpc>
              <a:spcBef>
                <a:spcPts val="1000"/>
              </a:spcBef>
              <a:spcAft>
                <a:spcPts val="0"/>
              </a:spcAft>
              <a:buClr>
                <a:schemeClr val="lt1"/>
              </a:buClr>
              <a:buSzPts val="1100"/>
              <a:buNone/>
            </a:pPr>
            <a:r>
              <a:rPr lang="en-US" sz="1100"/>
              <a:t>talent-team</a:t>
            </a:r>
            <a:r>
              <a:rPr lang="en-US" sz="1100">
                <a:solidFill>
                  <a:schemeClr val="hlink"/>
                </a:solidFill>
                <a:uFill>
                  <a:noFill/>
                </a:uFill>
                <a:hlinkClick r:id="rId3"/>
              </a:rPr>
              <a:t>@muchconsulting.de</a:t>
            </a:r>
            <a:r>
              <a:rPr lang="en-US" sz="1100"/>
              <a:t> | +49 89 277817740</a:t>
            </a:r>
            <a:endParaRPr/>
          </a:p>
        </p:txBody>
      </p:sp>
      <p:sp>
        <p:nvSpPr>
          <p:cNvPr id="251" name="Google Shape;251;p8"/>
          <p:cNvSpPr/>
          <p:nvPr/>
        </p:nvSpPr>
        <p:spPr>
          <a:xfrm>
            <a:off x="3226014" y="3579744"/>
            <a:ext cx="2376000" cy="1057943"/>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Ubuntu"/>
                <a:ea typeface="Ubuntu"/>
                <a:cs typeface="Ubuntu"/>
                <a:sym typeface="Ubuntu"/>
              </a:rPr>
              <a:t>Simon Stappen</a:t>
            </a:r>
            <a:endParaRPr sz="1800" b="0" i="0" u="none" strike="noStrike" cap="none">
              <a:solidFill>
                <a:schemeClr val="lt1"/>
              </a:solidFill>
              <a:latin typeface="Ubuntu"/>
              <a:ea typeface="Ubuntu"/>
              <a:cs typeface="Ubuntu"/>
              <a:sym typeface="Ubuntu"/>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Managing Partner</a:t>
            </a:r>
            <a:endParaRPr sz="1050" b="0" i="0" u="none" strike="noStrike" cap="none">
              <a:solidFill>
                <a:schemeClr val="lt1"/>
              </a:solidFill>
              <a:latin typeface="Arial"/>
              <a:ea typeface="Arial"/>
              <a:cs typeface="Arial"/>
              <a:sym typeface="Arial"/>
            </a:endParaRPr>
          </a:p>
        </p:txBody>
      </p:sp>
      <p:sp>
        <p:nvSpPr>
          <p:cNvPr id="252" name="Google Shape;252;p8"/>
          <p:cNvSpPr/>
          <p:nvPr/>
        </p:nvSpPr>
        <p:spPr>
          <a:xfrm>
            <a:off x="6589987" y="3579744"/>
            <a:ext cx="2376000" cy="1057944"/>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Ubuntu"/>
                <a:ea typeface="Ubuntu"/>
                <a:cs typeface="Ubuntu"/>
                <a:sym typeface="Ubuntu"/>
              </a:rPr>
              <a:t>Mike Schulz</a:t>
            </a:r>
            <a:br>
              <a:rPr lang="en-US" sz="1800" b="0" i="0" u="none" strike="noStrike" cap="none">
                <a:solidFill>
                  <a:schemeClr val="lt1"/>
                </a:solidFill>
                <a:latin typeface="Ubuntu"/>
                <a:ea typeface="Ubuntu"/>
                <a:cs typeface="Ubuntu"/>
                <a:sym typeface="Ubuntu"/>
              </a:rPr>
            </a:br>
            <a:r>
              <a:rPr lang="en-US" sz="1000" b="0" i="0" u="none" strike="noStrike" cap="none">
                <a:solidFill>
                  <a:schemeClr val="lt1"/>
                </a:solidFill>
                <a:latin typeface="Arial"/>
                <a:ea typeface="Arial"/>
                <a:cs typeface="Arial"/>
                <a:sym typeface="Arial"/>
              </a:rPr>
              <a:t>Managing Partner</a:t>
            </a:r>
            <a:endParaRPr sz="105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ase Layout">
  <a:themeElements>
    <a:clrScheme name="MDC">
      <a:dk1>
        <a:srgbClr val="001726"/>
      </a:dk1>
      <a:lt1>
        <a:srgbClr val="FFFFFF"/>
      </a:lt1>
      <a:dk2>
        <a:srgbClr val="D6D6D6"/>
      </a:dk2>
      <a:lt2>
        <a:srgbClr val="EFEFEF"/>
      </a:lt2>
      <a:accent1>
        <a:srgbClr val="0C45F2"/>
      </a:accent1>
      <a:accent2>
        <a:srgbClr val="F25E4F"/>
      </a:accent2>
      <a:accent3>
        <a:srgbClr val="BEE84A"/>
      </a:accent3>
      <a:accent4>
        <a:srgbClr val="002B38"/>
      </a:accent4>
      <a:accent5>
        <a:srgbClr val="000000"/>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1097</Words>
  <Application>Microsoft Macintosh PowerPoint</Application>
  <PresentationFormat>Breitbild</PresentationFormat>
  <Paragraphs>96</Paragraphs>
  <Slides>8</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Calibri</vt:lpstr>
      <vt:lpstr>Ubuntu</vt:lpstr>
      <vt:lpstr>Arial</vt:lpstr>
      <vt:lpstr>Base Layout</vt:lpstr>
      <vt:lpstr>The ERP consulting case</vt:lpstr>
      <vt:lpstr>Agenda</vt:lpstr>
      <vt:lpstr>First: Do you have any questions?</vt:lpstr>
      <vt:lpstr>What is this case about?</vt:lpstr>
      <vt:lpstr>Challenge #1:  eCommerce data analysis</vt:lpstr>
      <vt:lpstr>Challenge #2: The eCommerce end-to-end process</vt:lpstr>
      <vt:lpstr>PowerPoint-Präsentation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ERP consulting case</dc:title>
  <dc:creator>Simon Stappen</dc:creator>
  <cp:lastModifiedBy>Markus Bader</cp:lastModifiedBy>
  <cp:revision>2</cp:revision>
  <dcterms:created xsi:type="dcterms:W3CDTF">2020-05-21T16:30:01Z</dcterms:created>
  <dcterms:modified xsi:type="dcterms:W3CDTF">2023-08-17T15:43:25Z</dcterms:modified>
</cp:coreProperties>
</file>