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senza titolo" id="{085B98F1-54A5-4822-B696-96F414106BEC}">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442"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A809A-F65E-4A35-BA91-CDBBDF54040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F03C634-A64D-4301-9992-0D09E6858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9E30A0A-B20E-4998-8D43-216D0462DC4C}"/>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5" name="Segnaposto piè di pagina 4">
            <a:extLst>
              <a:ext uri="{FF2B5EF4-FFF2-40B4-BE49-F238E27FC236}">
                <a16:creationId xmlns:a16="http://schemas.microsoft.com/office/drawing/2014/main" id="{1EB725C1-34E0-444E-B87E-20D350F6B85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142D14-18E5-4F4E-8C64-95C50F499742}"/>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21373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19FF0A-0C80-49B3-A4E4-9C41BCEFA47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A14FA5C-56BA-4BB6-8273-AF861A81CB0C}"/>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8D0B569-7275-4B30-B37B-EDE75D4D6A37}"/>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5" name="Segnaposto piè di pagina 4">
            <a:extLst>
              <a:ext uri="{FF2B5EF4-FFF2-40B4-BE49-F238E27FC236}">
                <a16:creationId xmlns:a16="http://schemas.microsoft.com/office/drawing/2014/main" id="{D1037664-76F9-440C-AD48-DF1051701FE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A1E01C-4ABC-4A84-8556-220146D68068}"/>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56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4010ED0-9A3E-47A8-A217-F97B3C044E6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FA837EE-432E-4989-8327-E64A37FBBC2A}"/>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FC60BF-EA70-4224-AAA2-E8A1BDD98C85}"/>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5" name="Segnaposto piè di pagina 4">
            <a:extLst>
              <a:ext uri="{FF2B5EF4-FFF2-40B4-BE49-F238E27FC236}">
                <a16:creationId xmlns:a16="http://schemas.microsoft.com/office/drawing/2014/main" id="{8648670C-CC05-4977-B72A-31A42F0F6F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9F57F0-F767-438E-ABBD-594075C59F71}"/>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414858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096DA-8BD8-4644-8CCF-F0FED99C8A3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7C9E9F6-BF3B-4CCD-9C75-89FC0D2ACDC4}"/>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45DEA2-7C5B-4B18-9DD1-4F2BCBE9735D}"/>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5" name="Segnaposto piè di pagina 4">
            <a:extLst>
              <a:ext uri="{FF2B5EF4-FFF2-40B4-BE49-F238E27FC236}">
                <a16:creationId xmlns:a16="http://schemas.microsoft.com/office/drawing/2014/main" id="{260F7B6E-2D78-45DE-926E-3B812E7932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94C39C5-E57E-4635-BE41-444128369793}"/>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6670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3E0FC-EFEF-4E37-875D-FE1CC4E572F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E318028-4A17-4A22-B21F-05649F2BB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963E0961-E8FE-434C-8FD6-0E7ED0471E49}"/>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5" name="Segnaposto piè di pagina 4">
            <a:extLst>
              <a:ext uri="{FF2B5EF4-FFF2-40B4-BE49-F238E27FC236}">
                <a16:creationId xmlns:a16="http://schemas.microsoft.com/office/drawing/2014/main" id="{E81DDCA0-BE5B-4F0E-BA7C-206EB5A07C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47F48E-E838-4FB8-B69E-A51EE6C2D20A}"/>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342827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79F213-5E8D-47BD-80B9-569F90D952E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5904E8-ADC7-4E09-8677-1DCFD8EF32B3}"/>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36A48A0-02A2-447B-9B6B-2F624DB0C234}"/>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3B6855D-14B9-42A3-A442-E1602CF34561}"/>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6" name="Segnaposto piè di pagina 5">
            <a:extLst>
              <a:ext uri="{FF2B5EF4-FFF2-40B4-BE49-F238E27FC236}">
                <a16:creationId xmlns:a16="http://schemas.microsoft.com/office/drawing/2014/main" id="{58CA733A-536C-4874-A6BC-E086F4FAC62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06D725-7FB2-4A49-BC87-0481A99D2458}"/>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40492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568A6-239A-4186-9B8F-2C4B7DB9150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9873F99-DD05-4024-8E6E-649C10FBA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8EB1B57B-200C-415D-8681-59E97ACAAAAA}"/>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2ED851-E84C-4D38-9652-904E723B7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67FCA9B6-AC0F-458C-B55E-B7B21E7E78FC}"/>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94C3690-A668-47D5-9623-6087380C71F3}"/>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8" name="Segnaposto piè di pagina 7">
            <a:extLst>
              <a:ext uri="{FF2B5EF4-FFF2-40B4-BE49-F238E27FC236}">
                <a16:creationId xmlns:a16="http://schemas.microsoft.com/office/drawing/2014/main" id="{E0E06FF4-B1D0-4941-B8C2-51EF81D36BA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2096F3B-0428-4686-B4B7-CF8ED176912D}"/>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272806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79DE2E-CC76-4CF1-BA58-9B99B400581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3520C1E-35FD-4B9A-9B98-97066020E412}"/>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4" name="Segnaposto piè di pagina 3">
            <a:extLst>
              <a:ext uri="{FF2B5EF4-FFF2-40B4-BE49-F238E27FC236}">
                <a16:creationId xmlns:a16="http://schemas.microsoft.com/office/drawing/2014/main" id="{30553A79-C518-4C17-9484-1151C608446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4CD574-3A7A-4BFD-9810-5E42B6EE4950}"/>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131937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C96FF16-2FB3-425C-9BF2-48605D6E153A}"/>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3" name="Segnaposto piè di pagina 2">
            <a:extLst>
              <a:ext uri="{FF2B5EF4-FFF2-40B4-BE49-F238E27FC236}">
                <a16:creationId xmlns:a16="http://schemas.microsoft.com/office/drawing/2014/main" id="{462B5EA6-F745-4430-A159-65E8665273B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79ABF56-E3E7-40B8-AE91-80719CCC9FFD}"/>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184408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13861-C7D4-42AF-90FE-EBBA6CBC325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8F09E0-DF36-4AB6-ABFC-42F2A2307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F051BF5-13DB-4CF6-8E49-A25C0E12B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EBA96558-B60E-42CE-8474-B294FC88C18A}"/>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6" name="Segnaposto piè di pagina 5">
            <a:extLst>
              <a:ext uri="{FF2B5EF4-FFF2-40B4-BE49-F238E27FC236}">
                <a16:creationId xmlns:a16="http://schemas.microsoft.com/office/drawing/2014/main" id="{BFFD2235-6744-4E7B-9152-60253BFE55A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A3CD633-23FC-4BE0-82E1-ED3A5DCBD4B9}"/>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8824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30863F-17BA-4DAC-B668-168DD32B53D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24AF9CA-FC7C-4531-982B-EA33718E5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7A4694F-8E19-46AC-BF4B-8E786683E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5E90A393-73B2-4406-81D7-43CB99184571}"/>
              </a:ext>
            </a:extLst>
          </p:cNvPr>
          <p:cNvSpPr>
            <a:spLocks noGrp="1"/>
          </p:cNvSpPr>
          <p:nvPr>
            <p:ph type="dt" sz="half" idx="10"/>
          </p:nvPr>
        </p:nvSpPr>
        <p:spPr/>
        <p:txBody>
          <a:bodyPr/>
          <a:lstStyle/>
          <a:p>
            <a:fld id="{2B996CD7-E6CE-470D-9D9D-A9A816181F09}" type="datetimeFigureOut">
              <a:rPr lang="it-IT" smtClean="0"/>
              <a:t>23/11/2018</a:t>
            </a:fld>
            <a:endParaRPr lang="it-IT"/>
          </a:p>
        </p:txBody>
      </p:sp>
      <p:sp>
        <p:nvSpPr>
          <p:cNvPr id="6" name="Segnaposto piè di pagina 5">
            <a:extLst>
              <a:ext uri="{FF2B5EF4-FFF2-40B4-BE49-F238E27FC236}">
                <a16:creationId xmlns:a16="http://schemas.microsoft.com/office/drawing/2014/main" id="{999A7889-441E-4E48-B44D-807768E640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7C38163-5E17-4C05-8DE6-EBC8355D08E0}"/>
              </a:ext>
            </a:extLst>
          </p:cNvPr>
          <p:cNvSpPr>
            <a:spLocks noGrp="1"/>
          </p:cNvSpPr>
          <p:nvPr>
            <p:ph type="sldNum" sz="quarter" idx="12"/>
          </p:nvPr>
        </p:nvSpPr>
        <p:spPr/>
        <p:txBody>
          <a:bodyPr/>
          <a:lstStyle/>
          <a:p>
            <a:fld id="{752B8DE6-3E2E-472F-9033-498AB40E7B39}" type="slidenum">
              <a:rPr lang="it-IT" smtClean="0"/>
              <a:t>‹N›</a:t>
            </a:fld>
            <a:endParaRPr lang="it-IT"/>
          </a:p>
        </p:txBody>
      </p:sp>
    </p:spTree>
    <p:extLst>
      <p:ext uri="{BB962C8B-B14F-4D97-AF65-F5344CB8AC3E}">
        <p14:creationId xmlns:p14="http://schemas.microsoft.com/office/powerpoint/2010/main" val="178709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6575461-95AC-4CE4-A011-608A79032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823F50-1C8B-4865-A9A4-C61A4FB00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1B6D9DC-EF9B-4C48-8FAA-B608EB7B3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96CD7-E6CE-470D-9D9D-A9A816181F09}" type="datetimeFigureOut">
              <a:rPr lang="it-IT" smtClean="0"/>
              <a:t>23/11/2018</a:t>
            </a:fld>
            <a:endParaRPr lang="it-IT"/>
          </a:p>
        </p:txBody>
      </p:sp>
      <p:sp>
        <p:nvSpPr>
          <p:cNvPr id="5" name="Segnaposto piè di pagina 4">
            <a:extLst>
              <a:ext uri="{FF2B5EF4-FFF2-40B4-BE49-F238E27FC236}">
                <a16:creationId xmlns:a16="http://schemas.microsoft.com/office/drawing/2014/main" id="{B10084B6-064D-498F-B768-EF9EDD125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1C8E73F-DCE9-4A13-ADF0-ECA471B94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B8DE6-3E2E-472F-9033-498AB40E7B39}" type="slidenum">
              <a:rPr lang="it-IT" smtClean="0"/>
              <a:t>‹N›</a:t>
            </a:fld>
            <a:endParaRPr lang="it-IT"/>
          </a:p>
        </p:txBody>
      </p:sp>
    </p:spTree>
    <p:extLst>
      <p:ext uri="{BB962C8B-B14F-4D97-AF65-F5344CB8AC3E}">
        <p14:creationId xmlns:p14="http://schemas.microsoft.com/office/powerpoint/2010/main" val="235647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6140D47-9D57-4232-95C1-2382C9C05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180469"/>
            <a:ext cx="4998125" cy="1781497"/>
          </a:xfrm>
          <a:prstGeom prst="rect">
            <a:avLst/>
          </a:prstGeom>
        </p:spPr>
      </p:pic>
      <p:sp>
        <p:nvSpPr>
          <p:cNvPr id="6" name="Titolo 5">
            <a:extLst>
              <a:ext uri="{FF2B5EF4-FFF2-40B4-BE49-F238E27FC236}">
                <a16:creationId xmlns:a16="http://schemas.microsoft.com/office/drawing/2014/main" id="{CB1AEC76-DF3C-4202-89D1-D98CED6E563F}"/>
              </a:ext>
            </a:extLst>
          </p:cNvPr>
          <p:cNvSpPr>
            <a:spLocks noGrp="1"/>
          </p:cNvSpPr>
          <p:nvPr>
            <p:ph type="ctrTitle"/>
          </p:nvPr>
        </p:nvSpPr>
        <p:spPr>
          <a:xfrm>
            <a:off x="523783" y="3133818"/>
            <a:ext cx="11196221" cy="1640845"/>
          </a:xfrm>
        </p:spPr>
        <p:txBody>
          <a:bodyPr>
            <a:normAutofit fontScale="90000"/>
          </a:bodyPr>
          <a:lstStyle/>
          <a:p>
            <a:r>
              <a:rPr lang="it-IT" dirty="0">
                <a:latin typeface="Abadi" panose="020B0604020104020204" pitchFamily="34" charset="0"/>
              </a:rPr>
              <a:t>Progetto ottimo di un campo magnetico con incognite geometriche e di corrente di una spira.</a:t>
            </a:r>
          </a:p>
        </p:txBody>
      </p:sp>
      <p:sp>
        <p:nvSpPr>
          <p:cNvPr id="7" name="Sottotitolo 6">
            <a:extLst>
              <a:ext uri="{FF2B5EF4-FFF2-40B4-BE49-F238E27FC236}">
                <a16:creationId xmlns:a16="http://schemas.microsoft.com/office/drawing/2014/main" id="{8A44123C-0C76-45DC-AF70-D11D1353B200}"/>
              </a:ext>
            </a:extLst>
          </p:cNvPr>
          <p:cNvSpPr>
            <a:spLocks noGrp="1"/>
          </p:cNvSpPr>
          <p:nvPr>
            <p:ph type="subTitle" idx="1"/>
          </p:nvPr>
        </p:nvSpPr>
        <p:spPr>
          <a:xfrm>
            <a:off x="5521908" y="541538"/>
            <a:ext cx="5912531" cy="994299"/>
          </a:xfrm>
        </p:spPr>
        <p:txBody>
          <a:bodyPr>
            <a:normAutofit/>
          </a:bodyPr>
          <a:lstStyle/>
          <a:p>
            <a:r>
              <a:rPr lang="it-IT" sz="2600" b="1" dirty="0">
                <a:latin typeface="Abadi" panose="020B0604020202020204" pitchFamily="34" charset="0"/>
              </a:rPr>
              <a:t>Dipartimento di Ingegneria</a:t>
            </a:r>
          </a:p>
          <a:p>
            <a:r>
              <a:rPr lang="it-IT" sz="2600" b="1" dirty="0">
                <a:latin typeface="Abadi" panose="020B0604020202020204" pitchFamily="34" charset="0"/>
              </a:rPr>
              <a:t>Corso di Metodi di Ottimizzazione</a:t>
            </a:r>
          </a:p>
        </p:txBody>
      </p:sp>
      <p:sp>
        <p:nvSpPr>
          <p:cNvPr id="8" name="CasellaDiTesto 7">
            <a:extLst>
              <a:ext uri="{FF2B5EF4-FFF2-40B4-BE49-F238E27FC236}">
                <a16:creationId xmlns:a16="http://schemas.microsoft.com/office/drawing/2014/main" id="{5259CA34-9936-4306-AB82-B3FD35391CA9}"/>
              </a:ext>
            </a:extLst>
          </p:cNvPr>
          <p:cNvSpPr txBox="1"/>
          <p:nvPr/>
        </p:nvSpPr>
        <p:spPr>
          <a:xfrm>
            <a:off x="523783" y="5557421"/>
            <a:ext cx="2050741" cy="646331"/>
          </a:xfrm>
          <a:prstGeom prst="rect">
            <a:avLst/>
          </a:prstGeom>
          <a:noFill/>
        </p:spPr>
        <p:txBody>
          <a:bodyPr wrap="square" rtlCol="0">
            <a:spAutoFit/>
          </a:bodyPr>
          <a:lstStyle/>
          <a:p>
            <a:r>
              <a:rPr lang="it-IT" dirty="0">
                <a:latin typeface="Abadi" panose="020B0604020104020204" pitchFamily="34" charset="0"/>
              </a:rPr>
              <a:t>Professore:</a:t>
            </a:r>
          </a:p>
          <a:p>
            <a:r>
              <a:rPr lang="it-IT" b="1" dirty="0">
                <a:latin typeface="Abadi" panose="020B0604020104020204" pitchFamily="34" charset="0"/>
              </a:rPr>
              <a:t>Raffaele Martone</a:t>
            </a:r>
          </a:p>
        </p:txBody>
      </p:sp>
      <p:sp>
        <p:nvSpPr>
          <p:cNvPr id="9" name="CasellaDiTesto 8">
            <a:extLst>
              <a:ext uri="{FF2B5EF4-FFF2-40B4-BE49-F238E27FC236}">
                <a16:creationId xmlns:a16="http://schemas.microsoft.com/office/drawing/2014/main" id="{713CE963-C875-4789-8EAD-4C286BE1BE45}"/>
              </a:ext>
            </a:extLst>
          </p:cNvPr>
          <p:cNvSpPr txBox="1"/>
          <p:nvPr/>
        </p:nvSpPr>
        <p:spPr>
          <a:xfrm>
            <a:off x="8387918" y="5418921"/>
            <a:ext cx="3046521" cy="1200329"/>
          </a:xfrm>
          <a:prstGeom prst="rect">
            <a:avLst/>
          </a:prstGeom>
          <a:noFill/>
        </p:spPr>
        <p:txBody>
          <a:bodyPr wrap="square" rtlCol="0">
            <a:spAutoFit/>
          </a:bodyPr>
          <a:lstStyle/>
          <a:p>
            <a:r>
              <a:rPr lang="it-IT" dirty="0">
                <a:latin typeface="Abadi" panose="020B0604020104020204" pitchFamily="34" charset="0"/>
              </a:rPr>
              <a:t>Gruppo I</a:t>
            </a:r>
          </a:p>
          <a:p>
            <a:r>
              <a:rPr lang="it-IT" b="1" dirty="0">
                <a:latin typeface="Abadi" panose="020B0604020104020204" pitchFamily="34" charset="0"/>
              </a:rPr>
              <a:t>Ing. Saverio Del Prete</a:t>
            </a:r>
          </a:p>
          <a:p>
            <a:r>
              <a:rPr lang="it-IT" b="1" dirty="0">
                <a:latin typeface="Abadi" panose="020B0604020104020204" pitchFamily="34" charset="0"/>
              </a:rPr>
              <a:t>Ing. Bernardo Giordano</a:t>
            </a:r>
          </a:p>
          <a:p>
            <a:r>
              <a:rPr lang="it-IT" b="1" dirty="0">
                <a:latin typeface="Abadi" panose="020B0604020104020204" pitchFamily="34" charset="0"/>
              </a:rPr>
              <a:t>Ing. Lucia Migliaccio</a:t>
            </a:r>
          </a:p>
        </p:txBody>
      </p:sp>
    </p:spTree>
    <p:extLst>
      <p:ext uri="{BB962C8B-B14F-4D97-AF65-F5344CB8AC3E}">
        <p14:creationId xmlns:p14="http://schemas.microsoft.com/office/powerpoint/2010/main" val="1438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2EE08-AB7D-4828-99B7-AA047875736F}"/>
              </a:ext>
            </a:extLst>
          </p:cNvPr>
          <p:cNvSpPr>
            <a:spLocks noGrp="1"/>
          </p:cNvSpPr>
          <p:nvPr>
            <p:ph type="title"/>
          </p:nvPr>
        </p:nvSpPr>
        <p:spPr>
          <a:xfrm>
            <a:off x="4962524" y="517526"/>
            <a:ext cx="2266950" cy="1054100"/>
          </a:xfrm>
        </p:spPr>
        <p:txBody>
          <a:bodyPr/>
          <a:lstStyle/>
          <a:p>
            <a:r>
              <a:rPr lang="it-IT" b="1" dirty="0">
                <a:latin typeface="Abadi" panose="020B0604020104020204" pitchFamily="34" charset="0"/>
              </a:rPr>
              <a:t>Indice</a:t>
            </a:r>
          </a:p>
        </p:txBody>
      </p:sp>
      <p:sp>
        <p:nvSpPr>
          <p:cNvPr id="3" name="Segnaposto contenuto 2">
            <a:extLst>
              <a:ext uri="{FF2B5EF4-FFF2-40B4-BE49-F238E27FC236}">
                <a16:creationId xmlns:a16="http://schemas.microsoft.com/office/drawing/2014/main" id="{4203DB60-CF1D-4156-B591-DFA8D09E2E83}"/>
              </a:ext>
            </a:extLst>
          </p:cNvPr>
          <p:cNvSpPr>
            <a:spLocks noGrp="1"/>
          </p:cNvSpPr>
          <p:nvPr>
            <p:ph idx="1"/>
          </p:nvPr>
        </p:nvSpPr>
        <p:spPr>
          <a:xfrm>
            <a:off x="3090862" y="1990725"/>
            <a:ext cx="6010275" cy="4090988"/>
          </a:xfrm>
        </p:spPr>
        <p:txBody>
          <a:bodyPr>
            <a:normAutofit/>
          </a:bodyPr>
          <a:lstStyle/>
          <a:p>
            <a:pPr marL="514350" indent="-514350">
              <a:buFont typeface="+mj-lt"/>
              <a:buAutoNum type="arabicPeriod"/>
            </a:pPr>
            <a:r>
              <a:rPr lang="it-IT" sz="3600" dirty="0">
                <a:latin typeface="Abadi" panose="020B0604020104020204" pitchFamily="34" charset="0"/>
              </a:rPr>
              <a:t>Descrizione del problema</a:t>
            </a:r>
          </a:p>
          <a:p>
            <a:pPr marL="514350" indent="-514350">
              <a:buFont typeface="+mj-lt"/>
              <a:buAutoNum type="arabicPeriod"/>
            </a:pPr>
            <a:r>
              <a:rPr lang="it-IT" sz="3600" dirty="0">
                <a:latin typeface="Abadi" panose="020B0604020104020204" pitchFamily="34" charset="0"/>
              </a:rPr>
              <a:t>Obiettivo</a:t>
            </a:r>
          </a:p>
          <a:p>
            <a:pPr marL="514350" indent="-514350">
              <a:buFont typeface="+mj-lt"/>
              <a:buAutoNum type="arabicPeriod"/>
            </a:pPr>
            <a:r>
              <a:rPr lang="it-IT" sz="3600" dirty="0">
                <a:latin typeface="Abadi" panose="020B0604020104020204" pitchFamily="34" charset="0"/>
              </a:rPr>
              <a:t>Formulazione matematica</a:t>
            </a:r>
          </a:p>
          <a:p>
            <a:pPr marL="514350" indent="-514350">
              <a:buFont typeface="+mj-lt"/>
              <a:buAutoNum type="arabicPeriod"/>
            </a:pPr>
            <a:r>
              <a:rPr lang="it-IT" sz="3600" dirty="0">
                <a:latin typeface="Abadi" panose="020B0604020104020204" pitchFamily="34" charset="0"/>
              </a:rPr>
              <a:t>Tecnica di minimizzazione</a:t>
            </a:r>
          </a:p>
          <a:p>
            <a:pPr marL="514350" indent="-514350">
              <a:buFont typeface="+mj-lt"/>
              <a:buAutoNum type="arabicPeriod"/>
            </a:pPr>
            <a:r>
              <a:rPr lang="it-IT" sz="3600" dirty="0">
                <a:latin typeface="Abadi" panose="020B0604020104020204" pitchFamily="34" charset="0"/>
              </a:rPr>
              <a:t>Ricerca del minimo</a:t>
            </a:r>
          </a:p>
          <a:p>
            <a:pPr marL="514350" indent="-514350">
              <a:buFont typeface="+mj-lt"/>
              <a:buAutoNum type="arabicPeriod"/>
            </a:pPr>
            <a:r>
              <a:rPr lang="it-IT" sz="3600" dirty="0">
                <a:latin typeface="Abadi" panose="020B0604020104020204" pitchFamily="34" charset="0"/>
              </a:rPr>
              <a:t>Risultati e conclusioni</a:t>
            </a:r>
          </a:p>
        </p:txBody>
      </p:sp>
    </p:spTree>
    <p:extLst>
      <p:ext uri="{BB962C8B-B14F-4D97-AF65-F5344CB8AC3E}">
        <p14:creationId xmlns:p14="http://schemas.microsoft.com/office/powerpoint/2010/main" val="83152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2682D2-FFEE-4B6C-8B3F-80EB2A98CD18}"/>
              </a:ext>
            </a:extLst>
          </p:cNvPr>
          <p:cNvSpPr>
            <a:spLocks noGrp="1"/>
          </p:cNvSpPr>
          <p:nvPr>
            <p:ph type="title"/>
          </p:nvPr>
        </p:nvSpPr>
        <p:spPr/>
        <p:txBody>
          <a:bodyPr/>
          <a:lstStyle/>
          <a:p>
            <a:r>
              <a:rPr lang="it-IT" b="1" dirty="0">
                <a:latin typeface="Abadi" panose="020B0604020104020204" pitchFamily="34" charset="0"/>
              </a:rPr>
              <a:t>1. Descrizione del problema</a:t>
            </a:r>
          </a:p>
        </p:txBody>
      </p:sp>
      <p:sp>
        <p:nvSpPr>
          <p:cNvPr id="3" name="Segnaposto contenuto 2">
            <a:extLst>
              <a:ext uri="{FF2B5EF4-FFF2-40B4-BE49-F238E27FC236}">
                <a16:creationId xmlns:a16="http://schemas.microsoft.com/office/drawing/2014/main" id="{EAABDBD9-73BC-40DB-8003-5BB006B3DF81}"/>
              </a:ext>
            </a:extLst>
          </p:cNvPr>
          <p:cNvSpPr>
            <a:spLocks noGrp="1"/>
          </p:cNvSpPr>
          <p:nvPr>
            <p:ph idx="1"/>
          </p:nvPr>
        </p:nvSpPr>
        <p:spPr>
          <a:xfrm>
            <a:off x="838200" y="1825625"/>
            <a:ext cx="5257800" cy="4667250"/>
          </a:xfrm>
        </p:spPr>
        <p:txBody>
          <a:bodyPr/>
          <a:lstStyle/>
          <a:p>
            <a:r>
              <a:rPr lang="it-IT" dirty="0">
                <a:latin typeface="Abadi" panose="020B0604020104020204" pitchFamily="34" charset="0"/>
              </a:rPr>
              <a:t>Il sistema è composto da un certo numero di spire simmetriche (supporremo n = 6) concentriche rispetto allo stesso asse z. I parametri di progetto, ovvero posizione, raggio e intensità di corrente, sono noti per tutte le spire tranne che per una coppia.</a:t>
            </a:r>
          </a:p>
        </p:txBody>
      </p:sp>
      <p:pic>
        <p:nvPicPr>
          <p:cNvPr id="5" name="Immagine 4">
            <a:extLst>
              <a:ext uri="{FF2B5EF4-FFF2-40B4-BE49-F238E27FC236}">
                <a16:creationId xmlns:a16="http://schemas.microsoft.com/office/drawing/2014/main" id="{E6D75EDA-0A93-475A-87AC-16E1391F9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008" y="1960057"/>
            <a:ext cx="5235792" cy="3088193"/>
          </a:xfrm>
          <a:prstGeom prst="rect">
            <a:avLst/>
          </a:prstGeom>
        </p:spPr>
      </p:pic>
    </p:spTree>
    <p:extLst>
      <p:ext uri="{BB962C8B-B14F-4D97-AF65-F5344CB8AC3E}">
        <p14:creationId xmlns:p14="http://schemas.microsoft.com/office/powerpoint/2010/main" val="13180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35EDB2-51D3-433F-97AD-B2EED2F157F7}"/>
              </a:ext>
            </a:extLst>
          </p:cNvPr>
          <p:cNvSpPr>
            <a:spLocks noGrp="1"/>
          </p:cNvSpPr>
          <p:nvPr>
            <p:ph type="title"/>
          </p:nvPr>
        </p:nvSpPr>
        <p:spPr/>
        <p:txBody>
          <a:bodyPr/>
          <a:lstStyle/>
          <a:p>
            <a:r>
              <a:rPr lang="it-IT" b="1" dirty="0">
                <a:latin typeface="Abadi" panose="020B0604020104020204" pitchFamily="34" charset="0"/>
              </a:rPr>
              <a:t>2. Obiettivo</a:t>
            </a:r>
          </a:p>
        </p:txBody>
      </p:sp>
      <p:sp>
        <p:nvSpPr>
          <p:cNvPr id="3" name="Segnaposto contenuto 2">
            <a:extLst>
              <a:ext uri="{FF2B5EF4-FFF2-40B4-BE49-F238E27FC236}">
                <a16:creationId xmlns:a16="http://schemas.microsoft.com/office/drawing/2014/main" id="{9F9163AC-4574-4AAA-9DA9-25E379CCED28}"/>
              </a:ext>
            </a:extLst>
          </p:cNvPr>
          <p:cNvSpPr>
            <a:spLocks noGrp="1"/>
          </p:cNvSpPr>
          <p:nvPr>
            <p:ph idx="1"/>
          </p:nvPr>
        </p:nvSpPr>
        <p:spPr>
          <a:xfrm>
            <a:off x="838200" y="1825624"/>
            <a:ext cx="5581650" cy="4556125"/>
          </a:xfrm>
        </p:spPr>
        <p:txBody>
          <a:bodyPr/>
          <a:lstStyle/>
          <a:p>
            <a:pPr marL="0" indent="0">
              <a:buNone/>
            </a:pPr>
            <a:r>
              <a:rPr lang="it-IT" dirty="0"/>
              <a:t>Come abbiamo visto, tutti i parametri del problema sono noti, meno che quelli delle spire centrali. Essendo che le spire sono simmetriche, il problema si riduce alla progettazione di una sola spira che risulta essere la migliore approssimazione di un campo magnetico avente la seguente caratteristica</a:t>
            </a:r>
          </a:p>
        </p:txBody>
      </p:sp>
      <p:pic>
        <p:nvPicPr>
          <p:cNvPr id="5" name="Immagine 4">
            <a:extLst>
              <a:ext uri="{FF2B5EF4-FFF2-40B4-BE49-F238E27FC236}">
                <a16:creationId xmlns:a16="http://schemas.microsoft.com/office/drawing/2014/main" id="{716E6248-2497-4C08-8A19-1C4F99784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702" y="1690688"/>
            <a:ext cx="5638095" cy="4485714"/>
          </a:xfrm>
          <a:prstGeom prst="rect">
            <a:avLst/>
          </a:prstGeom>
        </p:spPr>
      </p:pic>
    </p:spTree>
    <p:extLst>
      <p:ext uri="{BB962C8B-B14F-4D97-AF65-F5344CB8AC3E}">
        <p14:creationId xmlns:p14="http://schemas.microsoft.com/office/powerpoint/2010/main" val="306524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461857-2525-48E6-8101-5016430E0D61}"/>
              </a:ext>
            </a:extLst>
          </p:cNvPr>
          <p:cNvSpPr>
            <a:spLocks noGrp="1"/>
          </p:cNvSpPr>
          <p:nvPr>
            <p:ph type="title"/>
          </p:nvPr>
        </p:nvSpPr>
        <p:spPr>
          <a:xfrm>
            <a:off x="838199" y="81510"/>
            <a:ext cx="10515600" cy="1325563"/>
          </a:xfrm>
        </p:spPr>
        <p:txBody>
          <a:bodyPr/>
          <a:lstStyle/>
          <a:p>
            <a:r>
              <a:rPr lang="it-IT" b="1" dirty="0">
                <a:latin typeface="Abadi" panose="020B0604020104020204" pitchFamily="34" charset="0"/>
              </a:rPr>
              <a:t>3. Formulazione matematica</a:t>
            </a:r>
          </a:p>
        </p:txBody>
      </p:sp>
      <p:sp>
        <p:nvSpPr>
          <p:cNvPr id="3" name="Segnaposto contenuto 2">
            <a:extLst>
              <a:ext uri="{FF2B5EF4-FFF2-40B4-BE49-F238E27FC236}">
                <a16:creationId xmlns:a16="http://schemas.microsoft.com/office/drawing/2014/main" id="{8E78F1CB-0898-4124-857B-08801E034C11}"/>
              </a:ext>
            </a:extLst>
          </p:cNvPr>
          <p:cNvSpPr>
            <a:spLocks noGrp="1"/>
          </p:cNvSpPr>
          <p:nvPr>
            <p:ph idx="1"/>
          </p:nvPr>
        </p:nvSpPr>
        <p:spPr>
          <a:xfrm>
            <a:off x="838199" y="1417974"/>
            <a:ext cx="10205622" cy="1230065"/>
          </a:xfrm>
        </p:spPr>
        <p:txBody>
          <a:bodyPr>
            <a:normAutofit/>
          </a:bodyPr>
          <a:lstStyle/>
          <a:p>
            <a:pPr marL="0" indent="0">
              <a:buNone/>
            </a:pPr>
            <a:r>
              <a:rPr lang="it-IT" sz="2400" dirty="0">
                <a:latin typeface="Abadi" panose="020B0604020104020204" pitchFamily="34" charset="0"/>
              </a:rPr>
              <a:t>La legge di Biot-</a:t>
            </a:r>
            <a:r>
              <a:rPr lang="it-IT" sz="2400" dirty="0" err="1">
                <a:latin typeface="Abadi" panose="020B0604020104020204" pitchFamily="34" charset="0"/>
              </a:rPr>
              <a:t>Savart</a:t>
            </a:r>
            <a:r>
              <a:rPr lang="it-IT" sz="2400" dirty="0">
                <a:latin typeface="Abadi" panose="020B0604020104020204" pitchFamily="34" charset="0"/>
              </a:rPr>
              <a:t> ci permette di valutare il campo magnetico B prodotto in un punto dello spazio da una spira percorsa da corrente elettrica:   </a:t>
            </a:r>
          </a:p>
        </p:txBody>
      </p:sp>
      <p:pic>
        <p:nvPicPr>
          <p:cNvPr id="10" name="Immagine 9">
            <a:extLst>
              <a:ext uri="{FF2B5EF4-FFF2-40B4-BE49-F238E27FC236}">
                <a16:creationId xmlns:a16="http://schemas.microsoft.com/office/drawing/2014/main" id="{FDEDC5CD-1BE1-4F2C-82B6-A4705D7F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462" y="2506539"/>
            <a:ext cx="2958652" cy="770060"/>
          </a:xfrm>
          <a:prstGeom prst="rect">
            <a:avLst/>
          </a:prstGeom>
        </p:spPr>
      </p:pic>
      <p:sp>
        <p:nvSpPr>
          <p:cNvPr id="11" name="CasellaDiTesto 10">
            <a:extLst>
              <a:ext uri="{FF2B5EF4-FFF2-40B4-BE49-F238E27FC236}">
                <a16:creationId xmlns:a16="http://schemas.microsoft.com/office/drawing/2014/main" id="{EB2106D2-4420-4B48-AE5B-6BC2F247A8B3}"/>
              </a:ext>
            </a:extLst>
          </p:cNvPr>
          <p:cNvSpPr txBox="1"/>
          <p:nvPr/>
        </p:nvSpPr>
        <p:spPr>
          <a:xfrm>
            <a:off x="838199" y="3559544"/>
            <a:ext cx="10410825" cy="1200329"/>
          </a:xfrm>
          <a:prstGeom prst="rect">
            <a:avLst/>
          </a:prstGeom>
          <a:noFill/>
        </p:spPr>
        <p:txBody>
          <a:bodyPr wrap="square" rtlCol="0">
            <a:spAutoFit/>
          </a:bodyPr>
          <a:lstStyle/>
          <a:p>
            <a:r>
              <a:rPr lang="it-IT" sz="2400" dirty="0">
                <a:latin typeface="Abadi" panose="020B0604020104020204" pitchFamily="34" charset="0"/>
              </a:rPr>
              <a:t>Considerando adesso la sovrapposizione degli effetti di tutte le spire del sistema e tenendo presente che le spire sono simmetriche rispetto al piano </a:t>
            </a:r>
            <a:r>
              <a:rPr lang="it-IT" sz="2400" dirty="0" err="1">
                <a:latin typeface="Abadi" panose="020B0604020104020204" pitchFamily="34" charset="0"/>
              </a:rPr>
              <a:t>rθ</a:t>
            </a:r>
            <a:r>
              <a:rPr lang="it-IT" sz="2400" dirty="0">
                <a:latin typeface="Abadi" panose="020B0604020104020204" pitchFamily="34" charset="0"/>
              </a:rPr>
              <a:t>, il campo magnetico complessivo sull’asse z sarà:</a:t>
            </a:r>
          </a:p>
        </p:txBody>
      </p:sp>
      <p:pic>
        <p:nvPicPr>
          <p:cNvPr id="13" name="Immagine 12">
            <a:extLst>
              <a:ext uri="{FF2B5EF4-FFF2-40B4-BE49-F238E27FC236}">
                <a16:creationId xmlns:a16="http://schemas.microsoft.com/office/drawing/2014/main" id="{CD2FE357-3271-4225-8064-4B6C15785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987" y="4735391"/>
            <a:ext cx="4791075" cy="1809750"/>
          </a:xfrm>
          <a:prstGeom prst="rect">
            <a:avLst/>
          </a:prstGeom>
        </p:spPr>
      </p:pic>
    </p:spTree>
    <p:extLst>
      <p:ext uri="{BB962C8B-B14F-4D97-AF65-F5344CB8AC3E}">
        <p14:creationId xmlns:p14="http://schemas.microsoft.com/office/powerpoint/2010/main" val="220750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DAF4DF-DCF0-4F72-AB05-77F88B86D768}"/>
              </a:ext>
            </a:extLst>
          </p:cNvPr>
          <p:cNvSpPr>
            <a:spLocks noGrp="1"/>
          </p:cNvSpPr>
          <p:nvPr>
            <p:ph type="title"/>
          </p:nvPr>
        </p:nvSpPr>
        <p:spPr>
          <a:xfrm>
            <a:off x="838200" y="127000"/>
            <a:ext cx="10515600" cy="1325563"/>
          </a:xfrm>
        </p:spPr>
        <p:txBody>
          <a:bodyPr/>
          <a:lstStyle/>
          <a:p>
            <a:r>
              <a:rPr lang="it-IT" b="1" dirty="0">
                <a:latin typeface="Abadi" panose="020B0604020104020204" pitchFamily="34" charset="0"/>
              </a:rPr>
              <a:t>3. Formulazione matematica</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D6BC8FC9-A1F6-4224-B0A3-547EC096F91F}"/>
                  </a:ext>
                </a:extLst>
              </p:cNvPr>
              <p:cNvSpPr>
                <a:spLocks noGrp="1"/>
              </p:cNvSpPr>
              <p:nvPr>
                <p:ph idx="1"/>
              </p:nvPr>
            </p:nvSpPr>
            <p:spPr>
              <a:xfrm>
                <a:off x="704849" y="1966913"/>
                <a:ext cx="4743451" cy="4119561"/>
              </a:xfrm>
            </p:spPr>
            <p:txBody>
              <a:bodyPr>
                <a:normAutofit/>
              </a:bodyPr>
              <a:lstStyle/>
              <a:p>
                <a:pPr marL="0" indent="0">
                  <a:buNone/>
                </a:pPr>
                <a:r>
                  <a:rPr lang="it-IT" dirty="0">
                    <a:latin typeface="Abadi" panose="020B0604020104020204" pitchFamily="34" charset="0"/>
                  </a:rPr>
                  <a:t>Al fine da ottenere una discrepanza più piccola possibile, è di particolare interesse lo studio del minimo della funzione</a:t>
                </a:r>
                <a:br>
                  <a:rPr lang="it-IT" dirty="0">
                    <a:latin typeface="Abadi" panose="020B0604020104020204" pitchFamily="34" charset="0"/>
                  </a:rPr>
                </a:br>
                <a:r>
                  <a:rPr lang="it-IT" dirty="0">
                    <a:latin typeface="Abadi" panose="020B0604020104020204" pitchFamily="34" charset="0"/>
                  </a:rPr>
                  <a:t> </a:t>
                </a:r>
                <a:r>
                  <a:rPr lang="it-IT" i="1" dirty="0">
                    <a:latin typeface="Abadi" panose="020B0604020104020204" pitchFamily="34" charset="0"/>
                  </a:rPr>
                  <a:t>||</a:t>
                </a:r>
                <a:r>
                  <a:rPr lang="it-IT" i="1" dirty="0" err="1">
                    <a:latin typeface="Abadi" panose="020B0604020104020204" pitchFamily="34" charset="0"/>
                  </a:rPr>
                  <a:t>Bz</a:t>
                </a:r>
                <a:r>
                  <a:rPr lang="it-IT" i="1" dirty="0">
                    <a:latin typeface="Abadi" panose="020B0604020104020204" pitchFamily="34" charset="0"/>
                  </a:rPr>
                  <a:t> –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𝐵</m:t>
                        </m:r>
                      </m:e>
                    </m:acc>
                  </m:oMath>
                </a14:m>
                <a:r>
                  <a:rPr lang="it-IT" i="1" dirty="0">
                    <a:latin typeface="Abadi" panose="020B0604020104020204" pitchFamily="34" charset="0"/>
                  </a:rPr>
                  <a:t>z||:</a:t>
                </a:r>
              </a:p>
              <a:p>
                <a:pPr marL="0" indent="0">
                  <a:buNone/>
                </a:pPr>
                <a:r>
                  <a:rPr lang="it-IT" dirty="0"/>
                  <a:t> </a:t>
                </a:r>
              </a:p>
            </p:txBody>
          </p:sp>
        </mc:Choice>
        <mc:Fallback>
          <p:sp>
            <p:nvSpPr>
              <p:cNvPr id="3" name="Segnaposto contenuto 2">
                <a:extLst>
                  <a:ext uri="{FF2B5EF4-FFF2-40B4-BE49-F238E27FC236}">
                    <a16:creationId xmlns:a16="http://schemas.microsoft.com/office/drawing/2014/main" id="{D6BC8FC9-A1F6-4224-B0A3-547EC096F91F}"/>
                  </a:ext>
                </a:extLst>
              </p:cNvPr>
              <p:cNvSpPr>
                <a:spLocks noGrp="1" noRot="1" noChangeAspect="1" noMove="1" noResize="1" noEditPoints="1" noAdjustHandles="1" noChangeArrowheads="1" noChangeShapeType="1" noTextEdit="1"/>
              </p:cNvSpPr>
              <p:nvPr>
                <p:ph idx="1"/>
              </p:nvPr>
            </p:nvSpPr>
            <p:spPr>
              <a:xfrm>
                <a:off x="704849" y="1966913"/>
                <a:ext cx="4743451" cy="4119561"/>
              </a:xfrm>
              <a:blipFill>
                <a:blip r:embed="rId3"/>
                <a:stretch>
                  <a:fillRect l="-2699" t="-2667"/>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1D4A9781-9D23-4CDD-B606-E8D92E8CB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338" y="2133648"/>
            <a:ext cx="5986462" cy="2762156"/>
          </a:xfrm>
          <a:prstGeom prst="rect">
            <a:avLst/>
          </a:prstGeom>
        </p:spPr>
      </p:pic>
    </p:spTree>
    <p:extLst>
      <p:ext uri="{BB962C8B-B14F-4D97-AF65-F5344CB8AC3E}">
        <p14:creationId xmlns:p14="http://schemas.microsoft.com/office/powerpoint/2010/main" val="360254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6B956-950D-40DC-AC8F-AD006C46DD29}"/>
              </a:ext>
            </a:extLst>
          </p:cNvPr>
          <p:cNvSpPr>
            <a:spLocks noGrp="1"/>
          </p:cNvSpPr>
          <p:nvPr>
            <p:ph type="title"/>
          </p:nvPr>
        </p:nvSpPr>
        <p:spPr/>
        <p:txBody>
          <a:bodyPr/>
          <a:lstStyle/>
          <a:p>
            <a:r>
              <a:rPr lang="it-IT" b="1" dirty="0">
                <a:latin typeface="Abadi" panose="020B0604020104020204" pitchFamily="34" charset="0"/>
              </a:rPr>
              <a:t>3. Formulazione matematica: campionamento e normalizzazione</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319475E-FE82-42AE-BA36-D2EB7E4F9A6E}"/>
                  </a:ext>
                </a:extLst>
              </p:cNvPr>
              <p:cNvSpPr>
                <a:spLocks noGrp="1"/>
              </p:cNvSpPr>
              <p:nvPr>
                <p:ph idx="1"/>
              </p:nvPr>
            </p:nvSpPr>
            <p:spPr>
              <a:xfrm>
                <a:off x="838200" y="2197100"/>
                <a:ext cx="4295775" cy="3232150"/>
              </a:xfrm>
            </p:spPr>
            <p:txBody>
              <a:bodyPr/>
              <a:lstStyle/>
              <a:p>
                <a:pPr marL="0" indent="0">
                  <a:buNone/>
                </a:pPr>
                <a:r>
                  <a:rPr lang="it-IT" dirty="0">
                    <a:latin typeface="Abadi" panose="020B0604020104020204" pitchFamily="34" charset="0"/>
                  </a:rPr>
                  <a:t>La funzione verrà campionata su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𝑝</m:t>
                        </m:r>
                      </m:sub>
                    </m:sSub>
                  </m:oMath>
                </a14:m>
                <a:r>
                  <a:rPr lang="it-IT" dirty="0">
                    <a:latin typeface="Abadi" panose="020B0604020104020204" pitchFamily="34" charset="0"/>
                  </a:rPr>
                  <a:t> valori dell’asse z. La funzione campionata verrà normalizzata e mediata sul valor medio di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𝐵</m:t>
                        </m:r>
                      </m:e>
                    </m:acc>
                  </m:oMath>
                </a14:m>
                <a:r>
                  <a:rPr lang="it-IT" i="1" dirty="0">
                    <a:latin typeface="Abadi" panose="020B0604020104020204" pitchFamily="34" charset="0"/>
                  </a:rPr>
                  <a:t>z.</a:t>
                </a:r>
                <a:r>
                  <a:rPr lang="it-IT" dirty="0">
                    <a:latin typeface="Abadi" panose="020B0604020104020204" pitchFamily="34" charset="0"/>
                  </a:rPr>
                  <a:t> La funzione obiettivo si scriverà come:</a:t>
                </a:r>
              </a:p>
            </p:txBody>
          </p:sp>
        </mc:Choice>
        <mc:Fallback>
          <p:sp>
            <p:nvSpPr>
              <p:cNvPr id="3" name="Segnaposto contenuto 2">
                <a:extLst>
                  <a:ext uri="{FF2B5EF4-FFF2-40B4-BE49-F238E27FC236}">
                    <a16:creationId xmlns:a16="http://schemas.microsoft.com/office/drawing/2014/main" id="{C319475E-FE82-42AE-BA36-D2EB7E4F9A6E}"/>
                  </a:ext>
                </a:extLst>
              </p:cNvPr>
              <p:cNvSpPr>
                <a:spLocks noGrp="1" noRot="1" noChangeAspect="1" noMove="1" noResize="1" noEditPoints="1" noAdjustHandles="1" noChangeArrowheads="1" noChangeShapeType="1" noTextEdit="1"/>
              </p:cNvSpPr>
              <p:nvPr>
                <p:ph idx="1"/>
              </p:nvPr>
            </p:nvSpPr>
            <p:spPr>
              <a:xfrm>
                <a:off x="838200" y="2197100"/>
                <a:ext cx="4295775" cy="3232150"/>
              </a:xfrm>
              <a:blipFill>
                <a:blip r:embed="rId3"/>
                <a:stretch>
                  <a:fillRect l="-2983" t="-3202" r="-4403" b="-4143"/>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9F19B9AF-EBE1-491C-9753-710DAAB2E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299" y="2903537"/>
            <a:ext cx="5545455" cy="1562100"/>
          </a:xfrm>
          <a:prstGeom prst="rect">
            <a:avLst/>
          </a:prstGeom>
        </p:spPr>
      </p:pic>
    </p:spTree>
    <p:extLst>
      <p:ext uri="{BB962C8B-B14F-4D97-AF65-F5344CB8AC3E}">
        <p14:creationId xmlns:p14="http://schemas.microsoft.com/office/powerpoint/2010/main" val="393301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B113A-1A01-4CD3-869E-2CCEF7D1FE7A}"/>
              </a:ext>
            </a:extLst>
          </p:cNvPr>
          <p:cNvSpPr>
            <a:spLocks noGrp="1"/>
          </p:cNvSpPr>
          <p:nvPr>
            <p:ph type="title"/>
          </p:nvPr>
        </p:nvSpPr>
        <p:spPr/>
        <p:txBody>
          <a:bodyPr/>
          <a:lstStyle/>
          <a:p>
            <a:r>
              <a:rPr lang="it-IT" b="1" dirty="0">
                <a:latin typeface="Abadi" panose="020B0604020104020204" pitchFamily="34" charset="0"/>
              </a:rPr>
              <a:t>4. Tecnica di minimizzazione: Simplesso</a:t>
            </a:r>
          </a:p>
        </p:txBody>
      </p:sp>
      <p:sp>
        <p:nvSpPr>
          <p:cNvPr id="3" name="Segnaposto contenuto 2">
            <a:extLst>
              <a:ext uri="{FF2B5EF4-FFF2-40B4-BE49-F238E27FC236}">
                <a16:creationId xmlns:a16="http://schemas.microsoft.com/office/drawing/2014/main" id="{4EE3591A-FD60-4ED5-BB51-39E21F68C8E8}"/>
              </a:ext>
            </a:extLst>
          </p:cNvPr>
          <p:cNvSpPr>
            <a:spLocks noGrp="1"/>
          </p:cNvSpPr>
          <p:nvPr>
            <p:ph idx="1"/>
          </p:nvPr>
        </p:nvSpPr>
        <p:spPr>
          <a:xfrm>
            <a:off x="838200" y="1825625"/>
            <a:ext cx="6715125" cy="4060825"/>
          </a:xfrm>
        </p:spPr>
        <p:txBody>
          <a:bodyPr/>
          <a:lstStyle/>
          <a:p>
            <a:pPr marL="0" indent="0">
              <a:buNone/>
            </a:pPr>
            <a:r>
              <a:rPr lang="it-IT" dirty="0">
                <a:latin typeface="Abadi" panose="020B0604020104020204" pitchFamily="34" charset="0"/>
              </a:rPr>
              <a:t>L’algoritmo di ricerca del minimo fa uso del concetto di simplesso, cioè un politopo di N + 1 vertici in N dimensioni. La ricerca avviene attraverso il movimento del politopo, il quale può:</a:t>
            </a:r>
          </a:p>
          <a:p>
            <a:r>
              <a:rPr lang="it-IT" dirty="0">
                <a:latin typeface="Abadi" panose="020B0604020104020204" pitchFamily="34" charset="0"/>
              </a:rPr>
              <a:t>Ribaltarsi</a:t>
            </a:r>
          </a:p>
          <a:p>
            <a:r>
              <a:rPr lang="it-IT" dirty="0">
                <a:latin typeface="Abadi" panose="020B0604020104020204" pitchFamily="34" charset="0"/>
              </a:rPr>
              <a:t>Contrarsi</a:t>
            </a:r>
          </a:p>
          <a:p>
            <a:pPr marL="0" indent="0">
              <a:buNone/>
            </a:pPr>
            <a:endParaRPr lang="it-IT" dirty="0"/>
          </a:p>
        </p:txBody>
      </p:sp>
      <p:pic>
        <p:nvPicPr>
          <p:cNvPr id="5" name="Immagine 4">
            <a:extLst>
              <a:ext uri="{FF2B5EF4-FFF2-40B4-BE49-F238E27FC236}">
                <a16:creationId xmlns:a16="http://schemas.microsoft.com/office/drawing/2014/main" id="{F8FB68C1-7953-4398-B26C-F4F9D6710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75" y="1825625"/>
            <a:ext cx="3048000" cy="3048000"/>
          </a:xfrm>
          <a:prstGeom prst="rect">
            <a:avLst/>
          </a:prstGeom>
        </p:spPr>
      </p:pic>
    </p:spTree>
    <p:extLst>
      <p:ext uri="{BB962C8B-B14F-4D97-AF65-F5344CB8AC3E}">
        <p14:creationId xmlns:p14="http://schemas.microsoft.com/office/powerpoint/2010/main" val="126714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D1F025-A3C2-45F0-B37A-75E5B0E567B7}"/>
              </a:ext>
            </a:extLst>
          </p:cNvPr>
          <p:cNvSpPr>
            <a:spLocks noGrp="1"/>
          </p:cNvSpPr>
          <p:nvPr>
            <p:ph type="title"/>
          </p:nvPr>
        </p:nvSpPr>
        <p:spPr>
          <a:xfrm>
            <a:off x="631675" y="133761"/>
            <a:ext cx="10515600" cy="1325563"/>
          </a:xfrm>
        </p:spPr>
        <p:txBody>
          <a:bodyPr/>
          <a:lstStyle/>
          <a:p>
            <a:r>
              <a:rPr lang="it-IT" b="1" dirty="0">
                <a:latin typeface="Abadi" panose="020B0604020104020204" pitchFamily="34" charset="0"/>
              </a:rPr>
              <a:t>4. Tecnica di minimizzazione: Simplesso</a:t>
            </a:r>
          </a:p>
        </p:txBody>
      </p:sp>
    </p:spTree>
    <p:extLst>
      <p:ext uri="{BB962C8B-B14F-4D97-AF65-F5344CB8AC3E}">
        <p14:creationId xmlns:p14="http://schemas.microsoft.com/office/powerpoint/2010/main" val="188651098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346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Abadi</vt:lpstr>
      <vt:lpstr>Arial</vt:lpstr>
      <vt:lpstr>Calibri</vt:lpstr>
      <vt:lpstr>Calibri Light</vt:lpstr>
      <vt:lpstr>Cambria Math</vt:lpstr>
      <vt:lpstr>Tema di Office</vt:lpstr>
      <vt:lpstr>Progetto ottimo di un campo magnetico con incognite geometriche e di corrente di una spira.</vt:lpstr>
      <vt:lpstr>Indice</vt:lpstr>
      <vt:lpstr>1. Descrizione del problema</vt:lpstr>
      <vt:lpstr>2. Obiettivo</vt:lpstr>
      <vt:lpstr>3. Formulazione matematica</vt:lpstr>
      <vt:lpstr>3. Formulazione matematica</vt:lpstr>
      <vt:lpstr>3. Formulazione matematica: campionamento e normalizzazione</vt:lpstr>
      <vt:lpstr>4. Tecnica di minimizzazione: Simplesso</vt:lpstr>
      <vt:lpstr>4. Tecnica di minimizzazione: Simplesso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Lucia</dc:creator>
  <cp:lastModifiedBy>Lucia</cp:lastModifiedBy>
  <cp:revision>25</cp:revision>
  <dcterms:created xsi:type="dcterms:W3CDTF">2018-11-20T10:43:00Z</dcterms:created>
  <dcterms:modified xsi:type="dcterms:W3CDTF">2018-11-23T11:52:09Z</dcterms:modified>
</cp:coreProperties>
</file>