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71" r:id="rId10"/>
    <p:sldId id="269" r:id="rId11"/>
    <p:sldId id="264" r:id="rId12"/>
    <p:sldId id="272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8"/>
            <p14:sldId id="271"/>
            <p14:sldId id="269"/>
            <p14:sldId id="264"/>
            <p14:sldId id="272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3E667-E202-6353-A4E7-75F3F84AD1CD}" v="6" dt="2018-11-27T08:41:12.239"/>
    <p1510:client id="{AF234B7E-82A7-444F-B401-35DEC5A5F2CB}" v="86" dt="2018-11-26T21:06:46.933"/>
    <p1510:client id="{987B40F4-C2A0-FF56-D036-10FC24EEC81B}" v="12" dt="2018-11-27T08:41:27.046"/>
    <p1510:client id="{7DB06895-C1A9-463A-81DF-B0E1BD81AE50}" v="54" dt="2018-11-26T21:06:41.168"/>
    <p1510:client id="{F791663E-8F02-4097-8A90-B5990CC7961B}" v="62" dt="2018-11-27T09:06:13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30/11/2018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 dirty="0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5557419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62751" y="52804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6435709" y="594163"/>
            <a:ext cx="4872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askerville Old Face" panose="02020602080505020303" pitchFamily="18" charset="0"/>
              </a:rPr>
              <a:t>Dipartimento di Ingegneria</a:t>
            </a:r>
          </a:p>
          <a:p>
            <a:r>
              <a:rPr lang="it-IT" sz="2800" dirty="0">
                <a:latin typeface="Baskerville Old Face" panose="02020602080505020303" pitchFamily="18" charset="0"/>
              </a:rPr>
              <a:t>Industriale e dell’Informazione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81A92-4651-4D3E-8A4E-E18E0D79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Esperimento: 2D senza vincoli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041A36E-E33B-46A2-A45B-8C680E636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4103261"/>
            <a:ext cx="7051358" cy="2221971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784221-8D14-4E30-A107-7E7E2EE2C843}"/>
              </a:ext>
            </a:extLst>
          </p:cNvPr>
          <p:cNvSpPr txBox="1"/>
          <p:nvPr/>
        </p:nvSpPr>
        <p:spPr>
          <a:xfrm>
            <a:off x="838200" y="1665169"/>
            <a:ext cx="3657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 fissiamo la variabile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Z = 0.7m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e andiamo a ricercare il minimo relativo alla corrente e al raggio della spira.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C58AC4-2EEE-4A36-9C98-FEFC7E836516}"/>
              </a:ext>
            </a:extLst>
          </p:cNvPr>
          <p:cNvCxnSpPr>
            <a:cxnSpLocks/>
          </p:cNvCxnSpPr>
          <p:nvPr/>
        </p:nvCxnSpPr>
        <p:spPr>
          <a:xfrm>
            <a:off x="1052512" y="6443309"/>
            <a:ext cx="1086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93BD0DD-7D3A-4515-B3FD-EA5BA438F94B}"/>
              </a:ext>
            </a:extLst>
          </p:cNvPr>
          <p:cNvCxnSpPr>
            <a:cxnSpLocks/>
          </p:cNvCxnSpPr>
          <p:nvPr/>
        </p:nvCxnSpPr>
        <p:spPr>
          <a:xfrm>
            <a:off x="945356" y="1509359"/>
            <a:ext cx="10970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409FD23B-18C7-414F-BDC5-2A39C53A1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1665169"/>
            <a:ext cx="7051358" cy="24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F0FE11E-DF9F-4E75-91B9-25F5E9FD5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52" y="1185297"/>
            <a:ext cx="7143273" cy="2474828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CB4E63-3260-4EA3-9D89-8268DC09EF42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701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olo 1">
            <a:extLst>
              <a:ext uri="{FF2B5EF4-FFF2-40B4-BE49-F238E27FC236}">
                <a16:creationId xmlns:a16="http://schemas.microsoft.com/office/drawing/2014/main" id="{03DAF942-BA3D-4AC2-811D-589406C84368}"/>
              </a:ext>
            </a:extLst>
          </p:cNvPr>
          <p:cNvSpPr txBox="1">
            <a:spLocks/>
          </p:cNvSpPr>
          <p:nvPr/>
        </p:nvSpPr>
        <p:spPr>
          <a:xfrm>
            <a:off x="742236" y="35234"/>
            <a:ext cx="10199222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senza vincoli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45F277-79BC-4709-8BCD-92552CDA27AD}"/>
              </a:ext>
            </a:extLst>
          </p:cNvPr>
          <p:cNvSpPr txBox="1"/>
          <p:nvPr/>
        </p:nvSpPr>
        <p:spPr>
          <a:xfrm>
            <a:off x="938212" y="1287962"/>
            <a:ext cx="32868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test, l’algoritmo si ferma quando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percentuale di errore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 scende al di sotto del valore minimo ammesso.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5D4ADCD-91E9-43A4-A4BE-8677C7FA4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53" y="3657501"/>
            <a:ext cx="7143272" cy="2876443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AD2E82D-8EB6-4371-8A73-EA718A046D41}"/>
              </a:ext>
            </a:extLst>
          </p:cNvPr>
          <p:cNvCxnSpPr>
            <a:cxnSpLocks/>
          </p:cNvCxnSpPr>
          <p:nvPr/>
        </p:nvCxnSpPr>
        <p:spPr>
          <a:xfrm>
            <a:off x="742236" y="6554736"/>
            <a:ext cx="10896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48457-65FF-44D5-A021-5D953048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30797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senza vincoli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30FF7A3-0743-4C2B-958A-0EBFDD59668D}"/>
              </a:ext>
            </a:extLst>
          </p:cNvPr>
          <p:cNvCxnSpPr>
            <a:cxnSpLocks/>
          </p:cNvCxnSpPr>
          <p:nvPr/>
        </p:nvCxnSpPr>
        <p:spPr>
          <a:xfrm>
            <a:off x="804862" y="1133242"/>
            <a:ext cx="11110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B904809-0BE3-4F68-85A5-707653C68793}"/>
              </a:ext>
            </a:extLst>
          </p:cNvPr>
          <p:cNvCxnSpPr>
            <a:cxnSpLocks/>
          </p:cNvCxnSpPr>
          <p:nvPr/>
        </p:nvCxnSpPr>
        <p:spPr>
          <a:xfrm>
            <a:off x="744314" y="6321008"/>
            <a:ext cx="11171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3D50E3-4C50-4CBF-A7B5-F95BAEE71A1F}"/>
              </a:ext>
            </a:extLst>
          </p:cNvPr>
          <p:cNvSpPr txBox="1"/>
          <p:nvPr/>
        </p:nvSpPr>
        <p:spPr>
          <a:xfrm>
            <a:off x="657225" y="1485316"/>
            <a:ext cx="3790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latin typeface="+mj-lt"/>
              </a:rPr>
              <a:t>Contrariamente a quanto ci aspettavamo la precisione </a:t>
            </a:r>
            <a:r>
              <a:rPr lang="it-IT" sz="2400" dirty="0">
                <a:solidFill>
                  <a:srgbClr val="C00000"/>
                </a:solidFill>
                <a:latin typeface="+mj-lt"/>
              </a:rPr>
              <a:t>non tende a migliorare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 all’aumentare del numero di campioni della funzione obiettivo.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latin typeface="+mj-lt"/>
              </a:rPr>
              <a:t>Il motivo per il quale invece le prestazioni sono state migliori in presenza di meno campioni è </a:t>
            </a:r>
            <a:r>
              <a:rPr lang="it-IT" sz="2400" dirty="0">
                <a:solidFill>
                  <a:srgbClr val="C00000"/>
                </a:solidFill>
                <a:latin typeface="+mj-lt"/>
              </a:rPr>
              <a:t>la minore definizione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 della funzione obiettivo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1A6C89F9-BC8A-4DCE-B7FC-4A143C50E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1354674"/>
            <a:ext cx="7467600" cy="2165815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7664EE8-AAE4-458B-9EAC-612C8A237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3520489"/>
            <a:ext cx="7467600" cy="23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5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502713"/>
            <a:ext cx="3672977" cy="4493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</a:rPr>
              <a:t>Valutiamo i risultati  in presenza di un vincolo di disuguaglianza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. </a:t>
            </a:r>
            <a:br>
              <a:rPr lang="it-IT" dirty="0">
                <a:solidFill>
                  <a:srgbClr val="002060"/>
                </a:solidFill>
                <a:latin typeface="+mj-lt"/>
              </a:rPr>
            </a:br>
            <a:r>
              <a:rPr lang="it-IT" dirty="0">
                <a:solidFill>
                  <a:srgbClr val="002060"/>
                </a:solidFill>
                <a:latin typeface="+mj-lt"/>
              </a:rPr>
              <a:t>Così come ci aspettavamo la percentuale di errore aumenta drasticamente.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BF9E96-2D50-43BF-A479-21D30323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1190812"/>
            <a:ext cx="6689730" cy="20451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A86C1C-1B08-4CD6-A7E0-E58DB123F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3121093"/>
            <a:ext cx="6689730" cy="3178071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990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823910" y="239436"/>
            <a:ext cx="10199224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6. Esperimento: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105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090B-A589-47C6-BADB-8A0D7CF3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14" y="1686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Esperimento: 2D con vincolo di uguaglianza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1320C0B-A149-4F67-9373-A14A7DBC9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4" y="4097887"/>
            <a:ext cx="7824345" cy="226836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35ABF-F52B-47ED-BEFA-E213F741892D}"/>
              </a:ext>
            </a:extLst>
          </p:cNvPr>
          <p:cNvSpPr txBox="1"/>
          <p:nvPr/>
        </p:nvSpPr>
        <p:spPr>
          <a:xfrm>
            <a:off x="367313" y="1494215"/>
            <a:ext cx="39174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Valutiamo i risultati  in presenza di un vincolo di uguaglianza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R = 2Z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in due dimensioni. </a:t>
            </a:r>
            <a:br>
              <a:rPr lang="it-IT" sz="2800" dirty="0">
                <a:solidFill>
                  <a:srgbClr val="002060"/>
                </a:solidFill>
                <a:latin typeface="+mj-lt"/>
              </a:rPr>
            </a:br>
            <a:r>
              <a:rPr lang="it-IT" sz="2800" dirty="0">
                <a:solidFill>
                  <a:srgbClr val="002060"/>
                </a:solidFill>
                <a:latin typeface="+mj-lt"/>
              </a:rPr>
              <a:t>Analogamente al caso in 3D, anche qui la percentuale di errore aumenta di molto.</a:t>
            </a:r>
            <a:endParaRPr lang="it-IT" dirty="0">
              <a:latin typeface="+mj-lt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C54C90B-22FF-4C48-A056-52F24CBE6298}"/>
              </a:ext>
            </a:extLst>
          </p:cNvPr>
          <p:cNvCxnSpPr>
            <a:cxnSpLocks/>
          </p:cNvCxnSpPr>
          <p:nvPr/>
        </p:nvCxnSpPr>
        <p:spPr>
          <a:xfrm>
            <a:off x="481011" y="1233134"/>
            <a:ext cx="116281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09BBCB1-CED9-44B0-9338-7D96441AB710}"/>
              </a:ext>
            </a:extLst>
          </p:cNvPr>
          <p:cNvCxnSpPr>
            <a:cxnSpLocks/>
          </p:cNvCxnSpPr>
          <p:nvPr/>
        </p:nvCxnSpPr>
        <p:spPr>
          <a:xfrm>
            <a:off x="581626" y="6461865"/>
            <a:ext cx="11527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28F42EE-0A52-43DC-BABB-5FCE7060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4" y="1509218"/>
            <a:ext cx="7824346" cy="25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9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30" y="0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7. Risultati e conclusioni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B81158C-3B1C-4A82-949E-E1EDE21E9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5" y="918809"/>
            <a:ext cx="10951370" cy="5580646"/>
          </a:xfrm>
        </p:spPr>
      </p:pic>
    </p:spTree>
    <p:extLst>
      <p:ext uri="{BB962C8B-B14F-4D97-AF65-F5344CB8AC3E}">
        <p14:creationId xmlns:p14="http://schemas.microsoft.com/office/powerpoint/2010/main" val="333931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18" y="1771646"/>
            <a:ext cx="6010275" cy="40909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Obiettivo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Considerazioni preliminari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3" y="1576174"/>
            <a:ext cx="3836201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6 spire simmetriche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 concentriche rispetto all'asse z.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e intensità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corrente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02" y="1507469"/>
            <a:ext cx="8029445" cy="4735955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385762" y="1393301"/>
            <a:ext cx="11630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218113" y="339201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 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385762" y="6386159"/>
            <a:ext cx="11630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553595"/>
            <a:ext cx="3283941" cy="4755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L’obiettivo del progetto delle spire incognite è quello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approssimare quanto più possibile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un campo magnetico della seguente caratteristica.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20" y="1442184"/>
            <a:ext cx="6767680" cy="48665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CC13261-5023-4ACE-A375-4AAAEE7F9627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Obiettivo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415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74" y="1335991"/>
            <a:ext cx="10205622" cy="107361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La legge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Biot-</a:t>
            </a:r>
            <a:r>
              <a:rPr lang="it-IT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permette di valutare il campo magnetico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prodotto in un punto dello spazio da una spira percorsa da corrente elettrica: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938212" y="3261129"/>
            <a:ext cx="10119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Considerando adesso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sovrapposizione degli effetti 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di tutte le spire del sistema e tenendo presente che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le spire sono simmetriche rispetto al piano </a:t>
            </a:r>
            <a:r>
              <a:rPr lang="it-IT" sz="2800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rθ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il campo magnetico complessivo sull’asse </a:t>
            </a:r>
            <a:r>
              <a:rPr lang="it-IT" sz="2800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z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94" y="2409605"/>
            <a:ext cx="4287521" cy="95699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673" y="4414177"/>
            <a:ext cx="5161755" cy="1908003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1" y="30654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4047" y="1623533"/>
                <a:ext cx="9866808" cy="13271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valori dell’asse z. La funzione campionata verrà poi normalizzata e mediata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i="1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z</a:t>
                </a:r>
                <a:r>
                  <a:rPr lang="it-IT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.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La funzione obiettivo si scriverà come: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4047" y="1623533"/>
                <a:ext cx="9866808" cy="1327150"/>
              </a:xfrm>
              <a:blipFill>
                <a:blip r:embed="rId3"/>
                <a:stretch>
                  <a:fillRect l="-1298" t="-6422" b="-96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584" y="3294626"/>
            <a:ext cx="9544718" cy="1939841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823910" y="499495"/>
            <a:ext cx="8178047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matematica: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Campionamento e normalizzazione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39" y="1564513"/>
            <a:ext cx="4028666" cy="458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Implementazione in MATLAB</a:t>
            </a:r>
          </a:p>
          <a:p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Caratteristiche</a:t>
            </a:r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: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N-dimensionali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88" y="420177"/>
            <a:ext cx="7044326" cy="5731107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699622" y="407263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 Tecnica di ricerca del minimo: simplesso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126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0F296-6B14-4D8F-930D-0EA59AA4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4" y="1746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4. Demo simplesso</a:t>
            </a:r>
          </a:p>
        </p:txBody>
      </p:sp>
      <p:pic>
        <p:nvPicPr>
          <p:cNvPr id="4" name="test1crop">
            <a:hlinkClick r:id="" action="ppaction://media"/>
            <a:extLst>
              <a:ext uri="{FF2B5EF4-FFF2-40B4-BE49-F238E27FC236}">
                <a16:creationId xmlns:a16="http://schemas.microsoft.com/office/drawing/2014/main" id="{5D42BEA7-2F83-4397-957C-277DBF65893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4324" y="1343026"/>
            <a:ext cx="11543352" cy="4618038"/>
          </a:xfrm>
        </p:spPr>
      </p:pic>
    </p:spTree>
    <p:extLst>
      <p:ext uri="{BB962C8B-B14F-4D97-AF65-F5344CB8AC3E}">
        <p14:creationId xmlns:p14="http://schemas.microsoft.com/office/powerpoint/2010/main" val="31273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Considerazioni preliminari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96A1E-54BB-40ED-910E-95CBB951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3243524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  <a:latin typeface="+mj-lt"/>
              </a:rPr>
              <a:t>Assumeremo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 e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 validi non oltre la lunghezza di un metro.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</a:rPr>
              <a:t>La massima precisione con la quale l’algoritmo si sposterà nello spazio di ricerca così come i risultati degli esperimenti a seguire è della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terza cifra significativa 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dopo la virgola.</a:t>
            </a:r>
          </a:p>
          <a:p>
            <a:r>
              <a:rPr lang="it-IT" b="1" dirty="0">
                <a:solidFill>
                  <a:srgbClr val="C00000"/>
                </a:solidFill>
                <a:latin typeface="+mj-lt"/>
              </a:rPr>
              <a:t>Condizioni di arresto:  </a:t>
            </a:r>
          </a:p>
          <a:p>
            <a:pPr marL="0" indent="0">
              <a:buNone/>
            </a:pPr>
            <a:endParaRPr lang="it-IT" b="1" dirty="0">
              <a:solidFill>
                <a:srgbClr val="C00000"/>
              </a:solidFill>
              <a:latin typeface="+mj-lt"/>
            </a:endParaRPr>
          </a:p>
          <a:p>
            <a:endParaRPr lang="it-IT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BD37E8-D4D6-445A-8EF0-C5B53A72A415}"/>
              </a:ext>
            </a:extLst>
          </p:cNvPr>
          <p:cNvSpPr txBox="1"/>
          <p:nvPr/>
        </p:nvSpPr>
        <p:spPr>
          <a:xfrm>
            <a:off x="4248797" y="3616881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Lunghezza minima del simplesso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Numero massimo di </a:t>
            </a:r>
            <a:r>
              <a:rPr lang="it-IT" sz="2800" dirty="0" err="1">
                <a:solidFill>
                  <a:srgbClr val="002060"/>
                </a:solidFill>
                <a:latin typeface="+mj-lt"/>
              </a:rPr>
              <a:t>flips</a:t>
            </a:r>
            <a:endParaRPr lang="it-IT" sz="2800" dirty="0">
              <a:solidFill>
                <a:srgbClr val="00206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002060"/>
                </a:solidFill>
                <a:latin typeface="+mj-lt"/>
              </a:rPr>
              <a:t>Massima percentuale di errore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945356" y="13855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945356" y="64337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65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432</Words>
  <Application>Microsoft Office PowerPoint</Application>
  <PresentationFormat>Widescreen</PresentationFormat>
  <Paragraphs>50</Paragraphs>
  <Slides>15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Baskerville Old Face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4. Demo simplesso</vt:lpstr>
      <vt:lpstr>5. Considerazioni preliminari</vt:lpstr>
      <vt:lpstr>6. Esperimento: 2D senza vincoli</vt:lpstr>
      <vt:lpstr>Presentazione standard di PowerPoint</vt:lpstr>
      <vt:lpstr>6. Esperimento: 3D senza vincoli </vt:lpstr>
      <vt:lpstr>Presentazione standard di PowerPoint</vt:lpstr>
      <vt:lpstr>6. Esperimento: 2D con vincolo di uguaglianza</vt:lpstr>
      <vt:lpstr>7. Risultati e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LUCIA MIGLIACCIO</cp:lastModifiedBy>
  <cp:revision>168</cp:revision>
  <dcterms:created xsi:type="dcterms:W3CDTF">2018-11-20T10:43:00Z</dcterms:created>
  <dcterms:modified xsi:type="dcterms:W3CDTF">2018-11-30T09:46:30Z</dcterms:modified>
</cp:coreProperties>
</file>