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2" r:id="rId8"/>
    <p:sldId id="263" r:id="rId9"/>
    <p:sldId id="268" r:id="rId10"/>
    <p:sldId id="271" r:id="rId11"/>
    <p:sldId id="276" r:id="rId12"/>
    <p:sldId id="269" r:id="rId13"/>
    <p:sldId id="264" r:id="rId14"/>
    <p:sldId id="272" r:id="rId15"/>
    <p:sldId id="265" r:id="rId16"/>
    <p:sldId id="278" r:id="rId17"/>
    <p:sldId id="266" r:id="rId18"/>
    <p:sldId id="267" r:id="rId19"/>
    <p:sldId id="277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75"/>
            <p14:sldId id="262"/>
            <p14:sldId id="263"/>
            <p14:sldId id="268"/>
            <p14:sldId id="271"/>
            <p14:sldId id="276"/>
            <p14:sldId id="269"/>
            <p14:sldId id="264"/>
            <p14:sldId id="272"/>
            <p14:sldId id="265"/>
            <p14:sldId id="278"/>
            <p14:sldId id="266"/>
            <p14:sldId id="2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Considerazioni preliminari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3243524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Assumeremo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 dirty="0">
                <a:solidFill>
                  <a:srgbClr val="C00000"/>
                </a:solidFill>
                <a:latin typeface="+mj-lt"/>
              </a:rPr>
              <a:t>un metro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massima precisione con la quale l’algoritmo si sposterà nello spazio di ricerca così come i risultati degli esperimenti a seguire è della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dopo la virgola.</a:t>
            </a:r>
          </a:p>
          <a:p>
            <a:r>
              <a:rPr lang="it-IT" b="1" dirty="0">
                <a:solidFill>
                  <a:srgbClr val="C00000"/>
                </a:solidFill>
                <a:latin typeface="+mj-lt"/>
              </a:rPr>
              <a:t>Condizioni di arresto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  </a:t>
            </a:r>
          </a:p>
          <a:p>
            <a:pPr marL="0" indent="0">
              <a:buNone/>
            </a:pPr>
            <a:endParaRPr lang="it-IT" b="1" dirty="0">
              <a:solidFill>
                <a:srgbClr val="C00000"/>
              </a:solidFill>
              <a:latin typeface="+mj-lt"/>
            </a:endParaRPr>
          </a:p>
          <a:p>
            <a:endParaRPr lang="it-IT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4248797" y="3616881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Lunghezza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Massima percentuale di errore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dirty="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945356" y="64337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Considerazioni preliminari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945356" y="64337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9850BFD-93B5-435D-9DA2-DFDB40765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10629"/>
              </p:ext>
            </p:extLst>
          </p:nvPr>
        </p:nvGraphicFramePr>
        <p:xfrm>
          <a:off x="1806633" y="2197251"/>
          <a:ext cx="8578734" cy="330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00102">
                  <a:extLst>
                    <a:ext uri="{9D8B030D-6E8A-4147-A177-3AD203B41FA5}">
                      <a16:colId xmlns:a16="http://schemas.microsoft.com/office/drawing/2014/main" val="36033129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383489718"/>
                    </a:ext>
                  </a:extLst>
                </a:gridCol>
                <a:gridCol w="2035882">
                  <a:extLst>
                    <a:ext uri="{9D8B030D-6E8A-4147-A177-3AD203B41FA5}">
                      <a16:colId xmlns:a16="http://schemas.microsoft.com/office/drawing/2014/main" val="4235985486"/>
                    </a:ext>
                  </a:extLst>
                </a:gridCol>
                <a:gridCol w="2214692">
                  <a:extLst>
                    <a:ext uri="{9D8B030D-6E8A-4147-A177-3AD203B41FA5}">
                      <a16:colId xmlns:a16="http://schemas.microsoft.com/office/drawing/2014/main" val="1497542247"/>
                    </a:ext>
                  </a:extLst>
                </a:gridCol>
              </a:tblGrid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Spira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Z = -0.4m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061966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Spira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Z = -0.7m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62564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Spira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Z = -0.9m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617905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Spira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Z = 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278639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Spira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Z = 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629847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Spira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Z = 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0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1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200" y="1665169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86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509359"/>
            <a:ext cx="1097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0795883-1604-4833-A556-482B08FA7E4C}"/>
              </a:ext>
            </a:extLst>
          </p:cNvPr>
          <p:cNvSpPr/>
          <p:nvPr/>
        </p:nvSpPr>
        <p:spPr>
          <a:xfrm>
            <a:off x="7561156" y="2127362"/>
            <a:ext cx="134223" cy="185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2" y="1176908"/>
            <a:ext cx="7143273" cy="2474828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701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37543" y="1287962"/>
            <a:ext cx="3474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percentuale di errore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 scende al di sotto del valore minimo ammesso.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D4ADCD-91E9-43A4-A4BE-8677C7FA4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3" y="3649112"/>
            <a:ext cx="7143272" cy="2876443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742236" y="6554736"/>
            <a:ext cx="10896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6C7D4F80-535B-43DF-B543-B38F13B7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804862" y="1133242"/>
            <a:ext cx="1111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744314" y="6321008"/>
            <a:ext cx="1117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657225" y="1443371"/>
            <a:ext cx="3790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Contrariamente a quanto ci aspettavamo la 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precisione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non tende a migliorare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è la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minore definizione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della </a:t>
            </a:r>
            <a:r>
              <a:rPr lang="it-IT" sz="2400">
                <a:solidFill>
                  <a:srgbClr val="002060"/>
                </a:solidFill>
                <a:latin typeface="+mj-lt"/>
              </a:rPr>
              <a:t>funzione obiettivo.</a:t>
            </a:r>
            <a:endParaRPr lang="it-IT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6C89F9-BC8A-4DCE-B7FC-4A143C50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463731"/>
            <a:ext cx="7467600" cy="216581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7664EE8-AAE4-458B-9EAC-612C8A23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629546"/>
            <a:ext cx="7467600" cy="23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4061627" cy="449381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percentuale di errore aumenta o diminuisce drasticamente a seconda del punto iniziale.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99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4061627" cy="449381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percentuale di errore aumenta o diminuisce drasticamente a seconda del punto iniziale.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99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7DD026CF-477F-405F-A921-899D7488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838" y="1557337"/>
            <a:ext cx="7019507" cy="19639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D3BD347-B284-4365-BAEA-3826A3506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39" y="3496028"/>
            <a:ext cx="7019507" cy="260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7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4097887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  <a:latin typeface="+mj-lt"/>
              </a:rPr>
            </a:br>
            <a:r>
              <a:rPr lang="it-IT" sz="28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628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527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44690"/>
            <a:ext cx="10515600" cy="837000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7. Risultati e conclusioni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81158C-3B1C-4A82-949E-E1EDE21E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65" y="1284579"/>
            <a:ext cx="10058870" cy="5125842"/>
          </a:xfr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16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062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44690"/>
            <a:ext cx="10515600" cy="837000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7. 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16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062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1628931-8B5D-42D6-876B-2164ED1C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1" y="1353479"/>
            <a:ext cx="11162908" cy="5056937"/>
          </a:xfrm>
        </p:spPr>
        <p:txBody>
          <a:bodyPr/>
          <a:lstStyle/>
          <a:p>
            <a:r>
              <a:rPr lang="it-IT" dirty="0"/>
              <a:t>Test con 3 gradi di libertà senza vincoli: risultati più accurati in presenza di un numero minore di campioni: l’algoritmo tende a dimezzare e maggiormente e arrestarsi prima con più campioni</a:t>
            </a:r>
          </a:p>
          <a:p>
            <a:r>
              <a:rPr lang="it-IT" dirty="0"/>
              <a:t>Test con 3 gradi di libertà (vincolo di disuguaglianza): grossa percentuale di errore rispetto ai parametri ideali; percentuale di errore dipendente dal punto iniziale</a:t>
            </a:r>
          </a:p>
          <a:p>
            <a:r>
              <a:rPr lang="it-IT" dirty="0"/>
              <a:t>Test con 2 gradi di libertà (vincolo di uguaglianza): risultati coerenti con il test precedente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04E56A9-4F4A-49E9-89E5-AB94E436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82761"/>
              </p:ext>
            </p:extLst>
          </p:nvPr>
        </p:nvGraphicFramePr>
        <p:xfrm>
          <a:off x="581626" y="4790050"/>
          <a:ext cx="11028749" cy="16542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28433">
                  <a:extLst>
                    <a:ext uri="{9D8B030D-6E8A-4147-A177-3AD203B41FA5}">
                      <a16:colId xmlns:a16="http://schemas.microsoft.com/office/drawing/2014/main" val="2941238680"/>
                    </a:ext>
                  </a:extLst>
                </a:gridCol>
                <a:gridCol w="2735814">
                  <a:extLst>
                    <a:ext uri="{9D8B030D-6E8A-4147-A177-3AD203B41FA5}">
                      <a16:colId xmlns:a16="http://schemas.microsoft.com/office/drawing/2014/main" val="1040117994"/>
                    </a:ext>
                  </a:extLst>
                </a:gridCol>
                <a:gridCol w="2617312">
                  <a:extLst>
                    <a:ext uri="{9D8B030D-6E8A-4147-A177-3AD203B41FA5}">
                      <a16:colId xmlns:a16="http://schemas.microsoft.com/office/drawing/2014/main" val="1615730639"/>
                    </a:ext>
                  </a:extLst>
                </a:gridCol>
                <a:gridCol w="2847190">
                  <a:extLst>
                    <a:ext uri="{9D8B030D-6E8A-4147-A177-3AD203B41FA5}">
                      <a16:colId xmlns:a16="http://schemas.microsoft.com/office/drawing/2014/main" val="2459419178"/>
                    </a:ext>
                  </a:extLst>
                </a:gridCol>
              </a:tblGrid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3D senza vincoli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R = 0.796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I = 4.981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Z = 0.699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067816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3D vincolo </a:t>
                      </a:r>
                      <a:r>
                        <a:rPr lang="it-IT" sz="2400" b="0" dirty="0" err="1"/>
                        <a:t>dis</a:t>
                      </a:r>
                      <a:r>
                        <a:rPr lang="it-IT" sz="2400" b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R = 0.991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I = 4.093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Z = 0.495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208876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2D vincolo </a:t>
                      </a:r>
                      <a:r>
                        <a:rPr lang="it-IT" sz="2400" dirty="0" err="1"/>
                        <a:t>ug</a:t>
                      </a:r>
                      <a:r>
                        <a:rPr lang="it-IT" sz="2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R = 0.998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I = 4.097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Z = 0.499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0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59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Considerazioni preliminari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385762" y="1393301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18113" y="339201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385762" y="6386159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415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0" y="306548"/>
            <a:ext cx="6986239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690D83-1D56-427C-AF5F-96A2B0830A3A}"/>
              </a:ext>
            </a:extLst>
          </p:cNvPr>
          <p:cNvSpPr txBox="1"/>
          <p:nvPr/>
        </p:nvSpPr>
        <p:spPr>
          <a:xfrm>
            <a:off x="7963565" y="2579645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9222DF-BC95-4E77-B61A-63DB453FFF5E}"/>
              </a:ext>
            </a:extLst>
          </p:cNvPr>
          <p:cNvSpPr txBox="1"/>
          <p:nvPr/>
        </p:nvSpPr>
        <p:spPr>
          <a:xfrm>
            <a:off x="8602462" y="5131293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Problema: minimizzare la discrepanza tra il campo magnetico da progettare e quello desiderato: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</m:oMath>
                </a14:m>
                <a:endParaRPr lang="it-IT" dirty="0">
                  <a:solidFill>
                    <a:srgbClr val="C0000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la simmetria del problema, i contributi relativi alle spire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</a:p>
              <a:p>
                <a:endParaRPr lang="it-IT" i="1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  <a:blipFill>
                <a:blip r:embed="rId3"/>
                <a:stretch>
                  <a:fillRect l="-1075" t="-20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1FE6AEC3-803F-48E9-90A7-C6BB6A1CD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47" y="3429000"/>
            <a:ext cx="8753475" cy="25527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35AF52-3B39-486D-9EE9-5F570BE2EF6E}"/>
              </a:ext>
            </a:extLst>
          </p:cNvPr>
          <p:cNvSpPr txBox="1"/>
          <p:nvPr/>
        </p:nvSpPr>
        <p:spPr>
          <a:xfrm>
            <a:off x="10911163" y="4234649"/>
            <a:ext cx="50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71833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  <a:blipFill>
                <a:blip r:embed="rId3"/>
                <a:stretch>
                  <a:fillRect l="-989" t="-1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45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09C3DD-E8C0-4A39-B76E-58CDCD20FDD3}"/>
              </a:ext>
            </a:extLst>
          </p:cNvPr>
          <p:cNvSpPr txBox="1"/>
          <p:nvPr/>
        </p:nvSpPr>
        <p:spPr>
          <a:xfrm>
            <a:off x="10921125" y="4003807"/>
            <a:ext cx="6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431174" y="420904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26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4" y="1746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741</Words>
  <Application>Microsoft Office PowerPoint</Application>
  <PresentationFormat>Widescreen</PresentationFormat>
  <Paragraphs>103</Paragraphs>
  <Slides>19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Considerazioni preliminari</vt:lpstr>
      <vt:lpstr>5. Considerazioni preliminari</vt:lpstr>
      <vt:lpstr>6. Esperimento: 2D senza vincoli</vt:lpstr>
      <vt:lpstr>6. Esperimento: 3D senza vincoli </vt:lpstr>
      <vt:lpstr>6. Esperimento: 3D senza vincoli </vt:lpstr>
      <vt:lpstr>Presentazione standard di PowerPoint</vt:lpstr>
      <vt:lpstr>Presentazione standard di PowerPoint</vt:lpstr>
      <vt:lpstr>6. Esperimento: 2D con vincolo di uguaglianza</vt:lpstr>
      <vt:lpstr>7. Risultati e conclusioni</vt:lpstr>
      <vt:lpstr>7.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191</cp:revision>
  <dcterms:created xsi:type="dcterms:W3CDTF">2018-11-20T10:43:00Z</dcterms:created>
  <dcterms:modified xsi:type="dcterms:W3CDTF">2018-12-02T14:07:51Z</dcterms:modified>
</cp:coreProperties>
</file>