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2" r:id="rId8"/>
    <p:sldId id="263" r:id="rId9"/>
    <p:sldId id="268" r:id="rId10"/>
    <p:sldId id="271" r:id="rId11"/>
    <p:sldId id="276" r:id="rId12"/>
    <p:sldId id="269" r:id="rId13"/>
    <p:sldId id="264" r:id="rId14"/>
    <p:sldId id="272" r:id="rId15"/>
    <p:sldId id="265" r:id="rId16"/>
    <p:sldId id="278" r:id="rId17"/>
    <p:sldId id="266" r:id="rId18"/>
    <p:sldId id="267" r:id="rId19"/>
    <p:sldId id="277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75"/>
            <p14:sldId id="262"/>
            <p14:sldId id="263"/>
            <p14:sldId id="268"/>
            <p14:sldId id="271"/>
            <p14:sldId id="276"/>
            <p14:sldId id="269"/>
            <p14:sldId id="264"/>
            <p14:sldId id="272"/>
            <p14:sldId id="265"/>
            <p14:sldId id="278"/>
            <p14:sldId id="266"/>
            <p14:sldId id="2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32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282" y="15049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Esperimenti: Considerazioni preliminari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804" y="1750974"/>
            <a:ext cx="8785742" cy="316570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Assumeremo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 dirty="0">
                <a:solidFill>
                  <a:srgbClr val="C00000"/>
                </a:solidFill>
                <a:latin typeface="+mj-lt"/>
              </a:rPr>
              <a:t>un metro</a:t>
            </a:r>
            <a:r>
              <a:rPr lang="it-IT" b="1" dirty="0">
                <a:solidFill>
                  <a:srgbClr val="002060"/>
                </a:solidFill>
                <a:latin typeface="+mj-lt"/>
              </a:rPr>
              <a:t> ???????</a:t>
            </a:r>
            <a:endParaRPr lang="it-IT" dirty="0">
              <a:solidFill>
                <a:srgbClr val="002060"/>
              </a:solidFill>
              <a:latin typeface="+mj-lt"/>
            </a:endParaRP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massima precisione è della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dopo la virgola per i limiti di realizzazione fisica delle spire.</a:t>
            </a:r>
          </a:p>
          <a:p>
            <a:r>
              <a:rPr lang="it-IT" b="1" dirty="0">
                <a:solidFill>
                  <a:srgbClr val="C00000"/>
                </a:solidFill>
                <a:latin typeface="+mj-lt"/>
              </a:rPr>
              <a:t>Condizioni di arresto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  </a:t>
            </a:r>
          </a:p>
          <a:p>
            <a:pPr marL="0" indent="0">
              <a:buNone/>
            </a:pPr>
            <a:endParaRPr lang="it-IT" b="1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it-IT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6376696" y="3531682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Dimensione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Massima percentuale di errore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dirty="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957804" y="1385534"/>
            <a:ext cx="9048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957804" y="6433784"/>
            <a:ext cx="8976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70A38F-5385-47B0-A6C5-B2D90E75DE32}"/>
              </a:ext>
            </a:extLst>
          </p:cNvPr>
          <p:cNvSpPr txBox="1"/>
          <p:nvPr/>
        </p:nvSpPr>
        <p:spPr>
          <a:xfrm>
            <a:off x="185840" y="1638081"/>
            <a:ext cx="249671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Esperimenti: considerazioni preliminari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72A850-D468-4BF4-B543-5BB8C4013D2D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19738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Esperimenti: considerazioni preliminari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682551" y="1385534"/>
            <a:ext cx="856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682551" y="6415122"/>
            <a:ext cx="874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9850BFD-93B5-435D-9DA2-DFDB40765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14070"/>
              </p:ext>
            </p:extLst>
          </p:nvPr>
        </p:nvGraphicFramePr>
        <p:xfrm>
          <a:off x="2911517" y="2826474"/>
          <a:ext cx="8578734" cy="330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00102">
                  <a:extLst>
                    <a:ext uri="{9D8B030D-6E8A-4147-A177-3AD203B41FA5}">
                      <a16:colId xmlns:a16="http://schemas.microsoft.com/office/drawing/2014/main" val="36033129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383489718"/>
                    </a:ext>
                  </a:extLst>
                </a:gridCol>
                <a:gridCol w="2035882">
                  <a:extLst>
                    <a:ext uri="{9D8B030D-6E8A-4147-A177-3AD203B41FA5}">
                      <a16:colId xmlns:a16="http://schemas.microsoft.com/office/drawing/2014/main" val="4235985486"/>
                    </a:ext>
                  </a:extLst>
                </a:gridCol>
                <a:gridCol w="2214692">
                  <a:extLst>
                    <a:ext uri="{9D8B030D-6E8A-4147-A177-3AD203B41FA5}">
                      <a16:colId xmlns:a16="http://schemas.microsoft.com/office/drawing/2014/main" val="1497542247"/>
                    </a:ext>
                  </a:extLst>
                </a:gridCol>
              </a:tblGrid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Spira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 dirty="0"/>
                        <a:t>Z = -0.4m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061966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Spira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Z = -0.7m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62564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Spira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Z = -0.9m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617905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Spira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Z = 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278639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Spira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 dirty="0"/>
                        <a:t>Z = 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629847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Spira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dirty="0"/>
                        <a:t>Z = 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0089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3FCE56-E437-48DF-B1B5-61F7352DAD8F}"/>
              </a:ext>
            </a:extLst>
          </p:cNvPr>
          <p:cNvSpPr txBox="1"/>
          <p:nvPr/>
        </p:nvSpPr>
        <p:spPr>
          <a:xfrm>
            <a:off x="185840" y="1638081"/>
            <a:ext cx="249671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Esperimenti: considerazioni preliminari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8548BA9-8E97-4FAF-BD75-9CF5015CB36E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ED041C-7A81-4D27-9663-36DDC05B92BD}"/>
              </a:ext>
            </a:extLst>
          </p:cNvPr>
          <p:cNvSpPr txBox="1"/>
          <p:nvPr/>
        </p:nvSpPr>
        <p:spPr>
          <a:xfrm>
            <a:off x="2995127" y="1744824"/>
            <a:ext cx="8495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</a:rPr>
              <a:t>Prendiamo in considerazione il campo magnetico generato dai seguenti parametri:</a:t>
            </a:r>
          </a:p>
        </p:txBody>
      </p:sp>
    </p:spTree>
    <p:extLst>
      <p:ext uri="{BB962C8B-B14F-4D97-AF65-F5344CB8AC3E}">
        <p14:creationId xmlns:p14="http://schemas.microsoft.com/office/powerpoint/2010/main" val="411531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94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Esperimento: 2D senza vincoli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2659149" y="2022801"/>
            <a:ext cx="30978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2817845" y="6443309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2817845" y="1509359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4C1545-B288-4FD5-BC80-76FA1D346A78}"/>
              </a:ext>
            </a:extLst>
          </p:cNvPr>
          <p:cNvSpPr txBox="1"/>
          <p:nvPr/>
        </p:nvSpPr>
        <p:spPr>
          <a:xfrm>
            <a:off x="185840" y="1638081"/>
            <a:ext cx="249671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Esperimenti: 2D senza vincoli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8A89915-2E04-4576-B42A-4CAF476E7C75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63B0B62-5BA2-4991-BA05-A5F231635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45" y="1665584"/>
            <a:ext cx="6119415" cy="231148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396603E4-4129-464F-AFD0-DD59411ED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05" y="3982694"/>
            <a:ext cx="6510429" cy="17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2855167" y="1133242"/>
            <a:ext cx="878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2852797" y="1672110"/>
            <a:ext cx="28763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percentuale di errore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 scende al di sotto del valore minimo ammesso. 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2962469" y="6022891"/>
            <a:ext cx="8676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6C7D4F80-535B-43DF-B543-B38F13B7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89598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FCF982-E706-4CB6-B8E0-7F808BF93570}"/>
              </a:ext>
            </a:extLst>
          </p:cNvPr>
          <p:cNvSpPr txBox="1"/>
          <p:nvPr/>
        </p:nvSpPr>
        <p:spPr>
          <a:xfrm>
            <a:off x="185840" y="1638081"/>
            <a:ext cx="249671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Esperimenti: 3D senza vincoli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71EC21-4639-4B4B-9EF2-329D8601D0E7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1D1D14D-78B6-42F0-899D-75EFF55B4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4" y="1849392"/>
            <a:ext cx="5942042" cy="25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476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2845837" y="1133242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2845837" y="6321008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2466956" y="1458197"/>
            <a:ext cx="3674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2060"/>
                </a:solidFill>
                <a:latin typeface="+mj-lt"/>
              </a:rPr>
              <a:t>Contrariamente a quanto ci aspettavamo la </a:t>
            </a:r>
            <a:r>
              <a:rPr lang="it-IT" sz="2200" i="1" dirty="0">
                <a:solidFill>
                  <a:srgbClr val="002060"/>
                </a:solidFill>
                <a:latin typeface="+mj-lt"/>
              </a:rPr>
              <a:t>precisione</a:t>
            </a:r>
            <a:r>
              <a:rPr lang="it-IT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200" b="1" i="1" dirty="0">
                <a:solidFill>
                  <a:srgbClr val="C00000"/>
                </a:solidFill>
                <a:latin typeface="+mj-lt"/>
              </a:rPr>
              <a:t>non tende a migliorare</a:t>
            </a:r>
            <a:r>
              <a:rPr lang="it-IT" sz="22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200" dirty="0">
                <a:solidFill>
                  <a:srgbClr val="002060"/>
                </a:solidFill>
                <a:latin typeface="+mj-lt"/>
              </a:rPr>
              <a:t>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è la</a:t>
            </a:r>
            <a:r>
              <a:rPr lang="it-IT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200" b="1" i="1" dirty="0">
                <a:solidFill>
                  <a:srgbClr val="C00000"/>
                </a:solidFill>
                <a:latin typeface="+mj-lt"/>
              </a:rPr>
              <a:t>minore definizione</a:t>
            </a:r>
            <a:r>
              <a:rPr lang="it-IT" sz="22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200" dirty="0">
                <a:solidFill>
                  <a:srgbClr val="002060"/>
                </a:solidFill>
                <a:latin typeface="+mj-lt"/>
              </a:rPr>
              <a:t>della funzione obiettivo.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4FD1D-C771-429E-849A-92D6CD9CF21A}"/>
              </a:ext>
            </a:extLst>
          </p:cNvPr>
          <p:cNvSpPr txBox="1"/>
          <p:nvPr/>
        </p:nvSpPr>
        <p:spPr>
          <a:xfrm>
            <a:off x="185840" y="1638081"/>
            <a:ext cx="249671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Esperimenti: 3D senza vincoli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DDFD9F3-3B7C-4A35-B249-1B5797D4D342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101D566-F991-46E7-9BEB-C807DBF1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579" y="1369372"/>
            <a:ext cx="6102448" cy="201364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725FF70-9E25-4FA2-8102-60FA1BEE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325" y="3383012"/>
            <a:ext cx="6099701" cy="19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566" y="1787466"/>
            <a:ext cx="4061627" cy="4493819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002060"/>
                </a:solidFill>
                <a:latin typeface="+mj-lt"/>
              </a:rPr>
              <a:t>Presenza di un vincolo</a:t>
            </a:r>
            <a:br>
              <a:rPr lang="it-IT" sz="2400" dirty="0">
                <a:solidFill>
                  <a:srgbClr val="002060"/>
                </a:solidFill>
                <a:latin typeface="+mj-lt"/>
              </a:rPr>
            </a:br>
            <a:r>
              <a:rPr lang="it-IT" sz="2400" dirty="0">
                <a:solidFill>
                  <a:srgbClr val="002060"/>
                </a:solidFill>
                <a:latin typeface="+mj-lt"/>
              </a:rPr>
              <a:t>di disuguaglianza </a:t>
            </a:r>
            <a:br>
              <a:rPr lang="it-IT" sz="2400" dirty="0">
                <a:solidFill>
                  <a:srgbClr val="002060"/>
                </a:solidFill>
                <a:latin typeface="+mj-lt"/>
              </a:rPr>
            </a:b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sz="2400" dirty="0">
                <a:solidFill>
                  <a:srgbClr val="002060"/>
                </a:solidFill>
                <a:latin typeface="+mj-lt"/>
              </a:rPr>
              <a:t>La percentuale di errore aumenta o diminuisce drasticamente a </a:t>
            </a:r>
            <a:br>
              <a:rPr lang="it-IT" sz="2400" dirty="0">
                <a:solidFill>
                  <a:srgbClr val="002060"/>
                </a:solidFill>
                <a:latin typeface="+mj-lt"/>
              </a:rPr>
            </a:br>
            <a:r>
              <a:rPr lang="it-IT" sz="2400" dirty="0">
                <a:solidFill>
                  <a:srgbClr val="002060"/>
                </a:solidFill>
                <a:latin typeface="+mj-lt"/>
              </a:rPr>
              <a:t>seconda del punto </a:t>
            </a:r>
            <a:br>
              <a:rPr lang="it-IT" sz="2400" dirty="0">
                <a:solidFill>
                  <a:srgbClr val="002060"/>
                </a:solidFill>
                <a:latin typeface="+mj-lt"/>
              </a:rPr>
            </a:br>
            <a:r>
              <a:rPr lang="it-IT" sz="2400" dirty="0">
                <a:solidFill>
                  <a:srgbClr val="002060"/>
                </a:solidFill>
                <a:latin typeface="+mj-lt"/>
              </a:rPr>
              <a:t>iniziale.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23" y="1190813"/>
            <a:ext cx="5781321" cy="17674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33" y="2958215"/>
            <a:ext cx="5764511" cy="273853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2967135" y="1133242"/>
            <a:ext cx="896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2892489" y="208284"/>
            <a:ext cx="8565504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088433" y="6281285"/>
            <a:ext cx="8840712" cy="7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4A24397-4515-48F2-A64D-FB7F6A62682D}"/>
              </a:ext>
            </a:extLst>
          </p:cNvPr>
          <p:cNvSpPr txBox="1"/>
          <p:nvPr/>
        </p:nvSpPr>
        <p:spPr>
          <a:xfrm>
            <a:off x="185840" y="1638081"/>
            <a:ext cx="249671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 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Esperimenti: 3D con vincolo di disuguaglianza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509FEBB-EED6-45A8-91C9-6BD6CAE10A8F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1477" y="1882497"/>
            <a:ext cx="3459967" cy="2816818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002060"/>
                </a:solidFill>
                <a:latin typeface="+mj-lt"/>
              </a:rPr>
              <a:t>Presenza di un vincolo </a:t>
            </a:r>
            <a:br>
              <a:rPr lang="it-IT" sz="2400" dirty="0">
                <a:solidFill>
                  <a:srgbClr val="002060"/>
                </a:solidFill>
                <a:latin typeface="+mj-lt"/>
              </a:rPr>
            </a:br>
            <a:r>
              <a:rPr lang="it-IT" sz="2400" dirty="0">
                <a:solidFill>
                  <a:srgbClr val="002060"/>
                </a:solidFill>
                <a:latin typeface="+mj-lt"/>
              </a:rPr>
              <a:t>di disuguaglianza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sz="2400" dirty="0">
                <a:solidFill>
                  <a:srgbClr val="002060"/>
                </a:solidFill>
                <a:latin typeface="+mj-lt"/>
              </a:rPr>
              <a:t>La percentuale di errore aumenta o diminuisce drasticamente a seconda del punto iniziale.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3237722" y="1133242"/>
            <a:ext cx="8691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3172408" y="207556"/>
            <a:ext cx="7850726" cy="1005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7DD026CF-477F-405F-A921-899D7488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444" y="1710454"/>
            <a:ext cx="6105790" cy="17082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D3BD347-B284-4365-BAEA-3826A3506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72" y="3418741"/>
            <a:ext cx="6161733" cy="228549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B64283-330D-4760-880F-295D24E49A2D}"/>
              </a:ext>
            </a:extLst>
          </p:cNvPr>
          <p:cNvSpPr txBox="1"/>
          <p:nvPr/>
        </p:nvSpPr>
        <p:spPr>
          <a:xfrm>
            <a:off x="185840" y="1638081"/>
            <a:ext cx="249671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Esperimenti: 3D con vincolo di disuguaglianza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6C053FC-81A8-4FBC-85A9-EDEAD7D03746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7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440" y="168654"/>
            <a:ext cx="7822473" cy="1004074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5. Esperimento: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85" y="3629609"/>
            <a:ext cx="6314814" cy="183073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2821266" y="1859894"/>
            <a:ext cx="29730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400" dirty="0">
                <a:solidFill>
                  <a:srgbClr val="002060"/>
                </a:solidFill>
                <a:latin typeface="+mj-lt"/>
              </a:rPr>
            </a:br>
            <a:r>
              <a:rPr lang="it-IT" sz="24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sz="2400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3172408" y="1233134"/>
            <a:ext cx="8936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3172408" y="6461865"/>
            <a:ext cx="8936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184" y="1509219"/>
            <a:ext cx="6408956" cy="212039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CA9D0DB-A33E-405D-B3B4-33DFFA64B7B4}"/>
              </a:ext>
            </a:extLst>
          </p:cNvPr>
          <p:cNvSpPr txBox="1"/>
          <p:nvPr/>
        </p:nvSpPr>
        <p:spPr>
          <a:xfrm>
            <a:off x="185840" y="1638081"/>
            <a:ext cx="249671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Esperimenti: 2D con vincolo di uguaglianza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DC12A8-867B-446B-A12E-B75F88DB9426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05830"/>
            <a:ext cx="10515600" cy="837000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Risultati e conclusioni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81158C-3B1C-4A82-949E-E1EDE21E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41" y="1469193"/>
            <a:ext cx="8415872" cy="4756613"/>
          </a:xfr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2929812" y="1233134"/>
            <a:ext cx="8714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3060441" y="6461865"/>
            <a:ext cx="858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91C862-9495-4C9B-9D2D-F7C68D5BC9E0}"/>
              </a:ext>
            </a:extLst>
          </p:cNvPr>
          <p:cNvSpPr txBox="1"/>
          <p:nvPr/>
        </p:nvSpPr>
        <p:spPr>
          <a:xfrm>
            <a:off x="185840" y="1638081"/>
            <a:ext cx="2496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C9B41BB-09B1-44B2-8EF6-DD7FCBA25FF9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3" y="344690"/>
            <a:ext cx="8197427" cy="836958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2967135" y="1233134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2967135" y="6461865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1628931-8B5D-42D6-876B-2164ED1C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688" y="1368042"/>
            <a:ext cx="8844736" cy="4772335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002060"/>
                </a:solidFill>
              </a:rPr>
              <a:t>Test con 3 gradi di libertà senza vincoli: risultati più accurati in presenza di un numero minore di campioni: l’algoritmo tende a dimezzare e maggiormente e arrestarsi prima con più campioni</a:t>
            </a:r>
          </a:p>
          <a:p>
            <a:r>
              <a:rPr lang="it-IT" sz="2400" dirty="0">
                <a:solidFill>
                  <a:srgbClr val="002060"/>
                </a:solidFill>
              </a:rPr>
              <a:t>Test con 3 gradi di libertà (vincolo di disuguaglianza): grossa percentuale di errore rispetto ai parametri ideali; percentuale di errore dipendente dal punto iniziale</a:t>
            </a:r>
          </a:p>
          <a:p>
            <a:r>
              <a:rPr lang="it-IT" sz="2400" dirty="0">
                <a:solidFill>
                  <a:srgbClr val="002060"/>
                </a:solidFill>
              </a:rPr>
              <a:t>Test con 2 gradi di libertà (vincolo di uguaglianza): risultati coerenti con il test precedente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04E56A9-4F4A-49E9-89E5-AB94E436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89197"/>
              </p:ext>
            </p:extLst>
          </p:nvPr>
        </p:nvGraphicFramePr>
        <p:xfrm>
          <a:off x="2857055" y="4707195"/>
          <a:ext cx="8961369" cy="14303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98233">
                  <a:extLst>
                    <a:ext uri="{9D8B030D-6E8A-4147-A177-3AD203B41FA5}">
                      <a16:colId xmlns:a16="http://schemas.microsoft.com/office/drawing/2014/main" val="2941238680"/>
                    </a:ext>
                  </a:extLst>
                </a:gridCol>
                <a:gridCol w="2222975">
                  <a:extLst>
                    <a:ext uri="{9D8B030D-6E8A-4147-A177-3AD203B41FA5}">
                      <a16:colId xmlns:a16="http://schemas.microsoft.com/office/drawing/2014/main" val="1040117994"/>
                    </a:ext>
                  </a:extLst>
                </a:gridCol>
                <a:gridCol w="2126687">
                  <a:extLst>
                    <a:ext uri="{9D8B030D-6E8A-4147-A177-3AD203B41FA5}">
                      <a16:colId xmlns:a16="http://schemas.microsoft.com/office/drawing/2014/main" val="1615730639"/>
                    </a:ext>
                  </a:extLst>
                </a:gridCol>
                <a:gridCol w="2313474">
                  <a:extLst>
                    <a:ext uri="{9D8B030D-6E8A-4147-A177-3AD203B41FA5}">
                      <a16:colId xmlns:a16="http://schemas.microsoft.com/office/drawing/2014/main" val="2459419178"/>
                    </a:ext>
                  </a:extLst>
                </a:gridCol>
              </a:tblGrid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 dirty="0"/>
                        <a:t>3D senza vincoli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 dirty="0"/>
                        <a:t>R = 0.796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I = 4.981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Z = 0.699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067816"/>
                  </a:ext>
                </a:extLst>
              </a:tr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 dirty="0"/>
                        <a:t>3D vincolo </a:t>
                      </a:r>
                      <a:r>
                        <a:rPr lang="it-IT" sz="2000" b="0" dirty="0" err="1"/>
                        <a:t>dis</a:t>
                      </a:r>
                      <a:r>
                        <a:rPr lang="it-IT" sz="2000" b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R = 0.991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I = 4.093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Z = 0.495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208876"/>
                  </a:ext>
                </a:extLst>
              </a:tr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dirty="0"/>
                        <a:t>2D vincolo </a:t>
                      </a:r>
                      <a:r>
                        <a:rPr lang="it-IT" sz="2000" dirty="0" err="1"/>
                        <a:t>ug</a:t>
                      </a:r>
                      <a:r>
                        <a:rPr lang="it-IT" sz="2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R = 0.998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I = 4.097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Z = 0.499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00394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06DEB9E7-C7E6-4A83-8C38-4C105047FCE7}"/>
              </a:ext>
            </a:extLst>
          </p:cNvPr>
          <p:cNvSpPr txBox="1"/>
          <p:nvPr/>
        </p:nvSpPr>
        <p:spPr>
          <a:xfrm>
            <a:off x="185840" y="1638081"/>
            <a:ext cx="2496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6524738-4E2F-4730-904A-7D436A670A8A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9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5" y="1698814"/>
            <a:ext cx="3639104" cy="4048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sz="26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3 coppie di spire</a:t>
            </a:r>
            <a:r>
              <a:rPr lang="it-IT" sz="2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 concentriche rispetto all'asse z.</a:t>
            </a:r>
          </a:p>
          <a:p>
            <a:r>
              <a:rPr lang="it-IT" sz="2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sz="26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sz="2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sz="26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sz="2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sz="26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sz="2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21" y="1863724"/>
            <a:ext cx="5461726" cy="3600973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2799184" y="1393301"/>
            <a:ext cx="921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672064" y="22599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2745129" y="5938290"/>
            <a:ext cx="9271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0F90F1B-A454-4A8C-B653-0ED5FDDEF76C}"/>
              </a:ext>
            </a:extLst>
          </p:cNvPr>
          <p:cNvSpPr txBox="1"/>
          <p:nvPr/>
        </p:nvSpPr>
        <p:spPr>
          <a:xfrm>
            <a:off x="185840" y="1638081"/>
            <a:ext cx="2496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543F439-C127-49F8-8BF3-D202EC8A0907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003" y="1937319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nostro sistema risolve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una classe di problemi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per la sintesi di un campo magnetico, come quello rappresentato in figura: 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69" y="1937319"/>
            <a:ext cx="5390549" cy="387624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2855167" y="1393301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2682551" y="420452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 della procedura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2855167" y="6357584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33CA3E-EC90-45E6-AEB4-97EA60D5D5F6}"/>
              </a:ext>
            </a:extLst>
          </p:cNvPr>
          <p:cNvSpPr txBox="1"/>
          <p:nvPr/>
        </p:nvSpPr>
        <p:spPr>
          <a:xfrm>
            <a:off x="185840" y="1638081"/>
            <a:ext cx="2496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C5AF51-03DA-4E84-AF8E-DD4492141387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108" y="1325583"/>
            <a:ext cx="8150232" cy="9569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Applichiamo 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(ad una assegnata sorgente corrisponde un campo calcolato):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3150638" y="3286152"/>
            <a:ext cx="84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Per l’effetto della linearità applichiamo la</a:t>
            </a:r>
            <a:r>
              <a:rPr lang="it-IT" sz="2400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effetti, </a:t>
            </a:r>
            <a:r>
              <a:rPr lang="it-IT" sz="24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campo magnetico complessivo sull’asse </a:t>
            </a:r>
            <a:r>
              <a:rPr lang="it-IT" sz="24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4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64" y="2330655"/>
            <a:ext cx="4287521" cy="956992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682551" y="1200354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2682551" y="247682"/>
            <a:ext cx="825831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 (1/3)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799184" y="6362854"/>
            <a:ext cx="858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690D83-1D56-427C-AF5F-96A2B0830A3A}"/>
              </a:ext>
            </a:extLst>
          </p:cNvPr>
          <p:cNvSpPr txBox="1"/>
          <p:nvPr/>
        </p:nvSpPr>
        <p:spPr>
          <a:xfrm>
            <a:off x="9380847" y="2545291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9222DF-BC95-4E77-B61A-63DB453FFF5E}"/>
              </a:ext>
            </a:extLst>
          </p:cNvPr>
          <p:cNvSpPr txBox="1"/>
          <p:nvPr/>
        </p:nvSpPr>
        <p:spPr>
          <a:xfrm>
            <a:off x="9380847" y="5055607"/>
            <a:ext cx="467437" cy="36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(2)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5203D56-7CE6-4FF6-BAE3-DAB0816595D2}"/>
              </a:ext>
            </a:extLst>
          </p:cNvPr>
          <p:cNvSpPr txBox="1"/>
          <p:nvPr/>
        </p:nvSpPr>
        <p:spPr>
          <a:xfrm>
            <a:off x="126012" y="1653978"/>
            <a:ext cx="26990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 (1/3)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BE2A8B0-5798-4F75-B84B-D143DBC2CBE1}"/>
              </a:ext>
            </a:extLst>
          </p:cNvPr>
          <p:cNvSpPr/>
          <p:nvPr/>
        </p:nvSpPr>
        <p:spPr>
          <a:xfrm>
            <a:off x="124825" y="74645"/>
            <a:ext cx="2490301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0EB495F-469B-45D6-8987-CE6448F53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38" y="4241649"/>
            <a:ext cx="4981971" cy="18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1990" y="1335990"/>
                <a:ext cx="8215505" cy="486656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Problema: minimizzare la discrepanza tra il campo magnetico da progettare e quello desiderato punto per punto: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</m:oMath>
                </a14:m>
                <a:endParaRPr lang="it-IT" dirty="0">
                  <a:solidFill>
                    <a:srgbClr val="C0000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effetto della conoscenza del campo assegnato i contributi relativi alle coppie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</a:p>
              <a:p>
                <a:endParaRPr lang="it-IT" i="1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1990" y="1335990"/>
                <a:ext cx="8215505" cy="4866563"/>
              </a:xfrm>
              <a:blipFill>
                <a:blip r:embed="rId3"/>
                <a:stretch>
                  <a:fillRect l="-1335" t="-20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892490" y="1200354"/>
            <a:ext cx="8347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2682551" y="281890"/>
            <a:ext cx="750647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 (2/3)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995127" y="6362854"/>
            <a:ext cx="841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35AF52-3B39-486D-9EE9-5F570BE2EF6E}"/>
              </a:ext>
            </a:extLst>
          </p:cNvPr>
          <p:cNvSpPr txBox="1"/>
          <p:nvPr/>
        </p:nvSpPr>
        <p:spPr>
          <a:xfrm>
            <a:off x="11115017" y="4561221"/>
            <a:ext cx="50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(3)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D5C859-2F87-46C9-98B8-1BE705AB4C75}"/>
              </a:ext>
            </a:extLst>
          </p:cNvPr>
          <p:cNvSpPr txBox="1"/>
          <p:nvPr/>
        </p:nvSpPr>
        <p:spPr>
          <a:xfrm>
            <a:off x="110289" y="1643285"/>
            <a:ext cx="25722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 (2/3)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854EFB2-8CC2-4D32-B2A2-90BEA3C52A5D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08E31B4-9D54-41D9-ACBC-9A5E9EF5C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46" y="4050235"/>
            <a:ext cx="7571792" cy="20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3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7813" y="1461476"/>
                <a:ext cx="8133042" cy="47967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7813" y="1461476"/>
                <a:ext cx="8133042" cy="4796711"/>
              </a:xfrm>
              <a:blipFill>
                <a:blip r:embed="rId3"/>
                <a:stretch>
                  <a:fillRect l="-1199" t="-1525" r="-16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784" y="3240895"/>
            <a:ext cx="8125966" cy="165149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2682551" y="1393301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2596867" y="407376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 (3/3)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2985796" y="6357584"/>
            <a:ext cx="813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09C3DD-E8C0-4A39-B76E-58CDCD20FDD3}"/>
              </a:ext>
            </a:extLst>
          </p:cNvPr>
          <p:cNvSpPr txBox="1"/>
          <p:nvPr/>
        </p:nvSpPr>
        <p:spPr>
          <a:xfrm>
            <a:off x="11131801" y="3975815"/>
            <a:ext cx="6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(4)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514A30-5978-43CD-A98D-A34D49A1F9A0}"/>
              </a:ext>
            </a:extLst>
          </p:cNvPr>
          <p:cNvSpPr txBox="1"/>
          <p:nvPr/>
        </p:nvSpPr>
        <p:spPr>
          <a:xfrm>
            <a:off x="185840" y="1638081"/>
            <a:ext cx="2496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8790955-3D41-4D80-837B-A0B968ACFB01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5FD18F-95F1-4415-953B-900757C22815}"/>
              </a:ext>
            </a:extLst>
          </p:cNvPr>
          <p:cNvSpPr txBox="1"/>
          <p:nvPr/>
        </p:nvSpPr>
        <p:spPr>
          <a:xfrm>
            <a:off x="3433665" y="5206482"/>
            <a:ext cx="200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933" y="1638081"/>
            <a:ext cx="3858208" cy="43180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40" y="1278300"/>
            <a:ext cx="5989574" cy="4872984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2935172" y="224200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minimizzazione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3051110" y="6357584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E65E07-2486-4766-97CC-0D33D2F2A305}"/>
              </a:ext>
            </a:extLst>
          </p:cNvPr>
          <p:cNvSpPr txBox="1"/>
          <p:nvPr/>
        </p:nvSpPr>
        <p:spPr>
          <a:xfrm>
            <a:off x="185840" y="1638081"/>
            <a:ext cx="2496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Obiettivo della procedura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>
                <a:solidFill>
                  <a:srgbClr val="C0000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7AF98B1-99E9-4D4B-80C2-99B7D8905D48}"/>
              </a:ext>
            </a:extLst>
          </p:cNvPr>
          <p:cNvSpPr/>
          <p:nvPr/>
        </p:nvSpPr>
        <p:spPr>
          <a:xfrm>
            <a:off x="124825" y="74645"/>
            <a:ext cx="2441093" cy="6708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E9BA4A1-956C-4ABE-B013-88A506A4BE39}"/>
              </a:ext>
            </a:extLst>
          </p:cNvPr>
          <p:cNvCxnSpPr>
            <a:cxnSpLocks/>
          </p:cNvCxnSpPr>
          <p:nvPr/>
        </p:nvCxnSpPr>
        <p:spPr>
          <a:xfrm>
            <a:off x="2935172" y="1126221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4" y="1746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Tecnica di minimizzazione: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977</Words>
  <Application>Microsoft Office PowerPoint</Application>
  <PresentationFormat>Widescreen</PresentationFormat>
  <Paragraphs>199</Paragraphs>
  <Slides>19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Tecnica di minimizzazione: Demo simplesso</vt:lpstr>
      <vt:lpstr>5. Esperimenti: Considerazioni preliminari</vt:lpstr>
      <vt:lpstr>5. Esperimenti: considerazioni preliminari</vt:lpstr>
      <vt:lpstr>5. Esperimento: 2D senza vincoli</vt:lpstr>
      <vt:lpstr>5. Esperimento: 3D senza vincoli </vt:lpstr>
      <vt:lpstr>5. Esperimento: 3D senza vincoli </vt:lpstr>
      <vt:lpstr>Presentazione standard di PowerPoint</vt:lpstr>
      <vt:lpstr>Presentazione standard di PowerPoint</vt:lpstr>
      <vt:lpstr>5. Esperimento: 2D con vincolo di uguaglianza</vt:lpstr>
      <vt:lpstr>6. Risultati e conclusioni</vt:lpstr>
      <vt:lpstr>6.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211</cp:revision>
  <dcterms:created xsi:type="dcterms:W3CDTF">2018-11-20T10:43:00Z</dcterms:created>
  <dcterms:modified xsi:type="dcterms:W3CDTF">2018-12-03T14:44:44Z</dcterms:modified>
</cp:coreProperties>
</file>