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9" r:id="rId8"/>
    <p:sldId id="262" r:id="rId9"/>
    <p:sldId id="263" r:id="rId10"/>
    <p:sldId id="268" r:id="rId11"/>
    <p:sldId id="271" r:id="rId12"/>
    <p:sldId id="276" r:id="rId13"/>
    <p:sldId id="269" r:id="rId14"/>
    <p:sldId id="264" r:id="rId15"/>
    <p:sldId id="272" r:id="rId16"/>
    <p:sldId id="265" r:id="rId17"/>
    <p:sldId id="278" r:id="rId18"/>
    <p:sldId id="266" r:id="rId19"/>
    <p:sldId id="267" r:id="rId20"/>
    <p:sldId id="277" r:id="rId21"/>
    <p:sldId id="281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75"/>
            <p14:sldId id="279"/>
            <p14:sldId id="262"/>
            <p14:sldId id="263"/>
            <p14:sldId id="268"/>
            <p14:sldId id="271"/>
            <p14:sldId id="276"/>
            <p14:sldId id="269"/>
            <p14:sldId id="264"/>
            <p14:sldId id="272"/>
            <p14:sldId id="265"/>
            <p14:sldId id="278"/>
            <p14:sldId id="266"/>
            <p14:sldId id="267"/>
            <p14:sldId id="27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5F6"/>
    <a:srgbClr val="FFFF00"/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A5B88-F502-465F-ACC7-B7F033E01A7E}" v="316" dt="2018-12-03T21:06:04.939"/>
    <p1510:client id="{10F92BBE-6513-4C7B-0321-95D3B136DA99}" v="1" dt="2018-12-03T23:17:59.267"/>
    <p1510:client id="{7AD5030A-0C67-41A6-858C-383DC736EF4C}" v="138" dt="2018-12-03T20:56:55.360"/>
    <p1510:client id="{F5E20A4E-8911-3E51-843F-2BA95DB8A042}" v="24" dt="2018-12-03T22:13:51.207"/>
    <p1510:client id="{B86D841B-CFA6-4940-9543-14A01CCDC4E9}" v="20" dt="2018-12-03T21:21:49.560"/>
    <p1510:client id="{28CE7897-7DD4-B384-ED67-5DAB5D70B2F6}" v="181" dt="2018-12-03T23:45:00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42" y="49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7444238" y="807075"/>
            <a:ext cx="487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Baskerville Old Face" panose="02020602080505020303" pitchFamily="18" charset="0"/>
              </a:rPr>
              <a:t>Dipartimento di Ingegneria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95850" y="1705708"/>
            <a:ext cx="9505098" cy="3802613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51BCC20-ADED-4C1E-AC39-964520815884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178F94-8B53-42E8-B60E-237C881B5F5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 b="1">
                <a:solidFill>
                  <a:srgbClr val="002060"/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ECAF276-1F20-4CE2-ACE2-0B0ACE8A4184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3.1 Demo algoritmo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C672A0B-1C33-43F4-AFCE-BB88A01AD4BE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395123-8A7C-45C6-ADEA-1C4861CBC689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282" y="150493"/>
            <a:ext cx="8229102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4.1 Esperimenti - Premesse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804" y="1750974"/>
            <a:ext cx="8785742" cy="3165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>
                <a:solidFill>
                  <a:srgbClr val="C00000"/>
                </a:solidFill>
                <a:latin typeface="+mj-lt"/>
              </a:rPr>
              <a:t>Limiti realizzativi</a:t>
            </a:r>
            <a:r>
              <a:rPr lang="it-IT">
                <a:solidFill>
                  <a:srgbClr val="002060"/>
                </a:solidFill>
                <a:latin typeface="+mj-lt"/>
              </a:rPr>
              <a:t>: assumeremo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raggio</a:t>
            </a:r>
            <a:r>
              <a:rPr lang="it-IT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>
                <a:solidFill>
                  <a:srgbClr val="C00000"/>
                </a:solidFill>
                <a:latin typeface="+mj-lt"/>
              </a:rPr>
              <a:t>un metro</a:t>
            </a:r>
            <a:r>
              <a:rPr lang="it-IT" b="1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>
                <a:solidFill>
                  <a:srgbClr val="002060"/>
                </a:solidFill>
                <a:latin typeface="+mj-lt"/>
              </a:rPr>
              <a:t>Massima precisione della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>
                <a:solidFill>
                  <a:srgbClr val="002060"/>
                </a:solidFill>
                <a:latin typeface="+mj-lt"/>
              </a:rPr>
              <a:t>per i valori da ricercare a causa di limiti nella realizzazione dei componenti.</a:t>
            </a:r>
          </a:p>
          <a:p>
            <a:r>
              <a:rPr lang="it-IT" b="1">
                <a:solidFill>
                  <a:srgbClr val="C00000"/>
                </a:solidFill>
                <a:latin typeface="+mj-lt"/>
              </a:rPr>
              <a:t>Condizioni di arresto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:  </a:t>
            </a:r>
          </a:p>
          <a:p>
            <a:pPr marL="0" indent="0">
              <a:buNone/>
            </a:pPr>
            <a:endParaRPr lang="it-IT" b="1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it-IT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6291160" y="3908364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Dimensione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Massima percentuale di errore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957804" y="1385534"/>
            <a:ext cx="9048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957804" y="6433784"/>
            <a:ext cx="8976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C9CBF1D5-CCFC-43EE-9FDE-74189DE1DBAE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BE43D4-F9D0-4D46-B3F2-F4F76F282E0A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 b="1">
                <a:solidFill>
                  <a:srgbClr val="002060"/>
                </a:solidFill>
              </a:rPr>
              <a:t>Esperimenti</a:t>
            </a:r>
          </a:p>
          <a:p>
            <a:r>
              <a:rPr lang="it-IT" sz="1600" b="1">
                <a:solidFill>
                  <a:srgbClr val="002060"/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197385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4.2 Dati assegnati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682551" y="1385534"/>
            <a:ext cx="856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682551" y="6415122"/>
            <a:ext cx="874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9850BFD-93B5-435D-9DA2-DFDB40765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14070"/>
              </p:ext>
            </p:extLst>
          </p:nvPr>
        </p:nvGraphicFramePr>
        <p:xfrm>
          <a:off x="2911517" y="2826474"/>
          <a:ext cx="8578734" cy="330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00102">
                  <a:extLst>
                    <a:ext uri="{9D8B030D-6E8A-4147-A177-3AD203B41FA5}">
                      <a16:colId xmlns:a16="http://schemas.microsoft.com/office/drawing/2014/main" val="36033129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383489718"/>
                    </a:ext>
                  </a:extLst>
                </a:gridCol>
                <a:gridCol w="2035882">
                  <a:extLst>
                    <a:ext uri="{9D8B030D-6E8A-4147-A177-3AD203B41FA5}">
                      <a16:colId xmlns:a16="http://schemas.microsoft.com/office/drawing/2014/main" val="4235985486"/>
                    </a:ext>
                  </a:extLst>
                </a:gridCol>
                <a:gridCol w="2214692">
                  <a:extLst>
                    <a:ext uri="{9D8B030D-6E8A-4147-A177-3AD203B41FA5}">
                      <a16:colId xmlns:a16="http://schemas.microsoft.com/office/drawing/2014/main" val="1497542247"/>
                    </a:ext>
                  </a:extLst>
                </a:gridCol>
              </a:tblGrid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Spira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Z = -0.4m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06196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Spira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Z = -0.7m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62564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-0.9m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617905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278639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Spira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Z = 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629847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00895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ED041C-7A81-4D27-9663-36DDC05B92BD}"/>
              </a:ext>
            </a:extLst>
          </p:cNvPr>
          <p:cNvSpPr txBox="1"/>
          <p:nvPr/>
        </p:nvSpPr>
        <p:spPr>
          <a:xfrm>
            <a:off x="2995127" y="1744824"/>
            <a:ext cx="849512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Prendiamo in considerazione il campo magnetico generato dai seguenti parametri: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4F40B69-B807-4619-9290-1F43075877B8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5548BE6-988F-4DE4-AA35-A90098A98A3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b="1">
                <a:solidFill>
                  <a:srgbClr val="002060"/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31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945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4.3 Collaudo dell’algoritmo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2679470" y="1534929"/>
            <a:ext cx="2282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000" b="1" i="1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2817845" y="644330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2817845" y="122360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026A19F-277C-40DF-9BEA-1F05E29F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605" y="1438118"/>
            <a:ext cx="6920446" cy="245342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34F7B56E-4710-4BCF-9270-5582B96489D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6B5E01D-978F-483F-A0EA-59D9A4E7DAE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 (1/4)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b="1">
                <a:solidFill>
                  <a:srgbClr val="002060"/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66B4DED-2082-418B-A972-82A82021E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059" y="3886994"/>
            <a:ext cx="8006080" cy="25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2855167" y="1133242"/>
            <a:ext cx="878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2911669" y="6408971"/>
            <a:ext cx="8676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6C7D4F80-535B-43DF-B543-B38F13B7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89598"/>
            <a:ext cx="9014691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4.4 Esperimento 3D senza vincoli (1/2)</a:t>
            </a:r>
            <a:b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E3E6303-7311-4AF4-AF51-EC29BFCF0155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C742A-92EC-4115-8836-6EC43EA3891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b="1">
                <a:solidFill>
                  <a:srgbClr val="002060"/>
                </a:solidFill>
              </a:rPr>
              <a:t>4.4. Esperimento 3D senza vincoli (1/2)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0AC3261-79F5-4A64-9EA1-4806FDB5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62" y="3221066"/>
            <a:ext cx="7042457" cy="3044109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F639D10-25A4-4BC4-B4B7-4266E3BB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878" y="1303002"/>
            <a:ext cx="4743141" cy="191806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0E7F33-6486-46F0-9DFA-748338446EAF}"/>
              </a:ext>
            </a:extLst>
          </p:cNvPr>
          <p:cNvSpPr txBox="1"/>
          <p:nvPr/>
        </p:nvSpPr>
        <p:spPr>
          <a:xfrm>
            <a:off x="3651470" y="1614586"/>
            <a:ext cx="2517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L’algoritmo si arresta prima di raggiungere il punto di minimo:</a:t>
            </a:r>
            <a:r>
              <a:rPr lang="it-IT" dirty="0"/>
              <a:t> </a:t>
            </a:r>
            <a:r>
              <a:rPr lang="it-IT" b="1" dirty="0">
                <a:solidFill>
                  <a:srgbClr val="C00000"/>
                </a:solidFill>
              </a:rPr>
              <a:t>condizioni di arresto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476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4.4 Esperimento 3D senza vincoli (2/2)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2845837" y="1133242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2845837" y="6321008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2626183" y="1629719"/>
            <a:ext cx="315349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  <a:latin typeface="+mj-lt"/>
              </a:rPr>
              <a:t>A parità di parametri in ingresso, un </a:t>
            </a:r>
            <a:r>
              <a:rPr lang="it-IT" sz="2000" b="1" dirty="0">
                <a:solidFill>
                  <a:srgbClr val="C00000"/>
                </a:solidFill>
                <a:latin typeface="+mj-lt"/>
              </a:rPr>
              <a:t>passo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 di campionamento </a:t>
            </a:r>
            <a:r>
              <a:rPr lang="it-IT" sz="2000" b="1" dirty="0">
                <a:solidFill>
                  <a:srgbClr val="C00000"/>
                </a:solidFill>
                <a:latin typeface="+mj-lt"/>
              </a:rPr>
              <a:t>più fitto 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comporta una </a:t>
            </a:r>
            <a:r>
              <a:rPr lang="it-IT" sz="2000" b="1" dirty="0">
                <a:solidFill>
                  <a:srgbClr val="C00000"/>
                </a:solidFill>
                <a:latin typeface="+mj-lt"/>
              </a:rPr>
              <a:t>maggiore definizione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 della funzione da minimizzare, ma senza vantaggi apprezzabili</a:t>
            </a:r>
            <a:endParaRPr lang="it-IT" sz="2000" b="1" i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101D566-F991-46E7-9BEB-C807DBF1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07" y="1724475"/>
            <a:ext cx="6369020" cy="207515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725FF70-9E25-4FA2-8102-60FA1BEE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07" y="3788915"/>
            <a:ext cx="6399499" cy="203561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C4064356-257C-4A68-B367-543E39890E45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DBFFFF-553B-4D54-B3A5-F3603BEDE8F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b="1">
                <a:solidFill>
                  <a:srgbClr val="002060"/>
                </a:solidFill>
              </a:rPr>
              <a:t>4.4. Esperimento 3D senza vincoli (2/2)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525" y="1268963"/>
            <a:ext cx="2989019" cy="449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Presenza di un vincolo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di disuguaglianza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La percentuale di errore aumenta drasticamente a seconda del punto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iniziale.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2967135" y="1133242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2892489" y="208284"/>
            <a:ext cx="8565504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Esperimento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088433" y="6281285"/>
            <a:ext cx="8840712" cy="7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56309A-E6B4-42E8-9A96-8CF4BC2CCBC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6F6FCB-951B-42F4-91F0-17F12F93126B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 b="1">
                <a:solidFill>
                  <a:srgbClr val="002060"/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723F761-0632-4DB6-85BD-81FF9F80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56" y="3256992"/>
            <a:ext cx="6425454" cy="2996666"/>
          </a:xfrm>
          <a:prstGeom prst="rect">
            <a:avLst/>
          </a:prstGeom>
        </p:spPr>
      </p:pic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40ECF8-E4AD-4C29-AB37-590A1F03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856" y="1225619"/>
            <a:ext cx="6425454" cy="20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237722" y="6357584"/>
            <a:ext cx="869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83C35BE-3E45-42C8-96C0-DE51FB5A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85" y="1217012"/>
            <a:ext cx="6473462" cy="2088216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0EE3FDB-B939-4D93-9448-DA7717E7D3F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728800-1DE3-4E2C-A764-5DF318FF17A7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 b="1">
                <a:solidFill>
                  <a:srgbClr val="002060"/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CDB6ED8-37FB-47DD-A952-F8D7492A2AB0}"/>
              </a:ext>
            </a:extLst>
          </p:cNvPr>
          <p:cNvSpPr txBox="1">
            <a:spLocks/>
          </p:cNvSpPr>
          <p:nvPr/>
        </p:nvSpPr>
        <p:spPr>
          <a:xfrm>
            <a:off x="2892489" y="208284"/>
            <a:ext cx="8565504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Esperimento 3D con vincolo di disuguaglianza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7293DEEC-074C-4D39-B30E-CD08F9743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021" y="3300315"/>
            <a:ext cx="6473462" cy="2395846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9F5F7BC-C6A7-4D95-BDE8-AB9F8535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525" y="1268963"/>
            <a:ext cx="2989019" cy="449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Presenza di un vincolo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di disuguaglianza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La percentuale di errore aumenta drasticamente a seconda del punto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iniziale.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55005DC-F10E-4BBA-B633-B4A24F8B58AB}"/>
              </a:ext>
            </a:extLst>
          </p:cNvPr>
          <p:cNvCxnSpPr>
            <a:cxnSpLocks/>
          </p:cNvCxnSpPr>
          <p:nvPr/>
        </p:nvCxnSpPr>
        <p:spPr>
          <a:xfrm>
            <a:off x="2967135" y="1133242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7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440" y="168654"/>
            <a:ext cx="7822473" cy="1004074"/>
          </a:xfrm>
        </p:spPr>
        <p:txBody>
          <a:bodyPr>
            <a:normAutofit fontScale="90000"/>
          </a:bodyPr>
          <a:lstStyle/>
          <a:p>
            <a:r>
              <a:rPr lang="it-IT" b="1">
                <a:solidFill>
                  <a:srgbClr val="002060"/>
                </a:solidFill>
              </a:rPr>
              <a:t>4.6 Esperimento 2D con vincolo di uguaglianza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2784395" y="1355991"/>
            <a:ext cx="2973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000" b="1" i="1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000">
                <a:solidFill>
                  <a:srgbClr val="002060"/>
                </a:solidFill>
                <a:latin typeface="+mj-l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sz="200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3172408" y="1233134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3172408" y="6461865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28C0B90C-E059-4006-B306-1E699EE8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05" y="1350213"/>
            <a:ext cx="6408712" cy="23721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8702D7A-A44E-4635-8D84-E78748CA4BD2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56B58CF-E18E-4542-A913-275BD67ED62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815EEB2-0923-4B4C-9FFA-5C4112BFB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110" y="3977741"/>
            <a:ext cx="8323006" cy="24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05830"/>
            <a:ext cx="10515600" cy="837000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5.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29812" y="1233134"/>
            <a:ext cx="871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3060441" y="6461865"/>
            <a:ext cx="858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204CB13C-C7A8-4622-A185-E9D2C890C32A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1A72CC-86D6-41E6-A05C-22996681EDCB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8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A7EED40-6623-488A-90FE-296EA969C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064" y="1294534"/>
            <a:ext cx="8648783" cy="505561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AC1734E-DE0B-4B0B-8D2C-EEF9276F1704}"/>
              </a:ext>
            </a:extLst>
          </p:cNvPr>
          <p:cNvSpPr/>
          <p:nvPr/>
        </p:nvSpPr>
        <p:spPr>
          <a:xfrm flipH="1">
            <a:off x="3037133" y="3713119"/>
            <a:ext cx="36000" cy="218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00A72F-0982-46C8-B176-4D94902DD969}"/>
              </a:ext>
            </a:extLst>
          </p:cNvPr>
          <p:cNvSpPr txBox="1"/>
          <p:nvPr/>
        </p:nvSpPr>
        <p:spPr>
          <a:xfrm>
            <a:off x="3318656" y="1553595"/>
            <a:ext cx="59484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2000" b="1" dirty="0">
                <a:solidFill>
                  <a:srgbClr val="002060"/>
                </a:solidFill>
              </a:rPr>
              <a:t>  Descrizione del problema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2000" b="1" dirty="0">
                <a:solidFill>
                  <a:srgbClr val="002060"/>
                </a:solidFill>
              </a:rPr>
              <a:t>  Formulazione matematica</a:t>
            </a:r>
          </a:p>
          <a:p>
            <a:pPr marL="342900" indent="-342900">
              <a:buAutoNum type="arabicPeriod" startAt="2"/>
            </a:pPr>
            <a:r>
              <a:rPr lang="it-IT" sz="2000" b="1" dirty="0">
                <a:solidFill>
                  <a:srgbClr val="002060"/>
                </a:solidFill>
              </a:rPr>
              <a:t>  Tecnica di minimizzazione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2000" b="1" dirty="0">
                <a:solidFill>
                  <a:srgbClr val="002060"/>
                </a:solidFill>
              </a:rPr>
              <a:t>  Esperimenti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2000" b="1" dirty="0">
                <a:solidFill>
                  <a:srgbClr val="002060"/>
                </a:solidFill>
              </a:rPr>
              <a:t>5.    Risultati e 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3" y="344690"/>
            <a:ext cx="8197427" cy="836958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5.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67135" y="1233134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2967135" y="6461865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628931-8B5D-42D6-876B-2164ED1C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88" y="1368042"/>
            <a:ext cx="8844736" cy="4772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solidFill>
                  <a:srgbClr val="002060"/>
                </a:solidFill>
                <a:latin typeface="Calibri Light"/>
                <a:cs typeface="Calibri Light"/>
              </a:rPr>
              <a:t>Test con 3 gradi di libertà senza vincoli: risultati soddisfacenti con più e meno campioni della funzione obiettivo</a:t>
            </a:r>
            <a:endParaRPr lang="it-IT" sz="2400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r>
              <a:rPr lang="it-IT" sz="2400" dirty="0">
                <a:solidFill>
                  <a:srgbClr val="002060"/>
                </a:solidFill>
                <a:latin typeface="Calibri Light"/>
                <a:cs typeface="Calibri Light"/>
              </a:rPr>
              <a:t>Test con 3 gradi di libertà (vincolo di disuguaglianza): grossa percentuale di errore rispetto ai parametri ideali; percentuale di errore dipendente dal punto iniziale</a:t>
            </a:r>
          </a:p>
          <a:p>
            <a:r>
              <a:rPr lang="it-IT" sz="2400" dirty="0">
                <a:solidFill>
                  <a:srgbClr val="002060"/>
                </a:solidFill>
                <a:latin typeface="Calibri Light"/>
                <a:cs typeface="Calibri Light"/>
              </a:rPr>
              <a:t>Test con 2 gradi di libertà (vincolo di uguaglianza): risultati coerenti con il test precedente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04E56A9-4F4A-49E9-89E5-AB94E436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92403"/>
              </p:ext>
            </p:extLst>
          </p:nvPr>
        </p:nvGraphicFramePr>
        <p:xfrm>
          <a:off x="2700421" y="4705684"/>
          <a:ext cx="9432921" cy="14303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9167">
                  <a:extLst>
                    <a:ext uri="{9D8B030D-6E8A-4147-A177-3AD203B41FA5}">
                      <a16:colId xmlns:a16="http://schemas.microsoft.com/office/drawing/2014/main" val="2941238680"/>
                    </a:ext>
                  </a:extLst>
                </a:gridCol>
                <a:gridCol w="2339949">
                  <a:extLst>
                    <a:ext uri="{9D8B030D-6E8A-4147-A177-3AD203B41FA5}">
                      <a16:colId xmlns:a16="http://schemas.microsoft.com/office/drawing/2014/main" val="1040117994"/>
                    </a:ext>
                  </a:extLst>
                </a:gridCol>
                <a:gridCol w="2238594">
                  <a:extLst>
                    <a:ext uri="{9D8B030D-6E8A-4147-A177-3AD203B41FA5}">
                      <a16:colId xmlns:a16="http://schemas.microsoft.com/office/drawing/2014/main" val="1615730639"/>
                    </a:ext>
                  </a:extLst>
                </a:gridCol>
                <a:gridCol w="2435211">
                  <a:extLst>
                    <a:ext uri="{9D8B030D-6E8A-4147-A177-3AD203B41FA5}">
                      <a16:colId xmlns:a16="http://schemas.microsoft.com/office/drawing/2014/main" val="2459419178"/>
                    </a:ext>
                  </a:extLst>
                </a:gridCol>
              </a:tblGrid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 dirty="0"/>
                        <a:t>3D senza vincoli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 dirty="0"/>
                        <a:t>R = 0.799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I = 4.999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Z = 0.700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06781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 dirty="0"/>
                        <a:t>3D vincolo </a:t>
                      </a:r>
                      <a:r>
                        <a:rPr lang="it-IT" sz="2000" b="0" dirty="0" err="1"/>
                        <a:t>dis</a:t>
                      </a:r>
                      <a:r>
                        <a:rPr lang="it-IT" sz="2000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R = 0.999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it-IT" sz="2000" b="0" dirty="0"/>
                        <a:t>I = 4.092 ± 0.001A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20887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dirty="0"/>
                        <a:t>2D vincolo </a:t>
                      </a:r>
                      <a:r>
                        <a:rPr lang="it-IT" sz="2000" dirty="0" err="1"/>
                        <a:t>ug</a:t>
                      </a:r>
                      <a:r>
                        <a:rPr lang="it-IT" sz="2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R = 0.999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I = 4.106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00394"/>
                  </a:ext>
                </a:extLst>
              </a:tr>
            </a:tbl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F1775B09-12A8-4278-88F0-D711C1C5F5AA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C3ACD3-0540-4B21-823E-DF725FEBB664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5.    Risultati e conclusioni</a:t>
            </a:r>
          </a:p>
          <a:p>
            <a:endParaRPr lang="it-IT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A4983549-6133-49DC-B154-C16796809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65984"/>
              </p:ext>
            </p:extLst>
          </p:nvPr>
        </p:nvGraphicFramePr>
        <p:xfrm>
          <a:off x="2700420" y="4224575"/>
          <a:ext cx="9432921" cy="4767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9167">
                  <a:extLst>
                    <a:ext uri="{9D8B030D-6E8A-4147-A177-3AD203B41FA5}">
                      <a16:colId xmlns:a16="http://schemas.microsoft.com/office/drawing/2014/main" val="1564943900"/>
                    </a:ext>
                  </a:extLst>
                </a:gridCol>
                <a:gridCol w="2339949">
                  <a:extLst>
                    <a:ext uri="{9D8B030D-6E8A-4147-A177-3AD203B41FA5}">
                      <a16:colId xmlns:a16="http://schemas.microsoft.com/office/drawing/2014/main" val="2190640569"/>
                    </a:ext>
                  </a:extLst>
                </a:gridCol>
                <a:gridCol w="2238594">
                  <a:extLst>
                    <a:ext uri="{9D8B030D-6E8A-4147-A177-3AD203B41FA5}">
                      <a16:colId xmlns:a16="http://schemas.microsoft.com/office/drawing/2014/main" val="2822745123"/>
                    </a:ext>
                  </a:extLst>
                </a:gridCol>
                <a:gridCol w="2435211">
                  <a:extLst>
                    <a:ext uri="{9D8B030D-6E8A-4147-A177-3AD203B41FA5}">
                      <a16:colId xmlns:a16="http://schemas.microsoft.com/office/drawing/2014/main" val="2725851971"/>
                    </a:ext>
                  </a:extLst>
                </a:gridCol>
              </a:tblGrid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1" dirty="0"/>
                        <a:t>Valori ideali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dirty="0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it-IT" sz="2000" b="1" dirty="0"/>
                        <a:t>I = 5A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dirty="0"/>
                        <a:t>Z = 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6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9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43371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è la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minore definizione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della </a:t>
            </a:r>
            <a:r>
              <a:rPr lang="it-IT" sz="2400">
                <a:solidFill>
                  <a:srgbClr val="002060"/>
                </a:solidFill>
                <a:latin typeface="+mj-lt"/>
              </a:rPr>
              <a:t>funzione obiettivo.</a:t>
            </a:r>
            <a:endParaRPr lang="it-IT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63731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629546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6543F439-C127-49F8-8BF3-D202EC8A0907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869" y="1579965"/>
            <a:ext cx="2837895" cy="404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3 coppie di spire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 concentriche rispetto all'asse z.</a:t>
            </a:r>
          </a:p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14" y="1579965"/>
            <a:ext cx="6252446" cy="4122303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2799184" y="1393301"/>
            <a:ext cx="921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2745129" y="5938290"/>
            <a:ext cx="9271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2B9735D-8A55-4D9F-B5A6-68AB59387D30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b="1">
                <a:solidFill>
                  <a:srgbClr val="002060"/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86" y="1638076"/>
            <a:ext cx="2717129" cy="4384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nostra procedura risolve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una classe di problemi 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la sintesi di un campo magnetico, come in figura.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83" y="1638081"/>
            <a:ext cx="6097714" cy="438475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2855167" y="1393301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2855167" y="6357584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457C5692-B7D0-4E5E-9C0B-AF5FAC8CF63F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1.1 Obiettivo della procedura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F51E800-8511-4F84-B9AE-08CB0CA65FA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68BEC4-5AF6-4F5E-AD1A-60CF439F388A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b="1">
                <a:solidFill>
                  <a:srgbClr val="002060"/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108" y="1325583"/>
            <a:ext cx="8150232" cy="9569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Basi matematiche: legge di </a:t>
            </a:r>
            <a:r>
              <a:rPr lang="it-IT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endParaRPr lang="it-IT" b="1" i="1">
              <a:solidFill>
                <a:srgbClr val="C0000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2869901" y="3192573"/>
            <a:ext cx="84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l’effetto della linearità applichiamo la</a:t>
            </a:r>
            <a:r>
              <a:rPr lang="it-IT" sz="24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sz="24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effetti. </a:t>
            </a:r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campo magnetico complessivo sull’asse </a:t>
            </a:r>
            <a:r>
              <a:rPr lang="it-IT" sz="2400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63" y="2051084"/>
            <a:ext cx="4287521" cy="95699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682551" y="1200354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825831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(1/4)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799184" y="6362854"/>
            <a:ext cx="858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D0EB495F-469B-45D6-8987-CE6448F53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07" y="3920807"/>
            <a:ext cx="5703865" cy="2110497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A1758C7-C1A2-4364-BBE6-2D1FCEF31ADB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57901E-2BE3-43AF-8B36-56F6292870B4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(1/4)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1990" y="1349358"/>
                <a:ext cx="8215505" cy="4866563"/>
              </a:xfrm>
            </p:spPr>
            <p:txBody>
              <a:bodyPr>
                <a:normAutofit/>
              </a:bodyPr>
              <a:lstStyle/>
              <a:p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 punto per punto: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effetto della conoscenza del campo assegnato i contributi relativi alle coppie </a:t>
                </a:r>
                <a:r>
                  <a:rPr lang="it-IT" i="1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1990" y="1349358"/>
                <a:ext cx="8215505" cy="4866563"/>
              </a:xfrm>
              <a:blipFill>
                <a:blip r:embed="rId3"/>
                <a:stretch>
                  <a:fillRect l="-1335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892490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81890"/>
            <a:ext cx="935375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(2/4)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80EC305-D542-47CB-8117-359642EDC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811" y="4198369"/>
            <a:ext cx="7662582" cy="157649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300FC5E-C2F5-4E49-8DF6-915C21B4D5FF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5550A67-B00F-4C97-8F88-D031B5314286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(2/4)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892490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67CA5-F7D7-456E-9DA9-DA4DFDC3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435" y="1332566"/>
            <a:ext cx="8991600" cy="1011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La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differenza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 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deve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valere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punto per punto.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Decido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 una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norma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0065EFA-0062-43E4-8F40-472B66D2BC8C}"/>
              </a:ext>
            </a:extLst>
          </p:cNvPr>
          <p:cNvSpPr txBox="1">
            <a:spLocks/>
          </p:cNvSpPr>
          <p:nvPr/>
        </p:nvSpPr>
        <p:spPr>
          <a:xfrm>
            <a:off x="2850776" y="3423583"/>
            <a:ext cx="8991600" cy="1011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Si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valuta</a:t>
            </a:r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numericamente</a:t>
            </a:r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l'integrale</a:t>
            </a:r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attraverso</a:t>
            </a:r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 una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sommatoria</a:t>
            </a:r>
            <a:endParaRPr lang="en-US" dirty="0">
              <a:solidFill>
                <a:srgbClr val="002060"/>
              </a:solidFill>
              <a:latin typeface="Calibri Light"/>
              <a:cs typeface="Calibri Light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AF42BEB-00A8-469A-95C1-E17D4AEAEF58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4FFE94-A745-473A-908E-948A7086302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 dirty="0">
                <a:solidFill>
                  <a:srgbClr val="002060"/>
                </a:solidFill>
              </a:rPr>
              <a:t>Formulazione matematica (3/4)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vincoli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2F22134-0F58-42A5-A351-CC313B081685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9066493" cy="107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(3/4)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2519D5-9AA3-422F-B9B0-0D67A1285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0" y="2162308"/>
            <a:ext cx="8429105" cy="113448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CCA8B3F-3F3E-4C24-8BBB-42C9EBF85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64" y="4562360"/>
            <a:ext cx="9341224" cy="11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9475E-FE82-42AE-BA36-D2EB7E4F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904" y="1556490"/>
            <a:ext cx="8133042" cy="105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Approssimiamo la funzione scegliendo un numero abbastanza elevato di campioni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2682551" y="1393301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2596867" y="407376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(4/4)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2985796" y="6357584"/>
            <a:ext cx="813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C1AF5A75-4F3F-4C73-B7EA-628E80C89D8F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84A603-7B62-4FC1-8B03-4463C1D1BDCD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(4/4)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4ACFF441-0082-4224-8240-B4B770C370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6904" y="3604418"/>
                <a:ext cx="8133042" cy="1509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4ACFF441-0082-4224-8240-B4B770C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04" y="3604418"/>
                <a:ext cx="8133042" cy="1509528"/>
              </a:xfrm>
              <a:prstGeom prst="rect">
                <a:avLst/>
              </a:prstGeom>
              <a:blipFill>
                <a:blip r:embed="rId3"/>
                <a:stretch>
                  <a:fillRect l="-1199" t="-28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1EE3B57-E2FC-47CE-A15A-4BB3A6D0C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83" y="5173212"/>
            <a:ext cx="9535726" cy="10171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F9CB089-20B1-4376-9366-618AE2DA2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81" y="2466704"/>
            <a:ext cx="7990929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197" y="1638081"/>
            <a:ext cx="3128990" cy="4491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sz="20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sz="20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sz="20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95" y="1202893"/>
            <a:ext cx="6242889" cy="507907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Tecnica di minimizzazione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9BA4A1-956C-4ABE-B013-88A506A4BE39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463334BE-14F0-46DB-B0EF-9F67A7FD443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38E034-0146-40EB-B052-63FEB4526DB8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1745</Words>
  <Application>Microsoft Office PowerPoint</Application>
  <PresentationFormat>Widescreen</PresentationFormat>
  <Paragraphs>350</Paragraphs>
  <Slides>21</Slides>
  <Notes>0</Notes>
  <HiddenSlides>1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4.1 Esperimenti - Premesse</vt:lpstr>
      <vt:lpstr>4.2 Dati assegnati</vt:lpstr>
      <vt:lpstr>4.3 Collaudo dell’algoritmo</vt:lpstr>
      <vt:lpstr>4.4 Esperimento 3D senza vincoli (1/2) </vt:lpstr>
      <vt:lpstr>4.4 Esperimento 3D senza vincoli (2/2) </vt:lpstr>
      <vt:lpstr>Presentazione standard di PowerPoint</vt:lpstr>
      <vt:lpstr>Presentazione standard di PowerPoint</vt:lpstr>
      <vt:lpstr>4.6 Esperimento 2D con vincolo di uguaglianza</vt:lpstr>
      <vt:lpstr>5. Risultati e conclusioni</vt:lpstr>
      <vt:lpstr>5. Risultati e conclusioni</vt:lpstr>
      <vt:lpstr>3D senza vincoli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68</cp:revision>
  <dcterms:created xsi:type="dcterms:W3CDTF">2018-11-20T10:43:00Z</dcterms:created>
  <dcterms:modified xsi:type="dcterms:W3CDTF">2018-12-04T19:51:06Z</dcterms:modified>
</cp:coreProperties>
</file>