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58" r:id="rId5"/>
    <p:sldId id="259" r:id="rId6"/>
    <p:sldId id="260" r:id="rId7"/>
    <p:sldId id="275" r:id="rId8"/>
    <p:sldId id="262" r:id="rId9"/>
    <p:sldId id="263" r:id="rId10"/>
    <p:sldId id="268" r:id="rId11"/>
    <p:sldId id="271" r:id="rId12"/>
    <p:sldId id="269" r:id="rId13"/>
    <p:sldId id="264" r:id="rId14"/>
    <p:sldId id="272" r:id="rId15"/>
    <p:sldId id="265" r:id="rId16"/>
    <p:sldId id="266" r:id="rId17"/>
    <p:sldId id="267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senza titolo" id="{085B98F1-54A5-4822-B696-96F414106BEC}">
          <p14:sldIdLst>
            <p14:sldId id="256"/>
            <p14:sldId id="273"/>
            <p14:sldId id="257"/>
            <p14:sldId id="258"/>
            <p14:sldId id="259"/>
            <p14:sldId id="260"/>
            <p14:sldId id="275"/>
            <p14:sldId id="262"/>
            <p14:sldId id="263"/>
            <p14:sldId id="268"/>
            <p14:sldId id="271"/>
            <p14:sldId id="269"/>
            <p14:sldId id="264"/>
            <p14:sldId id="272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DCDCDC"/>
    <a:srgbClr val="DCFF09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A3E667-E202-6353-A4E7-75F3F84AD1CD}" v="6" dt="2018-11-27T08:41:12.239"/>
    <p1510:client id="{AF234B7E-82A7-444F-B401-35DEC5A5F2CB}" v="86" dt="2018-11-26T21:06:46.933"/>
    <p1510:client id="{987B40F4-C2A0-FF56-D036-10FC24EEC81B}" v="12" dt="2018-11-27T08:41:27.046"/>
    <p1510:client id="{7DB06895-C1A9-463A-81DF-B0E1BD81AE50}" v="54" dt="2018-11-26T21:06:41.168"/>
    <p1510:client id="{F791663E-8F02-4097-8A90-B5990CC7961B}" v="62" dt="2018-11-27T09:06:13.7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6A809A-F65E-4A35-BA91-CDBBDF540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F03C634-A64D-4301-9992-0D09E6858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9E30A0A-B20E-4998-8D43-216D0462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01/12/2018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EB725C1-34E0-444E-B87E-20D350F6B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142D14-18E5-4F4E-8C64-95C50F499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7373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19FF0A-0C80-49B3-A4E4-9C41BCEFA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A14FA5C-56BA-4BB6-8273-AF861A81C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8D0B569-7275-4B30-B37B-EDE75D4D6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01/12/2018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1037664-76F9-440C-AD48-DF1051701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A1E01C-4ABC-4A84-8556-220146D68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2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4010ED0-9A3E-47A8-A217-F97B3C044E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FA837EE-432E-4989-8327-E64A37FBBC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FC60BF-EA70-4224-AAA2-E8A1BDD98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01/12/2018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48670C-CC05-4977-B72A-31A42F0F6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9F57F0-F767-438E-ABBD-594075C59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858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4096DA-8BD8-4644-8CCF-F0FED99C8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C9E9F6-BF3B-4CCD-9C75-89FC0D2AC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45DEA2-7C5B-4B18-9DD1-4F2BCBE97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01/12/2018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60F7B6E-2D78-45DE-926E-3B812E79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94C39C5-E57E-4635-BE41-444128369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7036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73E0FC-EFEF-4E37-875D-FE1CC4E57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E318028-4A17-4A22-B21F-05649F2BB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63E0961-E8FE-434C-8FD6-0E7ED0471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01/12/2018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1DDCA0-BE5B-4F0E-BA7C-206EB5A07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D47F48E-E838-4FB8-B69E-A51EE6C2D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8275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79F213-5E8D-47BD-80B9-569F90D95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E5904E8-ADC7-4E09-8677-1DCFD8EF32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36A48A0-02A2-447B-9B6B-2F624DB0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3B6855D-14B9-42A3-A442-E1602CF34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01/12/2018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8CA733A-536C-4874-A6BC-E086F4FAC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F06D725-7FB2-4A49-BC87-0481A99D2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929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F568A6-239A-4186-9B8F-2C4B7DB91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9873F99-DD05-4024-8E6E-649C10FBA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EB1B57B-200C-415D-8681-59E97ACAA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62ED851-E84C-4D38-9652-904E723B7F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7FCA9B6-AC0F-458C-B55E-B7B21E7E7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94C3690-A668-47D5-9623-6087380C7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01/12/2018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6FF4-B1D0-4941-B8C2-51EF81D36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2096F3B-0428-4686-B4B7-CF8ED176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8064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79DE2E-CC76-4CF1-BA58-9B99B4005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3520C1E-35FD-4B9A-9B98-97066020E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01/12/2018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0553A79-C518-4C17-9484-1151C6084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A4CD574-3A7A-4BFD-9810-5E42B6EE4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9377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C96FF16-2FB3-425C-9BF2-48605D6E1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01/12/2018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62B5EA6-F745-4430-A159-65E866527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79ABF56-E3E7-40B8-AE91-80719CCC9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4084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B13861-C7D4-42AF-90FE-EBBA6CBC3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D8F09E0-DF36-4AB6-ABFC-42F2A2307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F051BF5-13DB-4CF6-8E49-A25C0E12B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BA96558-B60E-42CE-8474-B294FC88C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01/12/2018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FFD2235-6744-4E7B-9152-60253BFE5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A3CD633-23FC-4BE0-82E1-ED3A5DCBD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248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30863F-17BA-4DAC-B668-168DD32B5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24AF9CA-FC7C-4531-982B-EA33718E5B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7A4694F-8E19-46AC-BF4B-8E786683E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E90A393-73B2-4406-81D7-43CB99184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01/12/2018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99A7889-441E-4E48-B44D-807768E64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7C38163-5E17-4C05-8DE6-EBC8355D0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7091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6575461-95AC-4CE4-A011-608A79032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D823F50-1C8B-4865-A9A4-C61A4FB00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1B6D9DC-EF9B-4C48-8FAA-B608EB7B3E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96CD7-E6CE-470D-9D9D-A9A816181F09}" type="datetimeFigureOut">
              <a:rPr lang="it-IT" smtClean="0"/>
              <a:t>01/12/2018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10084B6-064D-498F-B768-EF9EDD1252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1C8E73F-DCE9-4A13-ADF0-ECA471B94A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647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4.png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D6140D47-9D57-4232-95C1-2382C9C0548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83" y="180469"/>
            <a:ext cx="4998125" cy="1781497"/>
          </a:xfrm>
          <a:prstGeom prst="rect">
            <a:avLst/>
          </a:prstGeom>
        </p:spPr>
      </p:pic>
      <p:sp>
        <p:nvSpPr>
          <p:cNvPr id="6" name="Titolo 5">
            <a:extLst>
              <a:ext uri="{FF2B5EF4-FFF2-40B4-BE49-F238E27FC236}">
                <a16:creationId xmlns:a16="http://schemas.microsoft.com/office/drawing/2014/main" id="{CB1AEC76-DF3C-4202-89D1-D98CED6E56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234" y="2608577"/>
            <a:ext cx="11401531" cy="1640845"/>
          </a:xfrm>
        </p:spPr>
        <p:txBody>
          <a:bodyPr>
            <a:noAutofit/>
          </a:bodyPr>
          <a:lstStyle/>
          <a:p>
            <a:r>
              <a:rPr lang="it-IT" sz="4400" b="1" dirty="0">
                <a:ea typeface="Doulos SIL" panose="02000500070000020004" pitchFamily="2" charset="0"/>
                <a:cs typeface="Doulos SIL" panose="02000500070000020004" pitchFamily="2" charset="0"/>
              </a:rPr>
              <a:t>Progetto ottimo di un campo magnetico con incognite geometriche e di corrente di una spira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259CA34-9936-4306-AB82-B3FD35391CA9}"/>
              </a:ext>
            </a:extLst>
          </p:cNvPr>
          <p:cNvSpPr txBox="1"/>
          <p:nvPr/>
        </p:nvSpPr>
        <p:spPr>
          <a:xfrm>
            <a:off x="782728" y="5557419"/>
            <a:ext cx="2050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Professore</a:t>
            </a:r>
          </a:p>
          <a:p>
            <a:r>
              <a:rPr lang="it-IT" b="1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Raffaele Martone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13CE963-C875-4789-8EAD-4C286BE1BE45}"/>
              </a:ext>
            </a:extLst>
          </p:cNvPr>
          <p:cNvSpPr txBox="1"/>
          <p:nvPr/>
        </p:nvSpPr>
        <p:spPr>
          <a:xfrm>
            <a:off x="8362751" y="5280421"/>
            <a:ext cx="3046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Gruppo I</a:t>
            </a:r>
          </a:p>
          <a:p>
            <a:pPr algn="r"/>
            <a:r>
              <a:rPr lang="it-IT" b="1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Ing. Saverio Del Prete</a:t>
            </a:r>
          </a:p>
          <a:p>
            <a:pPr algn="r"/>
            <a:r>
              <a:rPr lang="it-IT" b="1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Ing. Bernardo Giordano</a:t>
            </a:r>
          </a:p>
          <a:p>
            <a:pPr algn="r"/>
            <a:r>
              <a:rPr lang="it-IT" b="1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Ing. Lucia Migliaccio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5C5D3F0-9F84-4D6F-87D1-5FAEEAF049C0}"/>
              </a:ext>
            </a:extLst>
          </p:cNvPr>
          <p:cNvSpPr txBox="1"/>
          <p:nvPr/>
        </p:nvSpPr>
        <p:spPr>
          <a:xfrm>
            <a:off x="6435709" y="594163"/>
            <a:ext cx="48726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Baskerville Old Face" panose="02020602080505020303" pitchFamily="18" charset="0"/>
              </a:rPr>
              <a:t>Dipartimento di Ingegneria</a:t>
            </a:r>
          </a:p>
          <a:p>
            <a:r>
              <a:rPr lang="it-IT" sz="2800" dirty="0">
                <a:latin typeface="Baskerville Old Face" panose="02020602080505020303" pitchFamily="18" charset="0"/>
              </a:rPr>
              <a:t>Industriale e dell’Informazione</a:t>
            </a:r>
          </a:p>
        </p:txBody>
      </p:sp>
    </p:spTree>
    <p:extLst>
      <p:ext uri="{BB962C8B-B14F-4D97-AF65-F5344CB8AC3E}">
        <p14:creationId xmlns:p14="http://schemas.microsoft.com/office/powerpoint/2010/main" val="143829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80F296-6B14-4D8F-930D-0EA59AA4C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324" y="17463"/>
            <a:ext cx="10515600" cy="1325563"/>
          </a:xfrm>
        </p:spPr>
        <p:txBody>
          <a:bodyPr/>
          <a:lstStyle/>
          <a:p>
            <a:r>
              <a:rPr lang="it-IT" b="1" dirty="0">
                <a:solidFill>
                  <a:srgbClr val="002060"/>
                </a:solidFill>
              </a:rPr>
              <a:t>4. Demo simplesso</a:t>
            </a:r>
          </a:p>
        </p:txBody>
      </p:sp>
      <p:pic>
        <p:nvPicPr>
          <p:cNvPr id="4" name="test1crop">
            <a:hlinkClick r:id="" action="ppaction://media"/>
            <a:extLst>
              <a:ext uri="{FF2B5EF4-FFF2-40B4-BE49-F238E27FC236}">
                <a16:creationId xmlns:a16="http://schemas.microsoft.com/office/drawing/2014/main" id="{5D42BEA7-2F83-4397-957C-277DBF658935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24324" y="1343026"/>
            <a:ext cx="11543352" cy="4618038"/>
          </a:xfrm>
        </p:spPr>
      </p:pic>
    </p:spTree>
    <p:extLst>
      <p:ext uri="{BB962C8B-B14F-4D97-AF65-F5344CB8AC3E}">
        <p14:creationId xmlns:p14="http://schemas.microsoft.com/office/powerpoint/2010/main" val="3127330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29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EA3B08-BC89-4E8B-8F82-1517FAB64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rgbClr val="002060"/>
                </a:solidFill>
              </a:rPr>
              <a:t>5. Considerazioni preliminari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796A1E-54BB-40ED-910E-95CBB951D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91825" cy="3243524"/>
          </a:xfrm>
        </p:spPr>
        <p:txBody>
          <a:bodyPr/>
          <a:lstStyle/>
          <a:p>
            <a:r>
              <a:rPr lang="it-IT" dirty="0">
                <a:solidFill>
                  <a:srgbClr val="002060"/>
                </a:solidFill>
                <a:latin typeface="+mj-lt"/>
              </a:rPr>
              <a:t>Assumeremo </a:t>
            </a:r>
            <a:r>
              <a:rPr lang="it-IT" b="1" i="1" dirty="0">
                <a:solidFill>
                  <a:srgbClr val="C00000"/>
                </a:solidFill>
                <a:latin typeface="+mj-lt"/>
              </a:rPr>
              <a:t>raggio</a:t>
            </a:r>
            <a:r>
              <a:rPr lang="it-IT" dirty="0">
                <a:solidFill>
                  <a:srgbClr val="002060"/>
                </a:solidFill>
                <a:latin typeface="+mj-lt"/>
              </a:rPr>
              <a:t> e </a:t>
            </a:r>
            <a:r>
              <a:rPr lang="it-IT" b="1" i="1" dirty="0">
                <a:solidFill>
                  <a:srgbClr val="C00000"/>
                </a:solidFill>
                <a:latin typeface="+mj-lt"/>
              </a:rPr>
              <a:t>posizione</a:t>
            </a:r>
            <a:r>
              <a:rPr lang="it-IT" dirty="0">
                <a:solidFill>
                  <a:srgbClr val="002060"/>
                </a:solidFill>
                <a:latin typeface="+mj-lt"/>
              </a:rPr>
              <a:t> validi non oltre la lunghezza di </a:t>
            </a:r>
            <a:r>
              <a:rPr lang="it-IT" b="1" dirty="0">
                <a:solidFill>
                  <a:srgbClr val="C00000"/>
                </a:solidFill>
                <a:latin typeface="+mj-lt"/>
              </a:rPr>
              <a:t>un metro</a:t>
            </a:r>
            <a:r>
              <a:rPr lang="it-IT" dirty="0">
                <a:solidFill>
                  <a:srgbClr val="002060"/>
                </a:solidFill>
                <a:latin typeface="+mj-lt"/>
              </a:rPr>
              <a:t>.</a:t>
            </a:r>
          </a:p>
          <a:p>
            <a:r>
              <a:rPr lang="it-IT" dirty="0">
                <a:solidFill>
                  <a:srgbClr val="002060"/>
                </a:solidFill>
                <a:latin typeface="+mj-lt"/>
              </a:rPr>
              <a:t>La massima precisione con la quale l’algoritmo si sposterà nello spazio di ricerca così come i risultati degli esperimenti a seguire è della </a:t>
            </a:r>
            <a:r>
              <a:rPr lang="it-IT" b="1" i="1" dirty="0">
                <a:solidFill>
                  <a:srgbClr val="C00000"/>
                </a:solidFill>
                <a:latin typeface="+mj-lt"/>
              </a:rPr>
              <a:t>terza cifra significativa </a:t>
            </a:r>
            <a:r>
              <a:rPr lang="it-IT" dirty="0">
                <a:solidFill>
                  <a:srgbClr val="002060"/>
                </a:solidFill>
                <a:latin typeface="+mj-lt"/>
              </a:rPr>
              <a:t>dopo la virgola.</a:t>
            </a:r>
          </a:p>
          <a:p>
            <a:r>
              <a:rPr lang="it-IT" b="1" dirty="0" smtClean="0">
                <a:solidFill>
                  <a:srgbClr val="C00000"/>
                </a:solidFill>
                <a:latin typeface="+mj-lt"/>
              </a:rPr>
              <a:t>Condizioni </a:t>
            </a:r>
            <a:r>
              <a:rPr lang="it-IT" b="1" dirty="0">
                <a:solidFill>
                  <a:srgbClr val="C00000"/>
                </a:solidFill>
                <a:latin typeface="+mj-lt"/>
              </a:rPr>
              <a:t>di arresto</a:t>
            </a:r>
            <a:r>
              <a:rPr lang="it-IT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:  </a:t>
            </a:r>
          </a:p>
          <a:p>
            <a:pPr marL="0" indent="0">
              <a:buNone/>
            </a:pPr>
            <a:endParaRPr lang="it-IT" b="1" dirty="0">
              <a:solidFill>
                <a:srgbClr val="C00000"/>
              </a:solidFill>
              <a:latin typeface="+mj-lt"/>
            </a:endParaRPr>
          </a:p>
          <a:p>
            <a:endParaRPr lang="it-IT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FBD37E8-D4D6-445A-8EF0-C5B53A72A415}"/>
              </a:ext>
            </a:extLst>
          </p:cNvPr>
          <p:cNvSpPr txBox="1"/>
          <p:nvPr/>
        </p:nvSpPr>
        <p:spPr>
          <a:xfrm>
            <a:off x="4248797" y="3616881"/>
            <a:ext cx="5715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002060"/>
                </a:solidFill>
                <a:latin typeface="+mj-lt"/>
              </a:rPr>
              <a:t>Lunghezza minima del simplesso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002060"/>
                </a:solidFill>
                <a:latin typeface="+mj-lt"/>
              </a:rPr>
              <a:t>Numero massimo di </a:t>
            </a:r>
            <a:r>
              <a:rPr lang="it-IT" sz="2800" dirty="0" err="1">
                <a:solidFill>
                  <a:srgbClr val="002060"/>
                </a:solidFill>
                <a:latin typeface="+mj-lt"/>
              </a:rPr>
              <a:t>flips</a:t>
            </a:r>
            <a:endParaRPr lang="it-IT" sz="2800" dirty="0">
              <a:solidFill>
                <a:srgbClr val="002060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002060"/>
                </a:solidFill>
                <a:latin typeface="+mj-lt"/>
              </a:rPr>
              <a:t>Massima percentuale di errore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878F07D6-3A8B-42FC-A1EE-9FFA4FA1D40D}"/>
              </a:ext>
            </a:extLst>
          </p:cNvPr>
          <p:cNvCxnSpPr>
            <a:cxnSpLocks/>
          </p:cNvCxnSpPr>
          <p:nvPr/>
        </p:nvCxnSpPr>
        <p:spPr>
          <a:xfrm>
            <a:off x="945356" y="138553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546DB05B-E0E9-4250-97C9-6143833B2922}"/>
              </a:ext>
            </a:extLst>
          </p:cNvPr>
          <p:cNvCxnSpPr>
            <a:cxnSpLocks/>
          </p:cNvCxnSpPr>
          <p:nvPr/>
        </p:nvCxnSpPr>
        <p:spPr>
          <a:xfrm>
            <a:off x="945356" y="643378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565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F81A92-4651-4D3E-8A4E-E18E0D796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rgbClr val="002060"/>
                </a:solidFill>
              </a:rPr>
              <a:t>6. Esperimento: 2D senza vincoli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041A36E-E33B-46A2-A45B-8C680E6369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416" y="4103261"/>
            <a:ext cx="7051358" cy="2221971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2E784221-8D14-4E30-A107-7E7E2EE2C843}"/>
              </a:ext>
            </a:extLst>
          </p:cNvPr>
          <p:cNvSpPr txBox="1"/>
          <p:nvPr/>
        </p:nvSpPr>
        <p:spPr>
          <a:xfrm>
            <a:off x="838200" y="1665169"/>
            <a:ext cx="365760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02060"/>
                </a:solidFill>
                <a:latin typeface="+mj-lt"/>
              </a:rPr>
              <a:t>In questo test fissiamo la variabile </a:t>
            </a:r>
            <a:r>
              <a:rPr lang="it-IT" sz="2800" b="1" i="1" dirty="0">
                <a:solidFill>
                  <a:srgbClr val="C00000"/>
                </a:solidFill>
                <a:latin typeface="+mj-lt"/>
              </a:rPr>
              <a:t>Z = 0.7m </a:t>
            </a:r>
            <a:r>
              <a:rPr lang="it-IT" sz="2800" dirty="0">
                <a:solidFill>
                  <a:srgbClr val="002060"/>
                </a:solidFill>
                <a:latin typeface="+mj-lt"/>
              </a:rPr>
              <a:t>e andiamo a ricercare il minimo relativo alla corrente e al raggio della spira.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1C58AC4-2EEE-4A36-9C98-FEFC7E836516}"/>
              </a:ext>
            </a:extLst>
          </p:cNvPr>
          <p:cNvCxnSpPr>
            <a:cxnSpLocks/>
          </p:cNvCxnSpPr>
          <p:nvPr/>
        </p:nvCxnSpPr>
        <p:spPr>
          <a:xfrm>
            <a:off x="1052512" y="6443309"/>
            <a:ext cx="108632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E93BD0DD-7D3A-4515-B3FD-EA5BA438F94B}"/>
              </a:ext>
            </a:extLst>
          </p:cNvPr>
          <p:cNvCxnSpPr>
            <a:cxnSpLocks/>
          </p:cNvCxnSpPr>
          <p:nvPr/>
        </p:nvCxnSpPr>
        <p:spPr>
          <a:xfrm>
            <a:off x="945356" y="1509359"/>
            <a:ext cx="109704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409FD23B-18C7-414F-BDC5-2A39C53A18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416" y="1665169"/>
            <a:ext cx="7051358" cy="245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558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3F0FE11E-DF9F-4E75-91B9-25F5E9FD59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952" y="1176908"/>
            <a:ext cx="7143273" cy="2474828"/>
          </a:xfrm>
          <a:prstGeom prst="rect">
            <a:avLst/>
          </a:prstGeom>
        </p:spPr>
      </p:pic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C7CB4E63-3260-4EA3-9D89-8268DC09EF42}"/>
              </a:ext>
            </a:extLst>
          </p:cNvPr>
          <p:cNvCxnSpPr>
            <a:cxnSpLocks/>
          </p:cNvCxnSpPr>
          <p:nvPr/>
        </p:nvCxnSpPr>
        <p:spPr>
          <a:xfrm>
            <a:off x="938212" y="1133242"/>
            <a:ext cx="107010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olo 1">
            <a:extLst>
              <a:ext uri="{FF2B5EF4-FFF2-40B4-BE49-F238E27FC236}">
                <a16:creationId xmlns:a16="http://schemas.microsoft.com/office/drawing/2014/main" id="{03DAF942-BA3D-4AC2-811D-589406C84368}"/>
              </a:ext>
            </a:extLst>
          </p:cNvPr>
          <p:cNvSpPr txBox="1">
            <a:spLocks/>
          </p:cNvSpPr>
          <p:nvPr/>
        </p:nvSpPr>
        <p:spPr>
          <a:xfrm>
            <a:off x="742236" y="35234"/>
            <a:ext cx="10199222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6. Esperimento: 3D senza vincoli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F45F277-79BC-4709-8BCD-92552CDA27AD}"/>
              </a:ext>
            </a:extLst>
          </p:cNvPr>
          <p:cNvSpPr txBox="1"/>
          <p:nvPr/>
        </p:nvSpPr>
        <p:spPr>
          <a:xfrm>
            <a:off x="837543" y="1287962"/>
            <a:ext cx="34743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02060"/>
                </a:solidFill>
                <a:latin typeface="+mj-lt"/>
              </a:rPr>
              <a:t>In questo test, l’algoritmo si ferma quando la </a:t>
            </a:r>
            <a:r>
              <a:rPr lang="it-IT" sz="2800" b="1" i="1" dirty="0">
                <a:solidFill>
                  <a:srgbClr val="C00000"/>
                </a:solidFill>
                <a:latin typeface="+mj-lt"/>
              </a:rPr>
              <a:t>percentuale di errore</a:t>
            </a:r>
            <a:r>
              <a:rPr lang="it-IT" sz="2800" dirty="0">
                <a:solidFill>
                  <a:srgbClr val="002060"/>
                </a:solidFill>
                <a:latin typeface="+mj-lt"/>
              </a:rPr>
              <a:t> scende al di sotto del valore minimo ammesso. 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5D4ADCD-91E9-43A4-A4BE-8677C7FA4C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953" y="3649112"/>
            <a:ext cx="7143272" cy="2876443"/>
          </a:xfrm>
          <a:prstGeom prst="rect">
            <a:avLst/>
          </a:prstGeom>
        </p:spPr>
      </p:pic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4AD2E82D-8EB6-4371-8A73-EA718A046D41}"/>
              </a:ext>
            </a:extLst>
          </p:cNvPr>
          <p:cNvCxnSpPr>
            <a:cxnSpLocks/>
          </p:cNvCxnSpPr>
          <p:nvPr/>
        </p:nvCxnSpPr>
        <p:spPr>
          <a:xfrm>
            <a:off x="742236" y="6554736"/>
            <a:ext cx="108969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510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948457-65FF-44D5-A021-5D953048A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307975"/>
            <a:ext cx="10515600" cy="1325563"/>
          </a:xfrm>
        </p:spPr>
        <p:txBody>
          <a:bodyPr/>
          <a:lstStyle/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6. Esperimento: 3D senza vincoli</a:t>
            </a:r>
            <a:b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</a:br>
            <a:endParaRPr lang="it-IT" dirty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330FF7A3-0743-4C2B-958A-0EBFDD59668D}"/>
              </a:ext>
            </a:extLst>
          </p:cNvPr>
          <p:cNvCxnSpPr>
            <a:cxnSpLocks/>
          </p:cNvCxnSpPr>
          <p:nvPr/>
        </p:nvCxnSpPr>
        <p:spPr>
          <a:xfrm>
            <a:off x="804862" y="1133242"/>
            <a:ext cx="111109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BB904809-0BE3-4F68-85A5-707653C68793}"/>
              </a:ext>
            </a:extLst>
          </p:cNvPr>
          <p:cNvCxnSpPr>
            <a:cxnSpLocks/>
          </p:cNvCxnSpPr>
          <p:nvPr/>
        </p:nvCxnSpPr>
        <p:spPr>
          <a:xfrm>
            <a:off x="744314" y="6321008"/>
            <a:ext cx="111714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F3D50E3-4C50-4CBF-A7B5-F95BAEE71A1F}"/>
              </a:ext>
            </a:extLst>
          </p:cNvPr>
          <p:cNvSpPr txBox="1"/>
          <p:nvPr/>
        </p:nvSpPr>
        <p:spPr>
          <a:xfrm>
            <a:off x="657225" y="1443371"/>
            <a:ext cx="37909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002060"/>
                </a:solidFill>
                <a:latin typeface="+mj-lt"/>
              </a:rPr>
              <a:t>Contrariamente a quanto ci aspettavamo la </a:t>
            </a:r>
            <a:r>
              <a:rPr lang="it-IT" sz="2400" i="1" dirty="0">
                <a:solidFill>
                  <a:srgbClr val="002060"/>
                </a:solidFill>
                <a:latin typeface="+mj-lt"/>
              </a:rPr>
              <a:t>precisione</a:t>
            </a:r>
            <a:r>
              <a:rPr lang="it-IT" sz="2400" dirty="0">
                <a:solidFill>
                  <a:srgbClr val="002060"/>
                </a:solidFill>
                <a:latin typeface="+mj-lt"/>
              </a:rPr>
              <a:t> </a:t>
            </a:r>
            <a:r>
              <a:rPr lang="it-IT" sz="2400" b="1" i="1" dirty="0">
                <a:solidFill>
                  <a:srgbClr val="C00000"/>
                </a:solidFill>
                <a:latin typeface="+mj-lt"/>
              </a:rPr>
              <a:t>non tende a migliorare</a:t>
            </a:r>
            <a:r>
              <a:rPr lang="it-IT" sz="2400" b="1" i="1" dirty="0">
                <a:solidFill>
                  <a:srgbClr val="002060"/>
                </a:solidFill>
                <a:latin typeface="+mj-lt"/>
              </a:rPr>
              <a:t> </a:t>
            </a:r>
            <a:r>
              <a:rPr lang="it-IT" sz="2400" dirty="0">
                <a:solidFill>
                  <a:srgbClr val="002060"/>
                </a:solidFill>
                <a:latin typeface="+mj-lt"/>
              </a:rPr>
              <a:t>all’aumentare del numero di campioni della funzione obiettivo.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002060"/>
                </a:solidFill>
                <a:latin typeface="+mj-lt"/>
              </a:rPr>
              <a:t>Il motivo per il quale invece le prestazioni sono state migliori in presenza di meno campioni </a:t>
            </a:r>
            <a:r>
              <a:rPr lang="it-IT" sz="2400" dirty="0" smtClean="0">
                <a:solidFill>
                  <a:srgbClr val="002060"/>
                </a:solidFill>
                <a:latin typeface="+mj-lt"/>
              </a:rPr>
              <a:t>è la</a:t>
            </a:r>
            <a:r>
              <a:rPr lang="it-IT" sz="2400" dirty="0" smtClean="0">
                <a:solidFill>
                  <a:srgbClr val="C00000"/>
                </a:solidFill>
                <a:latin typeface="+mj-lt"/>
              </a:rPr>
              <a:t> </a:t>
            </a:r>
            <a:r>
              <a:rPr lang="it-IT" sz="2400" b="1" i="1" dirty="0">
                <a:solidFill>
                  <a:srgbClr val="C00000"/>
                </a:solidFill>
                <a:latin typeface="+mj-lt"/>
              </a:rPr>
              <a:t>minore definizione</a:t>
            </a:r>
            <a:r>
              <a:rPr lang="it-IT" sz="2400" b="1" i="1" dirty="0">
                <a:solidFill>
                  <a:srgbClr val="002060"/>
                </a:solidFill>
                <a:latin typeface="+mj-lt"/>
              </a:rPr>
              <a:t> </a:t>
            </a:r>
            <a:r>
              <a:rPr lang="it-IT" sz="2400" dirty="0">
                <a:solidFill>
                  <a:srgbClr val="002060"/>
                </a:solidFill>
                <a:latin typeface="+mj-lt"/>
              </a:rPr>
              <a:t>della </a:t>
            </a:r>
            <a:r>
              <a:rPr lang="it-IT" sz="2400">
                <a:solidFill>
                  <a:srgbClr val="002060"/>
                </a:solidFill>
                <a:latin typeface="+mj-lt"/>
              </a:rPr>
              <a:t>funzione </a:t>
            </a:r>
            <a:r>
              <a:rPr lang="it-IT" sz="2400" smtClean="0">
                <a:solidFill>
                  <a:srgbClr val="002060"/>
                </a:solidFill>
                <a:latin typeface="+mj-lt"/>
              </a:rPr>
              <a:t>obiettivo.</a:t>
            </a:r>
            <a:endParaRPr lang="it-IT" sz="2400" dirty="0">
              <a:solidFill>
                <a:srgbClr val="002060"/>
              </a:solidFill>
              <a:latin typeface="+mj-lt"/>
            </a:endParaRPr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1A6C89F9-BC8A-4DCE-B7FC-4A143C50E4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175" y="1463731"/>
            <a:ext cx="7467600" cy="2165815"/>
          </a:xfr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87664EE8-AAE4-458B-9EAC-612C8A237E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175" y="3629546"/>
            <a:ext cx="7467600" cy="231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158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24F91B-5F97-43D8-85F8-545DBB74A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212" y="1502713"/>
            <a:ext cx="3672977" cy="44938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solidFill>
                  <a:srgbClr val="002060"/>
                </a:solidFill>
                <a:latin typeface="+mj-lt"/>
              </a:rPr>
              <a:t>Valutiamo i risultati  in presenza di un vincolo di disuguaglianza </a:t>
            </a:r>
            <a:r>
              <a:rPr lang="it-IT" b="1" i="1" dirty="0">
                <a:solidFill>
                  <a:srgbClr val="C00000"/>
                </a:solidFill>
                <a:latin typeface="+mj-lt"/>
              </a:rPr>
              <a:t>R ≤ 2Z</a:t>
            </a:r>
            <a:r>
              <a:rPr lang="it-IT" dirty="0">
                <a:solidFill>
                  <a:srgbClr val="002060"/>
                </a:solidFill>
                <a:latin typeface="+mj-lt"/>
              </a:rPr>
              <a:t>. </a:t>
            </a:r>
            <a:br>
              <a:rPr lang="it-IT" dirty="0">
                <a:solidFill>
                  <a:srgbClr val="002060"/>
                </a:solidFill>
                <a:latin typeface="+mj-lt"/>
              </a:rPr>
            </a:br>
            <a:r>
              <a:rPr lang="it-IT" dirty="0">
                <a:solidFill>
                  <a:srgbClr val="002060"/>
                </a:solidFill>
                <a:latin typeface="+mj-lt"/>
              </a:rPr>
              <a:t>Così come ci aspettavamo la percentuale di errore aumenta drasticamente.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0BF9E96-2D50-43BF-A479-21D30323C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415" y="1190812"/>
            <a:ext cx="6689730" cy="204511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1A86C1C-1B08-4CD6-A7E0-E58DB123F0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415" y="3121093"/>
            <a:ext cx="6689730" cy="3178071"/>
          </a:xfrm>
          <a:prstGeom prst="rect">
            <a:avLst/>
          </a:prstGeom>
        </p:spPr>
      </p:pic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B55DB0D4-3783-4F5C-AD3E-B5235DE52A3E}"/>
              </a:ext>
            </a:extLst>
          </p:cNvPr>
          <p:cNvCxnSpPr>
            <a:cxnSpLocks/>
          </p:cNvCxnSpPr>
          <p:nvPr/>
        </p:nvCxnSpPr>
        <p:spPr>
          <a:xfrm>
            <a:off x="938212" y="1133242"/>
            <a:ext cx="109909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olo 1">
            <a:extLst>
              <a:ext uri="{FF2B5EF4-FFF2-40B4-BE49-F238E27FC236}">
                <a16:creationId xmlns:a16="http://schemas.microsoft.com/office/drawing/2014/main" id="{96D2AA62-1AF3-4103-8973-45C0203F85D7}"/>
              </a:ext>
            </a:extLst>
          </p:cNvPr>
          <p:cNvSpPr txBox="1">
            <a:spLocks/>
          </p:cNvSpPr>
          <p:nvPr/>
        </p:nvSpPr>
        <p:spPr>
          <a:xfrm>
            <a:off x="823910" y="239436"/>
            <a:ext cx="10199224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6. Esperimento: 3D con vincolo di disuguaglianza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0B514A9B-3468-42BC-8113-7B0794F528BA}"/>
              </a:ext>
            </a:extLst>
          </p:cNvPr>
          <p:cNvCxnSpPr>
            <a:cxnSpLocks/>
          </p:cNvCxnSpPr>
          <p:nvPr/>
        </p:nvCxnSpPr>
        <p:spPr>
          <a:xfrm>
            <a:off x="823911" y="6357584"/>
            <a:ext cx="111052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683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7B090B-A589-47C6-BADB-8A0D7CF3E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314" y="168653"/>
            <a:ext cx="10515600" cy="1325563"/>
          </a:xfrm>
        </p:spPr>
        <p:txBody>
          <a:bodyPr/>
          <a:lstStyle/>
          <a:p>
            <a:r>
              <a:rPr lang="it-IT" b="1" dirty="0">
                <a:solidFill>
                  <a:srgbClr val="002060"/>
                </a:solidFill>
              </a:rPr>
              <a:t>6. Esperimento: 2D con vincolo di uguaglianza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1320C0B-A149-4F67-9373-A14A7DBC92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794" y="4097887"/>
            <a:ext cx="7824345" cy="2268366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C335ABF-F52B-47ED-BEFA-E213F741892D}"/>
              </a:ext>
            </a:extLst>
          </p:cNvPr>
          <p:cNvSpPr txBox="1"/>
          <p:nvPr/>
        </p:nvSpPr>
        <p:spPr>
          <a:xfrm>
            <a:off x="367313" y="1494215"/>
            <a:ext cx="391748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02060"/>
                </a:solidFill>
                <a:latin typeface="+mj-lt"/>
              </a:rPr>
              <a:t>Valutiamo i risultati  in presenza di un vincolo di uguaglianza </a:t>
            </a:r>
            <a:r>
              <a:rPr lang="it-IT" sz="2800" b="1" i="1" dirty="0">
                <a:solidFill>
                  <a:srgbClr val="C00000"/>
                </a:solidFill>
                <a:latin typeface="+mj-lt"/>
              </a:rPr>
              <a:t>R = 2Z </a:t>
            </a:r>
            <a:r>
              <a:rPr lang="it-IT" sz="2800" dirty="0">
                <a:solidFill>
                  <a:srgbClr val="002060"/>
                </a:solidFill>
                <a:latin typeface="+mj-lt"/>
              </a:rPr>
              <a:t>in due dimensioni. </a:t>
            </a:r>
            <a:br>
              <a:rPr lang="it-IT" sz="2800" dirty="0">
                <a:solidFill>
                  <a:srgbClr val="002060"/>
                </a:solidFill>
                <a:latin typeface="+mj-lt"/>
              </a:rPr>
            </a:br>
            <a:r>
              <a:rPr lang="it-IT" sz="2800" dirty="0">
                <a:solidFill>
                  <a:srgbClr val="002060"/>
                </a:solidFill>
                <a:latin typeface="+mj-lt"/>
              </a:rPr>
              <a:t>Analogamente al caso in 3D, anche qui la percentuale di errore aumenta di molto.</a:t>
            </a:r>
            <a:endParaRPr lang="it-IT" dirty="0">
              <a:latin typeface="+mj-lt"/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7C54C90B-22FF-4C48-A056-52F24CBE6298}"/>
              </a:ext>
            </a:extLst>
          </p:cNvPr>
          <p:cNvCxnSpPr>
            <a:cxnSpLocks/>
          </p:cNvCxnSpPr>
          <p:nvPr/>
        </p:nvCxnSpPr>
        <p:spPr>
          <a:xfrm>
            <a:off x="481011" y="1233134"/>
            <a:ext cx="116281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309BBCB1-CED9-44B0-9338-7D96441AB710}"/>
              </a:ext>
            </a:extLst>
          </p:cNvPr>
          <p:cNvCxnSpPr>
            <a:cxnSpLocks/>
          </p:cNvCxnSpPr>
          <p:nvPr/>
        </p:nvCxnSpPr>
        <p:spPr>
          <a:xfrm>
            <a:off x="581626" y="6461865"/>
            <a:ext cx="115275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328F42EE-0A52-43DC-BABB-5FCE70603F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794" y="1509218"/>
            <a:ext cx="7824346" cy="258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690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323D79-27CA-4EC6-9E43-055ACC146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1" y="344690"/>
            <a:ext cx="10515600" cy="837000"/>
          </a:xfrm>
        </p:spPr>
        <p:txBody>
          <a:bodyPr/>
          <a:lstStyle/>
          <a:p>
            <a:r>
              <a:rPr lang="it-IT" b="1" dirty="0">
                <a:solidFill>
                  <a:srgbClr val="002060"/>
                </a:solidFill>
              </a:rPr>
              <a:t>7. Risultati e conclusioni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0B81158C-3B1C-4A82-949E-E1EDE21E95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65" y="1284579"/>
            <a:ext cx="10058870" cy="5125842"/>
          </a:xfrm>
        </p:spPr>
      </p:pic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D37A71E1-DF52-4E56-BE92-F9CAB8BB1E10}"/>
              </a:ext>
            </a:extLst>
          </p:cNvPr>
          <p:cNvCxnSpPr>
            <a:cxnSpLocks/>
          </p:cNvCxnSpPr>
          <p:nvPr/>
        </p:nvCxnSpPr>
        <p:spPr>
          <a:xfrm>
            <a:off x="481011" y="1233134"/>
            <a:ext cx="111629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4B7D4BDD-1533-47D3-AF97-9899B5BFBD08}"/>
              </a:ext>
            </a:extLst>
          </p:cNvPr>
          <p:cNvCxnSpPr>
            <a:cxnSpLocks/>
          </p:cNvCxnSpPr>
          <p:nvPr/>
        </p:nvCxnSpPr>
        <p:spPr>
          <a:xfrm>
            <a:off x="581626" y="6461865"/>
            <a:ext cx="110622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314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92EE08-AB7D-4828-99B7-AA0478757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911" y="499495"/>
            <a:ext cx="4402430" cy="1054100"/>
          </a:xfrm>
        </p:spPr>
        <p:txBody>
          <a:bodyPr>
            <a:normAutofit fontScale="90000"/>
          </a:bodyPr>
          <a:lstStyle/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Executive </a:t>
            </a:r>
            <a:r>
              <a:rPr lang="it-IT" b="1" dirty="0" err="1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summary</a:t>
            </a:r>
            <a:endParaRPr lang="it-IT" b="1" dirty="0">
              <a:solidFill>
                <a:srgbClr val="002060"/>
              </a:solidFill>
              <a:ea typeface="Doulos SIL" panose="02000500070000020004" pitchFamily="2" charset="0"/>
              <a:cs typeface="Doulos SIL" panose="02000500070000020004" pitchFamily="2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203DB60-CF1D-4156-B591-DFA8D09E2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212" y="1493244"/>
            <a:ext cx="10201276" cy="427838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sz="3600" u="sng" dirty="0">
              <a:solidFill>
                <a:srgbClr val="002060"/>
              </a:solidFill>
              <a:latin typeface="+mj-lt"/>
              <a:ea typeface="Doulos SIL" panose="02000500070000020004" pitchFamily="2" charset="0"/>
              <a:cs typeface="Doulos SIL" panose="02000500070000020004" pitchFamily="2" charset="0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8D6621C6-55DA-4B28-8D31-0A3DC6C5BA3C}"/>
              </a:ext>
            </a:extLst>
          </p:cNvPr>
          <p:cNvCxnSpPr>
            <a:cxnSpLocks/>
          </p:cNvCxnSpPr>
          <p:nvPr/>
        </p:nvCxnSpPr>
        <p:spPr>
          <a:xfrm>
            <a:off x="938212" y="1393301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85B3FF9A-34EF-4BDC-A5D5-D677A6E88F89}"/>
              </a:ext>
            </a:extLst>
          </p:cNvPr>
          <p:cNvCxnSpPr>
            <a:cxnSpLocks/>
          </p:cNvCxnSpPr>
          <p:nvPr/>
        </p:nvCxnSpPr>
        <p:spPr>
          <a:xfrm>
            <a:off x="838200" y="586263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414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92EE08-AB7D-4828-99B7-AA0478757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911" y="499495"/>
            <a:ext cx="2266950" cy="1054100"/>
          </a:xfrm>
        </p:spPr>
        <p:txBody>
          <a:bodyPr>
            <a:normAutofit/>
          </a:bodyPr>
          <a:lstStyle/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Indice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203DB60-CF1D-4156-B591-DFA8D09E2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3718" y="1771646"/>
            <a:ext cx="6010275" cy="409098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it-IT" sz="36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Descrizione del problema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6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Obiettivo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6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Formulazione matematica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6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Tecnica di minimizzazione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6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Considerazioni preliminari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6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Esperimenti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6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Risultati e conclusioni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8D6621C6-55DA-4B28-8D31-0A3DC6C5BA3C}"/>
              </a:ext>
            </a:extLst>
          </p:cNvPr>
          <p:cNvCxnSpPr>
            <a:cxnSpLocks/>
          </p:cNvCxnSpPr>
          <p:nvPr/>
        </p:nvCxnSpPr>
        <p:spPr>
          <a:xfrm>
            <a:off x="938212" y="1393301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85B3FF9A-34EF-4BDC-A5D5-D677A6E88F89}"/>
              </a:ext>
            </a:extLst>
          </p:cNvPr>
          <p:cNvCxnSpPr>
            <a:cxnSpLocks/>
          </p:cNvCxnSpPr>
          <p:nvPr/>
        </p:nvCxnSpPr>
        <p:spPr>
          <a:xfrm>
            <a:off x="838200" y="586263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528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ABDBD9-73BC-40DB-8003-5BB006B3D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113" y="1576174"/>
            <a:ext cx="3836201" cy="46672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Il sistema è composto da </a:t>
            </a:r>
            <a:r>
              <a:rPr lang="it-IT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6 spire simmetriche </a:t>
            </a: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e concentriche rispetto all'asse z.</a:t>
            </a:r>
          </a:p>
          <a:p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I parametri di progetto, ovvero </a:t>
            </a:r>
            <a:r>
              <a:rPr lang="it-IT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posizione</a:t>
            </a: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, </a:t>
            </a:r>
            <a:r>
              <a:rPr lang="it-IT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raggio</a:t>
            </a: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 e intensità di </a:t>
            </a:r>
            <a:r>
              <a:rPr lang="it-IT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corrente</a:t>
            </a: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, sono noti per tutte le spire tranne che per una coppia.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6D75EDA-0A93-475A-87AC-16E1391F94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202" y="1507469"/>
            <a:ext cx="8029445" cy="4735955"/>
          </a:xfrm>
          <a:prstGeom prst="rect">
            <a:avLst/>
          </a:prstGeom>
        </p:spPr>
      </p:pic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9B7E032F-EC43-47DB-AD1D-CC926507FE94}"/>
              </a:ext>
            </a:extLst>
          </p:cNvPr>
          <p:cNvCxnSpPr>
            <a:cxnSpLocks/>
          </p:cNvCxnSpPr>
          <p:nvPr/>
        </p:nvCxnSpPr>
        <p:spPr>
          <a:xfrm>
            <a:off x="385762" y="1393301"/>
            <a:ext cx="116308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olo 1">
            <a:extLst>
              <a:ext uri="{FF2B5EF4-FFF2-40B4-BE49-F238E27FC236}">
                <a16:creationId xmlns:a16="http://schemas.microsoft.com/office/drawing/2014/main" id="{4F0540AC-109D-4711-B16A-41D5A29BFEA6}"/>
              </a:ext>
            </a:extLst>
          </p:cNvPr>
          <p:cNvSpPr txBox="1">
            <a:spLocks/>
          </p:cNvSpPr>
          <p:nvPr/>
        </p:nvSpPr>
        <p:spPr>
          <a:xfrm>
            <a:off x="218113" y="339201"/>
            <a:ext cx="6667458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1. Descrizione del problema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F2FEB4DF-C1C8-4A18-B8A7-0B272D1DBD53}"/>
              </a:ext>
            </a:extLst>
          </p:cNvPr>
          <p:cNvCxnSpPr>
            <a:cxnSpLocks/>
          </p:cNvCxnSpPr>
          <p:nvPr/>
        </p:nvCxnSpPr>
        <p:spPr>
          <a:xfrm>
            <a:off x="385762" y="6386159"/>
            <a:ext cx="116308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068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9163AC-4574-4AAA-9DA9-25E379CCE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499" y="1553595"/>
            <a:ext cx="3283941" cy="47551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L’obiettivo del progetto delle spire incognite è quello di </a:t>
            </a:r>
            <a:r>
              <a:rPr lang="it-IT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approssimare quanto più possibile </a:t>
            </a: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un campo magnetico della seguente caratteristica.</a:t>
            </a:r>
          </a:p>
        </p:txBody>
      </p:sp>
      <p:pic>
        <p:nvPicPr>
          <p:cNvPr id="4" name="Immagine 5" descr="Immagine che contiene cielo, diverso, fotografia, oggetto&#10;&#10;Descrizione generata con affidabilità molto elevata">
            <a:extLst>
              <a:ext uri="{FF2B5EF4-FFF2-40B4-BE49-F238E27FC236}">
                <a16:creationId xmlns:a16="http://schemas.microsoft.com/office/drawing/2014/main" id="{958E7C71-F531-49D7-9389-7EDD91B5A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820" y="1442184"/>
            <a:ext cx="6767680" cy="4866518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D088D6EF-65E6-45E7-8272-456AB75B3EA5}"/>
              </a:ext>
            </a:extLst>
          </p:cNvPr>
          <p:cNvCxnSpPr>
            <a:cxnSpLocks/>
          </p:cNvCxnSpPr>
          <p:nvPr/>
        </p:nvCxnSpPr>
        <p:spPr>
          <a:xfrm>
            <a:off x="938212" y="1393301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olo 1">
            <a:extLst>
              <a:ext uri="{FF2B5EF4-FFF2-40B4-BE49-F238E27FC236}">
                <a16:creationId xmlns:a16="http://schemas.microsoft.com/office/drawing/2014/main" id="{CCC13261-5023-4ACE-A375-4AAAEE7F9627}"/>
              </a:ext>
            </a:extLst>
          </p:cNvPr>
          <p:cNvSpPr txBox="1">
            <a:spLocks/>
          </p:cNvSpPr>
          <p:nvPr/>
        </p:nvSpPr>
        <p:spPr>
          <a:xfrm>
            <a:off x="823911" y="499495"/>
            <a:ext cx="6667458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2. Obiettivo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8C199ED7-CCC3-4C0B-90C6-AC261848E9CE}"/>
              </a:ext>
            </a:extLst>
          </p:cNvPr>
          <p:cNvCxnSpPr>
            <a:cxnSpLocks/>
          </p:cNvCxnSpPr>
          <p:nvPr/>
        </p:nvCxnSpPr>
        <p:spPr>
          <a:xfrm>
            <a:off x="823911" y="6357584"/>
            <a:ext cx="104155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245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78F1CB-0898-4124-857B-08801E034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874" y="1335991"/>
            <a:ext cx="10205622" cy="1073614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La legge di </a:t>
            </a:r>
            <a:r>
              <a:rPr lang="it-IT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Biot-</a:t>
            </a:r>
            <a:r>
              <a:rPr lang="it-IT" b="1" i="1" dirty="0" err="1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Savart</a:t>
            </a: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 permette di valutare il campo magnetico </a:t>
            </a:r>
            <a:r>
              <a:rPr lang="it-IT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B</a:t>
            </a: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 prodotto in un punto dello spazio da una spira percorsa da corrente elettrica: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B2106D2-4420-4B48-AE5B-6BC2F247A8B3}"/>
              </a:ext>
            </a:extLst>
          </p:cNvPr>
          <p:cNvSpPr txBox="1"/>
          <p:nvPr/>
        </p:nvSpPr>
        <p:spPr>
          <a:xfrm>
            <a:off x="938212" y="3261129"/>
            <a:ext cx="101192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Considerando adesso la </a:t>
            </a:r>
            <a:r>
              <a:rPr lang="it-IT" sz="2800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sovrapposizione degli effetti </a:t>
            </a:r>
            <a:r>
              <a:rPr lang="it-IT" sz="28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di tutte le spire del sistema e tenendo presente che </a:t>
            </a:r>
            <a:r>
              <a:rPr lang="it-IT" sz="2800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le spire sono simmetriche rispetto al piano </a:t>
            </a:r>
            <a:r>
              <a:rPr lang="it-IT" sz="2800" b="1" i="1" dirty="0" err="1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rθ</a:t>
            </a:r>
            <a:r>
              <a:rPr lang="it-IT" sz="28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, il campo magnetico complessivo sull’asse </a:t>
            </a:r>
            <a:r>
              <a:rPr lang="it-IT" sz="2800" i="1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z</a:t>
            </a:r>
            <a:r>
              <a:rPr lang="it-IT" sz="28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 sarà:</a:t>
            </a:r>
          </a:p>
        </p:txBody>
      </p:sp>
      <p:pic>
        <p:nvPicPr>
          <p:cNvPr id="4" name="Immagine 4" descr="Immagine che contiene oggetto&#10;&#10;Descrizione generata con affidabilità elevata">
            <a:extLst>
              <a:ext uri="{FF2B5EF4-FFF2-40B4-BE49-F238E27FC236}">
                <a16:creationId xmlns:a16="http://schemas.microsoft.com/office/drawing/2014/main" id="{2EB9586C-A9BE-4D2B-AA1C-51A34FEBC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0794" y="2409605"/>
            <a:ext cx="4287521" cy="956992"/>
          </a:xfrm>
          <a:prstGeom prst="rect">
            <a:avLst/>
          </a:prstGeom>
        </p:spPr>
      </p:pic>
      <p:pic>
        <p:nvPicPr>
          <p:cNvPr id="6" name="Immagine 6">
            <a:extLst>
              <a:ext uri="{FF2B5EF4-FFF2-40B4-BE49-F238E27FC236}">
                <a16:creationId xmlns:a16="http://schemas.microsoft.com/office/drawing/2014/main" id="{8614A75A-CFE3-4937-AFBA-A33E09422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4673" y="4414177"/>
            <a:ext cx="5161755" cy="1908003"/>
          </a:xfrm>
          <a:prstGeom prst="rect">
            <a:avLst/>
          </a:prstGeom>
        </p:spPr>
      </p:pic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A2CCD224-FA33-4053-A5D5-F69F1A0CE68B}"/>
              </a:ext>
            </a:extLst>
          </p:cNvPr>
          <p:cNvCxnSpPr>
            <a:cxnSpLocks/>
          </p:cNvCxnSpPr>
          <p:nvPr/>
        </p:nvCxnSpPr>
        <p:spPr>
          <a:xfrm>
            <a:off x="938212" y="120035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olo 1">
            <a:extLst>
              <a:ext uri="{FF2B5EF4-FFF2-40B4-BE49-F238E27FC236}">
                <a16:creationId xmlns:a16="http://schemas.microsoft.com/office/drawing/2014/main" id="{F3B3B60C-1094-4F04-A837-AAC8ECA2A354}"/>
              </a:ext>
            </a:extLst>
          </p:cNvPr>
          <p:cNvSpPr txBox="1">
            <a:spLocks/>
          </p:cNvSpPr>
          <p:nvPr/>
        </p:nvSpPr>
        <p:spPr>
          <a:xfrm>
            <a:off x="823910" y="306548"/>
            <a:ext cx="6986239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3. Formulazione matematica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E13D47E6-C857-40DE-A25B-9322EB3C39FC}"/>
              </a:ext>
            </a:extLst>
          </p:cNvPr>
          <p:cNvCxnSpPr>
            <a:cxnSpLocks/>
          </p:cNvCxnSpPr>
          <p:nvPr/>
        </p:nvCxnSpPr>
        <p:spPr>
          <a:xfrm>
            <a:off x="823911" y="636285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7690D83-1D56-427C-AF5F-96A2B0830A3A}"/>
              </a:ext>
            </a:extLst>
          </p:cNvPr>
          <p:cNvSpPr txBox="1"/>
          <p:nvPr/>
        </p:nvSpPr>
        <p:spPr>
          <a:xfrm>
            <a:off x="7963565" y="2579645"/>
            <a:ext cx="745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(1)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D9222DF-BC95-4E77-B61A-63DB453FFF5E}"/>
              </a:ext>
            </a:extLst>
          </p:cNvPr>
          <p:cNvSpPr txBox="1"/>
          <p:nvPr/>
        </p:nvSpPr>
        <p:spPr>
          <a:xfrm>
            <a:off x="8602462" y="5131293"/>
            <a:ext cx="523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2207508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E78F1CB-0898-4124-857B-08801E034C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51874" y="1335990"/>
                <a:ext cx="10205622" cy="4866563"/>
              </a:xfrm>
            </p:spPr>
            <p:txBody>
              <a:bodyPr>
                <a:normAutofit/>
              </a:bodyPr>
              <a:lstStyle/>
              <a:p>
                <a:r>
                  <a:rPr lang="it-IT" dirty="0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Problema: minimizzare la discrepanza tra il campo magnetico da progettare e quello desiderato: 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Doulos SIL" panose="02000500070000020004" pitchFamily="2" charset="0"/>
                        <a:cs typeface="Doulos SIL" panose="02000500070000020004" pitchFamily="2" charset="0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Doulos SIL" panose="02000500070000020004" pitchFamily="2" charset="0"/>
                            <a:cs typeface="Doulos SIL" panose="02000500070000020004" pitchFamily="2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Doulos SIL" panose="02000500070000020004" pitchFamily="2" charset="0"/>
                                <a:cs typeface="Doulos SIL" panose="02000500070000020004" pitchFamily="2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Doulos SIL" panose="02000500070000020004" pitchFamily="2" charset="0"/>
                                <a:cs typeface="Doulos SIL" panose="02000500070000020004" pitchFamily="2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Doulos SIL" panose="02000500070000020004" pitchFamily="2" charset="0"/>
                                <a:cs typeface="Doulos SIL" panose="02000500070000020004" pitchFamily="2" charset="0"/>
                              </a:rPr>
                              <m:t>𝑧</m:t>
                            </m:r>
                          </m:sub>
                        </m:sSub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Doulos SIL" panose="02000500070000020004" pitchFamily="2" charset="0"/>
                            <a:cs typeface="Doulos SIL" panose="02000500070000020004" pitchFamily="2" charset="0"/>
                          </a:rPr>
                          <m:t>−</m:t>
                        </m:r>
                        <m:sSub>
                          <m:sSubPr>
                            <m:ctrlPr>
                              <a:rPr lang="it-IT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Doulos SIL" panose="02000500070000020004" pitchFamily="2" charset="0"/>
                                <a:cs typeface="Doulos SIL" panose="02000500070000020004" pitchFamily="2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it-IT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acc>
                          </m:e>
                          <m:sub>
                            <m:r>
                              <a:rPr lang="it-IT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Doulos SIL" panose="02000500070000020004" pitchFamily="2" charset="0"/>
                                <a:cs typeface="Doulos SIL" panose="02000500070000020004" pitchFamily="2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Doulos SIL" panose="02000500070000020004" pitchFamily="2" charset="0"/>
                        <a:cs typeface="Doulos SIL" panose="02000500070000020004" pitchFamily="2" charset="0"/>
                      </a:rPr>
                      <m:t>|</m:t>
                    </m:r>
                  </m:oMath>
                </a14:m>
                <a:endParaRPr lang="it-IT" dirty="0">
                  <a:solidFill>
                    <a:srgbClr val="C00000"/>
                  </a:solidFill>
                  <a:latin typeface="+mj-lt"/>
                  <a:ea typeface="Doulos SIL" panose="02000500070000020004" pitchFamily="2" charset="0"/>
                  <a:cs typeface="Doulos SIL" panose="02000500070000020004" pitchFamily="2" charset="0"/>
                </a:endParaRPr>
              </a:p>
              <a:p>
                <a:r>
                  <a:rPr lang="it-IT" dirty="0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Per la simmetria del problema, i contributi relativi alle spire </a:t>
                </a:r>
                <a:r>
                  <a:rPr lang="it-IT" i="1" dirty="0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1</a:t>
                </a:r>
                <a:r>
                  <a:rPr lang="it-IT" dirty="0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 e </a:t>
                </a:r>
                <a:r>
                  <a:rPr lang="it-IT" i="1" dirty="0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3</a:t>
                </a:r>
                <a:r>
                  <a:rPr lang="it-IT" dirty="0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 si annullano a vicenda.</a:t>
                </a:r>
              </a:p>
              <a:p>
                <a:endParaRPr lang="it-IT" i="1" dirty="0">
                  <a:solidFill>
                    <a:srgbClr val="002060"/>
                  </a:solidFill>
                  <a:latin typeface="+mj-lt"/>
                  <a:ea typeface="Doulos SIL" panose="02000500070000020004" pitchFamily="2" charset="0"/>
                  <a:cs typeface="Doulos SIL" panose="02000500070000020004" pitchFamily="2" charset="0"/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E78F1CB-0898-4124-857B-08801E034C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1874" y="1335990"/>
                <a:ext cx="10205622" cy="4866563"/>
              </a:xfrm>
              <a:blipFill>
                <a:blip r:embed="rId3"/>
                <a:stretch>
                  <a:fillRect l="-1075" t="-200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A2CCD224-FA33-4053-A5D5-F69F1A0CE68B}"/>
              </a:ext>
            </a:extLst>
          </p:cNvPr>
          <p:cNvCxnSpPr>
            <a:cxnSpLocks/>
          </p:cNvCxnSpPr>
          <p:nvPr/>
        </p:nvCxnSpPr>
        <p:spPr>
          <a:xfrm>
            <a:off x="938212" y="120035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olo 1">
            <a:extLst>
              <a:ext uri="{FF2B5EF4-FFF2-40B4-BE49-F238E27FC236}">
                <a16:creationId xmlns:a16="http://schemas.microsoft.com/office/drawing/2014/main" id="{F3B3B60C-1094-4F04-A837-AAC8ECA2A354}"/>
              </a:ext>
            </a:extLst>
          </p:cNvPr>
          <p:cNvSpPr txBox="1">
            <a:spLocks/>
          </p:cNvSpPr>
          <p:nvPr/>
        </p:nvSpPr>
        <p:spPr>
          <a:xfrm>
            <a:off x="823911" y="306548"/>
            <a:ext cx="6667458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3. Formulazione matematica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E13D47E6-C857-40DE-A25B-9322EB3C39FC}"/>
              </a:ext>
            </a:extLst>
          </p:cNvPr>
          <p:cNvCxnSpPr>
            <a:cxnSpLocks/>
          </p:cNvCxnSpPr>
          <p:nvPr/>
        </p:nvCxnSpPr>
        <p:spPr>
          <a:xfrm>
            <a:off x="823911" y="636285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>
            <a:extLst>
              <a:ext uri="{FF2B5EF4-FFF2-40B4-BE49-F238E27FC236}">
                <a16:creationId xmlns:a16="http://schemas.microsoft.com/office/drawing/2014/main" id="{1FE6AEC3-803F-48E9-90A7-C6BB6A1CD1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947" y="3429000"/>
            <a:ext cx="8753475" cy="255270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A35AF52-3B39-486D-9EE9-5F570BE2EF6E}"/>
              </a:ext>
            </a:extLst>
          </p:cNvPr>
          <p:cNvSpPr txBox="1"/>
          <p:nvPr/>
        </p:nvSpPr>
        <p:spPr>
          <a:xfrm>
            <a:off x="10911163" y="4234649"/>
            <a:ext cx="509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val="3718331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19475E-FE82-42AE-BA36-D2EB7E4F9A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4047" y="1623533"/>
                <a:ext cx="9866808" cy="463465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it-IT" sz="2400" dirty="0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La funzione verrà campionata su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it-IT" sz="2400" dirty="0">
                    <a:solidFill>
                      <a:srgbClr val="C0000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 </a:t>
                </a:r>
                <a:r>
                  <a:rPr lang="it-IT" sz="2400" dirty="0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valori dell’asse z. La funzione campionata verrà poi normalizzata su</a:t>
                </a:r>
                <a14:m>
                  <m:oMath xmlns:m="http://schemas.openxmlformats.org/officeDocument/2006/math">
                    <m:r>
                      <a:rPr lang="it-IT" sz="24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Doulos SIL" panose="02000500070000020004" pitchFamily="2" charset="0"/>
                        <a:cs typeface="Doulos SIL" panose="02000500070000020004" pitchFamily="2" charset="0"/>
                      </a:rPr>
                      <m:t> </m:t>
                    </m:r>
                    <m:f>
                      <m:fPr>
                        <m:ctrlPr>
                          <a:rPr lang="it-IT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Doulos SIL" panose="02000500070000020004" pitchFamily="2" charset="0"/>
                            <a:cs typeface="Doulos SIL" panose="02000500070000020004" pitchFamily="2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Doulos SIL" panose="02000500070000020004" pitchFamily="2" charset="0"/>
                                <a:cs typeface="Doulos SIL" panose="02000500070000020004" pitchFamily="2" charset="0"/>
                              </a:rPr>
                            </m:ctrlPr>
                          </m:sSubPr>
                          <m:e>
                            <m:r>
                              <a:rPr lang="it-IT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Doulos SIL" panose="02000500070000020004" pitchFamily="2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it-IT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Doulos SIL" panose="02000500070000020004" pitchFamily="2" charset="0"/>
                                <a:cs typeface="Doulos SIL" panose="02000500070000020004" pitchFamily="2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it-IT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Doulos SIL" panose="02000500070000020004" pitchFamily="2" charset="0"/>
                            <a:cs typeface="Doulos SIL" panose="02000500070000020004" pitchFamily="2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it-IT" sz="2400" dirty="0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 e sul valor medio di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it-IT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it-IT" sz="2400" i="1" dirty="0">
                    <a:solidFill>
                      <a:srgbClr val="C0000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z</a:t>
                </a:r>
                <a:r>
                  <a:rPr lang="it-IT" sz="2400" i="1" dirty="0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.</a:t>
                </a:r>
                <a:endParaRPr lang="it-IT" sz="2400" dirty="0">
                  <a:solidFill>
                    <a:srgbClr val="002060"/>
                  </a:solidFill>
                  <a:latin typeface="+mj-lt"/>
                  <a:ea typeface="Doulos SIL" panose="02000500070000020004" pitchFamily="2" charset="0"/>
                  <a:cs typeface="Doulos SIL" panose="02000500070000020004" pitchFamily="2" charset="0"/>
                </a:endParaRPr>
              </a:p>
              <a:p>
                <a:pPr marL="0" indent="0">
                  <a:buNone/>
                </a:pPr>
                <a:r>
                  <a:rPr lang="it-IT" sz="2400" dirty="0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La funzione obiettivo si scriverà come: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19475E-FE82-42AE-BA36-D2EB7E4F9A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4047" y="1623533"/>
                <a:ext cx="9866808" cy="4634654"/>
              </a:xfrm>
              <a:blipFill>
                <a:blip r:embed="rId3"/>
                <a:stretch>
                  <a:fillRect l="-989" t="-15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5">
            <a:extLst>
              <a:ext uri="{FF2B5EF4-FFF2-40B4-BE49-F238E27FC236}">
                <a16:creationId xmlns:a16="http://schemas.microsoft.com/office/drawing/2014/main" id="{17E93A69-8C14-4638-AD31-46D0CECF06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145" y="3294626"/>
            <a:ext cx="9544718" cy="1939841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76F4B5E1-0310-4D0B-91AB-2CBFCF073034}"/>
              </a:ext>
            </a:extLst>
          </p:cNvPr>
          <p:cNvCxnSpPr>
            <a:cxnSpLocks/>
          </p:cNvCxnSpPr>
          <p:nvPr/>
        </p:nvCxnSpPr>
        <p:spPr>
          <a:xfrm>
            <a:off x="938212" y="1393301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olo 1">
            <a:extLst>
              <a:ext uri="{FF2B5EF4-FFF2-40B4-BE49-F238E27FC236}">
                <a16:creationId xmlns:a16="http://schemas.microsoft.com/office/drawing/2014/main" id="{9A05E275-3A55-496F-9D2D-85F0BCDCBCE0}"/>
              </a:ext>
            </a:extLst>
          </p:cNvPr>
          <p:cNvSpPr txBox="1">
            <a:spLocks/>
          </p:cNvSpPr>
          <p:nvPr/>
        </p:nvSpPr>
        <p:spPr>
          <a:xfrm>
            <a:off x="823910" y="499495"/>
            <a:ext cx="8178047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3. Formulazione matematica:</a:t>
            </a:r>
            <a:b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</a:br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Campionamento e normalizzazione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2BB24FB4-2002-4B24-AA5E-14C95BD682EB}"/>
              </a:ext>
            </a:extLst>
          </p:cNvPr>
          <p:cNvCxnSpPr>
            <a:cxnSpLocks/>
          </p:cNvCxnSpPr>
          <p:nvPr/>
        </p:nvCxnSpPr>
        <p:spPr>
          <a:xfrm>
            <a:off x="823911" y="635758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309C3DD-E8C0-4A39-B76E-58CDCD20FDD3}"/>
              </a:ext>
            </a:extLst>
          </p:cNvPr>
          <p:cNvSpPr txBox="1"/>
          <p:nvPr/>
        </p:nvSpPr>
        <p:spPr>
          <a:xfrm>
            <a:off x="10921125" y="4003807"/>
            <a:ext cx="6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(4)</a:t>
            </a:r>
          </a:p>
        </p:txBody>
      </p:sp>
    </p:spTree>
    <p:extLst>
      <p:ext uri="{BB962C8B-B14F-4D97-AF65-F5344CB8AC3E}">
        <p14:creationId xmlns:p14="http://schemas.microsoft.com/office/powerpoint/2010/main" val="3933012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E3591A-FD60-4ED5-BB51-39E21F68C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839" y="1564513"/>
            <a:ext cx="4028666" cy="45867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Implementazione in MATLAB</a:t>
            </a:r>
          </a:p>
          <a:p>
            <a:r>
              <a:rPr lang="it-IT" b="1" i="1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 </a:t>
            </a:r>
            <a:r>
              <a:rPr lang="it-IT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Caratteristiche</a:t>
            </a:r>
            <a:r>
              <a:rPr lang="it-IT" b="1" i="1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:</a:t>
            </a: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/>
            </a:r>
            <a:b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</a:b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- Rilevamento dell’invecchiamento</a:t>
            </a:r>
            <a:b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</a:b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- Ricerca del massimo vertice</a:t>
            </a:r>
            <a:b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</a:b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- Ricerca del secondo peggiore </a:t>
            </a:r>
            <a:b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</a:b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- Generalizzato a casi N-dimensionali</a:t>
            </a: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D8ED5F7-00F4-4016-A77A-3C0AE921C5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688" y="420177"/>
            <a:ext cx="7044326" cy="5731107"/>
          </a:xfrm>
          <a:prstGeom prst="rect">
            <a:avLst/>
          </a:prstGeom>
        </p:spPr>
      </p:pic>
      <p:sp>
        <p:nvSpPr>
          <p:cNvPr id="7" name="Titolo 1">
            <a:extLst>
              <a:ext uri="{FF2B5EF4-FFF2-40B4-BE49-F238E27FC236}">
                <a16:creationId xmlns:a16="http://schemas.microsoft.com/office/drawing/2014/main" id="{CD87E1A0-379F-4F03-9AA9-C6EF8C3E4407}"/>
              </a:ext>
            </a:extLst>
          </p:cNvPr>
          <p:cNvSpPr txBox="1">
            <a:spLocks/>
          </p:cNvSpPr>
          <p:nvPr/>
        </p:nvSpPr>
        <p:spPr>
          <a:xfrm>
            <a:off x="431174" y="420904"/>
            <a:ext cx="7044326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4. Tecnica di ricerca del minimo: simplesso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3BA212D6-06F1-48D3-971F-650DC3FF244D}"/>
              </a:ext>
            </a:extLst>
          </p:cNvPr>
          <p:cNvCxnSpPr>
            <a:cxnSpLocks/>
          </p:cNvCxnSpPr>
          <p:nvPr/>
        </p:nvCxnSpPr>
        <p:spPr>
          <a:xfrm>
            <a:off x="823911" y="6357584"/>
            <a:ext cx="112641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1495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1051</TotalTime>
  <Words>441</Words>
  <Application>Microsoft Office PowerPoint</Application>
  <PresentationFormat>Widescreen</PresentationFormat>
  <Paragraphs>59</Paragraphs>
  <Slides>17</Slides>
  <Notes>0</Notes>
  <HiddenSlides>0</HiddenSlides>
  <MMClips>1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4" baseType="lpstr">
      <vt:lpstr>Arial</vt:lpstr>
      <vt:lpstr>Baskerville Old Face</vt:lpstr>
      <vt:lpstr>Calibri</vt:lpstr>
      <vt:lpstr>Calibri Light</vt:lpstr>
      <vt:lpstr>Cambria Math</vt:lpstr>
      <vt:lpstr>Doulos SIL</vt:lpstr>
      <vt:lpstr>Tema di Office</vt:lpstr>
      <vt:lpstr>Progetto ottimo di un campo magnetico con incognite geometriche e di corrente di una spira</vt:lpstr>
      <vt:lpstr>Executive summary</vt:lpstr>
      <vt:lpstr>Indice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4. Demo simplesso</vt:lpstr>
      <vt:lpstr>5. Considerazioni preliminari</vt:lpstr>
      <vt:lpstr>6. Esperimento: 2D senza vincoli</vt:lpstr>
      <vt:lpstr>Presentazione standard di PowerPoint</vt:lpstr>
      <vt:lpstr>6. Esperimento: 3D senza vincoli </vt:lpstr>
      <vt:lpstr>Presentazione standard di PowerPoint</vt:lpstr>
      <vt:lpstr>6. Esperimento: 2D con vincolo di uguaglianza</vt:lpstr>
      <vt:lpstr>7. Risultati e 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Lucia</dc:creator>
  <cp:lastModifiedBy>Utente</cp:lastModifiedBy>
  <cp:revision>178</cp:revision>
  <dcterms:created xsi:type="dcterms:W3CDTF">2018-11-20T10:43:00Z</dcterms:created>
  <dcterms:modified xsi:type="dcterms:W3CDTF">2018-12-01T11:58:14Z</dcterms:modified>
</cp:coreProperties>
</file>