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085B98F1-54A5-4822-B696-96F414106BEC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DCFF0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234B7E-82A7-444F-B401-35DEC5A5F2CB}" v="86" dt="2018-11-26T21:06:46.933"/>
    <p1510:client id="{E9A3E667-E202-6353-A4E7-75F3F84AD1CD}" v="6" dt="2018-11-27T08:41:12.239"/>
    <p1510:client id="{7DB06895-C1A9-463A-81DF-B0E1BD81AE50}" v="54" dt="2018-11-26T21:06:41.168"/>
    <p1510:client id="{987B40F4-C2A0-FF56-D036-10FC24EEC81B}" v="12" dt="2018-11-27T08:41:27.046"/>
    <p1510:client id="{F791663E-8F02-4097-8A90-B5990CC7961B}" v="62" dt="2018-11-27T09:06:13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8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6A809A-F65E-4A35-BA91-CDBBDF540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03C634-A64D-4301-9992-0D09E6858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E30A0A-B20E-4998-8D43-216D046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B725C1-34E0-444E-B87E-20D350F6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142D14-18E5-4F4E-8C64-95C50F49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37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19FF0A-0C80-49B3-A4E4-9C41BCE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14FA5C-56BA-4BB6-8273-AF861A81C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D0B569-7275-4B30-B37B-EDE75D4D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037664-76F9-440C-AD48-DF105170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A1E01C-4ABC-4A84-8556-220146D6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4010ED0-9A3E-47A8-A217-F97B3C044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A837EE-432E-4989-8327-E64A37FBB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FC60BF-EA70-4224-AAA2-E8A1BDD9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48670C-CC05-4977-B72A-31A42F0F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9F57F0-F767-438E-ABBD-594075C5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58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4096DA-8BD8-4644-8CCF-F0FED99C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C9E9F6-BF3B-4CCD-9C75-89FC0D2AC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45DEA2-7C5B-4B18-9DD1-4F2BCBE9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0F7B6E-2D78-45DE-926E-3B812E79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4C39C5-E57E-4635-BE41-44412836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03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3E0FC-EFEF-4E37-875D-FE1CC4E5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18028-4A17-4A22-B21F-05649F2B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3E0961-E8FE-434C-8FD6-0E7ED047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1DDCA0-BE5B-4F0E-BA7C-206EB5A0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47F48E-E838-4FB8-B69E-A51EE6C2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27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79F213-5E8D-47BD-80B9-569F90D9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5904E8-ADC7-4E09-8677-1DCFD8EF3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6A48A0-02A2-447B-9B6B-2F624DB0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B6855D-14B9-42A3-A442-E1602CF3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CA733A-536C-4874-A6BC-E086F4FA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06D725-7FB2-4A49-BC87-0481A99D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2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568A6-239A-4186-9B8F-2C4B7DB9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873F99-DD05-4024-8E6E-649C10FB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B1B57B-200C-415D-8681-59E97ACAA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62ED851-E84C-4D38-9652-904E723B7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7FCA9B6-AC0F-458C-B55E-B7B21E7E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94C3690-A668-47D5-9623-6087380C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6FF4-B1D0-4941-B8C2-51EF81D3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2096F3B-0428-4686-B4B7-CF8ED176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0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9DE2E-CC76-4CF1-BA58-9B99B400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3520C1E-35FD-4B9A-9B98-97066020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553A79-C518-4C17-9484-1151C608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4CD574-3A7A-4BFD-9810-5E42B6EE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37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C96FF16-2FB3-425C-9BF2-48605D6E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2B5EA6-F745-4430-A159-65E86652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9ABF56-E3E7-40B8-AE91-80719CCC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08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B13861-C7D4-42AF-90FE-EBBA6CBC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8F09E0-DF36-4AB6-ABFC-42F2A2307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051BF5-13DB-4CF6-8E49-A25C0E12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A96558-B60E-42CE-8474-B294FC88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FD2235-6744-4E7B-9152-60253BFE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3CD633-23FC-4BE0-82E1-ED3A5DCB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4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0863F-17BA-4DAC-B668-168DD32B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24AF9CA-FC7C-4531-982B-EA33718E5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A4694F-8E19-46AC-BF4B-8E786683E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90A393-73B2-4406-81D7-43CB9918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9A7889-441E-4E48-B44D-807768E6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C38163-5E17-4C05-8DE6-EBC8355D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09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575461-95AC-4CE4-A011-608A7903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823F50-1C8B-4865-A9A4-C61A4FB00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B6D9DC-EF9B-4C48-8FAA-B608EB7B3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96CD7-E6CE-470D-9D9D-A9A816181F09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0084B6-064D-498F-B768-EF9EDD125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C8E73F-DCE9-4A13-ADF0-ECA471B9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64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6140D47-9D57-4232-95C1-2382C9C05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3" y="180469"/>
            <a:ext cx="4998125" cy="1781497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CB1AEC76-DF3C-4202-89D1-D98CED6E5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34" y="2608577"/>
            <a:ext cx="11401531" cy="1640845"/>
          </a:xfrm>
        </p:spPr>
        <p:txBody>
          <a:bodyPr>
            <a:noAutofit/>
          </a:bodyPr>
          <a:lstStyle/>
          <a:p>
            <a:r>
              <a:rPr lang="it-IT" sz="4400" b="1" dirty="0">
                <a:ea typeface="Doulos SIL" panose="02000500070000020004" pitchFamily="2" charset="0"/>
                <a:cs typeface="Doulos SIL" panose="02000500070000020004" pitchFamily="2" charset="0"/>
              </a:rPr>
              <a:t>Progetto ottimo di un campo magnetico con incognite geometriche e di corrente di una spira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59CA34-9936-4306-AB82-B3FD35391CA9}"/>
              </a:ext>
            </a:extLst>
          </p:cNvPr>
          <p:cNvSpPr txBox="1"/>
          <p:nvPr/>
        </p:nvSpPr>
        <p:spPr>
          <a:xfrm>
            <a:off x="782728" y="5557419"/>
            <a:ext cx="2050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Professore</a:t>
            </a:r>
          </a:p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Raffaele Martone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13CE963-C875-4789-8EAD-4C286BE1BE45}"/>
              </a:ext>
            </a:extLst>
          </p:cNvPr>
          <p:cNvSpPr txBox="1"/>
          <p:nvPr/>
        </p:nvSpPr>
        <p:spPr>
          <a:xfrm>
            <a:off x="8362751" y="5280421"/>
            <a:ext cx="3046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Gruppo I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Saverio Del Prete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Bernardo Giordano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Lucia Migliaccio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5C5D3F0-9F84-4D6F-87D1-5FAEEAF049C0}"/>
              </a:ext>
            </a:extLst>
          </p:cNvPr>
          <p:cNvSpPr txBox="1"/>
          <p:nvPr/>
        </p:nvSpPr>
        <p:spPr>
          <a:xfrm>
            <a:off x="6435709" y="594163"/>
            <a:ext cx="4872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Baskerville Old Face" panose="02020602080505020303" pitchFamily="18" charset="0"/>
              </a:rPr>
              <a:t>Dipartimento di Ingegneria</a:t>
            </a:r>
          </a:p>
          <a:p>
            <a:r>
              <a:rPr lang="it-IT" sz="2800" dirty="0">
                <a:latin typeface="Baskerville Old Face" panose="02020602080505020303" pitchFamily="18" charset="0"/>
              </a:rPr>
              <a:t>Industriale e dell’Informazione</a:t>
            </a:r>
          </a:p>
        </p:txBody>
      </p:sp>
    </p:spTree>
    <p:extLst>
      <p:ext uri="{BB962C8B-B14F-4D97-AF65-F5344CB8AC3E}">
        <p14:creationId xmlns:p14="http://schemas.microsoft.com/office/powerpoint/2010/main" val="14382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2EE08-AB7D-4828-99B7-AA04787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1" y="499495"/>
            <a:ext cx="2266950" cy="1054100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03DB60-CF1D-4156-B591-DFA8D09E2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718" y="1771646"/>
            <a:ext cx="6010275" cy="40909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Descrizione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Obiettivo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Formulazione matematica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Tecnica di minimizzazione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Ricerca del minimo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Risultati e conclusioni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D6621C6-55DA-4B28-8D31-0A3DC6C5BA3C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5B3FF9A-34EF-4BDC-A5D5-D677A6E88F89}"/>
              </a:ext>
            </a:extLst>
          </p:cNvPr>
          <p:cNvCxnSpPr>
            <a:cxnSpLocks/>
          </p:cNvCxnSpPr>
          <p:nvPr/>
        </p:nvCxnSpPr>
        <p:spPr>
          <a:xfrm>
            <a:off x="838200" y="58626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2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ABDBD9-73BC-40DB-8003-5BB006B3D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3" y="1576174"/>
            <a:ext cx="3836201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Il sistema è composto da 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6 spire simmetriche 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e concentriche rispetto all'asse z.</a:t>
            </a:r>
          </a:p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 parametri di progetto, ovvero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posizione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raggio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e intensità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corrente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sono noti per tutte le spire tranne che per una coppia.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D75EDA-0A93-475A-87AC-16E1391F9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02" y="1507469"/>
            <a:ext cx="8029445" cy="4735955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B7E032F-EC43-47DB-AD1D-CC926507FE94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>
            <a:extLst>
              <a:ext uri="{FF2B5EF4-FFF2-40B4-BE49-F238E27FC236}">
                <a16:creationId xmlns:a16="http://schemas.microsoft.com/office/drawing/2014/main" id="{4F0540AC-109D-4711-B16A-41D5A29BFEA6}"/>
              </a:ext>
            </a:extLst>
          </p:cNvPr>
          <p:cNvSpPr txBox="1">
            <a:spLocks/>
          </p:cNvSpPr>
          <p:nvPr/>
        </p:nvSpPr>
        <p:spPr>
          <a:xfrm>
            <a:off x="823911" y="499495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Descrizione del problema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2FEB4DF-C1C8-4A18-B8A7-0B272D1DBD53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06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9163AC-4574-4AAA-9DA9-25E379CC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1553595"/>
            <a:ext cx="3283941" cy="47551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L’obiettivo del progetto delle spire incognite è quello di </a:t>
            </a:r>
            <a:r>
              <a:rPr lang="it-IT" b="1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approssimare quanto più possibile 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un campo magnetico della seguente caratteristica.</a:t>
            </a:r>
          </a:p>
        </p:txBody>
      </p:sp>
      <p:pic>
        <p:nvPicPr>
          <p:cNvPr id="4" name="Immagine 5" descr="Immagine che contiene cielo, diverso, fotografia, oggetto&#10;&#10;Descrizione generata con affidabilità molto elevata">
            <a:extLst>
              <a:ext uri="{FF2B5EF4-FFF2-40B4-BE49-F238E27FC236}">
                <a16:creationId xmlns:a16="http://schemas.microsoft.com/office/drawing/2014/main" id="{958E7C71-F531-49D7-9389-7EDD91B5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820" y="1442184"/>
            <a:ext cx="6767680" cy="4866518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088D6EF-65E6-45E7-8272-456AB75B3EA5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CCC13261-5023-4ACE-A375-4AAAEE7F9627}"/>
              </a:ext>
            </a:extLst>
          </p:cNvPr>
          <p:cNvSpPr txBox="1">
            <a:spLocks/>
          </p:cNvSpPr>
          <p:nvPr/>
        </p:nvSpPr>
        <p:spPr>
          <a:xfrm>
            <a:off x="823911" y="499495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Obiettivo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8C199ED7-CCC3-4C0B-90C6-AC261848E9CE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24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78F1CB-0898-4124-857B-08801E03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874" y="1335991"/>
            <a:ext cx="10205622" cy="107361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La legge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Biot-</a:t>
            </a:r>
            <a:r>
              <a:rPr lang="it-IT" b="1" i="1" dirty="0" err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Savart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permette di valutare il campo magnetico </a:t>
            </a:r>
            <a:r>
              <a:rPr lang="it-IT" b="1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B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prodotto in un punto dello spazio da una spira percorsa da corrente elettrica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B2106D2-4420-4B48-AE5B-6BC2F247A8B3}"/>
              </a:ext>
            </a:extLst>
          </p:cNvPr>
          <p:cNvSpPr txBox="1"/>
          <p:nvPr/>
        </p:nvSpPr>
        <p:spPr>
          <a:xfrm>
            <a:off x="938212" y="3261129"/>
            <a:ext cx="101192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Considerando adesso la </a:t>
            </a:r>
            <a:r>
              <a:rPr lang="it-IT" sz="2800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sovrapposizione degli effetti 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di tutte le spire del sistema e tenendo presente che </a:t>
            </a:r>
            <a:r>
              <a:rPr lang="it-IT" sz="2800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le spire sono simmetriche rispetto al piano </a:t>
            </a:r>
            <a:r>
              <a:rPr lang="it-IT" sz="2800" b="1" i="1" dirty="0" err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rθ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il campo magnetico complessivo sull’asse </a:t>
            </a:r>
            <a:r>
              <a:rPr lang="it-IT" sz="2800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z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sarà</a:t>
            </a:r>
          </a:p>
        </p:txBody>
      </p:sp>
      <p:pic>
        <p:nvPicPr>
          <p:cNvPr id="4" name="Immagine 4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2EB9586C-A9BE-4D2B-AA1C-51A34FEBC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794" y="2409605"/>
            <a:ext cx="4287521" cy="956992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8614A75A-CFE3-4937-AFBA-A33E09422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673" y="4414177"/>
            <a:ext cx="5161755" cy="1908003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2CCD224-FA33-4053-A5D5-F69F1A0CE68B}"/>
              </a:ext>
            </a:extLst>
          </p:cNvPr>
          <p:cNvCxnSpPr>
            <a:cxnSpLocks/>
          </p:cNvCxnSpPr>
          <p:nvPr/>
        </p:nvCxnSpPr>
        <p:spPr>
          <a:xfrm>
            <a:off x="938212" y="12003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F3B3B60C-1094-4F04-A837-AAC8ECA2A354}"/>
              </a:ext>
            </a:extLst>
          </p:cNvPr>
          <p:cNvSpPr txBox="1">
            <a:spLocks/>
          </p:cNvSpPr>
          <p:nvPr/>
        </p:nvSpPr>
        <p:spPr>
          <a:xfrm>
            <a:off x="823911" y="306548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Formulazione matematica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13D47E6-C857-40DE-A25B-9322EB3C39FC}"/>
              </a:ext>
            </a:extLst>
          </p:cNvPr>
          <p:cNvCxnSpPr>
            <a:cxnSpLocks/>
          </p:cNvCxnSpPr>
          <p:nvPr/>
        </p:nvCxnSpPr>
        <p:spPr>
          <a:xfrm>
            <a:off x="823911" y="63628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0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4047" y="1623533"/>
                <a:ext cx="9866808" cy="13271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dirty="0">
                    <a:solidFill>
                      <a:schemeClr val="accent5">
                        <a:lumMod val="50000"/>
                      </a:schemeClr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La funzione verrà campionata su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accent5">
                        <a:lumMod val="50000"/>
                      </a:schemeClr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valori dell’asse z. La funzione campionata verrà poi normalizzata e mediata sul valor medio di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i="1" dirty="0">
                    <a:solidFill>
                      <a:schemeClr val="accent5">
                        <a:lumMod val="50000"/>
                      </a:schemeClr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z.</a:t>
                </a:r>
                <a:r>
                  <a:rPr lang="it-IT" dirty="0">
                    <a:solidFill>
                      <a:schemeClr val="accent5">
                        <a:lumMod val="50000"/>
                      </a:schemeClr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La funzione obiettivo si scriverà come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4047" y="1623533"/>
                <a:ext cx="9866808" cy="1327150"/>
              </a:xfrm>
              <a:blipFill>
                <a:blip r:embed="rId3"/>
                <a:stretch>
                  <a:fillRect l="-1298" t="-6422" b="-96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5">
            <a:extLst>
              <a:ext uri="{FF2B5EF4-FFF2-40B4-BE49-F238E27FC236}">
                <a16:creationId xmlns:a16="http://schemas.microsoft.com/office/drawing/2014/main" id="{17E93A69-8C14-4638-AD31-46D0CECF0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584" y="3294626"/>
            <a:ext cx="9544718" cy="1939841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76F4B5E1-0310-4D0B-91AB-2CBFCF073034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9A05E275-3A55-496F-9D2D-85F0BCDCBCE0}"/>
              </a:ext>
            </a:extLst>
          </p:cNvPr>
          <p:cNvSpPr txBox="1">
            <a:spLocks/>
          </p:cNvSpPr>
          <p:nvPr/>
        </p:nvSpPr>
        <p:spPr>
          <a:xfrm>
            <a:off x="823910" y="499495"/>
            <a:ext cx="7883861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Campionamento e normalizzazione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BB24FB4-2002-4B24-AA5E-14C95BD682EB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01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E3591A-FD60-4ED5-BB51-39E21F68C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839" y="1564513"/>
            <a:ext cx="4028666" cy="45867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Implementazione in MATLAB</a:t>
            </a:r>
          </a:p>
          <a:p>
            <a:r>
              <a:rPr lang="it-IT" b="1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Particolarità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Rilevamento dell’invecchiamento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massimo vertice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secondo peggiore 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Generalizzato a casi N-dimensionali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D8ED5F7-00F4-4016-A77A-3C0AE921C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688" y="420177"/>
            <a:ext cx="7044326" cy="5731107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CD87E1A0-379F-4F03-9AA9-C6EF8C3E4407}"/>
              </a:ext>
            </a:extLst>
          </p:cNvPr>
          <p:cNvSpPr txBox="1">
            <a:spLocks/>
          </p:cNvSpPr>
          <p:nvPr/>
        </p:nvSpPr>
        <p:spPr>
          <a:xfrm>
            <a:off x="823910" y="331715"/>
            <a:ext cx="7044326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Tecnica di ricerca del minimo: simplesso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BA212D6-06F1-48D3-971F-650DC3FF244D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14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550CCBAB-D720-469D-9AAA-D5AF752E1F7C}"/>
              </a:ext>
            </a:extLst>
          </p:cNvPr>
          <p:cNvSpPr txBox="1"/>
          <p:nvPr/>
        </p:nvSpPr>
        <p:spPr>
          <a:xfrm>
            <a:off x="711707" y="1484321"/>
            <a:ext cx="3865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02060"/>
                </a:solidFill>
              </a:rPr>
              <a:t>METTERE UNA SPIEGAZIONE MIGLIORE E SUCCINTA</a:t>
            </a:r>
            <a:endParaRPr lang="it-IT" sz="2400" dirty="0">
              <a:solidFill>
                <a:srgbClr val="002060"/>
              </a:solidFill>
              <a:latin typeface="Doulos SIL" panose="02000500070000020004" pitchFamily="2" charset="0"/>
              <a:ea typeface="Doulos SIL" panose="02000500070000020004" pitchFamily="2" charset="0"/>
              <a:cs typeface="Doulos SIL" panose="02000500070000020004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029425-8F6E-46A2-9E9B-A94D34CD7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797" y="1293491"/>
            <a:ext cx="7664060" cy="235712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F0FE11E-DF9F-4E75-91B9-25F5E9FD59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796" y="3477087"/>
            <a:ext cx="7664062" cy="2655259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57374A-5FE8-4D62-BA97-7E080FD1086E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7CB4E63-3260-4EA3-9D89-8268DC09EF42}"/>
              </a:ext>
            </a:extLst>
          </p:cNvPr>
          <p:cNvCxnSpPr>
            <a:cxnSpLocks/>
          </p:cNvCxnSpPr>
          <p:nvPr/>
        </p:nvCxnSpPr>
        <p:spPr>
          <a:xfrm>
            <a:off x="938212" y="1133242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olo 1">
            <a:extLst>
              <a:ext uri="{FF2B5EF4-FFF2-40B4-BE49-F238E27FC236}">
                <a16:creationId xmlns:a16="http://schemas.microsoft.com/office/drawing/2014/main" id="{03DAF942-BA3D-4AC2-811D-589406C84368}"/>
              </a:ext>
            </a:extLst>
          </p:cNvPr>
          <p:cNvSpPr txBox="1">
            <a:spLocks/>
          </p:cNvSpPr>
          <p:nvPr/>
        </p:nvSpPr>
        <p:spPr>
          <a:xfrm>
            <a:off x="823912" y="239436"/>
            <a:ext cx="10199222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Esperimento: 3D senza vincoli</a:t>
            </a:r>
          </a:p>
        </p:txBody>
      </p:sp>
    </p:spTree>
    <p:extLst>
      <p:ext uri="{BB962C8B-B14F-4D97-AF65-F5344CB8AC3E}">
        <p14:creationId xmlns:p14="http://schemas.microsoft.com/office/powerpoint/2010/main" val="1886510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24F91B-5F97-43D8-85F8-545DBB74A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2" y="1271319"/>
            <a:ext cx="3790950" cy="4900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>
                <a:solidFill>
                  <a:srgbClr val="002060"/>
                </a:solidFill>
                <a:latin typeface="+mj-lt"/>
              </a:rPr>
              <a:t>SPIEGAZIONE MIGLIORE ????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0BF9E96-2D50-43BF-A479-21D30323C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15" y="1190812"/>
            <a:ext cx="6689730" cy="204511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1A86C1C-1B08-4CD6-A7E0-E58DB123F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15" y="3121093"/>
            <a:ext cx="6689730" cy="3178071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55DB0D4-3783-4F5C-AD3E-B5235DE52A3E}"/>
              </a:ext>
            </a:extLst>
          </p:cNvPr>
          <p:cNvCxnSpPr>
            <a:cxnSpLocks/>
          </p:cNvCxnSpPr>
          <p:nvPr/>
        </p:nvCxnSpPr>
        <p:spPr>
          <a:xfrm>
            <a:off x="938212" y="1133242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96D2AA62-1AF3-4103-8973-45C0203F85D7}"/>
              </a:ext>
            </a:extLst>
          </p:cNvPr>
          <p:cNvSpPr txBox="1">
            <a:spLocks/>
          </p:cNvSpPr>
          <p:nvPr/>
        </p:nvSpPr>
        <p:spPr>
          <a:xfrm>
            <a:off x="823910" y="239436"/>
            <a:ext cx="10199224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Esperimento: 3D con vincolo di disuguaglianza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B514A9B-3468-42BC-8113-7B0794F528BA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83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208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Arial</vt:lpstr>
      <vt:lpstr>Baskerville Old Face</vt:lpstr>
      <vt:lpstr>Calibri</vt:lpstr>
      <vt:lpstr>Calibri Light</vt:lpstr>
      <vt:lpstr>Cambria Math</vt:lpstr>
      <vt:lpstr>Doulos SIL</vt:lpstr>
      <vt:lpstr>Tema di Office</vt:lpstr>
      <vt:lpstr>Progetto ottimo di un campo magnetico con incognite geometriche e di corrente di una spira</vt:lpstr>
      <vt:lpstr>Indice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Lucia</dc:creator>
  <cp:lastModifiedBy>Bernardo Giordano</cp:lastModifiedBy>
  <cp:revision>138</cp:revision>
  <dcterms:created xsi:type="dcterms:W3CDTF">2018-11-20T10:43:00Z</dcterms:created>
  <dcterms:modified xsi:type="dcterms:W3CDTF">2018-11-28T20:32:20Z</dcterms:modified>
</cp:coreProperties>
</file>