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085B98F1-54A5-4822-B696-96F414106BE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34B7E-82A7-444F-B401-35DEC5A5F2CB}" v="86" dt="2018-11-26T21:06:46.933"/>
    <p1510:client id="{7DB06895-C1A9-463A-81DF-B0E1BD81AE50}" v="54" dt="2018-11-26T21:06:4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A809A-F65E-4A35-BA91-CDBBDF54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F03C634-A64D-4301-9992-0D09E685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E30A0A-B20E-4998-8D43-216D046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B725C1-34E0-444E-B87E-20D350F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142D14-18E5-4F4E-8C64-95C50F4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37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9FF0A-0C80-49B3-A4E4-9C41BCE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14FA5C-56BA-4BB6-8273-AF861A81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D0B569-7275-4B30-B37B-EDE75D4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37664-76F9-440C-AD48-DF10517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1E01C-4ABC-4A84-8556-220146D6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010ED0-9A3E-47A8-A217-F97B3C04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A837EE-432E-4989-8327-E64A37FBB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FC60BF-EA70-4224-AAA2-E8A1BDD9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8670C-CC05-4977-B72A-31A42F0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9F57F0-F767-438E-ABBD-594075C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5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4096DA-8BD8-4644-8CCF-F0FED99C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C9E9F6-BF3B-4CCD-9C75-89FC0D2A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45DEA2-7C5B-4B18-9DD1-4F2BCBE9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0F7B6E-2D78-45DE-926E-3B812E7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C39C5-E57E-4635-BE41-44412836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03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E0FC-EFEF-4E37-875D-FE1CC4E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18028-4A17-4A22-B21F-05649F2BB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3E0961-E8FE-434C-8FD6-0E7ED04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1DDCA0-BE5B-4F0E-BA7C-206EB5A0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7F48E-E838-4FB8-B69E-A51EE6C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2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79F213-5E8D-47BD-80B9-569F90D9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5904E8-ADC7-4E09-8677-1DCFD8EF3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6A48A0-02A2-447B-9B6B-2F624DB0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B6855D-14B9-42A3-A442-E1602CF3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CA733A-536C-4874-A6BC-E086F4FA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D725-7FB2-4A49-BC87-0481A99D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568A6-239A-4186-9B8F-2C4B7DB9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873F99-DD05-4024-8E6E-649C10FB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B1B57B-200C-415D-8681-59E97ACAA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2ED851-E84C-4D38-9652-904E723B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FCA9B6-AC0F-458C-B55E-B7B21E7E7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4C3690-A668-47D5-9623-6087380C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6FF4-B1D0-4941-B8C2-51EF81D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2096F3B-0428-4686-B4B7-CF8ED176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0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9DE2E-CC76-4CF1-BA58-9B99B40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520C1E-35FD-4B9A-9B98-9706602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553A79-C518-4C17-9484-1151C608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4CD574-3A7A-4BFD-9810-5E42B6E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37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6FF16-2FB3-425C-9BF2-48605D6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2B5EA6-F745-4430-A159-65E86652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9ABF56-E3E7-40B8-AE91-80719CCC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08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13861-C7D4-42AF-90FE-EBBA6CBC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F09E0-DF36-4AB6-ABFC-42F2A230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051BF5-13DB-4CF6-8E49-A25C0E12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A96558-B60E-42CE-8474-B294FC88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D2235-6744-4E7B-9152-60253BF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CD633-23FC-4BE0-82E1-ED3A5DCB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4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0863F-17BA-4DAC-B668-168DD32B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4AF9CA-FC7C-4531-982B-EA33718E5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A4694F-8E19-46AC-BF4B-8E786683E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90A393-73B2-4406-81D7-43CB9918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9A7889-441E-4E48-B44D-807768E6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C38163-5E17-4C05-8DE6-EBC8355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0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575461-95AC-4CE4-A011-608A7903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823F50-1C8B-4865-A9A4-C61A4FB0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B6D9DC-EF9B-4C48-8FAA-B608EB7B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96CD7-E6CE-470D-9D9D-A9A816181F09}" type="datetimeFigureOut">
              <a:rPr lang="it-IT" smtClean="0"/>
              <a:t>27/11/2018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084B6-064D-498F-B768-EF9EDD12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C8E73F-DCE9-4A13-ADF0-ECA471B94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8DE6-3E2E-472F-9033-498AB40E7B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4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6140D47-9D57-4232-95C1-2382C9C05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180469"/>
            <a:ext cx="4998125" cy="1781497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B1AEC76-DF3C-4202-89D1-D98CED6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783" y="3133818"/>
            <a:ext cx="11196221" cy="1640845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Abadi" panose="020B0604020104020204" pitchFamily="34" charset="0"/>
              </a:rPr>
              <a:t>Progetto ottimo di un campo magnetico con incognite geometriche e di corrente di una spira.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8A44123C-0C76-45DC-AF70-D11D1353B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1908" y="541538"/>
            <a:ext cx="5912531" cy="994299"/>
          </a:xfrm>
        </p:spPr>
        <p:txBody>
          <a:bodyPr>
            <a:normAutofit/>
          </a:bodyPr>
          <a:lstStyle/>
          <a:p>
            <a:r>
              <a:rPr lang="it-IT" sz="2600" b="1" dirty="0">
                <a:latin typeface="Abadi" panose="020B0604020202020204" pitchFamily="34" charset="0"/>
              </a:rPr>
              <a:t>Dipartimento di Ingegneria</a:t>
            </a:r>
          </a:p>
          <a:p>
            <a:r>
              <a:rPr lang="it-IT" sz="2600" b="1" dirty="0">
                <a:latin typeface="Abadi" panose="020B0604020202020204" pitchFamily="34" charset="0"/>
              </a:rPr>
              <a:t>Corso di Metodi di Ottimizzazione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259CA34-9936-4306-AB82-B3FD35391CA9}"/>
              </a:ext>
            </a:extLst>
          </p:cNvPr>
          <p:cNvSpPr txBox="1"/>
          <p:nvPr/>
        </p:nvSpPr>
        <p:spPr>
          <a:xfrm>
            <a:off x="523783" y="5557421"/>
            <a:ext cx="205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Professore:</a:t>
            </a:r>
          </a:p>
          <a:p>
            <a:r>
              <a:rPr lang="it-IT" b="1" dirty="0">
                <a:latin typeface="Abadi" panose="020B0604020104020204" pitchFamily="34" charset="0"/>
              </a:rPr>
              <a:t>Raffaele Martone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3CE963-C875-4789-8EAD-4C286BE1BE45}"/>
              </a:ext>
            </a:extLst>
          </p:cNvPr>
          <p:cNvSpPr txBox="1"/>
          <p:nvPr/>
        </p:nvSpPr>
        <p:spPr>
          <a:xfrm>
            <a:off x="8387918" y="5418921"/>
            <a:ext cx="3046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Gruppo I</a:t>
            </a:r>
          </a:p>
          <a:p>
            <a:r>
              <a:rPr lang="it-IT" b="1" dirty="0">
                <a:latin typeface="Abadi" panose="020B0604020104020204" pitchFamily="34" charset="0"/>
              </a:rPr>
              <a:t>Ing. Saverio Del Prete</a:t>
            </a:r>
          </a:p>
          <a:p>
            <a:r>
              <a:rPr lang="it-IT" b="1" dirty="0">
                <a:latin typeface="Abadi" panose="020B0604020104020204" pitchFamily="34" charset="0"/>
              </a:rPr>
              <a:t>Ing. Bernardo Giordano</a:t>
            </a:r>
          </a:p>
          <a:p>
            <a:r>
              <a:rPr lang="it-IT" b="1" dirty="0">
                <a:latin typeface="Abadi" panose="020B0604020104020204" pitchFamily="34" charset="0"/>
              </a:rPr>
              <a:t>Ing. Lucia Migliaccio</a:t>
            </a:r>
          </a:p>
        </p:txBody>
      </p:sp>
    </p:spTree>
    <p:extLst>
      <p:ext uri="{BB962C8B-B14F-4D97-AF65-F5344CB8AC3E}">
        <p14:creationId xmlns:p14="http://schemas.microsoft.com/office/powerpoint/2010/main" val="14382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2EE08-AB7D-4828-99B7-AA04787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24" y="517526"/>
            <a:ext cx="2266950" cy="1054100"/>
          </a:xfrm>
        </p:spPr>
        <p:txBody>
          <a:bodyPr>
            <a:normAutofit/>
          </a:bodyPr>
          <a:lstStyle/>
          <a:p>
            <a:r>
              <a:rPr lang="it-IT" b="1" dirty="0">
                <a:latin typeface="Abadi" panose="020B0604020104020204" pitchFamily="34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03DB60-CF1D-4156-B591-DFA8D09E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62" y="1990725"/>
            <a:ext cx="6010275" cy="4090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Descrizione del problema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>
                <a:latin typeface="Abadi" panose="020B0604020104020204" pitchFamily="34" charset="0"/>
              </a:rPr>
              <a:t>Obiettivo.</a:t>
            </a:r>
            <a:endParaRPr lang="it-IT" sz="3600" dirty="0"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Formulazione matematica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Tecnica di minimizzazione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Ricerca del minimo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600" dirty="0">
                <a:latin typeface="Abadi" panose="020B0604020104020204" pitchFamily="34" charset="0"/>
              </a:rPr>
              <a:t>Risultati e conclusioni</a:t>
            </a:r>
          </a:p>
        </p:txBody>
      </p:sp>
    </p:spTree>
    <p:extLst>
      <p:ext uri="{BB962C8B-B14F-4D97-AF65-F5344CB8AC3E}">
        <p14:creationId xmlns:p14="http://schemas.microsoft.com/office/powerpoint/2010/main" val="83152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682D2-FFEE-4B6C-8B3F-80EB2A98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2" y="256985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1. Descrizione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BDBD9-73BC-40DB-8003-5BB006B3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2" y="1825625"/>
            <a:ext cx="4154983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latin typeface="Abadi" panose="020B0604020104020204" pitchFamily="34" charset="0"/>
              </a:rPr>
              <a:t>Il sistema è composto da 6 spire simmetriche e concentriche rispetto all'asse z.</a:t>
            </a:r>
          </a:p>
          <a:p>
            <a:r>
              <a:rPr lang="it-IT" dirty="0">
                <a:latin typeface="Abadi" panose="020B0604020104020204" pitchFamily="34" charset="0"/>
              </a:rPr>
              <a:t>I parametri di progetto, ovvero posizione, raggio e intensità di corrente, sono noti per tutte le spire tranne che per una coppia.</a:t>
            </a:r>
            <a:endParaRPr lang="it-IT" dirty="0">
              <a:cs typeface="Calibri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D75EDA-0A93-475A-87AC-16E1391F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75" y="1699790"/>
            <a:ext cx="7500843" cy="44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5EDB2-51D3-433F-97AD-B2EED2F1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2. 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9163AC-4574-4AAA-9DA9-25E379CC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35952" cy="4556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it-IT" dirty="0">
                <a:latin typeface="Abadi"/>
              </a:rPr>
              <a:t>Essendo che le spire sono simmetriche, il problema si riduce alla progettazione di una sola spira che risulta essere la migliore approssimazione di un campo magnetico avente la seguente caratteristica</a:t>
            </a:r>
            <a:r>
              <a:rPr lang="it-IT" dirty="0">
                <a:latin typeface="Abadi"/>
                <a:cs typeface="Calibri"/>
              </a:rPr>
              <a:t>:</a:t>
            </a:r>
            <a:endParaRPr lang="it-IT">
              <a:latin typeface="Abadi"/>
            </a:endParaRPr>
          </a:p>
        </p:txBody>
      </p:sp>
      <p:pic>
        <p:nvPicPr>
          <p:cNvPr id="4" name="Immagine 5" descr="Immagine che contiene cielo, diverso, fotografia, oggetto&#10;&#10;Descrizione generata con affidabilità molto elevata">
            <a:extLst>
              <a:ext uri="{FF2B5EF4-FFF2-40B4-BE49-F238E27FC236}">
                <a16:creationId xmlns:a16="http://schemas.microsoft.com/office/drawing/2014/main" id="{958E7C71-F531-49D7-9389-7EDD91B5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05" y="1367852"/>
            <a:ext cx="5934974" cy="40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4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61857-2525-48E6-8101-5016430E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51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8F1CB-0898-4124-857B-08801E034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7974"/>
            <a:ext cx="10205622" cy="1230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badi" panose="020B0604020104020204" pitchFamily="34" charset="0"/>
              </a:rPr>
              <a:t>La legge di Biot-</a:t>
            </a:r>
            <a:r>
              <a:rPr lang="it-IT" sz="2400" dirty="0" err="1">
                <a:latin typeface="Abadi" panose="020B0604020104020204" pitchFamily="34" charset="0"/>
              </a:rPr>
              <a:t>Savart</a:t>
            </a:r>
            <a:r>
              <a:rPr lang="it-IT" sz="2400" dirty="0">
                <a:latin typeface="Abadi" panose="020B0604020104020204" pitchFamily="34" charset="0"/>
              </a:rPr>
              <a:t> ci permette di valutare il campo magnetico B prodotto in un punto dello spazio da una spira percorsa da corrente elettrica:  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2106D2-4420-4B48-AE5B-6BC2F247A8B3}"/>
              </a:ext>
            </a:extLst>
          </p:cNvPr>
          <p:cNvSpPr txBox="1"/>
          <p:nvPr/>
        </p:nvSpPr>
        <p:spPr>
          <a:xfrm>
            <a:off x="838199" y="3559544"/>
            <a:ext cx="10410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badi" panose="020B0604020104020204" pitchFamily="34" charset="0"/>
              </a:rPr>
              <a:t>Considerando adesso la sovrapposizione degli effetti di tutte le spire del sistema e tenendo presente che le spire sono simmetriche rispetto al piano </a:t>
            </a:r>
            <a:r>
              <a:rPr lang="it-IT" sz="2400" dirty="0" err="1">
                <a:latin typeface="Abadi" panose="020B0604020104020204" pitchFamily="34" charset="0"/>
              </a:rPr>
              <a:t>rθ</a:t>
            </a:r>
            <a:r>
              <a:rPr lang="it-IT" sz="2400" dirty="0">
                <a:latin typeface="Abadi" panose="020B0604020104020204" pitchFamily="34" charset="0"/>
              </a:rPr>
              <a:t>, il campo magnetico complessivo sull’asse z sarà:</a:t>
            </a:r>
          </a:p>
        </p:txBody>
      </p:sp>
      <p:pic>
        <p:nvPicPr>
          <p:cNvPr id="4" name="Immagine 4" descr="Immagine che contiene oggetto&#10;&#10;Descrizione generata con affidabilità elevata">
            <a:extLst>
              <a:ext uri="{FF2B5EF4-FFF2-40B4-BE49-F238E27FC236}">
                <a16:creationId xmlns:a16="http://schemas.microsoft.com/office/drawing/2014/main" id="{2EB9586C-A9BE-4D2B-AA1C-51A34FEB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2579159"/>
            <a:ext cx="3017520" cy="673523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8614A75A-CFE3-4937-AFBA-A33E09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4883577"/>
            <a:ext cx="4663440" cy="17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AF4DF-DCF0-4F72-AB05-77F88B86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Abadi" panose="020B0604020104020204" pitchFamily="34" charset="0"/>
                  </a:rPr>
                  <a:t>Al fine da ottenere una discrepanza più piccola possibile, è di particolare interesse lo studio del minimo della funzione</a:t>
                </a:r>
                <a:br>
                  <a:rPr lang="it-IT" dirty="0">
                    <a:latin typeface="Abadi" panose="020B0604020104020204" pitchFamily="34" charset="0"/>
                  </a:rPr>
                </a:br>
                <a:r>
                  <a:rPr lang="it-IT" dirty="0">
                    <a:latin typeface="Abadi" panose="020B0604020104020204" pitchFamily="34" charset="0"/>
                  </a:rPr>
                  <a:t> </a:t>
                </a:r>
                <a:r>
                  <a:rPr lang="it-IT" i="1" dirty="0">
                    <a:latin typeface="Abadi" panose="020B0604020104020204" pitchFamily="34" charset="0"/>
                  </a:rPr>
                  <a:t>||</a:t>
                </a:r>
                <a:r>
                  <a:rPr lang="it-IT" i="1" dirty="0" err="1">
                    <a:latin typeface="Abadi" panose="020B0604020104020204" pitchFamily="34" charset="0"/>
                  </a:rPr>
                  <a:t>Bz</a:t>
                </a:r>
                <a:r>
                  <a:rPr lang="it-IT" i="1" dirty="0">
                    <a:latin typeface="Abadi" panose="020B0604020104020204" pitchFamily="34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Abadi" panose="020B0604020104020204" pitchFamily="34" charset="0"/>
                  </a:rPr>
                  <a:t>z||:</a:t>
                </a:r>
              </a:p>
              <a:p>
                <a:pPr marL="0" indent="0">
                  <a:buNone/>
                </a:pPr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6BC8FC9-A1F6-4224-B0A3-547EC096F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966913"/>
                <a:ext cx="4743451" cy="4119561"/>
              </a:xfrm>
              <a:blipFill>
                <a:blip r:embed="rId3"/>
                <a:stretch>
                  <a:fillRect l="-2699" t="-2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90020A49-A796-4559-89D5-E6AC5641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88" y="1963554"/>
            <a:ext cx="7113916" cy="31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6B956-950D-40DC-AC8F-AD006C46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3. Formulazione matematica: campionamento e normalizzazione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>
                    <a:latin typeface="Abadi" panose="020B0604020104020204" pitchFamily="34" charset="0"/>
                  </a:rPr>
                  <a:t>La funzione verrà campionata su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valori dell’asse z. La funzione campionata verrà normalizzata e mediata sul valor medio di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i="1" dirty="0">
                    <a:latin typeface="Abadi" panose="020B0604020104020204" pitchFamily="34" charset="0"/>
                  </a:rPr>
                  <a:t>z.</a:t>
                </a:r>
                <a:r>
                  <a:rPr lang="it-IT" dirty="0">
                    <a:latin typeface="Abadi" panose="020B0604020104020204" pitchFamily="34" charset="0"/>
                  </a:rPr>
                  <a:t> La funzione obiettivo si scriverà come: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19475E-FE82-42AE-BA36-D2EB7E4F9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97100"/>
                <a:ext cx="10648824" cy="1327150"/>
              </a:xfrm>
              <a:blipFill>
                <a:blip r:embed="rId3"/>
                <a:stretch>
                  <a:fillRect l="-1203" t="-6881" b="-91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5">
            <a:extLst>
              <a:ext uri="{FF2B5EF4-FFF2-40B4-BE49-F238E27FC236}">
                <a16:creationId xmlns:a16="http://schemas.microsoft.com/office/drawing/2014/main" id="{17E93A69-8C14-4638-AD31-46D0CECF0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309" y="4035856"/>
            <a:ext cx="8400473" cy="17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AB113A-1A01-4CD3-869E-2CCEF7D1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82" y="-4330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4. Tecnica di minimizzazione: Simplesso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E3591A-FD60-4ED5-BB51-39E21F68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" y="1692961"/>
            <a:ext cx="3746855" cy="471259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it-IT" dirty="0">
                <a:latin typeface="Abadi" panose="020B0604020104020204" pitchFamily="34" charset="0"/>
              </a:rPr>
              <a:t>L’algoritmo di ricerca del minimo fa uso del concetto di simplesso, cioè un politopo di N+1 vertici</a:t>
            </a:r>
            <a:r>
              <a:rPr lang="it-IT">
                <a:latin typeface="Abadi" panose="020B0604020104020204" pitchFamily="34" charset="0"/>
              </a:rPr>
              <a:t> viene calato in uno spazio</a:t>
            </a:r>
            <a:r>
              <a:rPr lang="it-IT" dirty="0">
                <a:latin typeface="Abadi" panose="020B0604020104020204" pitchFamily="34" charset="0"/>
              </a:rPr>
              <a:t> </a:t>
            </a:r>
            <a:r>
              <a:rPr lang="it-IT">
                <a:latin typeface="Abadi" panose="020B0604020104020204" pitchFamily="34" charset="0"/>
              </a:rPr>
              <a:t>di </a:t>
            </a:r>
            <a:r>
              <a:rPr lang="it-IT" dirty="0">
                <a:latin typeface="Abadi" panose="020B0604020104020204" pitchFamily="34" charset="0"/>
              </a:rPr>
              <a:t>N dimensioni. La ricerca avviene attraverso il movimento del politopo, il quale può:</a:t>
            </a:r>
          </a:p>
          <a:p>
            <a:r>
              <a:rPr lang="it-IT" dirty="0">
                <a:latin typeface="Abadi" panose="020B0604020104020204" pitchFamily="34" charset="0"/>
              </a:rPr>
              <a:t>Ribaltarsi</a:t>
            </a:r>
          </a:p>
          <a:p>
            <a:r>
              <a:rPr lang="it-IT" dirty="0">
                <a:latin typeface="Abadi" panose="020B0604020104020204" pitchFamily="34" charset="0"/>
              </a:rPr>
              <a:t>Contrarsi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714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1F025-A3C2-45F0-B37A-75E5B0E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75" y="133761"/>
            <a:ext cx="10515600" cy="1325563"/>
          </a:xfrm>
        </p:spPr>
        <p:txBody>
          <a:bodyPr/>
          <a:lstStyle/>
          <a:p>
            <a:r>
              <a:rPr lang="it-IT" b="1" dirty="0">
                <a:latin typeface="Abadi" panose="020B0604020104020204" pitchFamily="34" charset="0"/>
              </a:rPr>
              <a:t>4. Tecnica di minimizzazione: Simplesso</a:t>
            </a:r>
          </a:p>
        </p:txBody>
      </p:sp>
    </p:spTree>
    <p:extLst>
      <p:ext uri="{BB962C8B-B14F-4D97-AF65-F5344CB8AC3E}">
        <p14:creationId xmlns:p14="http://schemas.microsoft.com/office/powerpoint/2010/main" val="188651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289</Words>
  <Application>Microsoft Office PowerPoint</Application>
  <PresentationFormat>Widescreen</PresentationFormat>
  <Paragraphs>34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Cambria Math</vt:lpstr>
      <vt:lpstr>Tema di Office</vt:lpstr>
      <vt:lpstr>Progetto ottimo di un campo magnetico con incognite geometriche e di corrente di una spira.</vt:lpstr>
      <vt:lpstr>Indice</vt:lpstr>
      <vt:lpstr>1. Descrizione del problema</vt:lpstr>
      <vt:lpstr>2. Obiettivo</vt:lpstr>
      <vt:lpstr>3. Formulazione matematica</vt:lpstr>
      <vt:lpstr>3. Formulazione matematica</vt:lpstr>
      <vt:lpstr>3. Formulazione matematica: campionamento e normalizzazione</vt:lpstr>
      <vt:lpstr>4. Tecnica di minimizzazione: Simplesso</vt:lpstr>
      <vt:lpstr>4. Tecnica di minimizzazione: Simplesso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Lucia</dc:creator>
  <cp:lastModifiedBy>Bernardo Giordano</cp:lastModifiedBy>
  <cp:revision>125</cp:revision>
  <dcterms:created xsi:type="dcterms:W3CDTF">2018-11-20T10:43:00Z</dcterms:created>
  <dcterms:modified xsi:type="dcterms:W3CDTF">2018-11-27T08:33:22Z</dcterms:modified>
</cp:coreProperties>
</file>