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62" r:id="rId8"/>
    <p:sldId id="263" r:id="rId9"/>
    <p:sldId id="268" r:id="rId10"/>
    <p:sldId id="271" r:id="rId11"/>
    <p:sldId id="276" r:id="rId12"/>
    <p:sldId id="269" r:id="rId13"/>
    <p:sldId id="264" r:id="rId14"/>
    <p:sldId id="272" r:id="rId15"/>
    <p:sldId id="265" r:id="rId16"/>
    <p:sldId id="278" r:id="rId17"/>
    <p:sldId id="266" r:id="rId18"/>
    <p:sldId id="267" r:id="rId19"/>
    <p:sldId id="277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085B98F1-54A5-4822-B696-96F414106BEC}">
          <p14:sldIdLst>
            <p14:sldId id="256"/>
            <p14:sldId id="257"/>
            <p14:sldId id="258"/>
            <p14:sldId id="259"/>
            <p14:sldId id="260"/>
            <p14:sldId id="275"/>
            <p14:sldId id="262"/>
            <p14:sldId id="263"/>
            <p14:sldId id="268"/>
            <p14:sldId id="271"/>
            <p14:sldId id="276"/>
            <p14:sldId id="269"/>
            <p14:sldId id="264"/>
            <p14:sldId id="272"/>
            <p14:sldId id="265"/>
            <p14:sldId id="278"/>
            <p14:sldId id="266"/>
            <p14:sldId id="267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DCDCDC"/>
    <a:srgbClr val="DCFF0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45" d="100"/>
          <a:sy n="45" d="100"/>
        </p:scale>
        <p:origin x="62" y="10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6A809A-F65E-4A35-BA91-CDBBDF540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F03C634-A64D-4301-9992-0D09E6858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E30A0A-B20E-4998-8D43-216D046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02/12/2018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B725C1-34E0-444E-B87E-20D350F6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142D14-18E5-4F4E-8C64-95C50F49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737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19FF0A-0C80-49B3-A4E4-9C41BCEF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14FA5C-56BA-4BB6-8273-AF861A81C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D0B569-7275-4B30-B37B-EDE75D4D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02/12/2018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037664-76F9-440C-AD48-DF105170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A1E01C-4ABC-4A84-8556-220146D6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4010ED0-9A3E-47A8-A217-F97B3C044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FA837EE-432E-4989-8327-E64A37FBB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FC60BF-EA70-4224-AAA2-E8A1BDD9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02/12/2018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48670C-CC05-4977-B72A-31A42F0F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9F57F0-F767-438E-ABBD-594075C5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858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4096DA-8BD8-4644-8CCF-F0FED99C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C9E9F6-BF3B-4CCD-9C75-89FC0D2AC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45DEA2-7C5B-4B18-9DD1-4F2BCBE9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02/12/2018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0F7B6E-2D78-45DE-926E-3B812E79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4C39C5-E57E-4635-BE41-44412836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703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73E0FC-EFEF-4E37-875D-FE1CC4E5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318028-4A17-4A22-B21F-05649F2BB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3E0961-E8FE-434C-8FD6-0E7ED047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02/12/2018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1DDCA0-BE5B-4F0E-BA7C-206EB5A0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47F48E-E838-4FB8-B69E-A51EE6C2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827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79F213-5E8D-47BD-80B9-569F90D9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5904E8-ADC7-4E09-8677-1DCFD8EF3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6A48A0-02A2-447B-9B6B-2F624DB0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B6855D-14B9-42A3-A442-E1602CF3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02/12/2018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CA733A-536C-4874-A6BC-E086F4FA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06D725-7FB2-4A49-BC87-0481A99D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92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568A6-239A-4186-9B8F-2C4B7DB91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873F99-DD05-4024-8E6E-649C10FBA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EB1B57B-200C-415D-8681-59E97ACAA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62ED851-E84C-4D38-9652-904E723B7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7FCA9B6-AC0F-458C-B55E-B7B21E7E7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94C3690-A668-47D5-9623-6087380C7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02/12/2018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6FF4-B1D0-4941-B8C2-51EF81D3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2096F3B-0428-4686-B4B7-CF8ED176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806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79DE2E-CC76-4CF1-BA58-9B99B400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3520C1E-35FD-4B9A-9B98-97066020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02/12/2018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553A79-C518-4C17-9484-1151C608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4CD574-3A7A-4BFD-9810-5E42B6EE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937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C96FF16-2FB3-425C-9BF2-48605D6E1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02/12/2018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62B5EA6-F745-4430-A159-65E86652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9ABF56-E3E7-40B8-AE91-80719CCC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08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B13861-C7D4-42AF-90FE-EBBA6CBC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8F09E0-DF36-4AB6-ABFC-42F2A2307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F051BF5-13DB-4CF6-8E49-A25C0E12B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A96558-B60E-42CE-8474-B294FC88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02/12/2018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FD2235-6744-4E7B-9152-60253BFE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3CD633-23FC-4BE0-82E1-ED3A5DCB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24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30863F-17BA-4DAC-B668-168DD32B5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24AF9CA-FC7C-4531-982B-EA33718E5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7A4694F-8E19-46AC-BF4B-8E786683E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90A393-73B2-4406-81D7-43CB9918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02/12/2018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9A7889-441E-4E48-B44D-807768E6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C38163-5E17-4C05-8DE6-EBC8355D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709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6575461-95AC-4CE4-A011-608A79032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823F50-1C8B-4865-A9A4-C61A4FB00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B6D9DC-EF9B-4C48-8FAA-B608EB7B3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96CD7-E6CE-470D-9D9D-A9A816181F09}" type="datetimeFigureOut">
              <a:rPr lang="it-IT" smtClean="0"/>
              <a:t>02/12/2018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0084B6-064D-498F-B768-EF9EDD125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C8E73F-DCE9-4A13-ADF0-ECA471B94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64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4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6140D47-9D57-4232-95C1-2382C9C0548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83" y="180469"/>
            <a:ext cx="4998125" cy="1781497"/>
          </a:xfrm>
          <a:prstGeom prst="rect">
            <a:avLst/>
          </a:prstGeom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CB1AEC76-DF3C-4202-89D1-D98CED6E5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234" y="2608577"/>
            <a:ext cx="11401531" cy="1640845"/>
          </a:xfrm>
        </p:spPr>
        <p:txBody>
          <a:bodyPr>
            <a:noAutofit/>
          </a:bodyPr>
          <a:lstStyle/>
          <a:p>
            <a:r>
              <a:rPr lang="it-IT" sz="4400" b="1" dirty="0">
                <a:ea typeface="Doulos SIL" panose="02000500070000020004" pitchFamily="2" charset="0"/>
                <a:cs typeface="Doulos SIL" panose="02000500070000020004" pitchFamily="2" charset="0"/>
              </a:rPr>
              <a:t>Progetto ottimo di un campo magnetico con incognite geometriche e di corrente di una spira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259CA34-9936-4306-AB82-B3FD35391CA9}"/>
              </a:ext>
            </a:extLst>
          </p:cNvPr>
          <p:cNvSpPr txBox="1"/>
          <p:nvPr/>
        </p:nvSpPr>
        <p:spPr>
          <a:xfrm>
            <a:off x="782728" y="5557419"/>
            <a:ext cx="2050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Professore</a:t>
            </a:r>
          </a:p>
          <a:p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Raffaele Martone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13CE963-C875-4789-8EAD-4C286BE1BE45}"/>
              </a:ext>
            </a:extLst>
          </p:cNvPr>
          <p:cNvSpPr txBox="1"/>
          <p:nvPr/>
        </p:nvSpPr>
        <p:spPr>
          <a:xfrm>
            <a:off x="8362751" y="5280421"/>
            <a:ext cx="3046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Gruppo I</a:t>
            </a:r>
          </a:p>
          <a:p>
            <a:pPr algn="r"/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Saverio Del Prete</a:t>
            </a:r>
          </a:p>
          <a:p>
            <a:pPr algn="r"/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Bernardo Giordano</a:t>
            </a:r>
          </a:p>
          <a:p>
            <a:pPr algn="r"/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Lucia Migliaccio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5C5D3F0-9F84-4D6F-87D1-5FAEEAF049C0}"/>
              </a:ext>
            </a:extLst>
          </p:cNvPr>
          <p:cNvSpPr txBox="1"/>
          <p:nvPr/>
        </p:nvSpPr>
        <p:spPr>
          <a:xfrm>
            <a:off x="6435709" y="594163"/>
            <a:ext cx="48726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Baskerville Old Face" panose="02020602080505020303" pitchFamily="18" charset="0"/>
              </a:rPr>
              <a:t>Dipartimento di Ingegneria</a:t>
            </a:r>
          </a:p>
          <a:p>
            <a:r>
              <a:rPr lang="it-IT" sz="2800" dirty="0">
                <a:latin typeface="Baskerville Old Face" panose="02020602080505020303" pitchFamily="18" charset="0"/>
              </a:rPr>
              <a:t>Industriale e dell’Informazione</a:t>
            </a:r>
          </a:p>
        </p:txBody>
      </p:sp>
    </p:spTree>
    <p:extLst>
      <p:ext uri="{BB962C8B-B14F-4D97-AF65-F5344CB8AC3E}">
        <p14:creationId xmlns:p14="http://schemas.microsoft.com/office/powerpoint/2010/main" val="143829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EA3B08-BC89-4E8B-8F82-1517FAB6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5. Considerazioni preliminari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796A1E-54BB-40ED-910E-95CBB951D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91825" cy="3243524"/>
          </a:xfrm>
        </p:spPr>
        <p:txBody>
          <a:bodyPr/>
          <a:lstStyle/>
          <a:p>
            <a:r>
              <a:rPr lang="it-IT" dirty="0">
                <a:solidFill>
                  <a:srgbClr val="002060"/>
                </a:solidFill>
                <a:latin typeface="+mj-lt"/>
              </a:rPr>
              <a:t>Assumeremo </a:t>
            </a:r>
            <a:r>
              <a:rPr lang="it-IT" b="1" i="1" dirty="0">
                <a:solidFill>
                  <a:srgbClr val="C00000"/>
                </a:solidFill>
                <a:latin typeface="+mj-lt"/>
              </a:rPr>
              <a:t>raggio</a:t>
            </a:r>
            <a:r>
              <a:rPr lang="it-IT" dirty="0">
                <a:solidFill>
                  <a:srgbClr val="002060"/>
                </a:solidFill>
                <a:latin typeface="+mj-lt"/>
              </a:rPr>
              <a:t> e </a:t>
            </a:r>
            <a:r>
              <a:rPr lang="it-IT" b="1" i="1" dirty="0">
                <a:solidFill>
                  <a:srgbClr val="C00000"/>
                </a:solidFill>
                <a:latin typeface="+mj-lt"/>
              </a:rPr>
              <a:t>posizione</a:t>
            </a:r>
            <a:r>
              <a:rPr lang="it-IT" dirty="0">
                <a:solidFill>
                  <a:srgbClr val="002060"/>
                </a:solidFill>
                <a:latin typeface="+mj-lt"/>
              </a:rPr>
              <a:t> validi non oltre la lunghezza di </a:t>
            </a:r>
            <a:r>
              <a:rPr lang="it-IT" b="1" dirty="0">
                <a:solidFill>
                  <a:srgbClr val="C00000"/>
                </a:solidFill>
                <a:latin typeface="+mj-lt"/>
              </a:rPr>
              <a:t>un metro</a:t>
            </a:r>
            <a:r>
              <a:rPr lang="it-IT" dirty="0">
                <a:solidFill>
                  <a:srgbClr val="002060"/>
                </a:solidFill>
                <a:latin typeface="+mj-lt"/>
              </a:rPr>
              <a:t>.</a:t>
            </a:r>
          </a:p>
          <a:p>
            <a:r>
              <a:rPr lang="it-IT" dirty="0">
                <a:solidFill>
                  <a:srgbClr val="002060"/>
                </a:solidFill>
                <a:latin typeface="+mj-lt"/>
              </a:rPr>
              <a:t>La massima precisione con la quale l’algoritmo si sposterà nello spazio di ricerca così come i risultati degli esperimenti a seguire è della </a:t>
            </a:r>
            <a:r>
              <a:rPr lang="it-IT" b="1" i="1" dirty="0">
                <a:solidFill>
                  <a:srgbClr val="C00000"/>
                </a:solidFill>
                <a:latin typeface="+mj-lt"/>
              </a:rPr>
              <a:t>terza cifra significativa </a:t>
            </a:r>
            <a:r>
              <a:rPr lang="it-IT" dirty="0">
                <a:solidFill>
                  <a:srgbClr val="002060"/>
                </a:solidFill>
                <a:latin typeface="+mj-lt"/>
              </a:rPr>
              <a:t>dopo la virgola.</a:t>
            </a:r>
          </a:p>
          <a:p>
            <a:r>
              <a:rPr lang="it-IT" b="1" dirty="0">
                <a:solidFill>
                  <a:srgbClr val="C00000"/>
                </a:solidFill>
                <a:latin typeface="+mj-lt"/>
              </a:rPr>
              <a:t>Condizioni di arresto</a:t>
            </a: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:  </a:t>
            </a:r>
          </a:p>
          <a:p>
            <a:pPr marL="0" indent="0">
              <a:buNone/>
            </a:pPr>
            <a:endParaRPr lang="it-IT" b="1" dirty="0">
              <a:solidFill>
                <a:srgbClr val="C00000"/>
              </a:solidFill>
              <a:latin typeface="+mj-lt"/>
            </a:endParaRPr>
          </a:p>
          <a:p>
            <a:endParaRPr lang="it-IT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FBD37E8-D4D6-445A-8EF0-C5B53A72A415}"/>
              </a:ext>
            </a:extLst>
          </p:cNvPr>
          <p:cNvSpPr txBox="1"/>
          <p:nvPr/>
        </p:nvSpPr>
        <p:spPr>
          <a:xfrm>
            <a:off x="4248797" y="3616881"/>
            <a:ext cx="5715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002060"/>
                </a:solidFill>
                <a:latin typeface="+mj-lt"/>
              </a:rPr>
              <a:t>Lunghezza minima del simplesso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002060"/>
                </a:solidFill>
                <a:latin typeface="+mj-lt"/>
              </a:rPr>
              <a:t>Massima percentuale di errore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002060"/>
                </a:solidFill>
                <a:latin typeface="+mj-lt"/>
              </a:rPr>
              <a:t>Numero massimo di </a:t>
            </a:r>
            <a:r>
              <a:rPr lang="it-IT" sz="2800" dirty="0" err="1">
                <a:solidFill>
                  <a:srgbClr val="002060"/>
                </a:solidFill>
                <a:latin typeface="+mj-lt"/>
              </a:rPr>
              <a:t>flips</a:t>
            </a:r>
            <a:endParaRPr lang="it-IT" sz="28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78F07D6-3A8B-42FC-A1EE-9FFA4FA1D40D}"/>
              </a:ext>
            </a:extLst>
          </p:cNvPr>
          <p:cNvCxnSpPr>
            <a:cxnSpLocks/>
          </p:cNvCxnSpPr>
          <p:nvPr/>
        </p:nvCxnSpPr>
        <p:spPr>
          <a:xfrm>
            <a:off x="945356" y="138553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46DB05B-E0E9-4250-97C9-6143833B2922}"/>
              </a:ext>
            </a:extLst>
          </p:cNvPr>
          <p:cNvCxnSpPr>
            <a:cxnSpLocks/>
          </p:cNvCxnSpPr>
          <p:nvPr/>
        </p:nvCxnSpPr>
        <p:spPr>
          <a:xfrm>
            <a:off x="945356" y="64337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565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EA3B08-BC89-4E8B-8F82-1517FAB6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5. Considerazioni preliminari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78F07D6-3A8B-42FC-A1EE-9FFA4FA1D40D}"/>
              </a:ext>
            </a:extLst>
          </p:cNvPr>
          <p:cNvCxnSpPr>
            <a:cxnSpLocks/>
          </p:cNvCxnSpPr>
          <p:nvPr/>
        </p:nvCxnSpPr>
        <p:spPr>
          <a:xfrm>
            <a:off x="945356" y="138553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46DB05B-E0E9-4250-97C9-6143833B2922}"/>
              </a:ext>
            </a:extLst>
          </p:cNvPr>
          <p:cNvCxnSpPr>
            <a:cxnSpLocks/>
          </p:cNvCxnSpPr>
          <p:nvPr/>
        </p:nvCxnSpPr>
        <p:spPr>
          <a:xfrm>
            <a:off x="945356" y="64337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19850BFD-93B5-435D-9DA2-DFDB40765D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010629"/>
              </p:ext>
            </p:extLst>
          </p:nvPr>
        </p:nvGraphicFramePr>
        <p:xfrm>
          <a:off x="1806633" y="2197251"/>
          <a:ext cx="8578734" cy="330846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200102">
                  <a:extLst>
                    <a:ext uri="{9D8B030D-6E8A-4147-A177-3AD203B41FA5}">
                      <a16:colId xmlns:a16="http://schemas.microsoft.com/office/drawing/2014/main" val="36033129"/>
                    </a:ext>
                  </a:extLst>
                </a:gridCol>
                <a:gridCol w="2128058">
                  <a:extLst>
                    <a:ext uri="{9D8B030D-6E8A-4147-A177-3AD203B41FA5}">
                      <a16:colId xmlns:a16="http://schemas.microsoft.com/office/drawing/2014/main" val="2383489718"/>
                    </a:ext>
                  </a:extLst>
                </a:gridCol>
                <a:gridCol w="2035882">
                  <a:extLst>
                    <a:ext uri="{9D8B030D-6E8A-4147-A177-3AD203B41FA5}">
                      <a16:colId xmlns:a16="http://schemas.microsoft.com/office/drawing/2014/main" val="4235985486"/>
                    </a:ext>
                  </a:extLst>
                </a:gridCol>
                <a:gridCol w="2214692">
                  <a:extLst>
                    <a:ext uri="{9D8B030D-6E8A-4147-A177-3AD203B41FA5}">
                      <a16:colId xmlns:a16="http://schemas.microsoft.com/office/drawing/2014/main" val="1497542247"/>
                    </a:ext>
                  </a:extLst>
                </a:gridCol>
              </a:tblGrid>
              <a:tr h="551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0" dirty="0"/>
                        <a:t>Spira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0" dirty="0"/>
                        <a:t>R = 0.7m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0" dirty="0"/>
                        <a:t>I = 3A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0" dirty="0"/>
                        <a:t>Z = -0.4m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4061966"/>
                  </a:ext>
                </a:extLst>
              </a:tr>
              <a:tr h="551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1" dirty="0"/>
                        <a:t>Spira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1" dirty="0"/>
                        <a:t>R = 0.8m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1" dirty="0"/>
                        <a:t>I = 5A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1" dirty="0"/>
                        <a:t>Z = -0.7m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262564"/>
                  </a:ext>
                </a:extLst>
              </a:tr>
              <a:tr h="551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dirty="0"/>
                        <a:t>Spira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dirty="0"/>
                        <a:t>R = 0.6m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dirty="0"/>
                        <a:t>I = 2A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dirty="0"/>
                        <a:t>Z = -0.9m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4617905"/>
                  </a:ext>
                </a:extLst>
              </a:tr>
              <a:tr h="551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dirty="0"/>
                        <a:t>Spira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dirty="0"/>
                        <a:t>R = 0.7m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dirty="0"/>
                        <a:t>I = 3A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dirty="0"/>
                        <a:t>Z = 0.4m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278639"/>
                  </a:ext>
                </a:extLst>
              </a:tr>
              <a:tr h="551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1" dirty="0"/>
                        <a:t>Spira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1" dirty="0"/>
                        <a:t>R = 0.8m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1" dirty="0"/>
                        <a:t>I = 5A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1" dirty="0"/>
                        <a:t>Z = 0.7m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1629847"/>
                  </a:ext>
                </a:extLst>
              </a:tr>
              <a:tr h="551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dirty="0"/>
                        <a:t>Spira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dirty="0"/>
                        <a:t>R = 0.6m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dirty="0"/>
                        <a:t>I = 2A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dirty="0"/>
                        <a:t>Z = 0.9m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900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317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F81A92-4651-4D3E-8A4E-E18E0D796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6. Esperimento: 2D senza vincoli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041A36E-E33B-46A2-A45B-8C680E636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416" y="4103261"/>
            <a:ext cx="7051358" cy="2221971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E784221-8D14-4E30-A107-7E7E2EE2C843}"/>
              </a:ext>
            </a:extLst>
          </p:cNvPr>
          <p:cNvSpPr txBox="1"/>
          <p:nvPr/>
        </p:nvSpPr>
        <p:spPr>
          <a:xfrm>
            <a:off x="838200" y="1665169"/>
            <a:ext cx="36576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+mj-lt"/>
              </a:rPr>
              <a:t>In questo test fissiamo la variabile </a:t>
            </a:r>
            <a:r>
              <a:rPr lang="it-IT" sz="2800" b="1" i="1" dirty="0">
                <a:solidFill>
                  <a:srgbClr val="C00000"/>
                </a:solidFill>
                <a:latin typeface="+mj-lt"/>
              </a:rPr>
              <a:t>Z = 0.7m </a:t>
            </a:r>
            <a:r>
              <a:rPr lang="it-IT" sz="2800" dirty="0">
                <a:solidFill>
                  <a:srgbClr val="002060"/>
                </a:solidFill>
                <a:latin typeface="+mj-lt"/>
              </a:rPr>
              <a:t>e andiamo a ricercare il minimo relativo alla corrente e al raggio della spira.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1C58AC4-2EEE-4A36-9C98-FEFC7E836516}"/>
              </a:ext>
            </a:extLst>
          </p:cNvPr>
          <p:cNvCxnSpPr>
            <a:cxnSpLocks/>
          </p:cNvCxnSpPr>
          <p:nvPr/>
        </p:nvCxnSpPr>
        <p:spPr>
          <a:xfrm>
            <a:off x="1052512" y="6443309"/>
            <a:ext cx="10863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E93BD0DD-7D3A-4515-B3FD-EA5BA438F94B}"/>
              </a:ext>
            </a:extLst>
          </p:cNvPr>
          <p:cNvCxnSpPr>
            <a:cxnSpLocks/>
          </p:cNvCxnSpPr>
          <p:nvPr/>
        </p:nvCxnSpPr>
        <p:spPr>
          <a:xfrm>
            <a:off x="945356" y="1509359"/>
            <a:ext cx="10970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409FD23B-18C7-414F-BDC5-2A39C53A18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416" y="1665169"/>
            <a:ext cx="7051358" cy="2453770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10795883-1604-4833-A556-482B08FA7E4C}"/>
              </a:ext>
            </a:extLst>
          </p:cNvPr>
          <p:cNvSpPr/>
          <p:nvPr/>
        </p:nvSpPr>
        <p:spPr>
          <a:xfrm>
            <a:off x="7561156" y="2127362"/>
            <a:ext cx="134223" cy="1853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4558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3F0FE11E-DF9F-4E75-91B9-25F5E9FD5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952" y="1176908"/>
            <a:ext cx="7143273" cy="2474828"/>
          </a:xfrm>
          <a:prstGeom prst="rect">
            <a:avLst/>
          </a:prstGeom>
        </p:spPr>
      </p:pic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C7CB4E63-3260-4EA3-9D89-8268DC09EF42}"/>
              </a:ext>
            </a:extLst>
          </p:cNvPr>
          <p:cNvCxnSpPr>
            <a:cxnSpLocks/>
          </p:cNvCxnSpPr>
          <p:nvPr/>
        </p:nvCxnSpPr>
        <p:spPr>
          <a:xfrm>
            <a:off x="938212" y="1133242"/>
            <a:ext cx="10701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F45F277-79BC-4709-8BCD-92552CDA27AD}"/>
              </a:ext>
            </a:extLst>
          </p:cNvPr>
          <p:cNvSpPr txBox="1"/>
          <p:nvPr/>
        </p:nvSpPr>
        <p:spPr>
          <a:xfrm>
            <a:off x="837543" y="1287962"/>
            <a:ext cx="34743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+mj-lt"/>
              </a:rPr>
              <a:t>In questo test, l’algoritmo si ferma quando la </a:t>
            </a:r>
            <a:r>
              <a:rPr lang="it-IT" sz="2800" b="1" i="1" dirty="0">
                <a:solidFill>
                  <a:srgbClr val="C00000"/>
                </a:solidFill>
                <a:latin typeface="+mj-lt"/>
              </a:rPr>
              <a:t>percentuale di errore</a:t>
            </a:r>
            <a:r>
              <a:rPr lang="it-IT" sz="2800" dirty="0">
                <a:solidFill>
                  <a:srgbClr val="002060"/>
                </a:solidFill>
                <a:latin typeface="+mj-lt"/>
              </a:rPr>
              <a:t> scende al di sotto del valore minimo ammesso.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5D4ADCD-91E9-43A4-A4BE-8677C7FA4C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953" y="3649112"/>
            <a:ext cx="7143272" cy="2876443"/>
          </a:xfrm>
          <a:prstGeom prst="rect">
            <a:avLst/>
          </a:prstGeom>
        </p:spPr>
      </p:pic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4AD2E82D-8EB6-4371-8A73-EA718A046D41}"/>
              </a:ext>
            </a:extLst>
          </p:cNvPr>
          <p:cNvCxnSpPr>
            <a:cxnSpLocks/>
          </p:cNvCxnSpPr>
          <p:nvPr/>
        </p:nvCxnSpPr>
        <p:spPr>
          <a:xfrm>
            <a:off x="742236" y="6554736"/>
            <a:ext cx="10896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1">
            <a:extLst>
              <a:ext uri="{FF2B5EF4-FFF2-40B4-BE49-F238E27FC236}">
                <a16:creationId xmlns:a16="http://schemas.microsoft.com/office/drawing/2014/main" id="{6C7D4F80-535B-43DF-B543-B38F13B7F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307975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6. Esperimento: 3D senza vincoli</a:t>
            </a:r>
            <a:b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86510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948457-65FF-44D5-A021-5D953048A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307975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6. Esperimento: 3D senza vincoli</a:t>
            </a:r>
            <a:b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</a:br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330FF7A3-0743-4C2B-958A-0EBFDD59668D}"/>
              </a:ext>
            </a:extLst>
          </p:cNvPr>
          <p:cNvCxnSpPr>
            <a:cxnSpLocks/>
          </p:cNvCxnSpPr>
          <p:nvPr/>
        </p:nvCxnSpPr>
        <p:spPr>
          <a:xfrm>
            <a:off x="804862" y="1133242"/>
            <a:ext cx="11110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BB904809-0BE3-4F68-85A5-707653C68793}"/>
              </a:ext>
            </a:extLst>
          </p:cNvPr>
          <p:cNvCxnSpPr>
            <a:cxnSpLocks/>
          </p:cNvCxnSpPr>
          <p:nvPr/>
        </p:nvCxnSpPr>
        <p:spPr>
          <a:xfrm>
            <a:off x="744314" y="6321008"/>
            <a:ext cx="111714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F3D50E3-4C50-4CBF-A7B5-F95BAEE71A1F}"/>
              </a:ext>
            </a:extLst>
          </p:cNvPr>
          <p:cNvSpPr txBox="1"/>
          <p:nvPr/>
        </p:nvSpPr>
        <p:spPr>
          <a:xfrm>
            <a:off x="657225" y="1443371"/>
            <a:ext cx="37909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2060"/>
                </a:solidFill>
                <a:latin typeface="+mj-lt"/>
              </a:rPr>
              <a:t>Contrariamente a quanto ci aspettavamo la </a:t>
            </a:r>
            <a:r>
              <a:rPr lang="it-IT" sz="2400" i="1" dirty="0">
                <a:solidFill>
                  <a:srgbClr val="002060"/>
                </a:solidFill>
                <a:latin typeface="+mj-lt"/>
              </a:rPr>
              <a:t>precisione</a:t>
            </a:r>
            <a:r>
              <a:rPr lang="it-IT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it-IT" sz="2400" b="1" i="1" dirty="0">
                <a:solidFill>
                  <a:srgbClr val="C00000"/>
                </a:solidFill>
                <a:latin typeface="+mj-lt"/>
              </a:rPr>
              <a:t>non tende a migliorare</a:t>
            </a:r>
            <a:r>
              <a:rPr lang="it-IT" sz="2400" b="1" i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it-IT" sz="2400" dirty="0">
                <a:solidFill>
                  <a:srgbClr val="002060"/>
                </a:solidFill>
                <a:latin typeface="+mj-lt"/>
              </a:rPr>
              <a:t>all’aumentare del numero di campioni della funzione obiettivo.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2060"/>
                </a:solidFill>
                <a:latin typeface="+mj-lt"/>
              </a:rPr>
              <a:t>Il motivo per il quale invece le prestazioni sono state migliori in presenza di meno campioni è la</a:t>
            </a:r>
            <a:r>
              <a:rPr lang="it-IT" sz="2400" dirty="0">
                <a:solidFill>
                  <a:srgbClr val="C00000"/>
                </a:solidFill>
                <a:latin typeface="+mj-lt"/>
              </a:rPr>
              <a:t> </a:t>
            </a:r>
            <a:r>
              <a:rPr lang="it-IT" sz="2400" b="1" i="1" dirty="0">
                <a:solidFill>
                  <a:srgbClr val="C00000"/>
                </a:solidFill>
                <a:latin typeface="+mj-lt"/>
              </a:rPr>
              <a:t>minore definizione</a:t>
            </a:r>
            <a:r>
              <a:rPr lang="it-IT" sz="2400" b="1" i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it-IT" sz="2400" dirty="0">
                <a:solidFill>
                  <a:srgbClr val="002060"/>
                </a:solidFill>
                <a:latin typeface="+mj-lt"/>
              </a:rPr>
              <a:t>della </a:t>
            </a:r>
            <a:r>
              <a:rPr lang="it-IT" sz="2400">
                <a:solidFill>
                  <a:srgbClr val="002060"/>
                </a:solidFill>
                <a:latin typeface="+mj-lt"/>
              </a:rPr>
              <a:t>funzione obiettivo.</a:t>
            </a:r>
            <a:endParaRPr lang="it-IT" sz="2400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1A6C89F9-BC8A-4DCE-B7FC-4A143C50E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175" y="1463731"/>
            <a:ext cx="7467600" cy="2165815"/>
          </a:xfr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87664EE8-AAE4-458B-9EAC-612C8A237E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175" y="3629546"/>
            <a:ext cx="7467600" cy="231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58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24F91B-5F97-43D8-85F8-545DBB74A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212" y="1502713"/>
            <a:ext cx="4061627" cy="4493819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002060"/>
                </a:solidFill>
                <a:latin typeface="+mj-lt"/>
              </a:rPr>
              <a:t>Presenza di un vincolo di disuguaglianza </a:t>
            </a:r>
            <a:r>
              <a:rPr lang="it-IT" b="1" i="1" dirty="0">
                <a:solidFill>
                  <a:srgbClr val="C00000"/>
                </a:solidFill>
                <a:latin typeface="+mj-lt"/>
              </a:rPr>
              <a:t>R ≤ 2Z</a:t>
            </a:r>
            <a:r>
              <a:rPr lang="it-IT" dirty="0">
                <a:solidFill>
                  <a:srgbClr val="002060"/>
                </a:solidFill>
                <a:latin typeface="+mj-lt"/>
              </a:rPr>
              <a:t>.</a:t>
            </a:r>
          </a:p>
          <a:p>
            <a:r>
              <a:rPr lang="it-IT" dirty="0">
                <a:solidFill>
                  <a:srgbClr val="002060"/>
                </a:solidFill>
                <a:latin typeface="+mj-lt"/>
              </a:rPr>
              <a:t>La percentuale di errore aumenta o diminuisce drasticamente a seconda del punto iniziale.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0BF9E96-2D50-43BF-A479-21D30323C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415" y="1190812"/>
            <a:ext cx="6689730" cy="204511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1A86C1C-1B08-4CD6-A7E0-E58DB123F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415" y="3121093"/>
            <a:ext cx="6689730" cy="3178071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B55DB0D4-3783-4F5C-AD3E-B5235DE52A3E}"/>
              </a:ext>
            </a:extLst>
          </p:cNvPr>
          <p:cNvCxnSpPr>
            <a:cxnSpLocks/>
          </p:cNvCxnSpPr>
          <p:nvPr/>
        </p:nvCxnSpPr>
        <p:spPr>
          <a:xfrm>
            <a:off x="938212" y="1133242"/>
            <a:ext cx="109909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96D2AA62-1AF3-4103-8973-45C0203F85D7}"/>
              </a:ext>
            </a:extLst>
          </p:cNvPr>
          <p:cNvSpPr txBox="1">
            <a:spLocks/>
          </p:cNvSpPr>
          <p:nvPr/>
        </p:nvSpPr>
        <p:spPr>
          <a:xfrm>
            <a:off x="823910" y="239436"/>
            <a:ext cx="10199224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6. Esperimento: 3D con vincolo di disuguaglianza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B514A9B-3468-42BC-8113-7B0794F528BA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1105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683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24F91B-5F97-43D8-85F8-545DBB74A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212" y="1502713"/>
            <a:ext cx="4061627" cy="4493819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002060"/>
                </a:solidFill>
                <a:latin typeface="+mj-lt"/>
              </a:rPr>
              <a:t>Presenza di un vincolo di disuguaglianza </a:t>
            </a:r>
            <a:r>
              <a:rPr lang="it-IT" b="1" i="1" dirty="0">
                <a:solidFill>
                  <a:srgbClr val="C00000"/>
                </a:solidFill>
                <a:latin typeface="+mj-lt"/>
              </a:rPr>
              <a:t>R ≤ 2Z</a:t>
            </a:r>
            <a:r>
              <a:rPr lang="it-IT" dirty="0">
                <a:solidFill>
                  <a:srgbClr val="002060"/>
                </a:solidFill>
                <a:latin typeface="+mj-lt"/>
              </a:rPr>
              <a:t>.</a:t>
            </a:r>
          </a:p>
          <a:p>
            <a:r>
              <a:rPr lang="it-IT" dirty="0">
                <a:solidFill>
                  <a:srgbClr val="002060"/>
                </a:solidFill>
                <a:latin typeface="+mj-lt"/>
              </a:rPr>
              <a:t>La percentuale di errore aumenta o diminuisce drasticamente a seconda del punto iniziale.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1A86C1C-1B08-4CD6-A7E0-E58DB123F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415" y="3121093"/>
            <a:ext cx="6689730" cy="3178071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B55DB0D4-3783-4F5C-AD3E-B5235DE52A3E}"/>
              </a:ext>
            </a:extLst>
          </p:cNvPr>
          <p:cNvCxnSpPr>
            <a:cxnSpLocks/>
          </p:cNvCxnSpPr>
          <p:nvPr/>
        </p:nvCxnSpPr>
        <p:spPr>
          <a:xfrm>
            <a:off x="938212" y="1133242"/>
            <a:ext cx="109909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96D2AA62-1AF3-4103-8973-45C0203F85D7}"/>
              </a:ext>
            </a:extLst>
          </p:cNvPr>
          <p:cNvSpPr txBox="1">
            <a:spLocks/>
          </p:cNvSpPr>
          <p:nvPr/>
        </p:nvSpPr>
        <p:spPr>
          <a:xfrm>
            <a:off x="823910" y="239436"/>
            <a:ext cx="10199224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6. Esperimento: 3D con vincolo di disuguaglianza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B514A9B-3468-42BC-8113-7B0794F528BA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1105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magine 1">
            <a:extLst>
              <a:ext uri="{FF2B5EF4-FFF2-40B4-BE49-F238E27FC236}">
                <a16:creationId xmlns:a16="http://schemas.microsoft.com/office/drawing/2014/main" id="{7DD026CF-477F-405F-A921-899D74880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9415" y="1249431"/>
            <a:ext cx="6689730" cy="187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174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7B090B-A589-47C6-BADB-8A0D7CF3E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14" y="168653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6. Esperimento: 2D con vincolo di uguaglianza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1320C0B-A149-4F67-9373-A14A7DBC9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794" y="4097887"/>
            <a:ext cx="7824345" cy="226836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C335ABF-F52B-47ED-BEFA-E213F741892D}"/>
              </a:ext>
            </a:extLst>
          </p:cNvPr>
          <p:cNvSpPr txBox="1"/>
          <p:nvPr/>
        </p:nvSpPr>
        <p:spPr>
          <a:xfrm>
            <a:off x="367313" y="1494215"/>
            <a:ext cx="391748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+mj-lt"/>
              </a:rPr>
              <a:t>Valutiamo i risultati  in presenza di un vincolo di uguaglianza </a:t>
            </a:r>
            <a:r>
              <a:rPr lang="it-IT" sz="2800" b="1" i="1" dirty="0">
                <a:solidFill>
                  <a:srgbClr val="C00000"/>
                </a:solidFill>
                <a:latin typeface="+mj-lt"/>
              </a:rPr>
              <a:t>R = 2Z </a:t>
            </a:r>
            <a:r>
              <a:rPr lang="it-IT" sz="2800" dirty="0">
                <a:solidFill>
                  <a:srgbClr val="002060"/>
                </a:solidFill>
                <a:latin typeface="+mj-lt"/>
              </a:rPr>
              <a:t>in due dimensioni. </a:t>
            </a:r>
            <a:br>
              <a:rPr lang="it-IT" sz="2800" dirty="0">
                <a:solidFill>
                  <a:srgbClr val="002060"/>
                </a:solidFill>
                <a:latin typeface="+mj-lt"/>
              </a:rPr>
            </a:br>
            <a:r>
              <a:rPr lang="it-IT" sz="2800" dirty="0">
                <a:solidFill>
                  <a:srgbClr val="002060"/>
                </a:solidFill>
                <a:latin typeface="+mj-lt"/>
              </a:rPr>
              <a:t>Analogamente al caso in 3D, anche qui la percentuale di errore aumenta di molto.</a:t>
            </a:r>
            <a:endParaRPr lang="it-IT" dirty="0">
              <a:latin typeface="+mj-lt"/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C54C90B-22FF-4C48-A056-52F24CBE6298}"/>
              </a:ext>
            </a:extLst>
          </p:cNvPr>
          <p:cNvCxnSpPr>
            <a:cxnSpLocks/>
          </p:cNvCxnSpPr>
          <p:nvPr/>
        </p:nvCxnSpPr>
        <p:spPr>
          <a:xfrm>
            <a:off x="481011" y="1233134"/>
            <a:ext cx="116281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309BBCB1-CED9-44B0-9338-7D96441AB710}"/>
              </a:ext>
            </a:extLst>
          </p:cNvPr>
          <p:cNvCxnSpPr>
            <a:cxnSpLocks/>
          </p:cNvCxnSpPr>
          <p:nvPr/>
        </p:nvCxnSpPr>
        <p:spPr>
          <a:xfrm>
            <a:off x="581626" y="6461865"/>
            <a:ext cx="115275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328F42EE-0A52-43DC-BABB-5FCE70603F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794" y="1509218"/>
            <a:ext cx="7824346" cy="258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90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323D79-27CA-4EC6-9E43-055ACC14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1" y="344690"/>
            <a:ext cx="10515600" cy="837000"/>
          </a:xfrm>
        </p:spPr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7. Risultati e conclusioni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B81158C-3B1C-4A82-949E-E1EDE21E9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65" y="1284579"/>
            <a:ext cx="10058870" cy="5125842"/>
          </a:xfrm>
        </p:spPr>
      </p:pic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D37A71E1-DF52-4E56-BE92-F9CAB8BB1E10}"/>
              </a:ext>
            </a:extLst>
          </p:cNvPr>
          <p:cNvCxnSpPr>
            <a:cxnSpLocks/>
          </p:cNvCxnSpPr>
          <p:nvPr/>
        </p:nvCxnSpPr>
        <p:spPr>
          <a:xfrm>
            <a:off x="481011" y="1233134"/>
            <a:ext cx="111629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B7D4BDD-1533-47D3-AF97-9899B5BFBD08}"/>
              </a:ext>
            </a:extLst>
          </p:cNvPr>
          <p:cNvCxnSpPr>
            <a:cxnSpLocks/>
          </p:cNvCxnSpPr>
          <p:nvPr/>
        </p:nvCxnSpPr>
        <p:spPr>
          <a:xfrm>
            <a:off x="581626" y="6461865"/>
            <a:ext cx="110622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314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323D79-27CA-4EC6-9E43-055ACC14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1" y="344690"/>
            <a:ext cx="10515600" cy="837000"/>
          </a:xfrm>
        </p:spPr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7. Risultati e conclusioni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D37A71E1-DF52-4E56-BE92-F9CAB8BB1E10}"/>
              </a:ext>
            </a:extLst>
          </p:cNvPr>
          <p:cNvCxnSpPr>
            <a:cxnSpLocks/>
          </p:cNvCxnSpPr>
          <p:nvPr/>
        </p:nvCxnSpPr>
        <p:spPr>
          <a:xfrm>
            <a:off x="481011" y="1233134"/>
            <a:ext cx="111629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B7D4BDD-1533-47D3-AF97-9899B5BFBD08}"/>
              </a:ext>
            </a:extLst>
          </p:cNvPr>
          <p:cNvCxnSpPr>
            <a:cxnSpLocks/>
          </p:cNvCxnSpPr>
          <p:nvPr/>
        </p:nvCxnSpPr>
        <p:spPr>
          <a:xfrm>
            <a:off x="581626" y="6461865"/>
            <a:ext cx="110622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61628931-8B5D-42D6-876B-2164ED1C9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11" y="1353479"/>
            <a:ext cx="11162908" cy="5056937"/>
          </a:xfrm>
        </p:spPr>
        <p:txBody>
          <a:bodyPr/>
          <a:lstStyle/>
          <a:p>
            <a:r>
              <a:rPr lang="it-IT" dirty="0"/>
              <a:t>Test con 3 gradi di libertà senza vincoli: risultati più accurati in presenza di un numero minore di campioni: l’algoritmo tende a dimezzare e maggiormente e arrestarsi prima con più campioni</a:t>
            </a:r>
          </a:p>
          <a:p>
            <a:r>
              <a:rPr lang="it-IT" dirty="0"/>
              <a:t>Test con 3 gradi di libertà (vincolo di disuguaglianza): grossa percentuale di errore rispetto ai parametri ideali; percentuale di errore dipendente dal punto iniziale</a:t>
            </a:r>
          </a:p>
          <a:p>
            <a:r>
              <a:rPr lang="it-IT" dirty="0"/>
              <a:t>Test con 2 gradi di libertà (vincolo di uguaglianza): risultati coerenti con il test precedente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204E56A9-4F4A-49E9-89E5-AB94E4363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582761"/>
              </p:ext>
            </p:extLst>
          </p:nvPr>
        </p:nvGraphicFramePr>
        <p:xfrm>
          <a:off x="581626" y="4790050"/>
          <a:ext cx="11028749" cy="165423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828433">
                  <a:extLst>
                    <a:ext uri="{9D8B030D-6E8A-4147-A177-3AD203B41FA5}">
                      <a16:colId xmlns:a16="http://schemas.microsoft.com/office/drawing/2014/main" val="2941238680"/>
                    </a:ext>
                  </a:extLst>
                </a:gridCol>
                <a:gridCol w="2735814">
                  <a:extLst>
                    <a:ext uri="{9D8B030D-6E8A-4147-A177-3AD203B41FA5}">
                      <a16:colId xmlns:a16="http://schemas.microsoft.com/office/drawing/2014/main" val="1040117994"/>
                    </a:ext>
                  </a:extLst>
                </a:gridCol>
                <a:gridCol w="2617312">
                  <a:extLst>
                    <a:ext uri="{9D8B030D-6E8A-4147-A177-3AD203B41FA5}">
                      <a16:colId xmlns:a16="http://schemas.microsoft.com/office/drawing/2014/main" val="1615730639"/>
                    </a:ext>
                  </a:extLst>
                </a:gridCol>
                <a:gridCol w="2847190">
                  <a:extLst>
                    <a:ext uri="{9D8B030D-6E8A-4147-A177-3AD203B41FA5}">
                      <a16:colId xmlns:a16="http://schemas.microsoft.com/office/drawing/2014/main" val="2459419178"/>
                    </a:ext>
                  </a:extLst>
                </a:gridCol>
              </a:tblGrid>
              <a:tr h="551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0" dirty="0"/>
                        <a:t>3D senza vincoli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0" dirty="0"/>
                        <a:t>R = 0.796 ± 0.001m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="0" dirty="0"/>
                        <a:t>I = 4.981 ± 0.001A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="0" dirty="0"/>
                        <a:t>Z = 0.699 ± 0.001m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067816"/>
                  </a:ext>
                </a:extLst>
              </a:tr>
              <a:tr h="551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0" dirty="0"/>
                        <a:t>3D vincolo </a:t>
                      </a:r>
                      <a:r>
                        <a:rPr lang="it-IT" sz="2400" b="0" dirty="0" err="1"/>
                        <a:t>dis</a:t>
                      </a:r>
                      <a:r>
                        <a:rPr lang="it-IT" sz="2400" b="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="0" dirty="0"/>
                        <a:t>R = 0.991 ± 0.001m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="0" dirty="0"/>
                        <a:t>I = 4.093 ± 0.001A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="0" dirty="0"/>
                        <a:t>Z = 0.495 ± 0.001m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208876"/>
                  </a:ext>
                </a:extLst>
              </a:tr>
              <a:tr h="551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dirty="0"/>
                        <a:t>2D vincolo </a:t>
                      </a:r>
                      <a:r>
                        <a:rPr lang="it-IT" sz="2400" dirty="0" err="1"/>
                        <a:t>ug</a:t>
                      </a:r>
                      <a:r>
                        <a:rPr lang="it-IT" sz="24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="0" dirty="0"/>
                        <a:t>R = 0.998 ± 0.001m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="0" dirty="0"/>
                        <a:t>I = 4.097 ± 0.001A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="0" dirty="0"/>
                        <a:t>Z = 0.499 ± 0.001m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00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59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92EE08-AB7D-4828-99B7-AA047875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911" y="499495"/>
            <a:ext cx="2266950" cy="1054100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03DB60-CF1D-4156-B591-DFA8D09E2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718" y="1771646"/>
            <a:ext cx="6010275" cy="409098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Descrizione del problema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Obiettivo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Formulazione matematica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Tecnica di minimizzazione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Considerazioni preliminari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Esperimenti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Risultati e conclusioni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D6621C6-55DA-4B28-8D31-0A3DC6C5BA3C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5B3FF9A-34EF-4BDC-A5D5-D677A6E88F89}"/>
              </a:ext>
            </a:extLst>
          </p:cNvPr>
          <p:cNvCxnSpPr>
            <a:cxnSpLocks/>
          </p:cNvCxnSpPr>
          <p:nvPr/>
        </p:nvCxnSpPr>
        <p:spPr>
          <a:xfrm>
            <a:off x="838200" y="586263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52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ABDBD9-73BC-40DB-8003-5BB006B3D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13" y="1576174"/>
            <a:ext cx="3836201" cy="4667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Il sistema è composto da 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6 spire simmetriche 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e concentriche rispetto all'asse z.</a:t>
            </a:r>
          </a:p>
          <a:p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 parametri di progetto, ovvero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posizione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,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raggio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e intensità di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corrente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, sono noti per tutte le spire tranne che per una coppia.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6D75EDA-0A93-475A-87AC-16E1391F9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202" y="1507469"/>
            <a:ext cx="8029445" cy="4735955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B7E032F-EC43-47DB-AD1D-CC926507FE94}"/>
              </a:ext>
            </a:extLst>
          </p:cNvPr>
          <p:cNvCxnSpPr>
            <a:cxnSpLocks/>
          </p:cNvCxnSpPr>
          <p:nvPr/>
        </p:nvCxnSpPr>
        <p:spPr>
          <a:xfrm>
            <a:off x="385762" y="1393301"/>
            <a:ext cx="116308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1">
            <a:extLst>
              <a:ext uri="{FF2B5EF4-FFF2-40B4-BE49-F238E27FC236}">
                <a16:creationId xmlns:a16="http://schemas.microsoft.com/office/drawing/2014/main" id="{4F0540AC-109D-4711-B16A-41D5A29BFEA6}"/>
              </a:ext>
            </a:extLst>
          </p:cNvPr>
          <p:cNvSpPr txBox="1">
            <a:spLocks/>
          </p:cNvSpPr>
          <p:nvPr/>
        </p:nvSpPr>
        <p:spPr>
          <a:xfrm>
            <a:off x="218113" y="339201"/>
            <a:ext cx="6667458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1. Descrizione del problema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2FEB4DF-C1C8-4A18-B8A7-0B272D1DBD53}"/>
              </a:ext>
            </a:extLst>
          </p:cNvPr>
          <p:cNvCxnSpPr>
            <a:cxnSpLocks/>
          </p:cNvCxnSpPr>
          <p:nvPr/>
        </p:nvCxnSpPr>
        <p:spPr>
          <a:xfrm>
            <a:off x="385762" y="6386159"/>
            <a:ext cx="116308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06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9163AC-4574-4AAA-9DA9-25E379CC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9" y="1553595"/>
            <a:ext cx="3283941" cy="47551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L’obiettivo del progetto delle spire incognite è quello di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approssimare quanto più possibile 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un campo magnetico della seguente caratteristica.</a:t>
            </a:r>
          </a:p>
        </p:txBody>
      </p:sp>
      <p:pic>
        <p:nvPicPr>
          <p:cNvPr id="4" name="Immagine 5" descr="Immagine che contiene cielo, diverso, fotografia, oggetto&#10;&#10;Descrizione generata con affidabilità molto elevata">
            <a:extLst>
              <a:ext uri="{FF2B5EF4-FFF2-40B4-BE49-F238E27FC236}">
                <a16:creationId xmlns:a16="http://schemas.microsoft.com/office/drawing/2014/main" id="{958E7C71-F531-49D7-9389-7EDD91B5A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820" y="1442184"/>
            <a:ext cx="6767680" cy="4866518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088D6EF-65E6-45E7-8272-456AB75B3EA5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olo 1">
            <a:extLst>
              <a:ext uri="{FF2B5EF4-FFF2-40B4-BE49-F238E27FC236}">
                <a16:creationId xmlns:a16="http://schemas.microsoft.com/office/drawing/2014/main" id="{CCC13261-5023-4ACE-A375-4AAAEE7F9627}"/>
              </a:ext>
            </a:extLst>
          </p:cNvPr>
          <p:cNvSpPr txBox="1">
            <a:spLocks/>
          </p:cNvSpPr>
          <p:nvPr/>
        </p:nvSpPr>
        <p:spPr>
          <a:xfrm>
            <a:off x="823911" y="499495"/>
            <a:ext cx="6667458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2. Obiettivo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8C199ED7-CCC3-4C0B-90C6-AC261848E9CE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4155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24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78F1CB-0898-4124-857B-08801E034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874" y="1335991"/>
            <a:ext cx="10205622" cy="1073614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La legge di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Biot-</a:t>
            </a:r>
            <a:r>
              <a:rPr lang="it-IT" b="1" i="1" dirty="0" err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Savart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permette di valutare il campo magnetico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B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prodotto in un punto dello spazio da una spira percorsa da corrente elettrica: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B2106D2-4420-4B48-AE5B-6BC2F247A8B3}"/>
              </a:ext>
            </a:extLst>
          </p:cNvPr>
          <p:cNvSpPr txBox="1"/>
          <p:nvPr/>
        </p:nvSpPr>
        <p:spPr>
          <a:xfrm>
            <a:off x="938212" y="3261129"/>
            <a:ext cx="101192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Considerando adesso la </a:t>
            </a:r>
            <a:r>
              <a:rPr lang="it-IT" sz="2800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sovrapposizione degli effetti </a:t>
            </a:r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di tutte le spire del sistema e tenendo presente che </a:t>
            </a:r>
            <a:r>
              <a:rPr lang="it-IT" sz="2800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le spire sono simmetriche rispetto al piano </a:t>
            </a:r>
            <a:r>
              <a:rPr lang="it-IT" sz="2800" b="1" i="1" dirty="0" err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rθ</a:t>
            </a:r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, il campo magnetico complessivo sull’asse </a:t>
            </a:r>
            <a:r>
              <a:rPr lang="it-IT" sz="2800" i="1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z</a:t>
            </a:r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sarà:</a:t>
            </a:r>
          </a:p>
        </p:txBody>
      </p:sp>
      <p:pic>
        <p:nvPicPr>
          <p:cNvPr id="4" name="Immagine 4" descr="Immagine che contiene oggetto&#10;&#10;Descrizione generata con affidabilità elevata">
            <a:extLst>
              <a:ext uri="{FF2B5EF4-FFF2-40B4-BE49-F238E27FC236}">
                <a16:creationId xmlns:a16="http://schemas.microsoft.com/office/drawing/2014/main" id="{2EB9586C-A9BE-4D2B-AA1C-51A34FEBC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794" y="2409605"/>
            <a:ext cx="4287521" cy="956992"/>
          </a:xfrm>
          <a:prstGeom prst="rect">
            <a:avLst/>
          </a:prstGeom>
        </p:spPr>
      </p:pic>
      <p:pic>
        <p:nvPicPr>
          <p:cNvPr id="6" name="Immagine 6">
            <a:extLst>
              <a:ext uri="{FF2B5EF4-FFF2-40B4-BE49-F238E27FC236}">
                <a16:creationId xmlns:a16="http://schemas.microsoft.com/office/drawing/2014/main" id="{8614A75A-CFE3-4937-AFBA-A33E09422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4673" y="4414177"/>
            <a:ext cx="5161755" cy="1908003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2CCD224-FA33-4053-A5D5-F69F1A0CE68B}"/>
              </a:ext>
            </a:extLst>
          </p:cNvPr>
          <p:cNvCxnSpPr>
            <a:cxnSpLocks/>
          </p:cNvCxnSpPr>
          <p:nvPr/>
        </p:nvCxnSpPr>
        <p:spPr>
          <a:xfrm>
            <a:off x="938212" y="120035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F3B3B60C-1094-4F04-A837-AAC8ECA2A354}"/>
              </a:ext>
            </a:extLst>
          </p:cNvPr>
          <p:cNvSpPr txBox="1">
            <a:spLocks/>
          </p:cNvSpPr>
          <p:nvPr/>
        </p:nvSpPr>
        <p:spPr>
          <a:xfrm>
            <a:off x="823910" y="306548"/>
            <a:ext cx="6986239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3. Formulazione matematica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13D47E6-C857-40DE-A25B-9322EB3C39FC}"/>
              </a:ext>
            </a:extLst>
          </p:cNvPr>
          <p:cNvCxnSpPr>
            <a:cxnSpLocks/>
          </p:cNvCxnSpPr>
          <p:nvPr/>
        </p:nvCxnSpPr>
        <p:spPr>
          <a:xfrm>
            <a:off x="823911" y="636285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7690D83-1D56-427C-AF5F-96A2B0830A3A}"/>
              </a:ext>
            </a:extLst>
          </p:cNvPr>
          <p:cNvSpPr txBox="1"/>
          <p:nvPr/>
        </p:nvSpPr>
        <p:spPr>
          <a:xfrm>
            <a:off x="7963565" y="2579645"/>
            <a:ext cx="74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(1)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D9222DF-BC95-4E77-B61A-63DB453FFF5E}"/>
              </a:ext>
            </a:extLst>
          </p:cNvPr>
          <p:cNvSpPr txBox="1"/>
          <p:nvPr/>
        </p:nvSpPr>
        <p:spPr>
          <a:xfrm>
            <a:off x="8602462" y="5131293"/>
            <a:ext cx="52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220750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E78F1CB-0898-4124-857B-08801E034C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1874" y="1335990"/>
                <a:ext cx="10205622" cy="4866563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Problema: minimizzare la discrepanza tra il campo magnetico da progettare e quello desiderato: 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Doulos SIL" panose="02000500070000020004" pitchFamily="2" charset="0"/>
                        <a:cs typeface="Doulos SIL" panose="02000500070000020004" pitchFamily="2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Doulos SIL" panose="02000500070000020004" pitchFamily="2" charset="0"/>
                            <a:cs typeface="Doulos SIL" panose="02000500070000020004" pitchFamily="2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  <m:t>𝑧</m:t>
                            </m:r>
                          </m:sub>
                        </m:s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Doulos SIL" panose="02000500070000020004" pitchFamily="2" charset="0"/>
                            <a:cs typeface="Doulos SIL" panose="02000500070000020004" pitchFamily="2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it-IT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  <m:sub>
                            <m:r>
                              <a:rPr lang="it-IT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Doulos SIL" panose="02000500070000020004" pitchFamily="2" charset="0"/>
                        <a:cs typeface="Doulos SIL" panose="02000500070000020004" pitchFamily="2" charset="0"/>
                      </a:rPr>
                      <m:t>|</m:t>
                    </m:r>
                  </m:oMath>
                </a14:m>
                <a:endParaRPr lang="it-IT" dirty="0">
                  <a:solidFill>
                    <a:srgbClr val="C00000"/>
                  </a:solidFill>
                  <a:latin typeface="+mj-lt"/>
                  <a:ea typeface="Doulos SIL" panose="02000500070000020004" pitchFamily="2" charset="0"/>
                  <a:cs typeface="Doulos SIL" panose="02000500070000020004" pitchFamily="2" charset="0"/>
                </a:endParaRPr>
              </a:p>
              <a:p>
                <a:r>
                  <a:rPr lang="it-IT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Per la simmetria del problema, i contributi relativi alle spire </a:t>
                </a:r>
                <a:r>
                  <a:rPr lang="it-IT" i="1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1</a:t>
                </a:r>
                <a:r>
                  <a:rPr lang="it-IT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 e </a:t>
                </a:r>
                <a:r>
                  <a:rPr lang="it-IT" i="1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3</a:t>
                </a:r>
                <a:r>
                  <a:rPr lang="it-IT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 si annullano a vicenda.</a:t>
                </a:r>
              </a:p>
              <a:p>
                <a:endParaRPr lang="it-IT" i="1" dirty="0">
                  <a:solidFill>
                    <a:srgbClr val="002060"/>
                  </a:solidFill>
                  <a:latin typeface="+mj-lt"/>
                  <a:ea typeface="Doulos SIL" panose="02000500070000020004" pitchFamily="2" charset="0"/>
                  <a:cs typeface="Doulos SIL" panose="02000500070000020004" pitchFamily="2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E78F1CB-0898-4124-857B-08801E034C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1874" y="1335990"/>
                <a:ext cx="10205622" cy="4866563"/>
              </a:xfrm>
              <a:blipFill>
                <a:blip r:embed="rId3"/>
                <a:stretch>
                  <a:fillRect l="-1075" t="-20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2CCD224-FA33-4053-A5D5-F69F1A0CE68B}"/>
              </a:ext>
            </a:extLst>
          </p:cNvPr>
          <p:cNvCxnSpPr>
            <a:cxnSpLocks/>
          </p:cNvCxnSpPr>
          <p:nvPr/>
        </p:nvCxnSpPr>
        <p:spPr>
          <a:xfrm>
            <a:off x="938212" y="120035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F3B3B60C-1094-4F04-A837-AAC8ECA2A354}"/>
              </a:ext>
            </a:extLst>
          </p:cNvPr>
          <p:cNvSpPr txBox="1">
            <a:spLocks/>
          </p:cNvSpPr>
          <p:nvPr/>
        </p:nvSpPr>
        <p:spPr>
          <a:xfrm>
            <a:off x="823911" y="306548"/>
            <a:ext cx="6667458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3. Formulazione matematica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13D47E6-C857-40DE-A25B-9322EB3C39FC}"/>
              </a:ext>
            </a:extLst>
          </p:cNvPr>
          <p:cNvCxnSpPr>
            <a:cxnSpLocks/>
          </p:cNvCxnSpPr>
          <p:nvPr/>
        </p:nvCxnSpPr>
        <p:spPr>
          <a:xfrm>
            <a:off x="823911" y="636285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1FE6AEC3-803F-48E9-90A7-C6BB6A1CD1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947" y="3429000"/>
            <a:ext cx="8753475" cy="25527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A35AF52-3B39-486D-9EE9-5F570BE2EF6E}"/>
              </a:ext>
            </a:extLst>
          </p:cNvPr>
          <p:cNvSpPr txBox="1"/>
          <p:nvPr/>
        </p:nvSpPr>
        <p:spPr>
          <a:xfrm>
            <a:off x="10911163" y="4234649"/>
            <a:ext cx="509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3718331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19475E-FE82-42AE-BA36-D2EB7E4F9A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4047" y="1623533"/>
                <a:ext cx="9866808" cy="463465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sz="2400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La funzione verrà campionata su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rgbClr val="C0000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 </a:t>
                </a:r>
                <a:r>
                  <a:rPr lang="it-IT" sz="2400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valori dell’asse z. La funzione campionata verrà poi normalizzata su</a:t>
                </a:r>
                <a14:m>
                  <m:oMath xmlns:m="http://schemas.openxmlformats.org/officeDocument/2006/math">
                    <m:r>
                      <a:rPr lang="it-IT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Doulos SIL" panose="02000500070000020004" pitchFamily="2" charset="0"/>
                        <a:cs typeface="Doulos SIL" panose="02000500070000020004" pitchFamily="2" charset="0"/>
                      </a:rPr>
                      <m:t> </m:t>
                    </m:r>
                    <m:f>
                      <m:fPr>
                        <m:ctrlPr>
                          <a:rPr lang="it-IT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Doulos SIL" panose="02000500070000020004" pitchFamily="2" charset="0"/>
                            <a:cs typeface="Doulos SIL" panose="02000500070000020004" pitchFamily="2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oulos SIL" panose="02000500070000020004" pitchFamily="2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Doulos SIL" panose="02000500070000020004" pitchFamily="2" charset="0"/>
                            <a:cs typeface="Doulos SIL" panose="02000500070000020004" pitchFamily="2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it-IT" sz="2400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 e sul valor medio di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it-IT" sz="2400" i="1" dirty="0">
                    <a:solidFill>
                      <a:srgbClr val="C0000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z</a:t>
                </a:r>
                <a:r>
                  <a:rPr lang="it-IT" sz="2400" i="1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.</a:t>
                </a:r>
                <a:endParaRPr lang="it-IT" sz="2400" dirty="0">
                  <a:solidFill>
                    <a:srgbClr val="002060"/>
                  </a:solidFill>
                  <a:latin typeface="+mj-lt"/>
                  <a:ea typeface="Doulos SIL" panose="02000500070000020004" pitchFamily="2" charset="0"/>
                  <a:cs typeface="Doulos SIL" panose="02000500070000020004" pitchFamily="2" charset="0"/>
                </a:endParaRPr>
              </a:p>
              <a:p>
                <a:pPr marL="0" indent="0">
                  <a:buNone/>
                </a:pPr>
                <a:r>
                  <a:rPr lang="it-IT" sz="2400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La funzione obiettivo si scriverà come: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19475E-FE82-42AE-BA36-D2EB7E4F9A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4047" y="1623533"/>
                <a:ext cx="9866808" cy="4634654"/>
              </a:xfrm>
              <a:blipFill>
                <a:blip r:embed="rId3"/>
                <a:stretch>
                  <a:fillRect l="-989" t="-15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5">
            <a:extLst>
              <a:ext uri="{FF2B5EF4-FFF2-40B4-BE49-F238E27FC236}">
                <a16:creationId xmlns:a16="http://schemas.microsoft.com/office/drawing/2014/main" id="{17E93A69-8C14-4638-AD31-46D0CECF0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145" y="3294626"/>
            <a:ext cx="9544718" cy="1939841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76F4B5E1-0310-4D0B-91AB-2CBFCF073034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olo 1">
            <a:extLst>
              <a:ext uri="{FF2B5EF4-FFF2-40B4-BE49-F238E27FC236}">
                <a16:creationId xmlns:a16="http://schemas.microsoft.com/office/drawing/2014/main" id="{9A05E275-3A55-496F-9D2D-85F0BCDCBCE0}"/>
              </a:ext>
            </a:extLst>
          </p:cNvPr>
          <p:cNvSpPr txBox="1">
            <a:spLocks/>
          </p:cNvSpPr>
          <p:nvPr/>
        </p:nvSpPr>
        <p:spPr>
          <a:xfrm>
            <a:off x="823910" y="499495"/>
            <a:ext cx="8178047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3. Formulazione matematica:</a:t>
            </a:r>
            <a:b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Campionamento e normalizzazione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BB24FB4-2002-4B24-AA5E-14C95BD682EB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309C3DD-E8C0-4A39-B76E-58CDCD20FDD3}"/>
              </a:ext>
            </a:extLst>
          </p:cNvPr>
          <p:cNvSpPr txBox="1"/>
          <p:nvPr/>
        </p:nvSpPr>
        <p:spPr>
          <a:xfrm>
            <a:off x="10921125" y="4003807"/>
            <a:ext cx="6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3933012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E3591A-FD60-4ED5-BB51-39E21F68C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839" y="1564513"/>
            <a:ext cx="4028666" cy="45867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Implementazione in MATLAB</a:t>
            </a:r>
          </a:p>
          <a:p>
            <a:r>
              <a:rPr lang="it-IT" b="1" i="1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Caratteristiche</a:t>
            </a:r>
            <a:r>
              <a:rPr lang="it-IT" b="1" i="1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: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Rilevamento dell’invecchiamento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Ricerca del massimo vertice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Ricerca del secondo peggiore 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Generalizzato a casi N-dimensionali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D8ED5F7-00F4-4016-A77A-3C0AE921C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688" y="420177"/>
            <a:ext cx="7044326" cy="5731107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CD87E1A0-379F-4F03-9AA9-C6EF8C3E4407}"/>
              </a:ext>
            </a:extLst>
          </p:cNvPr>
          <p:cNvSpPr txBox="1">
            <a:spLocks/>
          </p:cNvSpPr>
          <p:nvPr/>
        </p:nvSpPr>
        <p:spPr>
          <a:xfrm>
            <a:off x="431174" y="420904"/>
            <a:ext cx="7044326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4. Tecnica di ricerca del minimo: simplesso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BA212D6-06F1-48D3-971F-650DC3FF244D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1264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149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80F296-6B14-4D8F-930D-0EA59AA4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24" y="17463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4. Demo simplesso</a:t>
            </a:r>
          </a:p>
        </p:txBody>
      </p:sp>
      <p:pic>
        <p:nvPicPr>
          <p:cNvPr id="4" name="test1crop">
            <a:hlinkClick r:id="" action="ppaction://media"/>
            <a:extLst>
              <a:ext uri="{FF2B5EF4-FFF2-40B4-BE49-F238E27FC236}">
                <a16:creationId xmlns:a16="http://schemas.microsoft.com/office/drawing/2014/main" id="{5D42BEA7-2F83-4397-957C-277DBF658935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24324" y="1343026"/>
            <a:ext cx="11543352" cy="4618038"/>
          </a:xfrm>
        </p:spPr>
      </p:pic>
    </p:spTree>
    <p:extLst>
      <p:ext uri="{BB962C8B-B14F-4D97-AF65-F5344CB8AC3E}">
        <p14:creationId xmlns:p14="http://schemas.microsoft.com/office/powerpoint/2010/main" val="312733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29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741</Words>
  <Application>Microsoft Office PowerPoint</Application>
  <PresentationFormat>Widescreen</PresentationFormat>
  <Paragraphs>103</Paragraphs>
  <Slides>19</Slides>
  <Notes>0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6" baseType="lpstr">
      <vt:lpstr>Arial</vt:lpstr>
      <vt:lpstr>Baskerville Old Face</vt:lpstr>
      <vt:lpstr>Calibri</vt:lpstr>
      <vt:lpstr>Calibri Light</vt:lpstr>
      <vt:lpstr>Cambria Math</vt:lpstr>
      <vt:lpstr>Doulos SIL</vt:lpstr>
      <vt:lpstr>Tema di Office</vt:lpstr>
      <vt:lpstr>Progetto ottimo di un campo magnetico con incognite geometriche e di corrente di una spira</vt:lpstr>
      <vt:lpstr>Indice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4. Demo simplesso</vt:lpstr>
      <vt:lpstr>5. Considerazioni preliminari</vt:lpstr>
      <vt:lpstr>5. Considerazioni preliminari</vt:lpstr>
      <vt:lpstr>6. Esperimento: 2D senza vincoli</vt:lpstr>
      <vt:lpstr>6. Esperimento: 3D senza vincoli </vt:lpstr>
      <vt:lpstr>6. Esperimento: 3D senza vincoli </vt:lpstr>
      <vt:lpstr>Presentazione standard di PowerPoint</vt:lpstr>
      <vt:lpstr>Presentazione standard di PowerPoint</vt:lpstr>
      <vt:lpstr>6. Esperimento: 2D con vincolo di uguaglianza</vt:lpstr>
      <vt:lpstr>7. Risultati e conclusioni</vt:lpstr>
      <vt:lpstr>7. Risultati e 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Lucia</dc:creator>
  <cp:lastModifiedBy>Bernardo Giordano</cp:lastModifiedBy>
  <cp:revision>190</cp:revision>
  <dcterms:created xsi:type="dcterms:W3CDTF">2018-11-20T10:43:00Z</dcterms:created>
  <dcterms:modified xsi:type="dcterms:W3CDTF">2018-12-02T08:16:22Z</dcterms:modified>
</cp:coreProperties>
</file>