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70" r:id="rId5"/>
    <p:sldId id="267" r:id="rId6"/>
    <p:sldId id="265" r:id="rId7"/>
    <p:sldId id="266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CRheoLab</a:t>
            </a:r>
            <a:br>
              <a:rPr>
                <a:sym typeface="+mn-ea"/>
              </a:rPr>
            </a:br>
            <a:r>
              <a:rPr>
                <a:sym typeface="+mn-ea"/>
              </a:rPr>
              <a:t>System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of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Equations</a:t>
            </a:r>
            <a:endParaRPr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70280"/>
          </a:xfrm>
        </p:spPr>
        <p:txBody>
          <a:bodyPr/>
          <a:p>
            <a:r>
              <a:rPr lang="en-US"/>
              <a:t>Matrix-line vector multiplication function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097280"/>
                <a:ext cx="10515600" cy="5427980"/>
              </a:xfrm>
            </p:spPr>
            <p:txBody>
              <a:bodyPr>
                <a:noAutofit/>
              </a:bodyPr>
              <a:p>
                <a:pPr>
                  <a:buFont typeface="Arial" panose="02080604020202020204" pitchFamily="34" charset="0"/>
                  <a:buChar char="•"/>
                </a:pPr>
                <a:r>
                  <a:rPr lang="en-US" sz="1400"/>
                  <a:t>Create the function </a:t>
                </a:r>
                <a:r>
                  <a:rPr lang="en-US" sz="1400">
                    <a:sym typeface="+mn-ea"/>
                  </a:rPr>
                  <a:t>axMultiplication, that calculates a multiplication of a row of the matrix by a vector. It does not calculate the entry of the matrix diagonal. It takes three arguments a vector with the size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𝑛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×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𝑛</m:t>
                    </m:r>
                  </m:oMath>
                </a14:m>
                <a:r>
                  <a:rPr lang="en-US" sz="1400"/>
                  <a:t>,</a:t>
                </a:r>
                <a:r>
                  <a:rPr lang="en-US" sz="1400"/>
                  <a:t> another vector with the size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𝑛</m:t>
                    </m:r>
                  </m:oMath>
                </a14:m>
                <a:r>
                  <a:rPr lang="en-US" sz="1400"/>
                  <a:t>, and an index to the number of the row in the matrix.</a:t>
                </a:r>
                <a:endParaRPr lang="en-US" sz="1400"/>
              </a:p>
              <a:p>
                <a:pPr marL="0" indent="0">
                  <a:buNone/>
                </a:pPr>
                <a:r>
                  <a:rPr lang="en-US" sz="1100"/>
                  <a:t>inline double FVMatrix::axMultiplication(const std::vector&lt;double&gt;&amp; aMatrix_, const std::vector&lt;double&gt;&amp; x0Vector, const unsigned int&amp; i)</a:t>
                </a:r>
                <a:endParaRPr lang="en-US" sz="1100"/>
              </a:p>
              <a:p>
                <a:pPr marL="0" indent="0">
                  <a:buNone/>
                </a:pPr>
                <a:r>
                  <a:rPr lang="en-US" sz="1100"/>
                  <a:t>{</a:t>
                </a:r>
                <a:endParaRPr lang="en-US" sz="1100"/>
              </a:p>
              <a:p>
                <a:pPr marL="0" indent="0">
                  <a:buNone/>
                </a:pPr>
                <a:r>
                  <a:rPr lang="en-US" sz="1100"/>
                  <a:t>        double x = 0.0;</a:t>
                </a:r>
                <a:endParaRPr lang="en-US" sz="1100"/>
              </a:p>
              <a:p>
                <a:pPr marL="0" indent="0">
                  <a:buNone/>
                </a:pPr>
                <a:endParaRPr lang="en-US" sz="1100"/>
              </a:p>
              <a:p>
                <a:pPr marL="0" indent="0">
                  <a:buNone/>
                </a:pPr>
                <a:r>
                  <a:rPr lang="en-US" sz="1100"/>
                  <a:t>        for(unsigned int j = 0; j &lt; i ; j++)</a:t>
                </a:r>
                <a:endParaRPr lang="en-US" sz="1100"/>
              </a:p>
              <a:p>
                <a:pPr marL="0" indent="0">
                  <a:buNone/>
                </a:pPr>
                <a:r>
                  <a:rPr lang="en-US" sz="1100"/>
                  <a:t>        {</a:t>
                </a:r>
                <a:endParaRPr lang="en-US" sz="1100"/>
              </a:p>
              <a:p>
                <a:pPr marL="0" indent="0">
                  <a:buNone/>
                </a:pPr>
                <a:r>
                  <a:rPr lang="en-US" sz="1100"/>
                  <a:t>            x += aMatrix_[j + i * x0Vector.size()] * x0Vector[j];</a:t>
                </a:r>
                <a:endParaRPr lang="en-US" sz="1100"/>
              </a:p>
              <a:p>
                <a:pPr marL="0" indent="0">
                  <a:buNone/>
                </a:pPr>
                <a:r>
                  <a:rPr lang="en-US" sz="1100"/>
                  <a:t>        }</a:t>
                </a:r>
                <a:endParaRPr lang="en-US" sz="1100"/>
              </a:p>
              <a:p>
                <a:pPr marL="0" indent="0">
                  <a:buNone/>
                </a:pPr>
                <a:endParaRPr lang="en-US" sz="1100"/>
              </a:p>
              <a:p>
                <a:pPr marL="0" indent="0">
                  <a:buNone/>
                </a:pPr>
                <a:r>
                  <a:rPr lang="en-US" sz="1100"/>
                  <a:t>        for(unsigned int j = i + 1; j &lt; x0Vector.size() ; j++)</a:t>
                </a:r>
                <a:endParaRPr lang="en-US" sz="1100"/>
              </a:p>
              <a:p>
                <a:pPr marL="0" indent="0">
                  <a:buNone/>
                </a:pPr>
                <a:r>
                  <a:rPr lang="en-US" sz="1100"/>
                  <a:t>        {</a:t>
                </a:r>
                <a:endParaRPr lang="en-US" sz="1100"/>
              </a:p>
              <a:p>
                <a:pPr marL="0" indent="0">
                  <a:buNone/>
                </a:pPr>
                <a:r>
                  <a:rPr lang="en-US" sz="1100"/>
                  <a:t>            x += aMatrix_[j + i * x0Vector.size()] * x0Vector[j];</a:t>
                </a:r>
                <a:endParaRPr lang="en-US" sz="1100"/>
              </a:p>
              <a:p>
                <a:pPr marL="0" indent="0">
                  <a:buNone/>
                </a:pPr>
                <a:r>
                  <a:rPr lang="en-US" sz="1100"/>
                  <a:t>        }</a:t>
                </a:r>
                <a:endParaRPr lang="en-US" sz="1100"/>
              </a:p>
              <a:p>
                <a:pPr marL="0" indent="0">
                  <a:buNone/>
                </a:pPr>
                <a:r>
                  <a:rPr lang="en-US" sz="1100"/>
                  <a:t>    </a:t>
                </a:r>
                <a:endParaRPr lang="en-US" sz="1100"/>
              </a:p>
              <a:p>
                <a:pPr marL="0" indent="0">
                  <a:buNone/>
                </a:pPr>
                <a:r>
                  <a:rPr lang="en-US" sz="1100"/>
                  <a:t>    return x;</a:t>
                </a:r>
                <a:endParaRPr lang="en-US" sz="1100"/>
              </a:p>
              <a:p>
                <a:pPr marL="0" indent="0">
                  <a:buNone/>
                </a:pPr>
                <a:r>
                  <a:rPr lang="en-US" sz="1100"/>
                  <a:t>}</a:t>
                </a:r>
                <a:endParaRPr lang="en-US" sz="1100"/>
              </a:p>
              <a:p>
                <a:endParaRPr lang="en-US" sz="1100"/>
              </a:p>
              <a:p>
                <a:pPr marL="0" indent="0">
                  <a:buNone/>
                </a:pPr>
                <a:endParaRPr lang="en-US" sz="30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097280"/>
                <a:ext cx="10515600" cy="5427980"/>
              </a:xfrm>
              <a:blipFill rotWithShape="1">
                <a:blip r:embed="rId1"/>
                <a:stretch>
                  <a:fillRect b="-14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803275"/>
          </a:xfrm>
        </p:spPr>
        <p:txBody>
          <a:bodyPr/>
          <a:p>
            <a:r>
              <a:rPr lang="en-US">
                <a:sym typeface="+mn-ea"/>
              </a:rPr>
              <a:t>Matrix-line vector multiplication function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946785"/>
                <a:ext cx="10515600" cy="5230495"/>
              </a:xfrm>
            </p:spPr>
            <p:txBody>
              <a:bodyPr/>
              <a:p>
                <a:r>
                  <a:rPr lang="en-US" sz="1400">
                    <a:sym typeface="+mn-ea"/>
                  </a:rPr>
                  <a:t>Create the function </a:t>
                </a:r>
                <a:r>
                  <a:rPr lang="en-US" sz="1400">
                    <a:sym typeface="+mn-ea"/>
                  </a:rPr>
                  <a:t>axMultiplicationFullLine</a:t>
                </a:r>
                <a:r>
                  <a:rPr lang="en-US" sz="1400">
                    <a:sym typeface="+mn-ea"/>
                  </a:rPr>
                  <a:t>, that calculates a multiplication of a row of the matrix by a vector. It calculates the entry of the matrix diagonal. It takes three arguments a vector with the size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𝑛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×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𝑛</m:t>
                    </m:r>
                  </m:oMath>
                </a14:m>
                <a:r>
                  <a:rPr lang="en-US" sz="1400">
                    <a:sym typeface="+mn-ea"/>
                  </a:rPr>
                  <a:t>, another vector with the size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𝑛</m:t>
                    </m:r>
                  </m:oMath>
                </a14:m>
                <a:r>
                  <a:rPr lang="en-US" sz="1400">
                    <a:sym typeface="+mn-ea"/>
                  </a:rPr>
                  <a:t>, and an index to the number of the row in the matrix.</a:t>
                </a: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inline double FVMatrix::axMultiplicationFullLine(const std::vector&lt;double&gt;&amp; aMatrix_, const std::vector&lt;double&gt;&amp; x0Vector, const unsigned int&amp; i)</a:t>
                </a: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{</a:t>
                </a: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        double x = 0.0;</a:t>
                </a:r>
                <a:endParaRPr lang="en-US" sz="1400"/>
              </a:p>
              <a:p>
                <a:pPr marL="0" indent="0">
                  <a:buNone/>
                </a:pP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        for(unsigned int j = 0; j &lt; x0Vector.size() ; j++)</a:t>
                </a: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        {</a:t>
                </a: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            x += aMatrix_[j + i * x0Vector.size()] * x0Vector[j];</a:t>
                </a: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        }</a:t>
                </a: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    </a:t>
                </a: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    return x;</a:t>
                </a: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}</a:t>
                </a:r>
                <a:endParaRPr lang="en-US" sz="140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946785"/>
                <a:ext cx="10515600" cy="523049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51840"/>
          </a:xfrm>
        </p:spPr>
        <p:txBody>
          <a:bodyPr/>
          <a:p>
            <a:r>
              <a:rPr lang="en-US">
                <a:sym typeface="+mn-ea"/>
              </a:rPr>
              <a:t>Compute the residual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077595"/>
                <a:ext cx="10515600" cy="5099685"/>
              </a:xfrm>
            </p:spPr>
            <p:txBody>
              <a:bodyPr>
                <a:normAutofit lnSpcReduction="10000"/>
              </a:bodyPr>
              <a:p>
                <a:r>
                  <a:rPr lang="en-US"/>
                  <a:t>The residual vector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/>
                  <a:t> </a:t>
                </a:r>
                <a:r>
                  <a:rPr lang="en-US"/>
                  <a:t>is calculated as </a:t>
                </a:r>
                <a:endParaRPr lang="en-US"/>
              </a:p>
              <a:p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𝑅</m:t>
                          </m:r>
                        </m:e>
                      </m:d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  <a:p>
                <a:pPr>
                  <a:lnSpc>
                    <a:spcPct val="100000"/>
                  </a:lnSpc>
                </a:pPr>
                <a:r>
                  <a:rPr lang="en-US"/>
                  <a:t>The norm of the residual vector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/>
                  <a:t> is calculated as</a:t>
                </a:r>
                <a:endParaRPr lang="en-US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𝑅</m:t>
                          </m:r>
                        </m:e>
                      </m:d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DejaVu Math TeX Gyre" panose="02000503000000000000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  <a:p>
                <a:r>
                  <a:rPr lang="en-US"/>
                  <a:t>The residual norm factor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</a:t>
                </a:r>
                <a:r>
                  <a:rPr lang="en-US"/>
                  <a:t>is equal to the norm of the residual vector at the first iteration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en-US"/>
                  <a:t>The relative residual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is calculated as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077595"/>
                <a:ext cx="10515600" cy="5099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803275"/>
          </a:xfrm>
        </p:spPr>
        <p:txBody>
          <a:bodyPr/>
          <a:p>
            <a:r>
              <a:rPr lang="en-US"/>
              <a:t>Compute the norm of the residual vector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061720"/>
                <a:ext cx="10515600" cy="5495925"/>
              </a:xfrm>
            </p:spPr>
            <p:txBody>
              <a:bodyPr>
                <a:normAutofit lnSpcReduction="20000"/>
              </a:bodyPr>
              <a:p>
                <a:r>
                  <a:rPr lang="en-US" sz="1645">
                    <a:sym typeface="+mn-ea"/>
                  </a:rPr>
                  <a:t>Create the function </a:t>
                </a:r>
                <a:r>
                  <a:rPr lang="en-US" sz="1645">
                    <a:sym typeface="+mn-ea"/>
                  </a:rPr>
                  <a:t>normalizedResidualValue</a:t>
                </a:r>
                <a:r>
                  <a:rPr lang="en-US" sz="1645">
                    <a:sym typeface="+mn-ea"/>
                  </a:rPr>
                  <a:t>, that calculates the norm of the residual vector and the residual norm factor. It takes three arguments a vector with the size </a:t>
                </a:r>
                <a14:m>
                  <m:oMath xmlns:m="http://schemas.openxmlformats.org/officeDocument/2006/math">
                    <m:r>
                      <a:rPr lang="en-US" sz="1645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𝑛</m:t>
                    </m:r>
                    <m:r>
                      <a:rPr lang="en-US" sz="1645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×</m:t>
                    </m:r>
                    <m:r>
                      <a:rPr lang="en-US" sz="1645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𝑛</m:t>
                    </m:r>
                  </m:oMath>
                </a14:m>
                <a:r>
                  <a:rPr lang="en-US" sz="1645">
                    <a:sym typeface="+mn-ea"/>
                  </a:rPr>
                  <a:t> and two vectors with size </a:t>
                </a:r>
                <a14:m>
                  <m:oMath xmlns:m="http://schemas.openxmlformats.org/officeDocument/2006/math">
                    <m:r>
                      <a:rPr lang="en-US" sz="1645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𝑛</m:t>
                    </m:r>
                  </m:oMath>
                </a14:m>
                <a:endParaRPr lang="en-US" sz="6400"/>
              </a:p>
              <a:p>
                <a:pPr marL="0" indent="0">
                  <a:buNone/>
                </a:pPr>
                <a:r>
                  <a:rPr lang="en-US" sz="1400"/>
                  <a:t>   inline double FVMatrix::normalizedResidualValue(const std::vector&lt;double&gt;&amp; aMatrix_, const std::vector&lt;double&gt;&amp; x0Vector, const std::vector&lt;double&gt;&amp; bVector)</a:t>
                </a: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{</a:t>
                </a: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    normalizedResidualValue_ = 0.0;</a:t>
                </a:r>
                <a:endParaRPr lang="en-US" sz="1400"/>
              </a:p>
              <a:p>
                <a:pPr marL="0" indent="0">
                  <a:buNone/>
                </a:pP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    for(unsigned int i = 0; i &lt; x0Vector.size() ; i++)</a:t>
                </a: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    {</a:t>
                </a: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        normalizedResidualValue_ += abs(bVector[i] - axMultiplicationFullLine(aMatrix_, x0Vector, i));</a:t>
                </a: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    }</a:t>
                </a:r>
                <a:endParaRPr lang="en-US" sz="1400"/>
              </a:p>
              <a:p>
                <a:pPr marL="0" indent="0">
                  <a:buNone/>
                </a:pP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    if(residualNormFactor_ == 0)</a:t>
                </a: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    {</a:t>
                </a: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        residualNormFactor_ = normalizedResidualValue_;</a:t>
                </a: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    }</a:t>
                </a:r>
                <a:endParaRPr lang="en-US" sz="1400"/>
              </a:p>
              <a:p>
                <a:pPr marL="0" indent="0">
                  <a:buNone/>
                </a:pP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    return normalizedResidualValue_;</a:t>
                </a: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} </a:t>
                </a:r>
                <a:endParaRPr lang="en-US" sz="140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061720"/>
                <a:ext cx="10515600" cy="5495925"/>
              </a:xfrm>
              <a:blipFill rotWithShape="1">
                <a:blip r:embed="rId1"/>
                <a:stretch>
                  <a:fillRect t="-2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599440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Compute the relative residual norm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857250"/>
            <a:ext cx="10515600" cy="5320030"/>
          </a:xfrm>
        </p:spPr>
        <p:txBody>
          <a:bodyPr>
            <a:normAutofit/>
          </a:bodyPr>
          <a:p>
            <a:pPr>
              <a:buFont typeface="Arial" panose="02080604020202020204" pitchFamily="34" charset="0"/>
              <a:buChar char="•"/>
            </a:pPr>
            <a:r>
              <a:rPr lang="en-US"/>
              <a:t>Create the function </a:t>
            </a:r>
            <a:r>
              <a:rPr lang="en-US">
                <a:sym typeface="+mn-ea"/>
              </a:rPr>
              <a:t>relativeResidualValue to calculate the relative residual norm</a:t>
            </a:r>
            <a:endParaRPr lang="en-US">
              <a:sym typeface="+mn-ea"/>
            </a:endParaRPr>
          </a:p>
          <a:p>
            <a:pPr>
              <a:buFont typeface="Arial" panose="02080604020202020204" pitchFamily="34" charset="0"/>
              <a:buChar char="•"/>
            </a:pPr>
            <a:endParaRPr lang="en-US"/>
          </a:p>
          <a:p>
            <a:pPr marL="0" indent="0">
              <a:buNone/>
            </a:pPr>
            <a:r>
              <a:rPr lang="en-US"/>
              <a:t>inline double FVMatrix::relativeResidualValue()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    return normalizedResidualValue_ / residualNormFactor_; 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2799</Words>
  <Application>WPS Presentation</Application>
  <PresentationFormat>宽屏</PresentationFormat>
  <Paragraphs>83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DejaVu Math TeX Gyre</vt:lpstr>
      <vt:lpstr>Arial Black</vt:lpstr>
      <vt:lpstr>Microsoft YaHei</vt:lpstr>
      <vt:lpstr>Droid Sans Fallback</vt:lpstr>
      <vt:lpstr>Arial Unicode MS</vt:lpstr>
      <vt:lpstr>SimSun</vt:lpstr>
      <vt:lpstr>Phetsarath OT</vt:lpstr>
      <vt:lpstr>OpenSymbol</vt:lpstr>
      <vt:lpstr>Office Theme</vt:lpstr>
      <vt:lpstr>CRheoLab System of Equations</vt:lpstr>
      <vt:lpstr>Matrix-vector multiplication</vt:lpstr>
      <vt:lpstr>PowerPoint 演示文稿</vt:lpstr>
      <vt:lpstr>Compute the residual</vt:lpstr>
      <vt:lpstr>Compute the residual</vt:lpstr>
      <vt:lpstr>Compute the residual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mohamed</cp:lastModifiedBy>
  <cp:revision>61</cp:revision>
  <dcterms:created xsi:type="dcterms:W3CDTF">2022-01-14T21:16:00Z</dcterms:created>
  <dcterms:modified xsi:type="dcterms:W3CDTF">2022-01-14T21:16:00Z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