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  <p:embeddedFont>
      <p:font typeface="Proxima Nova Semibold"/>
      <p:regular r:id="rId57"/>
      <p:bold r:id="rId58"/>
      <p:boldItalic r:id="rId59"/>
    </p:embeddedFont>
    <p:embeddedFont>
      <p:font typeface="Arial Black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F9358B-14F9-45CA-9607-D82200B8D61E}">
  <a:tblStyle styleId="{45F9358B-14F9-45CA-9607-D82200B8D6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rialBlack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roximaNov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regular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59" Type="http://schemas.openxmlformats.org/officeDocument/2006/relationships/font" Target="fonts/ProximaNovaSemibold-bold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3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33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33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33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33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1126e8c0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1126e8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1126e8c0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1126e8c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5e004df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5e004d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1126e8c0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1126e8c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1126e8c0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1126e8c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1ad74998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1ad7499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1126e8c0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1126e8c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1126e8c0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1126e8c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1126e8c0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1126e8c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5e004df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5e004d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1126e8c0_0_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1126e8c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23f0952218f2ed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23f0952218f2e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1126e8c0_0_2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1126e8c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1126e8c0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1126e8c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1126e8c0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1126e8c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1126e8c0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21126e8c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1126e8c0_0_3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1126e8c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1126e8c0_0_3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1126e8c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1126e8c0_0_3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1126e8c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1126e8c0_0_3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1126e8c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1126e8c0_0_3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1126e8c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1126e8c0_0_3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1126e8c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23f0952218f2ed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23f0952218f2e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1126e8c0_0_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21126e8c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1126e8c0_0_4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21126e8c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s-AR"/>
              <a:t>Explicar las siguientes 3 slides sobre esta tabla resumen.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1126e8c0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1126e8c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1126e8c0_0_4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1126e8c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1126e8c0_0_4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21126e8c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1126e8c0_0_4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1126e8c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1126e8c0_0_4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1126e8c0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d24903a2f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d24903a2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1126e8c0_0_4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1126e8c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1ad7499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21ad74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1126e8c0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1126e8c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13998ff91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13998ff9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13998ff9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13998f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13998ff91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13998ff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13998ff91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13998ff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1ad74998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1ad749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21ad74998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21ad749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1ad74998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21ad7499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2a7830c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2a783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1126e8c0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1126e8c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126e8c0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1126e8c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1126e8c0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1126e8c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1126e8c0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1126e8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CFL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850" y="2706900"/>
            <a:ext cx="576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275" y="792300"/>
            <a:ext cx="57654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CFL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CFL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">
    <p:bg>
      <p:bgPr>
        <a:solidFill>
          <a:schemeClr val="accen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 u="none" cap="none" strike="noStrike">
                <a:solidFill>
                  <a:schemeClr val="accent1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CFL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CFL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CFL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CFL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Glossary/Doctype" TargetMode="External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HTML/Element/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HTML/Element/body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HTML/Element/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s.wikipedia.org/wiki/Lorem_ipsu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HTML/Element/Heading_Element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HTML/Element/hea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hyperlink" Target="https://developer.mozilla.org/en-US/docs/Web/HTML/Element/met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HTML/Element/im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Guide/HTML/Introduction#Comments_and_doctyp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n-US/docs/Web/Guide/CSS/Getting_Started/Selector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/docs/Web/CSS/background-color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mozilla.org/en-US/docs/Web/Guide/CSS/Getting_Started/Color" TargetMode="External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color-hex.com" TargetMode="External"/><Relationship Id="rId4" Type="http://schemas.openxmlformats.org/officeDocument/2006/relationships/hyperlink" Target="http://www.colorschemer.com/online.html" TargetMode="External"/><Relationship Id="rId5" Type="http://schemas.openxmlformats.org/officeDocument/2006/relationships/hyperlink" Target="http://paletton.com/" TargetMode="External"/><Relationship Id="rId6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mozilla.org/en/docs/Web/CSS/background-imag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mozilla.org/en-US/docs/Web/CSS/text-align" TargetMode="External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hyperlink" Target="https://developer.mozilla.org/en/docs/Web/HTML/Element/ul" TargetMode="External"/><Relationship Id="rId6" Type="http://schemas.openxmlformats.org/officeDocument/2006/relationships/hyperlink" Target="https://developer.mozilla.org/en-US/docs/Web/HTML/Element/ol" TargetMode="External"/><Relationship Id="rId7" Type="http://schemas.openxmlformats.org/officeDocument/2006/relationships/hyperlink" Target="http://codepen.io/webUnicen/pen/YZaEPJ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hyperlink" Target="http://www.w3schools.com/css/css_list.asp" TargetMode="External"/><Relationship Id="rId5" Type="http://schemas.openxmlformats.org/officeDocument/2006/relationships/hyperlink" Target="http://codepen.io/webUnicen/pen/yMKPa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veloper.mozilla.org/en-US/docs/Web/CSS/font-family" TargetMode="External"/><Relationship Id="rId4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CSS/font-style" TargetMode="External"/><Relationship Id="rId4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w3.org/TR/html5/" TargetMode="External"/><Relationship Id="rId4" Type="http://schemas.openxmlformats.org/officeDocument/2006/relationships/hyperlink" Target="https://developer.mozilla.org/en-US/docs/Web/HTML" TargetMode="External"/><Relationship Id="rId5" Type="http://schemas.openxmlformats.org/officeDocument/2006/relationships/hyperlink" Target="https://www.w3.org/Style/CSS/" TargetMode="External"/><Relationship Id="rId6" Type="http://schemas.openxmlformats.org/officeDocument/2006/relationships/hyperlink" Target="https://developer.mozilla.org/en-US/docs/Web/CS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csszengarden.com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HTML y CSS</a:t>
            </a:r>
            <a:endParaRPr/>
          </a:p>
        </p:txBody>
      </p:sp>
      <p:sp>
        <p:nvSpPr>
          <p:cNvPr id="239" name="Google Shape;239;p2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Terminología en 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Resumen</a:t>
            </a:r>
            <a:endParaRPr/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6742" r="0" t="0"/>
          <a:stretch/>
        </p:blipFill>
        <p:spPr>
          <a:xfrm>
            <a:off x="311700" y="1647975"/>
            <a:ext cx="8527500" cy="3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HTML Estructura y Sintaxis</a:t>
            </a:r>
            <a:endParaRPr/>
          </a:p>
        </p:txBody>
      </p:sp>
      <p:sp>
        <p:nvSpPr>
          <p:cNvPr id="332" name="Google Shape;332;p39"/>
          <p:cNvSpPr txBox="1"/>
          <p:nvPr>
            <p:ph idx="4294967295" type="body"/>
          </p:nvPr>
        </p:nvSpPr>
        <p:spPr>
          <a:xfrm>
            <a:off x="311700" y="1597975"/>
            <a:ext cx="8520600" cy="481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Todos los documentos HTML tienen una estructura con los siguientes elementos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doctype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html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head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body</a:t>
            </a:r>
            <a:endParaRPr sz="2800">
              <a:solidFill>
                <a:schemeClr val="dk1"/>
              </a:solidFill>
            </a:endParaRPr>
          </a:p>
          <a:p>
            <a:pPr indent="1536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628638" y="164525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DocType</a:t>
            </a:r>
            <a:endParaRPr/>
          </a:p>
        </p:txBody>
      </p:sp>
      <p:sp>
        <p:nvSpPr>
          <p:cNvPr id="338" name="Google Shape;338;p40"/>
          <p:cNvSpPr txBox="1"/>
          <p:nvPr>
            <p:ph idx="4294967295" type="body"/>
          </p:nvPr>
        </p:nvSpPr>
        <p:spPr>
          <a:xfrm>
            <a:off x="311700" y="1384925"/>
            <a:ext cx="8520600" cy="50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Es usado para decirle al navegador que versión de HTML va a usar el documento.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Siempre va al comienzo del documento.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No es un tag de HTML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En HTML 5 es siempre el mismo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4252150" y="6368825"/>
            <a:ext cx="4891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https://developer.mozilla.org/en-US/docs/Glossary/Doctype</a:t>
            </a:r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1900950" y="3550300"/>
            <a:ext cx="50373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</a:t>
            </a:r>
            <a:r>
              <a:rPr lang="es-AR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!DOCTYPE html&gt;</a:t>
            </a:r>
            <a:endParaRPr/>
          </a:p>
        </p:txBody>
      </p:sp>
      <p:sp>
        <p:nvSpPr>
          <p:cNvPr id="341" name="Google Shape;341;p40"/>
          <p:cNvSpPr txBox="1"/>
          <p:nvPr/>
        </p:nvSpPr>
        <p:spPr>
          <a:xfrm>
            <a:off x="449700" y="4609525"/>
            <a:ext cx="7939800" cy="1341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Siempre agregar el doctype </a:t>
            </a:r>
            <a:r>
              <a:rPr lang="es-AR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 documento de HTML, para que el browser se de cuenta que tipo de HTML va a recibir y lo pueda mostrar correctamente.</a:t>
            </a:r>
            <a:endParaRPr/>
          </a:p>
        </p:txBody>
      </p:sp>
      <p:sp>
        <p:nvSpPr>
          <p:cNvPr id="342" name="Google Shape;342;p40"/>
          <p:cNvSpPr/>
          <p:nvPr/>
        </p:nvSpPr>
        <p:spPr>
          <a:xfrm rot="-1240207">
            <a:off x="7167443" y="5474285"/>
            <a:ext cx="1834062" cy="7279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type="title"/>
          </p:nvPr>
        </p:nvSpPr>
        <p:spPr>
          <a:xfrm>
            <a:off x="628663" y="471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Ciclo de Desarrollo</a:t>
            </a:r>
            <a:endParaRPr/>
          </a:p>
        </p:txBody>
      </p:sp>
      <p:sp>
        <p:nvSpPr>
          <p:cNvPr id="348" name="Google Shape;348;p41"/>
          <p:cNvSpPr txBox="1"/>
          <p:nvPr>
            <p:ph idx="4294967295" type="body"/>
          </p:nvPr>
        </p:nvSpPr>
        <p:spPr>
          <a:xfrm>
            <a:off x="311700" y="950050"/>
            <a:ext cx="8520600" cy="21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Abro el archivo de extensión .html en VSCode y con doble click en Chrome.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Edito el archivo en </a:t>
            </a:r>
            <a:r>
              <a:rPr lang="es-AR" sz="2200"/>
              <a:t>VSCode</a:t>
            </a:r>
            <a:r>
              <a:rPr lang="es-AR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Grabo los cambios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Refresco Chrome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Veo los cambios</a:t>
            </a:r>
            <a:endParaRPr sz="2200"/>
          </a:p>
        </p:txBody>
      </p:sp>
      <p:pic>
        <p:nvPicPr>
          <p:cNvPr descr="Google Chrome logos." id="349" name="Google Shape;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375" y="3352700"/>
            <a:ext cx="810425" cy="8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25" y="4295650"/>
            <a:ext cx="41910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1"/>
          <p:cNvSpPr/>
          <p:nvPr/>
        </p:nvSpPr>
        <p:spPr>
          <a:xfrm>
            <a:off x="4813850" y="4746125"/>
            <a:ext cx="1678500" cy="763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1"/>
          <p:cNvSpPr txBox="1"/>
          <p:nvPr/>
        </p:nvSpPr>
        <p:spPr>
          <a:xfrm>
            <a:off x="5261000" y="5752600"/>
            <a:ext cx="784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Edito</a:t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5708150" y="3138338"/>
            <a:ext cx="784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Grabo</a:t>
            </a:r>
            <a:endParaRPr/>
          </a:p>
        </p:txBody>
      </p:sp>
      <p:sp>
        <p:nvSpPr>
          <p:cNvPr id="354" name="Google Shape;354;p41"/>
          <p:cNvSpPr/>
          <p:nvPr/>
        </p:nvSpPr>
        <p:spPr>
          <a:xfrm>
            <a:off x="2936450" y="3608213"/>
            <a:ext cx="2120400" cy="29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1"/>
          <p:cNvSpPr txBox="1"/>
          <p:nvPr/>
        </p:nvSpPr>
        <p:spPr>
          <a:xfrm>
            <a:off x="1771305" y="2992575"/>
            <a:ext cx="1089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Refresco</a:t>
            </a:r>
            <a:endParaRPr/>
          </a:p>
        </p:txBody>
      </p:sp>
      <p:sp>
        <p:nvSpPr>
          <p:cNvPr id="356" name="Google Shape;356;p41"/>
          <p:cNvSpPr txBox="1"/>
          <p:nvPr/>
        </p:nvSpPr>
        <p:spPr>
          <a:xfrm>
            <a:off x="310450" y="5879050"/>
            <a:ext cx="47463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Atajo de teclado refresco en Chrome: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/>
              <a:t>F5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AR"/>
              <a:t>Ctrl F5 (fuerza refresco de cache)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57" name="Google Shape;3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550" y="3494898"/>
            <a:ext cx="1089000" cy="108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 Base - </a:t>
            </a:r>
            <a:r>
              <a:rPr b="1" lang="es-AR"/>
              <a:t>HTML</a:t>
            </a:r>
            <a:endParaRPr b="1"/>
          </a:p>
        </p:txBody>
      </p:sp>
      <p:sp>
        <p:nvSpPr>
          <p:cNvPr id="363" name="Google Shape;363;p42"/>
          <p:cNvSpPr txBox="1"/>
          <p:nvPr>
            <p:ph idx="4294967295" type="body"/>
          </p:nvPr>
        </p:nvSpPr>
        <p:spPr>
          <a:xfrm>
            <a:off x="311700" y="1307374"/>
            <a:ext cx="8520600" cy="26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Va seguido del doctype.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Indica el comienzo y el fin del documento.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Es el elemento </a:t>
            </a:r>
            <a:r>
              <a:rPr lang="es-AR"/>
              <a:t>raiz</a:t>
            </a:r>
            <a:r>
              <a:rPr lang="es-AR"/>
              <a:t> (root), todos los demás descienden de este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3682500" y="6261650"/>
            <a:ext cx="5461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https://developer.mozilla.org/en-US/docs/Web/HTML/Element/html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1189150" y="3912525"/>
            <a:ext cx="47193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3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3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3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3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HTML - </a:t>
            </a:r>
            <a:r>
              <a:rPr b="1" lang="es-AR"/>
              <a:t>Body</a:t>
            </a:r>
            <a:endParaRPr b="1"/>
          </a:p>
        </p:txBody>
      </p:sp>
      <p:sp>
        <p:nvSpPr>
          <p:cNvPr id="371" name="Google Shape;371;p43"/>
          <p:cNvSpPr txBox="1"/>
          <p:nvPr>
            <p:ph idx="4294967295" type="body"/>
          </p:nvPr>
        </p:nvSpPr>
        <p:spPr>
          <a:xfrm>
            <a:off x="311700" y="1040600"/>
            <a:ext cx="8520600" cy="25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Es utilizado para poner todo el contenido visible de la página web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Dentro de este elemento, puede haber texto, hyperlinks, imágenes, etc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Puede haber solo uno por archivo 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3"/>
          <p:cNvSpPr txBox="1"/>
          <p:nvPr/>
        </p:nvSpPr>
        <p:spPr>
          <a:xfrm>
            <a:off x="3604200" y="6245975"/>
            <a:ext cx="5539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https://developer.mozilla.org/en-US/docs/Web/HTML/Element/body</a:t>
            </a:r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231800" y="3705550"/>
            <a:ext cx="54327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Hola mundo, mi nombre es …!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226" y="1"/>
            <a:ext cx="998775" cy="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Contenedores de Texto - </a:t>
            </a:r>
            <a:r>
              <a:rPr b="1" lang="es-AR"/>
              <a:t>Párrafo</a:t>
            </a:r>
            <a:endParaRPr b="1"/>
          </a:p>
        </p:txBody>
      </p:sp>
      <p:sp>
        <p:nvSpPr>
          <p:cNvPr id="380" name="Google Shape;380;p44"/>
          <p:cNvSpPr txBox="1"/>
          <p:nvPr>
            <p:ph idx="4294967295" type="body"/>
          </p:nvPr>
        </p:nvSpPr>
        <p:spPr>
          <a:xfrm>
            <a:off x="311700" y="2078550"/>
            <a:ext cx="8520600" cy="433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Los párrafos se definen con el tag &lt;p&gt;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Son usados para escribir texto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No usar &lt;br&gt; para separar párrafos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"/>
          <p:cNvSpPr txBox="1"/>
          <p:nvPr/>
        </p:nvSpPr>
        <p:spPr>
          <a:xfrm>
            <a:off x="3776700" y="6277350"/>
            <a:ext cx="53673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https://developer.mozilla.org/en-US/docs/Web/HTML/Element/p</a:t>
            </a:r>
            <a:endParaRPr/>
          </a:p>
        </p:txBody>
      </p:sp>
      <p:sp>
        <p:nvSpPr>
          <p:cNvPr id="382" name="Google Shape;382;p44"/>
          <p:cNvSpPr txBox="1"/>
          <p:nvPr/>
        </p:nvSpPr>
        <p:spPr>
          <a:xfrm>
            <a:off x="896300" y="3994300"/>
            <a:ext cx="66609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Mi primer HTML! &lt;/p&gt;</a:t>
            </a:r>
            <a:endParaRPr b="1" sz="2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</a:t>
            </a:r>
            <a:endParaRPr/>
          </a:p>
        </p:txBody>
      </p:sp>
      <p:sp>
        <p:nvSpPr>
          <p:cNvPr id="388" name="Google Shape;388;p45"/>
          <p:cNvSpPr txBox="1"/>
          <p:nvPr>
            <p:ph idx="4294967295" type="body"/>
          </p:nvPr>
        </p:nvSpPr>
        <p:spPr>
          <a:xfrm>
            <a:off x="311700" y="1179549"/>
            <a:ext cx="8520600" cy="131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solidFill>
                  <a:schemeClr val="dk1"/>
                </a:solidFill>
              </a:rPr>
              <a:t>Agregar 2 párrafos al HTML que vienen generando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5">
            <a:hlinkClick r:id="rId3"/>
          </p:cNvPr>
          <p:cNvSpPr/>
          <p:nvPr/>
        </p:nvSpPr>
        <p:spPr>
          <a:xfrm>
            <a:off x="7229100" y="4295425"/>
            <a:ext cx="1756134" cy="144817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Lorem  ipsum</a:t>
            </a:r>
            <a:endParaRPr b="1" sz="1600"/>
          </a:p>
        </p:txBody>
      </p:sp>
      <p:sp>
        <p:nvSpPr>
          <p:cNvPr id="390" name="Google Shape;390;p45"/>
          <p:cNvSpPr txBox="1"/>
          <p:nvPr/>
        </p:nvSpPr>
        <p:spPr>
          <a:xfrm>
            <a:off x="164625" y="2495645"/>
            <a:ext cx="89253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Lorem ipsum dolor sit amet, consectetur adipiscing elit. Fusce euismod leo nec pretium lobortis. Praesent mattis,nibh at scelerisque condimentum, enim lorem tincidunt urna &lt;/p&gt;</a:t>
            </a:r>
            <a:endParaRPr b="1" sz="2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Secciones de Contenido - </a:t>
            </a:r>
            <a:r>
              <a:rPr b="1" lang="es-AR"/>
              <a:t>Headings #1</a:t>
            </a:r>
            <a:endParaRPr b="1"/>
          </a:p>
        </p:txBody>
      </p:sp>
      <p:sp>
        <p:nvSpPr>
          <p:cNvPr id="396" name="Google Shape;396;p46"/>
          <p:cNvSpPr txBox="1"/>
          <p:nvPr>
            <p:ph idx="4294967295" type="body"/>
          </p:nvPr>
        </p:nvSpPr>
        <p:spPr>
          <a:xfrm>
            <a:off x="311725" y="1904250"/>
            <a:ext cx="8520600" cy="304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Se definen con los tags </a:t>
            </a: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s-AR" sz="2800">
                <a:solidFill>
                  <a:schemeClr val="dk1"/>
                </a:solidFill>
              </a:rPr>
              <a:t> hasta </a:t>
            </a: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&lt;h6&gt;</a:t>
            </a:r>
            <a:r>
              <a:rPr lang="es-AR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El h1 es el más importante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Hay que usarlo </a:t>
            </a:r>
            <a:r>
              <a:rPr b="1" lang="es-AR" sz="2800">
                <a:solidFill>
                  <a:schemeClr val="dk1"/>
                </a:solidFill>
              </a:rPr>
              <a:t>sólo</a:t>
            </a:r>
            <a:r>
              <a:rPr lang="es-AR" sz="2800">
                <a:solidFill>
                  <a:schemeClr val="dk1"/>
                </a:solidFill>
              </a:rPr>
              <a:t> para </a:t>
            </a:r>
            <a:r>
              <a:rPr b="1" lang="es-AR" sz="2800">
                <a:solidFill>
                  <a:schemeClr val="dk1"/>
                </a:solidFill>
              </a:rPr>
              <a:t>títulos</a:t>
            </a:r>
            <a:r>
              <a:rPr lang="es-AR" sz="2800">
                <a:solidFill>
                  <a:schemeClr val="dk1"/>
                </a:solidFill>
              </a:rPr>
              <a:t>, no para que el texto sea más grande o negrita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Hay que evitar saltar niveles, siempre empezar con h1, seguir con h2, etc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1183700" y="1153350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Programación básica</a:t>
            </a:r>
            <a:endParaRPr sz="3000"/>
          </a:p>
        </p:txBody>
      </p:sp>
      <p:sp>
        <p:nvSpPr>
          <p:cNvPr id="245" name="Google Shape;245;p29"/>
          <p:cNvSpPr txBox="1"/>
          <p:nvPr/>
        </p:nvSpPr>
        <p:spPr>
          <a:xfrm>
            <a:off x="5284050" y="1153350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Front end</a:t>
            </a:r>
            <a:endParaRPr sz="3000"/>
          </a:p>
        </p:txBody>
      </p:sp>
      <p:sp>
        <p:nvSpPr>
          <p:cNvPr id="246" name="Google Shape;246;p29"/>
          <p:cNvSpPr txBox="1"/>
          <p:nvPr/>
        </p:nvSpPr>
        <p:spPr>
          <a:xfrm>
            <a:off x="1183700" y="315671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Programación orientada a objetos</a:t>
            </a:r>
            <a:endParaRPr sz="3000"/>
          </a:p>
        </p:txBody>
      </p:sp>
      <p:sp>
        <p:nvSpPr>
          <p:cNvPr id="247" name="Google Shape;247;p29"/>
          <p:cNvSpPr txBox="1"/>
          <p:nvPr/>
        </p:nvSpPr>
        <p:spPr>
          <a:xfrm>
            <a:off x="5284050" y="315671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Back end</a:t>
            </a:r>
            <a:endParaRPr sz="3000"/>
          </a:p>
        </p:txBody>
      </p:sp>
      <p:sp>
        <p:nvSpPr>
          <p:cNvPr id="248" name="Google Shape;248;p29"/>
          <p:cNvSpPr txBox="1"/>
          <p:nvPr/>
        </p:nvSpPr>
        <p:spPr>
          <a:xfrm>
            <a:off x="1183700" y="510615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Bases de datos</a:t>
            </a:r>
            <a:endParaRPr sz="3000"/>
          </a:p>
        </p:txBody>
      </p:sp>
      <p:sp>
        <p:nvSpPr>
          <p:cNvPr id="249" name="Google Shape;249;p29"/>
          <p:cNvSpPr txBox="1"/>
          <p:nvPr/>
        </p:nvSpPr>
        <p:spPr>
          <a:xfrm>
            <a:off x="5284050" y="510615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Integración</a:t>
            </a:r>
            <a:endParaRPr sz="3000"/>
          </a:p>
        </p:txBody>
      </p:sp>
      <p:sp>
        <p:nvSpPr>
          <p:cNvPr id="250" name="Google Shape;250;p29"/>
          <p:cNvSpPr txBox="1"/>
          <p:nvPr/>
        </p:nvSpPr>
        <p:spPr>
          <a:xfrm>
            <a:off x="665000" y="76200"/>
            <a:ext cx="3607200" cy="7869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Programación</a:t>
            </a:r>
            <a:endParaRPr sz="3000"/>
          </a:p>
        </p:txBody>
      </p:sp>
      <p:sp>
        <p:nvSpPr>
          <p:cNvPr id="251" name="Google Shape;251;p29"/>
          <p:cNvSpPr txBox="1"/>
          <p:nvPr/>
        </p:nvSpPr>
        <p:spPr>
          <a:xfrm>
            <a:off x="4765350" y="76200"/>
            <a:ext cx="3607200" cy="7869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Web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Secciones de Contenido - </a:t>
            </a:r>
            <a:r>
              <a:rPr b="1" lang="es-AR"/>
              <a:t>Headings #2</a:t>
            </a:r>
            <a:endParaRPr b="1"/>
          </a:p>
        </p:txBody>
      </p:sp>
      <p:sp>
        <p:nvSpPr>
          <p:cNvPr id="402" name="Google Shape;402;p47"/>
          <p:cNvSpPr txBox="1"/>
          <p:nvPr>
            <p:ph idx="4294967295" type="body"/>
          </p:nvPr>
        </p:nvSpPr>
        <p:spPr>
          <a:xfrm>
            <a:off x="311700" y="1405925"/>
            <a:ext cx="8520600" cy="501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Ejemplo</a:t>
            </a:r>
            <a:endParaRPr sz="28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 Titulo 1 &lt;/h1&gt;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&lt;h2&gt; Titulo 2 &lt;/h2&gt;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Titulo 3 &lt;/h3&gt;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&lt;h4&gt; Titulo 4 &lt;/h4&gt;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&lt;h5&gt; Titulo 5 &lt;/h5&gt;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&lt;h6&gt; Titulo 6 &lt;/h6&gt;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2"/>
                </a:solidFill>
              </a:rPr>
              <a:t>Ejercicio:</a:t>
            </a:r>
            <a:endParaRPr b="1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Agregar un h1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Agregar un h2 para cada párrafo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Agregar un h3 y agregar un nuevo párrafo debajo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https://developer.mozilla.org/en-US/docs/Web/HTML/Element/Heading_Elements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Metadata - </a:t>
            </a:r>
            <a:r>
              <a:rPr b="1" lang="es-AR"/>
              <a:t>Head</a:t>
            </a:r>
            <a:endParaRPr/>
          </a:p>
        </p:txBody>
      </p:sp>
      <p:sp>
        <p:nvSpPr>
          <p:cNvPr id="408" name="Google Shape;408;p48"/>
          <p:cNvSpPr txBox="1"/>
          <p:nvPr>
            <p:ph idx="4294967295" type="body"/>
          </p:nvPr>
        </p:nvSpPr>
        <p:spPr>
          <a:xfrm>
            <a:off x="159300" y="11786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Es usado para colocar la metadata de la página.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El título del documento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Links a archivos externos (css, javascript)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Cualquier cosa que pongamos dentro de estos tags, no es visible en la página.</a:t>
            </a:r>
            <a:endParaRPr sz="28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&lt;head&gt;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&lt;meta charset=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UTF-8" /&gt;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&lt;title&gt;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Hola Mundo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3476100" y="6417850"/>
            <a:ext cx="5667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https://developer.mozilla.org/en-US/docs/Web/HTML/Element/head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Metadata - </a:t>
            </a:r>
            <a:r>
              <a:rPr b="1" lang="es-AR"/>
              <a:t>Meta</a:t>
            </a:r>
            <a:endParaRPr b="1"/>
          </a:p>
        </p:txBody>
      </p:sp>
      <p:sp>
        <p:nvSpPr>
          <p:cNvPr id="415" name="Google Shape;415;p49"/>
          <p:cNvSpPr txBox="1"/>
          <p:nvPr>
            <p:ph idx="4294967295" type="body"/>
          </p:nvPr>
        </p:nvSpPr>
        <p:spPr>
          <a:xfrm>
            <a:off x="311700" y="1705525"/>
            <a:ext cx="8520600" cy="46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Representa cualquier información (metadata) que no se puede representar con otros elementos (&lt;link&gt;, &lt;script&gt;,&lt;title&gt;, etc.).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Es usado para indicar el encoding que se usa en la página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En HTML 5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16" name="Google Shape;416;p49"/>
          <p:cNvSpPr/>
          <p:nvPr/>
        </p:nvSpPr>
        <p:spPr>
          <a:xfrm rot="-1240740">
            <a:off x="6729022" y="5045617"/>
            <a:ext cx="1194454" cy="62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3682500" y="6310825"/>
            <a:ext cx="5461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https://developer.mozilla.org/en-US/docs/Web/HTML/Element/meta</a:t>
            </a:r>
            <a:endParaRPr/>
          </a:p>
        </p:txBody>
      </p:sp>
      <p:sp>
        <p:nvSpPr>
          <p:cNvPr id="418" name="Google Shape;418;p49"/>
          <p:cNvSpPr txBox="1"/>
          <p:nvPr/>
        </p:nvSpPr>
        <p:spPr>
          <a:xfrm>
            <a:off x="2010050" y="5265175"/>
            <a:ext cx="4348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-AR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s-AR" sz="24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s-AR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AR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s-AR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4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HTML - </a:t>
            </a:r>
            <a:r>
              <a:rPr b="1" lang="es-AR"/>
              <a:t>Imágenes #1</a:t>
            </a:r>
            <a:endParaRPr b="1"/>
          </a:p>
        </p:txBody>
      </p:sp>
      <p:sp>
        <p:nvSpPr>
          <p:cNvPr id="424" name="Google Shape;424;p50"/>
          <p:cNvSpPr txBox="1"/>
          <p:nvPr>
            <p:ph idx="4294967295" type="body"/>
          </p:nvPr>
        </p:nvSpPr>
        <p:spPr>
          <a:xfrm>
            <a:off x="311700" y="2079725"/>
            <a:ext cx="8520600" cy="326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Se definen con el tag </a:t>
            </a: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&lt;img /&gt;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Sirve para insertar una imagen en la página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</a:rPr>
              <a:t>Atributos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AR" sz="2800">
                <a:solidFill>
                  <a:schemeClr val="dk1"/>
                </a:solidFill>
              </a:rPr>
              <a:t>src: </a:t>
            </a:r>
            <a:r>
              <a:rPr lang="es-AR" sz="2800">
                <a:solidFill>
                  <a:schemeClr val="dk1"/>
                </a:solidFill>
              </a:rPr>
              <a:t>En este atributo va el link a la imagen que queremos mostrar.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25" name="Google Shape;425;p50"/>
          <p:cNvSpPr txBox="1"/>
          <p:nvPr/>
        </p:nvSpPr>
        <p:spPr>
          <a:xfrm>
            <a:off x="3483950" y="6106825"/>
            <a:ext cx="5539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https://developer.mozilla.org/en-US/docs/Web/HTML/Element/img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Elementos HTML -</a:t>
            </a:r>
            <a:r>
              <a:rPr b="1" lang="es-AR"/>
              <a:t> Imágenes #2</a:t>
            </a:r>
            <a:endParaRPr b="1"/>
          </a:p>
        </p:txBody>
      </p:sp>
      <p:sp>
        <p:nvSpPr>
          <p:cNvPr id="431" name="Google Shape;431;p51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</a:rPr>
              <a:t>Atributo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s-AR" sz="2800">
                <a:solidFill>
                  <a:schemeClr val="dk1"/>
                </a:solidFill>
              </a:rPr>
              <a:t>alt: </a:t>
            </a:r>
            <a:r>
              <a:rPr lang="es-AR" sz="2800">
                <a:solidFill>
                  <a:schemeClr val="dk1"/>
                </a:solidFill>
              </a:rPr>
              <a:t>Este atributo se usa para poner un texto alternativo, si no se puede mostrar la imagen. </a:t>
            </a:r>
            <a:endParaRPr sz="2800">
              <a:solidFill>
                <a:schemeClr val="dk1"/>
              </a:solidFill>
            </a:endParaRPr>
          </a:p>
          <a:p>
            <a:pPr indent="-177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 sz="2800">
                <a:solidFill>
                  <a:schemeClr val="dk1"/>
                </a:solidFill>
              </a:rPr>
              <a:t>Buena Práctica para gente </a:t>
            </a:r>
            <a:r>
              <a:rPr b="1" lang="es-AR" sz="2800">
                <a:solidFill>
                  <a:schemeClr val="dk1"/>
                </a:solidFill>
              </a:rPr>
              <a:t>no vidente.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&lt;img </a:t>
            </a:r>
            <a:r>
              <a:rPr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"imagen.jpg" </a:t>
            </a:r>
            <a:r>
              <a:rPr lang="es-AR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s-AR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"Lago" /&gt;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2"/>
                </a:solidFill>
              </a:rPr>
              <a:t>Ejercicio: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Agregar una imagen debajo de cada párrafo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Comentarios</a:t>
            </a:r>
            <a:endParaRPr/>
          </a:p>
        </p:txBody>
      </p:sp>
      <p:sp>
        <p:nvSpPr>
          <p:cNvPr id="437" name="Google Shape;437;p52"/>
          <p:cNvSpPr txBox="1"/>
          <p:nvPr>
            <p:ph idx="4294967295" type="body"/>
          </p:nvPr>
        </p:nvSpPr>
        <p:spPr>
          <a:xfrm>
            <a:off x="218500" y="1311075"/>
            <a:ext cx="85206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Se definen  dentro de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 &lt;!-- Comentario --&gt;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No se muestran en el navegador.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2"/>
                </a:solidFill>
              </a:rPr>
              <a:t>Ejercicio:</a:t>
            </a:r>
            <a:endParaRPr b="1"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Agregar un comentario al comienzo de la página, que diga el autor del documento. 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“Este documento fue hecho por ….”</a:t>
            </a:r>
            <a:endParaRPr sz="14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2"/>
          <p:cNvSpPr txBox="1"/>
          <p:nvPr/>
        </p:nvSpPr>
        <p:spPr>
          <a:xfrm>
            <a:off x="-86300" y="6338950"/>
            <a:ext cx="8637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https://developer.mozilla.org/en-US/docs/Web/Guide/HTML/Introduction#Comments_and_doctype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idx="4294967295"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Terminología en CSS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Estructura</a:t>
            </a:r>
            <a:endParaRPr/>
          </a:p>
        </p:txBody>
      </p:sp>
      <p:pic>
        <p:nvPicPr>
          <p:cNvPr descr="ej1" id="449" name="Google Shape;44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400" y="2655875"/>
            <a:ext cx="3758100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4"/>
          <p:cNvSpPr txBox="1"/>
          <p:nvPr/>
        </p:nvSpPr>
        <p:spPr>
          <a:xfrm>
            <a:off x="348500" y="2693900"/>
            <a:ext cx="2268900" cy="5979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980000" dist="28575">
              <a:srgbClr val="000000">
                <a:alpha val="42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3000" u="none" cap="none" strike="noStrike">
                <a:solidFill>
                  <a:srgbClr val="D6862D"/>
                </a:solidFill>
                <a:latin typeface="Arial Black"/>
                <a:ea typeface="Arial Black"/>
                <a:cs typeface="Arial Black"/>
                <a:sym typeface="Arial Black"/>
              </a:rPr>
              <a:t>Selector</a:t>
            </a:r>
            <a:endParaRPr b="1" sz="3000">
              <a:solidFill>
                <a:srgbClr val="D6862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51" name="Google Shape;451;p54"/>
          <p:cNvCxnSpPr/>
          <p:nvPr/>
        </p:nvCxnSpPr>
        <p:spPr>
          <a:xfrm>
            <a:off x="2568363" y="2920100"/>
            <a:ext cx="786900" cy="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54"/>
          <p:cNvSpPr txBox="1"/>
          <p:nvPr/>
        </p:nvSpPr>
        <p:spPr>
          <a:xfrm>
            <a:off x="189912" y="3866000"/>
            <a:ext cx="2908800" cy="6393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980000" dist="28575">
              <a:srgbClr val="000000">
                <a:alpha val="42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3000" u="none" cap="none" strike="noStrike">
                <a:solidFill>
                  <a:srgbClr val="D6862D"/>
                </a:solidFill>
                <a:latin typeface="Arial Black"/>
                <a:ea typeface="Arial Black"/>
                <a:cs typeface="Arial Black"/>
                <a:sym typeface="Arial Black"/>
              </a:rPr>
              <a:t>Propiedades</a:t>
            </a:r>
            <a:endParaRPr b="1" sz="3000">
              <a:solidFill>
                <a:srgbClr val="D6862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53" name="Google Shape;453;p54"/>
          <p:cNvCxnSpPr/>
          <p:nvPr/>
        </p:nvCxnSpPr>
        <p:spPr>
          <a:xfrm>
            <a:off x="2788391" y="3983103"/>
            <a:ext cx="1269000" cy="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54"/>
          <p:cNvCxnSpPr/>
          <p:nvPr/>
        </p:nvCxnSpPr>
        <p:spPr>
          <a:xfrm>
            <a:off x="3274776" y="3356164"/>
            <a:ext cx="753300" cy="90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54"/>
          <p:cNvCxnSpPr>
            <a:stCxn id="449" idx="1"/>
          </p:cNvCxnSpPr>
          <p:nvPr/>
        </p:nvCxnSpPr>
        <p:spPr>
          <a:xfrm>
            <a:off x="3385400" y="3628775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8736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4"/>
          <p:cNvCxnSpPr>
            <a:stCxn id="449" idx="1"/>
          </p:cNvCxnSpPr>
          <p:nvPr/>
        </p:nvCxnSpPr>
        <p:spPr>
          <a:xfrm>
            <a:off x="3385400" y="3628775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8736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54"/>
          <p:cNvCxnSpPr/>
          <p:nvPr/>
        </p:nvCxnSpPr>
        <p:spPr>
          <a:xfrm>
            <a:off x="3285050" y="3357050"/>
            <a:ext cx="8700" cy="63930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54"/>
          <p:cNvSpPr txBox="1"/>
          <p:nvPr/>
        </p:nvSpPr>
        <p:spPr>
          <a:xfrm>
            <a:off x="6876125" y="3206652"/>
            <a:ext cx="2188500" cy="4629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980000" dist="28575">
              <a:srgbClr val="000000">
                <a:alpha val="42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3000" u="none" cap="none" strike="noStrike">
                <a:solidFill>
                  <a:srgbClr val="D6862D"/>
                </a:solidFill>
                <a:latin typeface="Arial Black"/>
                <a:ea typeface="Arial Black"/>
                <a:cs typeface="Arial Black"/>
                <a:sym typeface="Arial Black"/>
              </a:rPr>
              <a:t>Valores</a:t>
            </a:r>
            <a:endParaRPr b="1" sz="3000">
              <a:solidFill>
                <a:srgbClr val="D6862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4987775" y="3135075"/>
            <a:ext cx="968100" cy="4104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/>
          <p:nvPr/>
        </p:nvSpPr>
        <p:spPr>
          <a:xfrm>
            <a:off x="5494775" y="3700225"/>
            <a:ext cx="707400" cy="3657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54"/>
          <p:cNvCxnSpPr>
            <a:stCxn id="458" idx="1"/>
          </p:cNvCxnSpPr>
          <p:nvPr/>
        </p:nvCxnSpPr>
        <p:spPr>
          <a:xfrm rot="10800000">
            <a:off x="6168725" y="3420702"/>
            <a:ext cx="707400" cy="17400"/>
          </a:xfrm>
          <a:prstGeom prst="straightConnector1">
            <a:avLst/>
          </a:prstGeom>
          <a:noFill/>
          <a:ln cap="flat" cmpd="sng" w="28575">
            <a:solidFill>
              <a:srgbClr val="87362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</a:t>
            </a:r>
            <a:endParaRPr/>
          </a:p>
        </p:txBody>
      </p:sp>
      <p:pic>
        <p:nvPicPr>
          <p:cNvPr descr="ej_Selec.png" id="467" name="Google Shape;4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330638"/>
            <a:ext cx="26193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_html_5.png" id="468" name="Google Shape;4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275" y="2140325"/>
            <a:ext cx="34004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5"/>
          <p:cNvSpPr txBox="1"/>
          <p:nvPr/>
        </p:nvSpPr>
        <p:spPr>
          <a:xfrm>
            <a:off x="748325" y="5204475"/>
            <a:ext cx="1212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2"/>
                </a:solidFill>
              </a:rPr>
              <a:t>.css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0" name="Google Shape;470;p55"/>
          <p:cNvSpPr txBox="1"/>
          <p:nvPr/>
        </p:nvSpPr>
        <p:spPr>
          <a:xfrm>
            <a:off x="3265250" y="4556200"/>
            <a:ext cx="1212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2"/>
                </a:solidFill>
              </a:rPr>
              <a:t>.html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nav_sel.png" id="471" name="Google Shape;47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275" y="2579050"/>
            <a:ext cx="356235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5"/>
          <p:cNvSpPr txBox="1"/>
          <p:nvPr/>
        </p:nvSpPr>
        <p:spPr>
          <a:xfrm>
            <a:off x="2617275" y="4948600"/>
            <a:ext cx="28230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Se pueden definir </a:t>
            </a:r>
            <a:r>
              <a:rPr b="1" lang="es-AR" sz="1800"/>
              <a:t>múltiples</a:t>
            </a:r>
            <a:r>
              <a:rPr lang="es-AR" sz="1800"/>
              <a:t> estilos en el mismo archivo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type="title"/>
          </p:nvPr>
        </p:nvSpPr>
        <p:spPr>
          <a:xfrm>
            <a:off x="628663" y="123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Referencias CSS desde HTML</a:t>
            </a:r>
            <a:endParaRPr/>
          </a:p>
        </p:txBody>
      </p:sp>
      <p:sp>
        <p:nvSpPr>
          <p:cNvPr id="478" name="Google Shape;478;p56"/>
          <p:cNvSpPr txBox="1"/>
          <p:nvPr>
            <p:ph idx="4294967295" type="body"/>
          </p:nvPr>
        </p:nvSpPr>
        <p:spPr>
          <a:xfrm>
            <a:off x="311700" y="1491450"/>
            <a:ext cx="8520600" cy="492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4000"/>
              <a:t>¿Como incluir un estilo css?</a:t>
            </a:r>
            <a:endParaRPr sz="40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Hay tres maneras de insertar una hoja de estilo: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Hoja de estilos externa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Hoja de estilo interna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Estilo en línea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Not facebook dislike" id="479" name="Google Shape;4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00" y="5065167"/>
            <a:ext cx="489025" cy="362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ot facebook dislike"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350" y="4609857"/>
            <a:ext cx="489025" cy="362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ot facebook dislike" id="481" name="Google Shape;48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75825" y="4134613"/>
            <a:ext cx="489025" cy="36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HTML y CSS</a:t>
            </a:r>
            <a:endParaRPr/>
          </a:p>
        </p:txBody>
      </p:sp>
      <p:sp>
        <p:nvSpPr>
          <p:cNvPr id="257" name="Google Shape;257;p3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Introducción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Hoja de Estilos Externa</a:t>
            </a:r>
            <a:endParaRPr/>
          </a:p>
        </p:txBody>
      </p:sp>
      <p:sp>
        <p:nvSpPr>
          <p:cNvPr id="487" name="Google Shape;487;p57"/>
          <p:cNvSpPr txBox="1"/>
          <p:nvPr>
            <p:ph idx="4294967295" type="body"/>
          </p:nvPr>
        </p:nvSpPr>
        <p:spPr>
          <a:xfrm>
            <a:off x="311700" y="1291700"/>
            <a:ext cx="8520600" cy="51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La mejor práctica para usar CSS es usar un archivo externo, referenciado en la sección head.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Usando un archivo CSS externo, se pueden usar los mismos estilos en todo el sitio sin replicar código. De este modo los cambios más sencillos, y se realizan sobre un único archivo.</a:t>
            </a:r>
            <a:endParaRPr sz="2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600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600">
                <a:latin typeface="Consolas"/>
                <a:ea typeface="Consolas"/>
                <a:cs typeface="Consolas"/>
                <a:sym typeface="Consolas"/>
              </a:rPr>
              <a:t>&lt;link rel="stylesheet" type="text/css" href="estilo.css"&gt;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600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Selectores - </a:t>
            </a:r>
            <a:r>
              <a:rPr b="1" lang="es-AR"/>
              <a:t>Resumen</a:t>
            </a:r>
            <a:endParaRPr b="1"/>
          </a:p>
        </p:txBody>
      </p:sp>
      <p:sp>
        <p:nvSpPr>
          <p:cNvPr id="493" name="Google Shape;493;p58"/>
          <p:cNvSpPr txBox="1"/>
          <p:nvPr>
            <p:ph idx="4294967295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</p:txBody>
      </p:sp>
      <p:sp>
        <p:nvSpPr>
          <p:cNvPr id="494" name="Google Shape;494;p58"/>
          <p:cNvSpPr txBox="1"/>
          <p:nvPr/>
        </p:nvSpPr>
        <p:spPr>
          <a:xfrm>
            <a:off x="2077550" y="6484850"/>
            <a:ext cx="69588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https://developer.mozilla.org/en-US/docs/Web/Guide/CSS/Getting_Started/Selectors</a:t>
            </a:r>
            <a:endParaRPr/>
          </a:p>
        </p:txBody>
      </p:sp>
      <p:graphicFrame>
        <p:nvGraphicFramePr>
          <p:cNvPr id="495" name="Google Shape;495;p58"/>
          <p:cNvGraphicFramePr/>
          <p:nvPr/>
        </p:nvGraphicFramePr>
        <p:xfrm>
          <a:off x="397338" y="122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{45F9358B-14F9-45CA-9607-D82200B8D61E}</a:tableStyleId>
              </a:tblPr>
              <a:tblGrid>
                <a:gridCol w="1704600"/>
                <a:gridCol w="3951500"/>
                <a:gridCol w="2534700"/>
              </a:tblGrid>
              <a:tr h="11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s-AR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 Selector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5D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s-AR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 HTML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5D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s-AR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 CSS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5D1D"/>
                    </a:solidFill>
                  </a:tcPr>
                </a:tc>
              </a:tr>
              <a:tr h="120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sz="2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{…}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0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</a:t>
                      </a:r>
                      <a:r>
                        <a:rPr lang="es-AR" sz="2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clase</a:t>
                      </a:r>
                      <a:r>
                        <a:rPr lang="es-AR" sz="2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sz="2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.clase {…}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20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id=</a:t>
                      </a:r>
                      <a:r>
                        <a:rPr lang="es-AR" sz="2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identif</a:t>
                      </a:r>
                      <a:r>
                        <a:rPr lang="es-AR" sz="2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sz="2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s-AR" sz="2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#identif {…}</a:t>
                      </a:r>
                      <a:endParaRPr sz="26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Selectores - </a:t>
            </a:r>
            <a:r>
              <a:rPr b="1" lang="es-AR"/>
              <a:t>Tipo</a:t>
            </a:r>
            <a:endParaRPr b="1"/>
          </a:p>
        </p:txBody>
      </p:sp>
      <p:sp>
        <p:nvSpPr>
          <p:cNvPr id="501" name="Google Shape;501;p59"/>
          <p:cNvSpPr txBox="1"/>
          <p:nvPr>
            <p:ph idx="4294967295" type="body"/>
          </p:nvPr>
        </p:nvSpPr>
        <p:spPr>
          <a:xfrm>
            <a:off x="311700" y="1384925"/>
            <a:ext cx="8520600" cy="50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Son los más básicos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Funciona con los elementos sin ningún atributo especial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Hay que tratar de usarlos, cuando es posible, porque son más fáciles de manejar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9"/>
          <p:cNvSpPr txBox="1"/>
          <p:nvPr/>
        </p:nvSpPr>
        <p:spPr>
          <a:xfrm>
            <a:off x="573500" y="4021575"/>
            <a:ext cx="3937200" cy="21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&lt;/p&gt;						</a:t>
            </a:r>
            <a:endParaRPr sz="2000">
              <a:solidFill>
                <a:schemeClr val="lt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CSS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 {...}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				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Selectores - </a:t>
            </a:r>
            <a:r>
              <a:rPr b="1" lang="es-AR"/>
              <a:t>Clase</a:t>
            </a:r>
            <a:endParaRPr b="1"/>
          </a:p>
        </p:txBody>
      </p:sp>
      <p:sp>
        <p:nvSpPr>
          <p:cNvPr id="508" name="Google Shape;508;p60"/>
          <p:cNvSpPr txBox="1"/>
          <p:nvPr>
            <p:ph idx="4294967295" type="body"/>
          </p:nvPr>
        </p:nvSpPr>
        <p:spPr>
          <a:xfrm>
            <a:off x="311700" y="1405925"/>
            <a:ext cx="8520600" cy="50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Permite ponerle el mismo estilo a una lista de elementos, agregándole el atributo class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Las clases se escriben en CSS poniendo un punto</a:t>
            </a:r>
            <a:r>
              <a:rPr lang="es-AR"/>
              <a:t> “.”</a:t>
            </a:r>
            <a:r>
              <a:rPr lang="es-AR" sz="2800"/>
              <a:t> adelante del nombre de la clase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Está permitido usar la misma clase en múltiples elementos en la misma página</a:t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09" name="Google Shape;509;p60"/>
          <p:cNvSpPr txBox="1"/>
          <p:nvPr/>
        </p:nvSpPr>
        <p:spPr>
          <a:xfrm>
            <a:off x="573500" y="4195425"/>
            <a:ext cx="82287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s-AR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"clase"&gt;</a:t>
            </a: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&lt;/p&gt;				</a:t>
            </a:r>
            <a:endParaRPr sz="2000">
              <a:solidFill>
                <a:schemeClr val="lt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CSS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.clase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s-AR" sz="2000">
                <a:solidFill>
                  <a:schemeClr val="lt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Selectores - </a:t>
            </a:r>
            <a:r>
              <a:rPr b="1" lang="es-AR"/>
              <a:t>Id</a:t>
            </a:r>
            <a:endParaRPr b="1"/>
          </a:p>
        </p:txBody>
      </p:sp>
      <p:sp>
        <p:nvSpPr>
          <p:cNvPr id="515" name="Google Shape;515;p61"/>
          <p:cNvSpPr txBox="1"/>
          <p:nvPr>
            <p:ph idx="4294967295" type="body"/>
          </p:nvPr>
        </p:nvSpPr>
        <p:spPr>
          <a:xfrm>
            <a:off x="311700" y="1424875"/>
            <a:ext cx="8520600" cy="49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Son parecidos a los selectores de clases, pero son utilizados solo para </a:t>
            </a:r>
            <a:r>
              <a:rPr b="1" lang="es-AR" sz="2800">
                <a:solidFill>
                  <a:schemeClr val="dk2"/>
                </a:solidFill>
              </a:rPr>
              <a:t>UN ÚNICO</a:t>
            </a:r>
            <a:r>
              <a:rPr lang="es-AR" sz="2800"/>
              <a:t> elemento por página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Usan un atributo id en el elemento HTML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Se escriben con un # delante del id en el css</a:t>
            </a:r>
            <a:endParaRPr b="1"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16" name="Google Shape;516;p61"/>
          <p:cNvSpPr txBox="1"/>
          <p:nvPr/>
        </p:nvSpPr>
        <p:spPr>
          <a:xfrm>
            <a:off x="609600" y="4228775"/>
            <a:ext cx="7889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es-AR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"identif"&gt;</a:t>
            </a:r>
            <a:r>
              <a:rPr lang="es-A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&lt;/p&gt;				</a:t>
            </a:r>
            <a:endParaRPr sz="2000">
              <a:solidFill>
                <a:schemeClr val="lt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CSS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#identif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b="1" lang="es-AR" sz="2000">
                <a:latin typeface="Consolas"/>
                <a:ea typeface="Consolas"/>
                <a:cs typeface="Consolas"/>
                <a:sym typeface="Consolas"/>
              </a:rPr>
              <a:t>					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7" name="Google Shape;51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425" y="3718975"/>
            <a:ext cx="1044625" cy="9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1"/>
          <p:cNvSpPr txBox="1"/>
          <p:nvPr/>
        </p:nvSpPr>
        <p:spPr>
          <a:xfrm>
            <a:off x="4477875" y="4760250"/>
            <a:ext cx="46662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 usan muy poco, para elementos específicos que siempre van a ser únicos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Fondo</a:t>
            </a:r>
            <a:endParaRPr/>
          </a:p>
        </p:txBody>
      </p:sp>
      <p:sp>
        <p:nvSpPr>
          <p:cNvPr id="524" name="Google Shape;524;p62"/>
          <p:cNvSpPr txBox="1"/>
          <p:nvPr>
            <p:ph idx="4294967295" type="body"/>
          </p:nvPr>
        </p:nvSpPr>
        <p:spPr>
          <a:xfrm>
            <a:off x="311700" y="1663075"/>
            <a:ext cx="8520600" cy="424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La propiedad  background-color especifica el color de fondo de un elemento.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El fondo de una página se define en el selector body.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	background-color: red;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https://developer.mozilla.org/en/docs/Web/CSS/background-color</a:t>
            </a:r>
            <a:endParaRPr sz="14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Colores</a:t>
            </a:r>
            <a:endParaRPr/>
          </a:p>
        </p:txBody>
      </p:sp>
      <p:sp>
        <p:nvSpPr>
          <p:cNvPr id="530" name="Google Shape;530;p63"/>
          <p:cNvSpPr txBox="1"/>
          <p:nvPr>
            <p:ph idx="4294967295" type="body"/>
          </p:nvPr>
        </p:nvSpPr>
        <p:spPr>
          <a:xfrm>
            <a:off x="311700" y="1398225"/>
            <a:ext cx="8520600" cy="50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Los colores en css se pueden especificar: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HEX - "#ff0000" o </a:t>
            </a:r>
            <a:r>
              <a:rPr lang="es-AR" sz="2800">
                <a:solidFill>
                  <a:schemeClr val="dk1"/>
                </a:solidFill>
              </a:rPr>
              <a:t>"#f00"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RGB - "rgb(255,0,0)"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Nombre de color - "red"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Una lista de todos los colores se puede encontrar en: </a:t>
            </a:r>
            <a:r>
              <a:rPr lang="es-AR" sz="2800" u="sng">
                <a:solidFill>
                  <a:schemeClr val="hlink"/>
                </a:solidFill>
                <a:hlinkClick r:id="rId3"/>
              </a:rPr>
              <a:t>CSS Color Values</a:t>
            </a:r>
            <a:r>
              <a:rPr lang="es-AR" sz="2800"/>
              <a:t>.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33147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825" y="4560850"/>
            <a:ext cx="6282375" cy="19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Herramientas: Paleta de Colores</a:t>
            </a:r>
            <a:endParaRPr/>
          </a:p>
        </p:txBody>
      </p:sp>
      <p:sp>
        <p:nvSpPr>
          <p:cNvPr id="537" name="Google Shape;537;p64"/>
          <p:cNvSpPr txBox="1"/>
          <p:nvPr>
            <p:ph idx="4294967295" type="body"/>
          </p:nvPr>
        </p:nvSpPr>
        <p:spPr>
          <a:xfrm>
            <a:off x="311700" y="1265075"/>
            <a:ext cx="8520600" cy="51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http://www.color-hex.com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u="sng">
                <a:solidFill>
                  <a:schemeClr val="hlink"/>
                </a:solidFill>
                <a:hlinkClick r:id="rId4"/>
              </a:rPr>
              <a:t>http://www.colorschemer.com/online.html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5"/>
              </a:rPr>
              <a:t>http://paletton.com/</a:t>
            </a:r>
            <a:r>
              <a:rPr lang="es-AR"/>
              <a:t> </a:t>
            </a:r>
            <a:endParaRPr/>
          </a:p>
        </p:txBody>
      </p:sp>
      <p:pic>
        <p:nvPicPr>
          <p:cNvPr id="538" name="Google Shape;538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9549" y="3100049"/>
            <a:ext cx="5052750" cy="3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/>
          <p:nvPr/>
        </p:nvSpPr>
        <p:spPr>
          <a:xfrm>
            <a:off x="4772905" y="4129501"/>
            <a:ext cx="519300" cy="4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4"/>
          <p:cNvSpPr/>
          <p:nvPr/>
        </p:nvSpPr>
        <p:spPr>
          <a:xfrm>
            <a:off x="4339513" y="3522771"/>
            <a:ext cx="519300" cy="4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4"/>
          <p:cNvSpPr/>
          <p:nvPr/>
        </p:nvSpPr>
        <p:spPr>
          <a:xfrm>
            <a:off x="4859601" y="4945721"/>
            <a:ext cx="345900" cy="26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4"/>
          <p:cNvSpPr/>
          <p:nvPr/>
        </p:nvSpPr>
        <p:spPr>
          <a:xfrm>
            <a:off x="5444649" y="5064306"/>
            <a:ext cx="519300" cy="4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4"/>
          <p:cNvSpPr/>
          <p:nvPr/>
        </p:nvSpPr>
        <p:spPr>
          <a:xfrm>
            <a:off x="4621249" y="4736232"/>
            <a:ext cx="345900" cy="26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4"/>
          <p:cNvSpPr/>
          <p:nvPr/>
        </p:nvSpPr>
        <p:spPr>
          <a:xfrm>
            <a:off x="8088311" y="3576343"/>
            <a:ext cx="519300" cy="4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4"/>
          <p:cNvSpPr/>
          <p:nvPr/>
        </p:nvSpPr>
        <p:spPr>
          <a:xfrm>
            <a:off x="6542568" y="6130300"/>
            <a:ext cx="2123700" cy="49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Fondo - </a:t>
            </a:r>
            <a:r>
              <a:rPr b="1" lang="es-AR"/>
              <a:t>Imágenes</a:t>
            </a:r>
            <a:endParaRPr b="1"/>
          </a:p>
        </p:txBody>
      </p:sp>
      <p:sp>
        <p:nvSpPr>
          <p:cNvPr id="551" name="Google Shape;551;p65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Se puede usar una imagen de fondo.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La propiedad es 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Por defecto la imagen se repite para cubrir todo el fondo.</a:t>
            </a:r>
            <a:endParaRPr sz="2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background-image:url(imagen.jpg);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https://developer.mozilla.org/en/docs/Web/CSS/background-image</a:t>
            </a:r>
            <a:endParaRPr sz="14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Propiedades Texto - </a:t>
            </a:r>
            <a:r>
              <a:rPr b="1" lang="es-AR"/>
              <a:t>Alineación</a:t>
            </a:r>
            <a:endParaRPr b="1"/>
          </a:p>
        </p:txBody>
      </p:sp>
      <p:sp>
        <p:nvSpPr>
          <p:cNvPr id="557" name="Google Shape;557;p66"/>
          <p:cNvSpPr txBox="1"/>
          <p:nvPr>
            <p:ph idx="4294967295" type="body"/>
          </p:nvPr>
        </p:nvSpPr>
        <p:spPr>
          <a:xfrm>
            <a:off x="311700" y="1185175"/>
            <a:ext cx="8520600" cy="52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La propiedad </a:t>
            </a:r>
            <a:r>
              <a:rPr b="1" lang="es-AR">
                <a:solidFill>
                  <a:schemeClr val="dk2"/>
                </a:solidFill>
              </a:rPr>
              <a:t>text-align</a:t>
            </a:r>
            <a:r>
              <a:rPr lang="es-AR"/>
              <a:t> es usada para alinear horizontalmente.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Puede ser: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Centrado (text-align: center)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Derecha (text-align: right)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Izquierda (text-align: left)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Justificado (text-align: justify)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https://developer.mozilla.org/en-US/docs/Web/CSS/text-align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j_text_align.png" id="558" name="Google Shape;55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300" y="5334457"/>
            <a:ext cx="4259350" cy="1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Introducción</a:t>
            </a:r>
            <a:endParaRPr/>
          </a:p>
        </p:txBody>
      </p:sp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311700" y="1483450"/>
            <a:ext cx="8520600" cy="347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Es importante entender la diferencia entre HTML y CSS.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HTML  (hyper text markup language) fue creado para dar estructura y contenido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CSS (cascading style sheets) es un lenguaje de presentación creado para dar estilo al contenido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4211663" y="5294950"/>
            <a:ext cx="935100" cy="576300"/>
          </a:xfrm>
          <a:prstGeom prst="leftRightArrow">
            <a:avLst>
              <a:gd fmla="val 50000" name="adj1"/>
              <a:gd fmla="val 32452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755675" y="5221925"/>
            <a:ext cx="31686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.html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(Estructura y contenido)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5219725" y="5221925"/>
            <a:ext cx="31686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.css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(estilo, apariencia)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Listas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idx="4294967295" type="body"/>
          </p:nvPr>
        </p:nvSpPr>
        <p:spPr>
          <a:xfrm>
            <a:off x="311700" y="11786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Cuando se realiza una lista o enumeración se emplean listas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Listas ordenadas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s-AR" sz="2800">
                <a:solidFill>
                  <a:schemeClr val="dk1"/>
                </a:solidFill>
              </a:rPr>
              <a:t>Listas desordenadas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Listas - Tipos</a:t>
            </a:r>
            <a:endParaRPr/>
          </a:p>
        </p:txBody>
      </p:sp>
      <p:pic>
        <p:nvPicPr>
          <p:cNvPr descr="ej_listas_nav.png" id="570" name="Google Shape;5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951963"/>
            <a:ext cx="37433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_html_listas.png" id="571" name="Google Shape;5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25" y="3338625"/>
            <a:ext cx="4713500" cy="2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8"/>
          <p:cNvSpPr txBox="1"/>
          <p:nvPr/>
        </p:nvSpPr>
        <p:spPr>
          <a:xfrm>
            <a:off x="3732700" y="6191800"/>
            <a:ext cx="5411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https://developer.mozilla.org/en/docs/Web/HTML/Element/ul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https://developer.mozilla.org/en-US/docs/Web/HTML/Element/ol</a:t>
            </a:r>
            <a:endParaRPr/>
          </a:p>
        </p:txBody>
      </p:sp>
      <p:sp>
        <p:nvSpPr>
          <p:cNvPr id="573" name="Google Shape;573;p68"/>
          <p:cNvSpPr txBox="1"/>
          <p:nvPr/>
        </p:nvSpPr>
        <p:spPr>
          <a:xfrm>
            <a:off x="20825" y="5927588"/>
            <a:ext cx="6013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Live: </a:t>
            </a:r>
            <a:r>
              <a:rPr lang="es-AR" u="sng">
                <a:solidFill>
                  <a:schemeClr val="hlink"/>
                </a:solidFill>
                <a:hlinkClick r:id="rId7"/>
              </a:rPr>
              <a:t>http://codepen.io/webUnicen/pen/YZaEPJ</a:t>
            </a:r>
            <a:r>
              <a:rPr lang="es-AR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/>
          <p:nvPr>
            <p:ph idx="4294967295" type="body"/>
          </p:nvPr>
        </p:nvSpPr>
        <p:spPr>
          <a:xfrm>
            <a:off x="311700" y="1198475"/>
            <a:ext cx="8520600" cy="521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La propiedades de listas de CSS permiten: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Diferentes viñetas para Listas no ordenadas, listas ordenadas o imágenes para viñetas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79" name="Google Shape;579;p6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Listas - CSS de </a:t>
            </a:r>
            <a:r>
              <a:rPr b="1" lang="es-AR"/>
              <a:t>Viñetas</a:t>
            </a:r>
            <a:endParaRPr b="1"/>
          </a:p>
        </p:txBody>
      </p:sp>
      <p:pic>
        <p:nvPicPr>
          <p:cNvPr descr="ej_estilos_listas.png" id="580" name="Google Shape;5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113" y="2946575"/>
            <a:ext cx="3499887" cy="32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9"/>
          <p:cNvSpPr txBox="1"/>
          <p:nvPr/>
        </p:nvSpPr>
        <p:spPr>
          <a:xfrm>
            <a:off x="5499600" y="6495475"/>
            <a:ext cx="3644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4"/>
              </a:rPr>
              <a:t>http://www.w3schools.com/css/css_list.asp</a:t>
            </a:r>
            <a:endParaRPr/>
          </a:p>
        </p:txBody>
      </p:sp>
      <p:sp>
        <p:nvSpPr>
          <p:cNvPr id="582" name="Google Shape;582;p69"/>
          <p:cNvSpPr txBox="1"/>
          <p:nvPr/>
        </p:nvSpPr>
        <p:spPr>
          <a:xfrm>
            <a:off x="0" y="6285850"/>
            <a:ext cx="6458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Live: </a:t>
            </a:r>
            <a:r>
              <a:rPr lang="es-AR" u="sng">
                <a:solidFill>
                  <a:schemeClr val="hlink"/>
                </a:solidFill>
                <a:hlinkClick r:id="rId5"/>
              </a:rPr>
              <a:t>http://codepen.io/webUnicen/pen/yMKPag</a:t>
            </a:r>
            <a:r>
              <a:rPr lang="es-AR"/>
              <a:t> </a:t>
            </a:r>
            <a:endParaRPr/>
          </a:p>
        </p:txBody>
      </p:sp>
      <p:sp>
        <p:nvSpPr>
          <p:cNvPr id="583" name="Google Shape;583;p69"/>
          <p:cNvSpPr txBox="1"/>
          <p:nvPr/>
        </p:nvSpPr>
        <p:spPr>
          <a:xfrm>
            <a:off x="228600" y="2104950"/>
            <a:ext cx="6027000" cy="3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4285F4"/>
                </a:solidFill>
              </a:rPr>
              <a:t>&lt;p&gt;</a:t>
            </a:r>
            <a:r>
              <a:rPr lang="es-AR">
                <a:solidFill>
                  <a:schemeClr val="dk1"/>
                </a:solidFill>
              </a:rPr>
              <a:t>Ejemplo de listas sin orden (unorder list):</a:t>
            </a:r>
            <a:r>
              <a:rPr lang="es-AR">
                <a:solidFill>
                  <a:srgbClr val="4285F4"/>
                </a:solidFill>
              </a:rPr>
              <a:t>&lt;/p&gt;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&lt;ul</a:t>
            </a:r>
            <a:r>
              <a:rPr lang="es-AR">
                <a:solidFill>
                  <a:schemeClr val="dk1"/>
                </a:solidFill>
              </a:rPr>
              <a:t> </a:t>
            </a:r>
            <a:r>
              <a:rPr lang="es-AR">
                <a:solidFill>
                  <a:srgbClr val="E91E63"/>
                </a:solidFill>
              </a:rPr>
              <a:t>class</a:t>
            </a:r>
            <a:r>
              <a:rPr lang="es-AR">
                <a:solidFill>
                  <a:srgbClr val="A3A3A3"/>
                </a:solidFill>
              </a:rPr>
              <a:t>=</a:t>
            </a:r>
            <a:r>
              <a:rPr lang="es-AR">
                <a:solidFill>
                  <a:srgbClr val="0F9D58"/>
                </a:solidFill>
              </a:rPr>
              <a:t>"lista_cuad"</a:t>
            </a:r>
            <a:r>
              <a:rPr lang="es-AR">
                <a:solidFill>
                  <a:srgbClr val="4285F4"/>
                </a:solidFill>
              </a:rPr>
              <a:t>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Gatos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Pandas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Perros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&lt;/ul&gt;</a:t>
            </a:r>
            <a:br>
              <a:rPr lang="es-AR">
                <a:solidFill>
                  <a:schemeClr val="dk1"/>
                </a:solidFill>
              </a:rPr>
            </a:b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&lt;ul</a:t>
            </a:r>
            <a:r>
              <a:rPr lang="es-AR">
                <a:solidFill>
                  <a:schemeClr val="dk1"/>
                </a:solidFill>
              </a:rPr>
              <a:t> </a:t>
            </a:r>
            <a:r>
              <a:rPr lang="es-AR">
                <a:solidFill>
                  <a:srgbClr val="E91E63"/>
                </a:solidFill>
              </a:rPr>
              <a:t>class</a:t>
            </a:r>
            <a:r>
              <a:rPr lang="es-AR">
                <a:solidFill>
                  <a:srgbClr val="A3A3A3"/>
                </a:solidFill>
              </a:rPr>
              <a:t>=</a:t>
            </a:r>
            <a:r>
              <a:rPr lang="es-AR">
                <a:solidFill>
                  <a:srgbClr val="0F9D58"/>
                </a:solidFill>
              </a:rPr>
              <a:t>"lista_imag"</a:t>
            </a:r>
            <a:r>
              <a:rPr lang="es-AR">
                <a:solidFill>
                  <a:srgbClr val="4285F4"/>
                </a:solidFill>
              </a:rPr>
              <a:t>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Pez Payaso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Tiburon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&lt;/ul&gt;</a:t>
            </a:r>
            <a:br>
              <a:rPr lang="es-AR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584" name="Google Shape;584;p69"/>
          <p:cNvSpPr txBox="1"/>
          <p:nvPr/>
        </p:nvSpPr>
        <p:spPr>
          <a:xfrm>
            <a:off x="2814000" y="3490150"/>
            <a:ext cx="26856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&lt;ul&gt;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Tigre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Leon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&lt;/ul&gt;</a:t>
            </a:r>
            <a:br>
              <a:rPr lang="es-AR">
                <a:solidFill>
                  <a:schemeClr val="dk1"/>
                </a:solidFill>
              </a:rPr>
            </a:b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&lt;p&gt;</a:t>
            </a:r>
            <a:r>
              <a:rPr lang="es-AR">
                <a:solidFill>
                  <a:schemeClr val="dk1"/>
                </a:solidFill>
              </a:rPr>
              <a:t>Ejemplo de listas ordenada (ordered list):</a:t>
            </a:r>
            <a:r>
              <a:rPr lang="es-AR">
                <a:solidFill>
                  <a:srgbClr val="4285F4"/>
                </a:solidFill>
              </a:rPr>
              <a:t>&lt;/p&gt;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&lt;ol&gt;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Pasto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Hormiga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  </a:t>
            </a:r>
            <a:r>
              <a:rPr lang="es-AR">
                <a:solidFill>
                  <a:srgbClr val="4285F4"/>
                </a:solidFill>
              </a:rPr>
              <a:t>&lt;li&gt;</a:t>
            </a:r>
            <a:r>
              <a:rPr lang="es-AR">
                <a:solidFill>
                  <a:schemeClr val="dk1"/>
                </a:solidFill>
              </a:rPr>
              <a:t>Araña</a:t>
            </a:r>
            <a:r>
              <a:rPr lang="es-AR">
                <a:solidFill>
                  <a:srgbClr val="4285F4"/>
                </a:solidFill>
              </a:rPr>
              <a:t>&lt;/li&gt;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rgbClr val="4285F4"/>
                </a:solidFill>
              </a:rPr>
              <a:t>&lt;/ol&gt;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Cómo se </a:t>
            </a:r>
            <a:r>
              <a:rPr lang="es-AR"/>
              <a:t>vería</a:t>
            </a:r>
            <a:endParaRPr/>
          </a:p>
        </p:txBody>
      </p:sp>
      <p:pic>
        <p:nvPicPr>
          <p:cNvPr id="590" name="Google Shape;59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38" y="1402875"/>
            <a:ext cx="5573525" cy="5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1"/>
          <p:cNvSpPr txBox="1"/>
          <p:nvPr>
            <p:ph type="title"/>
          </p:nvPr>
        </p:nvSpPr>
        <p:spPr>
          <a:xfrm>
            <a:off x="628663" y="123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Familia de Fuentes</a:t>
            </a:r>
            <a:endParaRPr b="1"/>
          </a:p>
        </p:txBody>
      </p:sp>
      <p:sp>
        <p:nvSpPr>
          <p:cNvPr id="596" name="Google Shape;596;p71"/>
          <p:cNvSpPr txBox="1"/>
          <p:nvPr>
            <p:ph idx="4294967295" type="body"/>
          </p:nvPr>
        </p:nvSpPr>
        <p:spPr>
          <a:xfrm>
            <a:off x="311700" y="993125"/>
            <a:ext cx="8520600" cy="542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 familia de la fuente se indica con la propiedad </a:t>
            </a:r>
            <a:r>
              <a:rPr b="1" lang="es-AR">
                <a:solidFill>
                  <a:schemeClr val="dk2"/>
                </a:solidFill>
              </a:rPr>
              <a:t>font-family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 font family debería tener varias fuentes, por si el browser no soporta alguna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 primera fuente tiene que ser la que uno quiere, la última una genérica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Si el nombre de la </a:t>
            </a:r>
            <a:r>
              <a:rPr b="1" lang="es-AR"/>
              <a:t>font-family</a:t>
            </a:r>
            <a:r>
              <a:rPr lang="es-AR"/>
              <a:t> tiene más de una palabra se escribe entre comillas. Ej: "Times New Roman"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Más de una </a:t>
            </a:r>
            <a:r>
              <a:rPr b="1" lang="es-AR"/>
              <a:t>font-family</a:t>
            </a:r>
            <a:r>
              <a:rPr lang="es-AR"/>
              <a:t> se especifica separados por coma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 u="sng">
                <a:solidFill>
                  <a:schemeClr val="hlink"/>
                </a:solidFill>
                <a:hlinkClick r:id="rId3"/>
              </a:rPr>
              <a:t>https://developer.mozilla.org/en-US/docs/Web/CSS/font-family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1"/>
          <p:cNvSpPr/>
          <p:nvPr/>
        </p:nvSpPr>
        <p:spPr>
          <a:xfrm>
            <a:off x="1869600" y="5852927"/>
            <a:ext cx="5404800" cy="891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Fuentes - </a:t>
            </a:r>
            <a:r>
              <a:rPr b="1" lang="es-AR"/>
              <a:t>Estilos</a:t>
            </a:r>
            <a:endParaRPr b="1"/>
          </a:p>
        </p:txBody>
      </p:sp>
      <p:sp>
        <p:nvSpPr>
          <p:cNvPr id="603" name="Google Shape;603;p72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La propiedad font-style es usada mayormente para especificar la cursiva.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-AR"/>
              <a:t>normal</a:t>
            </a:r>
            <a:r>
              <a:rPr lang="es-AR"/>
              <a:t> – El texto se muestra normal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AR"/>
              <a:t>italic</a:t>
            </a:r>
            <a:r>
              <a:rPr lang="es-AR"/>
              <a:t> – El texto se muestra en cursiva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AR"/>
              <a:t>oblique</a:t>
            </a:r>
            <a:r>
              <a:rPr lang="es-AR"/>
              <a:t> – Es como cursiva, pero menos soportado.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https://developer.mozilla.org/en-US/docs/Web/CSS/font-style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j_estilos_fuente.png" id="604" name="Google Shape;60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825" y="4692332"/>
            <a:ext cx="3852400" cy="7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Ejercicio:</a:t>
            </a:r>
            <a:endParaRPr/>
          </a:p>
        </p:txBody>
      </p:sp>
      <p:sp>
        <p:nvSpPr>
          <p:cNvPr id="610" name="Google Shape;610;p73"/>
          <p:cNvSpPr txBox="1"/>
          <p:nvPr>
            <p:ph idx="4294967295" type="body"/>
          </p:nvPr>
        </p:nvSpPr>
        <p:spPr>
          <a:xfrm>
            <a:off x="311700" y="1838850"/>
            <a:ext cx="8520600" cy="31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Agregar a la página que venían haciendo: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Distintos colores a los títulos. Alguno ajustarlo a mayúscula.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Escribir párrafos con distinta alineación (derecha, izquierda, centrado, justificado)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Alguno de los párrafos que se vea en itálica.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Bibliografía</a:t>
            </a:r>
            <a:endParaRPr/>
          </a:p>
        </p:txBody>
      </p:sp>
      <p:sp>
        <p:nvSpPr>
          <p:cNvPr id="616" name="Google Shape;616;p74"/>
          <p:cNvSpPr txBox="1"/>
          <p:nvPr>
            <p:ph idx="4294967295" type="body"/>
          </p:nvPr>
        </p:nvSpPr>
        <p:spPr>
          <a:xfrm>
            <a:off x="311700" y="12548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400"/>
              <a:t>HTML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Standard: </a:t>
            </a:r>
            <a:r>
              <a:rPr lang="es-AR" sz="2400" u="sng">
                <a:solidFill>
                  <a:schemeClr val="hlink"/>
                </a:solidFill>
                <a:hlinkClick r:id="rId3"/>
              </a:rPr>
              <a:t>https://www.w3.org/TR/html5/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MDN: </a:t>
            </a:r>
            <a:r>
              <a:rPr lang="es-AR" sz="2400" u="sng">
                <a:solidFill>
                  <a:schemeClr val="hlink"/>
                </a:solidFill>
                <a:hlinkClick r:id="rId4"/>
              </a:rPr>
              <a:t>https://developer.mozilla.org/en-US/docs/Web/HTML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400"/>
              <a:t>CSS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Standard: </a:t>
            </a:r>
            <a:r>
              <a:rPr lang="es-AR" sz="2400" u="sng">
                <a:solidFill>
                  <a:schemeClr val="hlink"/>
                </a:solidFill>
                <a:hlinkClick r:id="rId5"/>
              </a:rPr>
              <a:t>https://www.w3.org/Style/CSS/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MDN: </a:t>
            </a:r>
            <a:r>
              <a:rPr lang="es-AR" sz="2400" u="sng">
                <a:solidFill>
                  <a:schemeClr val="hlink"/>
                </a:solidFill>
                <a:hlinkClick r:id="rId6"/>
              </a:rPr>
              <a:t>https://developer.mozilla.org/en-US/docs/Web/CSS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400"/>
              <a:t>Libros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s-AR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and CSS: Design and Build Websites (</a:t>
            </a:r>
            <a:r>
              <a:rPr i="1" lang="es-AR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Jon Duckett</a:t>
            </a:r>
            <a:r>
              <a:rPr lang="es-AR" sz="2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Buena Práctica</a:t>
            </a:r>
            <a:endParaRPr/>
          </a:p>
        </p:txBody>
      </p:sp>
      <p:sp>
        <p:nvSpPr>
          <p:cNvPr id="272" name="Google Shape;272;p32"/>
          <p:cNvSpPr txBox="1"/>
          <p:nvPr>
            <p:ph idx="4294967295" type="body"/>
          </p:nvPr>
        </p:nvSpPr>
        <p:spPr>
          <a:xfrm>
            <a:off x="311700" y="1424875"/>
            <a:ext cx="8520600" cy="49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Ambos lenguajes son INDEPENDIENTES uno del otro.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No hay que mezclarlos.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En el archivo con extensión html, solo va a haber 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En el archivo con extensión css, solo va a haber CSS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j1" id="277" name="Google Shape;2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995613"/>
            <a:ext cx="2536825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1_html" id="278" name="Google Shape;27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076700"/>
            <a:ext cx="3822700" cy="2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2843213" y="6096000"/>
            <a:ext cx="1328737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Font typeface="Arial Black"/>
              <a:buNone/>
            </a:pPr>
            <a:r>
              <a:rPr b="0" i="0" lang="es-AR" sz="2000" u="none" cap="none" strike="noStrike">
                <a:solidFill>
                  <a:srgbClr val="637F97"/>
                </a:solidFill>
                <a:latin typeface="Arial Black"/>
                <a:ea typeface="Arial Black"/>
                <a:cs typeface="Arial Black"/>
                <a:sym typeface="Arial Black"/>
              </a:rPr>
              <a:t>HTML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2843213" y="3068638"/>
            <a:ext cx="936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Font typeface="Arial Black"/>
              <a:buNone/>
            </a:pPr>
            <a:r>
              <a:rPr b="0" i="0" lang="es-AR" sz="2000" u="none" cap="none" strike="noStrike">
                <a:solidFill>
                  <a:srgbClr val="43B746"/>
                </a:solidFill>
                <a:latin typeface="Arial Black"/>
                <a:ea typeface="Arial Black"/>
                <a:cs typeface="Arial Black"/>
                <a:sym typeface="Arial Black"/>
              </a:rPr>
              <a:t>CSS</a:t>
            </a:r>
            <a:endParaRPr/>
          </a:p>
        </p:txBody>
      </p:sp>
      <p:cxnSp>
        <p:nvCxnSpPr>
          <p:cNvPr id="281" name="Google Shape;281;p33"/>
          <p:cNvCxnSpPr/>
          <p:nvPr/>
        </p:nvCxnSpPr>
        <p:spPr>
          <a:xfrm>
            <a:off x="179388" y="5734050"/>
            <a:ext cx="288925" cy="0"/>
          </a:xfrm>
          <a:prstGeom prst="straightConnector1">
            <a:avLst/>
          </a:prstGeom>
          <a:noFill/>
          <a:ln cap="flat" cmpd="sng" w="38100">
            <a:solidFill>
              <a:srgbClr val="99CC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4284663" y="3357563"/>
            <a:ext cx="216000" cy="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33"/>
          <p:cNvCxnSpPr/>
          <p:nvPr/>
        </p:nvCxnSpPr>
        <p:spPr>
          <a:xfrm>
            <a:off x="4284663" y="4941888"/>
            <a:ext cx="216000" cy="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33"/>
          <p:cNvCxnSpPr/>
          <p:nvPr/>
        </p:nvCxnSpPr>
        <p:spPr>
          <a:xfrm>
            <a:off x="4500563" y="3306763"/>
            <a:ext cx="3300" cy="1677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33"/>
          <p:cNvSpPr/>
          <p:nvPr/>
        </p:nvSpPr>
        <p:spPr>
          <a:xfrm>
            <a:off x="107950" y="4006850"/>
            <a:ext cx="4176600" cy="2592300"/>
          </a:xfrm>
          <a:prstGeom prst="rect">
            <a:avLst/>
          </a:prstGeom>
          <a:noFill/>
          <a:ln cap="flat" cmpd="sng" w="9525">
            <a:solidFill>
              <a:srgbClr val="99CC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107950" y="2924175"/>
            <a:ext cx="4176600" cy="936600"/>
          </a:xfrm>
          <a:prstGeom prst="rect">
            <a:avLst/>
          </a:prstGeom>
          <a:noFill/>
          <a:ln cap="flat" cmpd="sng" w="9525">
            <a:solidFill>
              <a:srgbClr val="99CC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33"/>
          <p:cNvCxnSpPr/>
          <p:nvPr/>
        </p:nvCxnSpPr>
        <p:spPr>
          <a:xfrm rot="10800000">
            <a:off x="198438" y="3854500"/>
            <a:ext cx="0" cy="1873200"/>
          </a:xfrm>
          <a:prstGeom prst="straightConnector1">
            <a:avLst/>
          </a:prstGeom>
          <a:noFill/>
          <a:ln cap="flat" cmpd="sng" w="3810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ej1_web" id="288" name="Google Shape;288;p33"/>
          <p:cNvPicPr preferRelativeResize="0"/>
          <p:nvPr/>
        </p:nvPicPr>
        <p:blipFill rotWithShape="1">
          <a:blip r:embed="rId5">
            <a:alphaModFix/>
          </a:blip>
          <a:srcRect b="60163" l="0" r="50372" t="2796"/>
          <a:stretch/>
        </p:blipFill>
        <p:spPr>
          <a:xfrm>
            <a:off x="4857900" y="2906375"/>
            <a:ext cx="4074000" cy="20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3"/>
          <p:cNvCxnSpPr/>
          <p:nvPr/>
        </p:nvCxnSpPr>
        <p:spPr>
          <a:xfrm>
            <a:off x="4500563" y="4149725"/>
            <a:ext cx="503100" cy="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´proyecto_jr.png" id="290" name="Google Shape;29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863" y="5033975"/>
            <a:ext cx="2213925" cy="14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>
            <p:ph type="title"/>
          </p:nvPr>
        </p:nvSpPr>
        <p:spPr>
          <a:xfrm>
            <a:off x="628663" y="471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Entendiendo Mejor</a:t>
            </a:r>
            <a:endParaRPr/>
          </a:p>
        </p:txBody>
      </p:sp>
      <p:sp>
        <p:nvSpPr>
          <p:cNvPr id="292" name="Google Shape;292;p33"/>
          <p:cNvSpPr txBox="1"/>
          <p:nvPr>
            <p:ph idx="4294967295" type="body"/>
          </p:nvPr>
        </p:nvSpPr>
        <p:spPr>
          <a:xfrm>
            <a:off x="382000" y="930900"/>
            <a:ext cx="8619600" cy="191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/>
              <a:t>Tomemos el elemento &lt;p&gt; &lt;/p&gt;.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Es usado para mostrar un párrafo en una página web.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CSS luego va a darle al p un determinado color, tamaño de fuente, negrita, o cualquier propiedad de estilo.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Pregunta</a:t>
            </a:r>
            <a:endParaRPr/>
          </a:p>
        </p:txBody>
      </p:sp>
      <p:sp>
        <p:nvSpPr>
          <p:cNvPr id="298" name="Google Shape;298;p34"/>
          <p:cNvSpPr txBox="1"/>
          <p:nvPr>
            <p:ph idx="4294967295" type="body"/>
          </p:nvPr>
        </p:nvSpPr>
        <p:spPr>
          <a:xfrm>
            <a:off x="311700" y="1946849"/>
            <a:ext cx="8520600" cy="296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6000"/>
              <a:t>¿Qué pasa si a cualquier página web le sacamos el archivo css?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4360963" y="1562663"/>
            <a:ext cx="4321200" cy="455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628663" y="2203175"/>
            <a:ext cx="3456000" cy="3276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628638" y="1292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311" name="Google Shape;311;p36"/>
          <p:cNvSpPr txBox="1"/>
          <p:nvPr>
            <p:ph idx="4294967295" type="body"/>
          </p:nvPr>
        </p:nvSpPr>
        <p:spPr>
          <a:xfrm>
            <a:off x="305800" y="930900"/>
            <a:ext cx="8619600" cy="11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http://www.csszengarden.com/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 Black"/>
              <a:buNone/>
            </a:pPr>
            <a:r>
              <a:rPr lang="es-AR"/>
              <a:t>Muestra ejemplos de distintos diseños css sobre un mismo html</a:t>
            </a:r>
            <a:endParaRPr/>
          </a:p>
        </p:txBody>
      </p:sp>
      <p:pic>
        <p:nvPicPr>
          <p:cNvPr descr="zencss_sin_css" id="312" name="Google Shape;31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75" y="2527918"/>
            <a:ext cx="3196200" cy="372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encss_con_css" id="313" name="Google Shape;31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8905" y="2026900"/>
            <a:ext cx="3546600" cy="42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5840650" y="6236700"/>
            <a:ext cx="17376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latin typeface="Proxima Nova"/>
                <a:ea typeface="Proxima Nova"/>
                <a:cs typeface="Proxima Nova"/>
                <a:sym typeface="Proxima Nova"/>
              </a:rPr>
              <a:t>Con CSS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1359600" y="6197500"/>
            <a:ext cx="17376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latin typeface="Proxima Nova"/>
                <a:ea typeface="Proxima Nova"/>
                <a:cs typeface="Proxima Nova"/>
                <a:sym typeface="Proxima Nova"/>
              </a:rPr>
              <a:t>Sin CSS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L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