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5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8" r:id="rId10"/>
    <p:sldId id="279" r:id="rId11"/>
    <p:sldId id="280" r:id="rId12"/>
    <p:sldId id="270" r:id="rId13"/>
    <p:sldId id="271" r:id="rId14"/>
    <p:sldId id="272" r:id="rId15"/>
    <p:sldId id="257" r:id="rId16"/>
    <p:sldId id="258" r:id="rId17"/>
    <p:sldId id="259" r:id="rId18"/>
    <p:sldId id="260" r:id="rId19"/>
    <p:sldId id="268" r:id="rId20"/>
    <p:sldId id="269" r:id="rId21"/>
    <p:sldId id="273" r:id="rId22"/>
    <p:sldId id="281" r:id="rId23"/>
    <p:sldId id="282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73ECEF-A10F-42E4-A8C6-E6A1AAD7CAF0}" type="datetimeFigureOut">
              <a:rPr lang="es-MX" smtClean="0"/>
              <a:t>13/03/2018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E175E30-4422-4D2F-AA9A-F4F74F953CD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9170" y="1658269"/>
            <a:ext cx="8664211" cy="1114287"/>
          </a:xfrm>
        </p:spPr>
        <p:txBody>
          <a:bodyPr/>
          <a:lstStyle/>
          <a:p>
            <a:r>
              <a:rPr lang="es-ES" dirty="0" smtClean="0"/>
              <a:t>Funciones Financieras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3895" y="3034396"/>
            <a:ext cx="8664212" cy="1305329"/>
          </a:xfrm>
        </p:spPr>
        <p:txBody>
          <a:bodyPr>
            <a:normAutofit/>
          </a:bodyPr>
          <a:lstStyle/>
          <a:p>
            <a:r>
              <a:rPr lang="es-ES" dirty="0" smtClean="0"/>
              <a:t>Alejandra Miranda 157171 </a:t>
            </a:r>
            <a:endParaRPr lang="es-ES" dirty="0"/>
          </a:p>
          <a:p>
            <a:r>
              <a:rPr lang="es-ES" dirty="0" smtClean="0"/>
              <a:t>Emilio Martínez 155503</a:t>
            </a:r>
          </a:p>
          <a:p>
            <a:r>
              <a:rPr lang="es-ES" dirty="0" smtClean="0"/>
              <a:t>Enrique Mejía 166086</a:t>
            </a:r>
          </a:p>
          <a:p>
            <a:r>
              <a:rPr lang="es-ES" dirty="0" smtClean="0"/>
              <a:t>Erik Peña 158662</a:t>
            </a:r>
          </a:p>
        </p:txBody>
      </p:sp>
    </p:spTree>
    <p:extLst>
      <p:ext uri="{BB962C8B-B14F-4D97-AF65-F5344CB8AC3E}">
        <p14:creationId xmlns:p14="http://schemas.microsoft.com/office/powerpoint/2010/main" val="29096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642" y="0"/>
            <a:ext cx="10723035" cy="738886"/>
          </a:xfrm>
        </p:spPr>
        <p:txBody>
          <a:bodyPr/>
          <a:lstStyle/>
          <a:p>
            <a:r>
              <a:rPr lang="es-ES" b="1" dirty="0" smtClean="0"/>
              <a:t>TASA.INT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367" y="723286"/>
            <a:ext cx="11137747" cy="5980353"/>
          </a:xfrm>
        </p:spPr>
        <p:txBody>
          <a:bodyPr>
            <a:normAutofit/>
          </a:bodyPr>
          <a:lstStyle/>
          <a:p>
            <a:r>
              <a:rPr lang="es-ES" dirty="0" smtClean="0"/>
              <a:t>Devuelve la tasa de interés para la inversión total de un valor bursátil.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TASA.INT (liquidación, vencimiento, inversión, amortización, [base]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b="1" dirty="0" smtClean="0"/>
              <a:t> Argumentos:</a:t>
            </a:r>
          </a:p>
          <a:p>
            <a:r>
              <a:rPr lang="es-ES" b="1" dirty="0" smtClean="0"/>
              <a:t>Liquidación: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La fecha de liquidación del valor bursátil es la fecha posterior a la emisión en la que el comprador adquiere el valor bursátil. </a:t>
            </a:r>
          </a:p>
          <a:p>
            <a:r>
              <a:rPr lang="es-ES" b="1" dirty="0" smtClean="0"/>
              <a:t>Vencimiento: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La fecha en la que expira el valor bursátil. </a:t>
            </a:r>
          </a:p>
          <a:p>
            <a:r>
              <a:rPr lang="es-ES" b="1" dirty="0" smtClean="0"/>
              <a:t>Inversión: </a:t>
            </a:r>
            <a:r>
              <a:rPr lang="es-ES" dirty="0" smtClean="0">
                <a:solidFill>
                  <a:srgbClr val="FF0000"/>
                </a:solidFill>
              </a:rPr>
              <a:t>Obligatorio</a:t>
            </a:r>
            <a:r>
              <a:rPr lang="es-ES" dirty="0" smtClean="0"/>
              <a:t>. Cantidad de dinero invertido en el valor bursátil. </a:t>
            </a:r>
          </a:p>
          <a:p>
            <a:r>
              <a:rPr lang="es-ES" b="1" dirty="0" smtClean="0"/>
              <a:t>Amortización: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Valor que se recibirá en la fecha de vencimiento. </a:t>
            </a:r>
          </a:p>
          <a:p>
            <a:r>
              <a:rPr lang="es-ES" b="1" dirty="0" smtClean="0"/>
              <a:t>Base: </a:t>
            </a:r>
            <a:r>
              <a:rPr lang="es-ES" dirty="0" smtClean="0"/>
              <a:t>Determina en qué base contar los días. </a:t>
            </a:r>
            <a:endParaRPr lang="es-ES" b="1" dirty="0" smtClean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1391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729" y="123488"/>
            <a:ext cx="10723035" cy="703603"/>
          </a:xfrm>
        </p:spPr>
        <p:txBody>
          <a:bodyPr/>
          <a:lstStyle/>
          <a:p>
            <a:r>
              <a:rPr lang="es-ES" dirty="0" smtClean="0"/>
              <a:t>PAGOINT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367" y="811492"/>
            <a:ext cx="10723035" cy="6046507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Devuelve el pago de intereses de una inversión durante un periodo determinado </a:t>
            </a:r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PAGOINT (tasa, periodo, nper, va, [vf], [tipo])</a:t>
            </a:r>
          </a:p>
          <a:p>
            <a:pPr marL="0" indent="0">
              <a:buNone/>
            </a:pPr>
            <a:r>
              <a:rPr lang="es-ES" b="1" dirty="0"/>
              <a:t>Argumentos: </a:t>
            </a:r>
          </a:p>
          <a:p>
            <a:r>
              <a:rPr lang="es-ES" b="1" dirty="0"/>
              <a:t>Tasa: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Obligatorio.</a:t>
            </a:r>
            <a:r>
              <a:rPr lang="es-ES" dirty="0"/>
              <a:t> </a:t>
            </a:r>
            <a:r>
              <a:rPr lang="es-MX" dirty="0"/>
              <a:t>La tasa de interés por período. </a:t>
            </a:r>
            <a:endParaRPr lang="es-MX" dirty="0" smtClean="0"/>
          </a:p>
          <a:p>
            <a:r>
              <a:rPr lang="es-MX" b="1" dirty="0" smtClean="0"/>
              <a:t>Periodo</a:t>
            </a:r>
            <a:r>
              <a:rPr lang="es-MX" dirty="0" smtClean="0"/>
              <a:t>: </a:t>
            </a:r>
            <a:r>
              <a:rPr lang="es-MX" dirty="0" smtClean="0">
                <a:solidFill>
                  <a:srgbClr val="FF0000"/>
                </a:solidFill>
              </a:rPr>
              <a:t>Obligatorio.</a:t>
            </a:r>
            <a:r>
              <a:rPr lang="es-MX" dirty="0" smtClean="0"/>
              <a:t> Periodo para el que se desea clacular el interés. </a:t>
            </a:r>
            <a:endParaRPr lang="es-ES" dirty="0"/>
          </a:p>
          <a:p>
            <a:r>
              <a:rPr lang="es-ES" b="1" dirty="0" err="1"/>
              <a:t>Nper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Obligatorio.</a:t>
            </a:r>
            <a:r>
              <a:rPr lang="es-ES" dirty="0"/>
              <a:t> Número total de periodos de pago de la anualidad. </a:t>
            </a:r>
          </a:p>
          <a:p>
            <a:r>
              <a:rPr lang="es-ES" b="1" dirty="0" smtClean="0"/>
              <a:t>VA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Valor </a:t>
            </a:r>
            <a:r>
              <a:rPr lang="es-ES" dirty="0"/>
              <a:t>actual de la inversión. Valor de la inversión antes del inicio de los pagos de anualidad. </a:t>
            </a:r>
            <a:endParaRPr lang="es-ES" dirty="0" smtClean="0"/>
          </a:p>
          <a:p>
            <a:r>
              <a:rPr lang="es-ES" b="1" dirty="0" smtClean="0"/>
              <a:t>VF:</a:t>
            </a:r>
            <a:r>
              <a:rPr lang="es-ES" dirty="0" smtClean="0"/>
              <a:t> </a:t>
            </a:r>
            <a:r>
              <a:rPr lang="es-ES" dirty="0"/>
              <a:t>Valor </a:t>
            </a:r>
            <a:r>
              <a:rPr lang="es-ES" dirty="0" smtClean="0"/>
              <a:t>final </a:t>
            </a:r>
            <a:r>
              <a:rPr lang="es-ES" dirty="0"/>
              <a:t>de la inversión. Valor de la inversión </a:t>
            </a:r>
            <a:r>
              <a:rPr lang="es-ES" dirty="0" smtClean="0"/>
              <a:t>al final de </a:t>
            </a:r>
            <a:r>
              <a:rPr lang="es-ES" dirty="0"/>
              <a:t>los pagos de anualidad. </a:t>
            </a:r>
          </a:p>
          <a:p>
            <a:r>
              <a:rPr lang="es-ES" b="1" dirty="0"/>
              <a:t>Tipo:</a:t>
            </a:r>
            <a:r>
              <a:rPr lang="es-ES" dirty="0"/>
              <a:t> </a:t>
            </a:r>
            <a:r>
              <a:rPr lang="es-MX" dirty="0"/>
              <a:t>Tipo de pago, ya sea anticipado o vencido, 1 y 0, respectivamente.</a:t>
            </a:r>
          </a:p>
          <a:p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19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560842"/>
          </a:xfrm>
        </p:spPr>
        <p:txBody>
          <a:bodyPr>
            <a:normAutofit fontScale="90000"/>
          </a:bodyPr>
          <a:lstStyle/>
          <a:p>
            <a:r>
              <a:rPr lang="es-MX" sz="3200" b="1" dirty="0" smtClean="0">
                <a:latin typeface="+mn-lt"/>
              </a:rPr>
              <a:t>NPER</a:t>
            </a:r>
            <a:endParaRPr lang="es-MX" sz="32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1573" y="736638"/>
            <a:ext cx="1158240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400" dirty="0" smtClean="0"/>
              <a:t>Devuelve el número de períodos de una inversión basándose en los pagos periódicos constantes y en la tasa de interés constante.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r>
              <a:rPr lang="es-MX" b="1" dirty="0" smtClean="0"/>
              <a:t>Argumentos</a:t>
            </a:r>
          </a:p>
          <a:p>
            <a:r>
              <a:rPr lang="es-MX" sz="2400" b="1" dirty="0" smtClean="0"/>
              <a:t>Tasa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</a:t>
            </a:r>
            <a:r>
              <a:rPr lang="es-MX" sz="2400" dirty="0" smtClean="0"/>
              <a:t>. La tasa de interés por período. </a:t>
            </a:r>
          </a:p>
          <a:p>
            <a:r>
              <a:rPr lang="es-MX" sz="2400" b="1" dirty="0" smtClean="0"/>
              <a:t>Pago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</a:t>
            </a:r>
            <a:r>
              <a:rPr lang="es-MX" sz="2400" dirty="0" smtClean="0"/>
              <a:t>. El pago efectuado en cada período; debe permanecer constante durante la vida de la anualidad. Por lo general, pago incluye el capital y el interés, pero no incluye ningún otro arancel o impuesto. </a:t>
            </a:r>
          </a:p>
          <a:p>
            <a:r>
              <a:rPr lang="es-MX" sz="2400" b="1" dirty="0" smtClean="0"/>
              <a:t>Va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Obligatorio.</a:t>
            </a:r>
            <a:r>
              <a:rPr lang="es-MX" sz="2400" dirty="0" smtClean="0"/>
              <a:t> El valor actual o la suma total de una serie de futuros pagos. </a:t>
            </a:r>
          </a:p>
          <a:p>
            <a:r>
              <a:rPr lang="es-MX" sz="2400" b="1" dirty="0" err="1" smtClean="0"/>
              <a:t>Vf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Obligatorio.</a:t>
            </a:r>
            <a:r>
              <a:rPr lang="es-MX" sz="2400" dirty="0" smtClean="0"/>
              <a:t> El valor futuro o un saldo en efectivo que se desea lograr después de efectuar el último pago. Si el argumento </a:t>
            </a:r>
            <a:r>
              <a:rPr lang="es-MX" sz="2400" dirty="0" err="1" smtClean="0"/>
              <a:t>vf</a:t>
            </a:r>
            <a:r>
              <a:rPr lang="es-MX" sz="2400" dirty="0" smtClean="0"/>
              <a:t> se omite, se supone que el valor es 0 (por ejemplo, el valor futuro de un préstamo es 0). </a:t>
            </a:r>
          </a:p>
          <a:p>
            <a:r>
              <a:rPr lang="es-MX" sz="2400" b="1" dirty="0" smtClean="0"/>
              <a:t>Tipo</a:t>
            </a:r>
            <a:r>
              <a:rPr lang="es-MX" sz="2400" dirty="0" smtClean="0"/>
              <a:t>  Opcional. El número 0 ó 1 e indica cuándo vencen los pagos</a:t>
            </a:r>
            <a:endParaRPr lang="es-MX" sz="2400" dirty="0"/>
          </a:p>
          <a:p>
            <a:r>
              <a:rPr lang="es-MX" sz="2400" dirty="0" smtClean="0"/>
              <a:t>0 vencido 1 anticipado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5462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259" y="171072"/>
            <a:ext cx="10515600" cy="1325563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+mn-lt"/>
              </a:rPr>
              <a:t>VNA</a:t>
            </a:r>
            <a:endParaRPr lang="es-MX" sz="36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82" y="1340768"/>
            <a:ext cx="11137237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 smtClean="0"/>
              <a:t>Calcula el valor neto presente de una inversión a partir de una tasa de descuento y una serie de pagos futuros (valores negativos) e ingresos (valores positivos).</a:t>
            </a:r>
          </a:p>
          <a:p>
            <a:pPr marL="0" indent="0">
              <a:buNone/>
            </a:pPr>
            <a:endParaRPr lang="es-MX" sz="2400" dirty="0" smtClean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smtClean="0"/>
              <a:t>Argumentos</a:t>
            </a:r>
          </a:p>
          <a:p>
            <a:pPr marL="0" indent="0">
              <a:buNone/>
            </a:pPr>
            <a:endParaRPr lang="es-MX" sz="2400" b="1" dirty="0" smtClean="0"/>
          </a:p>
          <a:p>
            <a:r>
              <a:rPr lang="es-MX" sz="2400" b="1" dirty="0" smtClean="0"/>
              <a:t>Tasa</a:t>
            </a:r>
            <a:r>
              <a:rPr lang="es-MX" sz="2400" dirty="0" smtClean="0"/>
              <a:t> </a:t>
            </a:r>
            <a:r>
              <a:rPr lang="es-MX" sz="2400" dirty="0" smtClean="0">
                <a:solidFill>
                  <a:srgbClr val="FF0000"/>
                </a:solidFill>
              </a:rPr>
              <a:t> Obligatorio</a:t>
            </a:r>
            <a:r>
              <a:rPr lang="es-MX" sz="2400" dirty="0" smtClean="0"/>
              <a:t>. La tasa de descuento a lo largo de un período. </a:t>
            </a:r>
          </a:p>
          <a:p>
            <a:r>
              <a:rPr lang="es-MX" sz="2400" b="1" dirty="0" smtClean="0"/>
              <a:t>Valor1; valor2...</a:t>
            </a:r>
            <a:r>
              <a:rPr lang="es-MX" sz="2400" dirty="0" smtClean="0"/>
              <a:t>  Valor1 es obligatorio, los valores siguientes son opcionales. </a:t>
            </a:r>
          </a:p>
          <a:p>
            <a:pPr lvl="1"/>
            <a:r>
              <a:rPr lang="es-MX" sz="2000" dirty="0" smtClean="0"/>
              <a:t>Valor1; valor2; ... deben tener la misma duración y ocurrir al final de cada período. </a:t>
            </a:r>
          </a:p>
          <a:p>
            <a:pPr lvl="1"/>
            <a:r>
              <a:rPr lang="es-MX" sz="2000" dirty="0" smtClean="0"/>
              <a:t>VNA usa el orden de valor1; valor2; ... para interpretar el orden de los flujos de caja.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557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6376" y="206355"/>
            <a:ext cx="10524832" cy="1325563"/>
          </a:xfrm>
        </p:spPr>
        <p:txBody>
          <a:bodyPr>
            <a:normAutofit/>
          </a:bodyPr>
          <a:lstStyle/>
          <a:p>
            <a:r>
              <a:rPr lang="es-MX" sz="4000" b="1" dirty="0" err="1" smtClean="0">
                <a:latin typeface="+mn-lt"/>
              </a:rPr>
              <a:t>Int.pago.dir</a:t>
            </a:r>
            <a:endParaRPr lang="es-MX" sz="40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/>
              <a:t>Calcula el interés pagado durante un período específico de una inversión.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 smtClean="0"/>
              <a:t>Argumentos</a:t>
            </a:r>
          </a:p>
          <a:p>
            <a:r>
              <a:rPr lang="es-MX" sz="2400" b="1" dirty="0" smtClean="0"/>
              <a:t>Tasa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</a:t>
            </a:r>
            <a:r>
              <a:rPr lang="es-MX" sz="2400" dirty="0" smtClean="0"/>
              <a:t>. La tasa de interés de la inversión. </a:t>
            </a:r>
          </a:p>
          <a:p>
            <a:r>
              <a:rPr lang="es-MX" sz="2400" b="1" dirty="0" smtClean="0"/>
              <a:t>Período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</a:t>
            </a:r>
            <a:r>
              <a:rPr lang="es-MX" sz="2400" dirty="0" smtClean="0"/>
              <a:t>. El período cuyo interés desea averiguar; debe estar comprendido entre 1 y el número total de períodos (</a:t>
            </a:r>
            <a:r>
              <a:rPr lang="es-MX" sz="2400" dirty="0" err="1" smtClean="0"/>
              <a:t>núm_per</a:t>
            </a:r>
            <a:r>
              <a:rPr lang="es-MX" sz="2400" dirty="0" smtClean="0"/>
              <a:t>). </a:t>
            </a:r>
          </a:p>
          <a:p>
            <a:r>
              <a:rPr lang="es-MX" sz="2400" b="1" dirty="0" err="1" smtClean="0"/>
              <a:t>Núm_per</a:t>
            </a:r>
            <a:r>
              <a:rPr lang="es-MX" sz="2400" dirty="0" smtClean="0"/>
              <a:t> </a:t>
            </a:r>
            <a:r>
              <a:rPr lang="es-MX" sz="2400" dirty="0" smtClean="0">
                <a:solidFill>
                  <a:srgbClr val="FF0000"/>
                </a:solidFill>
              </a:rPr>
              <a:t> Obligatorio</a:t>
            </a:r>
            <a:r>
              <a:rPr lang="es-MX" sz="2400" dirty="0" smtClean="0"/>
              <a:t>. El número total de períodos de pago de la inversión. </a:t>
            </a:r>
          </a:p>
          <a:p>
            <a:r>
              <a:rPr lang="es-MX" sz="2400" b="1" dirty="0" smtClean="0"/>
              <a:t>Va</a:t>
            </a:r>
            <a:r>
              <a:rPr lang="es-MX" sz="2400" dirty="0" smtClean="0"/>
              <a:t>  </a:t>
            </a:r>
            <a:r>
              <a:rPr lang="es-MX" sz="2400" dirty="0" smtClean="0">
                <a:solidFill>
                  <a:srgbClr val="FF0000"/>
                </a:solidFill>
              </a:rPr>
              <a:t>Obligatorio.</a:t>
            </a:r>
            <a:r>
              <a:rPr lang="es-MX" sz="2400" dirty="0" smtClean="0"/>
              <a:t> El valor actual de la inversión. Para un préstamo, el argumento va es el importe del préstamo.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3016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C86FF-02B3-4F50-902F-11512757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1" y="158771"/>
            <a:ext cx="10515600" cy="685141"/>
          </a:xfrm>
        </p:spPr>
        <p:txBody>
          <a:bodyPr>
            <a:normAutofit/>
          </a:bodyPr>
          <a:lstStyle/>
          <a:p>
            <a:r>
              <a:rPr lang="es-MX" sz="3600" b="1" dirty="0">
                <a:latin typeface="+mn-lt"/>
              </a:rPr>
              <a:t>Función VA – Valor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DC00D-3177-498E-924D-09864551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776"/>
            <a:ext cx="10515600" cy="5698093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Devuelve el valor presente de una inversión: la suma total del valor actual de una serie de pagos futuros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r>
              <a:rPr lang="es-MX" b="1" dirty="0" smtClean="0"/>
              <a:t>Argumentos:</a:t>
            </a:r>
            <a:endParaRPr lang="es-MX" b="1" dirty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VA(tasa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nper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pago, [VF], [tipo])</a:t>
            </a:r>
          </a:p>
          <a:p>
            <a:endParaRPr lang="es-MX" dirty="0"/>
          </a:p>
          <a:p>
            <a:r>
              <a:rPr lang="es-MX" dirty="0"/>
              <a:t>Tasa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es la tasa de interés por periodo</a:t>
            </a:r>
          </a:p>
          <a:p>
            <a:r>
              <a:rPr lang="es-MX" dirty="0" err="1"/>
              <a:t>Nper</a:t>
            </a:r>
            <a:r>
              <a:rPr lang="es-MX" dirty="0"/>
              <a:t> </a:t>
            </a:r>
            <a:r>
              <a:rPr lang="es-MX" dirty="0">
                <a:solidFill>
                  <a:srgbClr val="FF0000"/>
                </a:solidFill>
              </a:rPr>
              <a:t>(obligatorio)</a:t>
            </a:r>
            <a:r>
              <a:rPr lang="es-MX" dirty="0"/>
              <a:t> es el número total de periodos de pago en una anualidad</a:t>
            </a:r>
          </a:p>
          <a:p>
            <a:r>
              <a:rPr lang="es-MX" dirty="0"/>
              <a:t>Pago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es el pago que se efectúa cada periodo y que no cambia durante la vigencia de la anualidad</a:t>
            </a:r>
          </a:p>
          <a:p>
            <a:r>
              <a:rPr lang="es-MX" dirty="0" err="1"/>
              <a:t>Vf</a:t>
            </a:r>
            <a:r>
              <a:rPr lang="es-MX" dirty="0"/>
              <a:t> es el valor futuro del total de pagos realizados durante los periodos</a:t>
            </a:r>
          </a:p>
          <a:p>
            <a:r>
              <a:rPr lang="es-MX" dirty="0"/>
              <a:t>Tipo es el tipo de pago ya sea anticipado o vencido, 1 y 0, respectivamente</a:t>
            </a:r>
          </a:p>
        </p:txBody>
      </p:sp>
    </p:spTree>
    <p:extLst>
      <p:ext uri="{BB962C8B-B14F-4D97-AF65-F5344CB8AC3E}">
        <p14:creationId xmlns:p14="http://schemas.microsoft.com/office/powerpoint/2010/main" val="230915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2A41-0F94-49FE-A761-53B51453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16" y="0"/>
            <a:ext cx="10515600" cy="861553"/>
          </a:xfrm>
        </p:spPr>
        <p:txBody>
          <a:bodyPr>
            <a:normAutofit/>
          </a:bodyPr>
          <a:lstStyle/>
          <a:p>
            <a:r>
              <a:rPr lang="es-MX" sz="4000" b="1" dirty="0">
                <a:latin typeface="+mn-lt"/>
              </a:rPr>
              <a:t>Función TASA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ABD22-AC5B-4F05-A12F-51225438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78" y="899700"/>
            <a:ext cx="10895222" cy="5715734"/>
          </a:xfrm>
        </p:spPr>
        <p:txBody>
          <a:bodyPr>
            <a:normAutofit fontScale="55000" lnSpcReduction="20000"/>
          </a:bodyPr>
          <a:lstStyle/>
          <a:p>
            <a:r>
              <a:rPr lang="es-MX" sz="3600" dirty="0"/>
              <a:t>Devuelve la tasa de interés por un periodo de una anualidad.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b="1" dirty="0" smtClean="0"/>
              <a:t>Argumentos:</a:t>
            </a:r>
          </a:p>
          <a:p>
            <a:pPr marL="0" indent="0">
              <a:buNone/>
            </a:pPr>
            <a:endParaRPr lang="es-MX" sz="3600" dirty="0"/>
          </a:p>
          <a:p>
            <a:r>
              <a:rPr lang="es-MX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Tasa(</a:t>
            </a:r>
            <a:r>
              <a:rPr lang="es-MX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nper</a:t>
            </a:r>
            <a:r>
              <a:rPr lang="es-MX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pago, va, [</a:t>
            </a:r>
            <a:r>
              <a:rPr lang="es-MX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</a:t>
            </a:r>
            <a:r>
              <a:rPr lang="es-MX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], [tipo], [estimar])</a:t>
            </a:r>
          </a:p>
          <a:p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sz="3600" dirty="0" err="1"/>
              <a:t>Nper</a:t>
            </a:r>
            <a:r>
              <a:rPr lang="es-MX" sz="3600" dirty="0"/>
              <a:t> </a:t>
            </a:r>
            <a:r>
              <a:rPr lang="es-MX" sz="3600" dirty="0">
                <a:solidFill>
                  <a:srgbClr val="FF0000"/>
                </a:solidFill>
              </a:rPr>
              <a:t>(obligatorio) </a:t>
            </a:r>
            <a:r>
              <a:rPr lang="es-MX" sz="3600" dirty="0"/>
              <a:t>es el número total de periodos de pago en una anualidad</a:t>
            </a:r>
          </a:p>
          <a:p>
            <a:r>
              <a:rPr lang="es-MX" sz="3600" dirty="0"/>
              <a:t>Pago </a:t>
            </a:r>
            <a:r>
              <a:rPr lang="es-MX" sz="3600" dirty="0">
                <a:solidFill>
                  <a:srgbClr val="FF0000"/>
                </a:solidFill>
              </a:rPr>
              <a:t>(obligatorio)</a:t>
            </a:r>
            <a:r>
              <a:rPr lang="es-MX" sz="3600" dirty="0"/>
              <a:t> es el pago que se efectúa cada periodo y que no cambia durante la vigencia de la anualidad</a:t>
            </a:r>
          </a:p>
          <a:p>
            <a:r>
              <a:rPr lang="es-MX" sz="3600" dirty="0"/>
              <a:t>Va es el valor actual de una serie de pagos futuros</a:t>
            </a:r>
          </a:p>
          <a:p>
            <a:r>
              <a:rPr lang="es-MX" sz="3600" dirty="0"/>
              <a:t>Tipo es el tipo de pago ya sea anticipado o vencido, 1 y 0, respectivamente</a:t>
            </a:r>
          </a:p>
          <a:p>
            <a:r>
              <a:rPr lang="es-MX" sz="3600" dirty="0"/>
              <a:t>Estimar es un numero que se considera aproximado al resultado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426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3ADB0-C327-4666-81E2-D67D1AB6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47" y="158770"/>
            <a:ext cx="10515600" cy="738066"/>
          </a:xfrm>
        </p:spPr>
        <p:txBody>
          <a:bodyPr>
            <a:normAutofit/>
          </a:bodyPr>
          <a:lstStyle/>
          <a:p>
            <a:r>
              <a:rPr lang="es-MX" sz="3600" b="1" dirty="0">
                <a:latin typeface="+mn-lt"/>
              </a:rPr>
              <a:t>Función TIR.NO.PER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4C917-5647-4DDD-BDE4-AB1A1526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7" y="1093751"/>
            <a:ext cx="10723035" cy="5592247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Devuelve la tasa interna de retorno para un flujo de caja que no es necesariamente periódico. 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Argumentos:</a:t>
            </a:r>
            <a:endParaRPr lang="es-MX" b="1" dirty="0"/>
          </a:p>
          <a:p>
            <a:endParaRPr lang="es-MX" dirty="0"/>
          </a:p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TIR.NO.PER( valores, fechas, [estimar])</a:t>
            </a:r>
          </a:p>
          <a:p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MX" dirty="0"/>
              <a:t>Valores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son los flujos de pago correspondientes a un calendario de fechas.</a:t>
            </a:r>
          </a:p>
          <a:p>
            <a:r>
              <a:rPr lang="es-MX" dirty="0"/>
              <a:t>Fechas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determinadas al día de pago.</a:t>
            </a:r>
          </a:p>
          <a:p>
            <a:r>
              <a:rPr lang="es-MX" dirty="0"/>
              <a:t>Estimar es un numero que se considera aproximado al resultado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861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CA58B-1E28-46CE-9487-8669167C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176411"/>
            <a:ext cx="10515600" cy="790989"/>
          </a:xfrm>
        </p:spPr>
        <p:txBody>
          <a:bodyPr>
            <a:normAutofit/>
          </a:bodyPr>
          <a:lstStyle/>
          <a:p>
            <a:r>
              <a:rPr lang="es-MX" sz="3600" b="1" dirty="0">
                <a:latin typeface="+mn-lt"/>
              </a:rPr>
              <a:t>Función VNA.NO.PER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8AF7A-089F-48BA-8789-2FAE6D71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93"/>
            <a:ext cx="10515600" cy="543347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Devuelve el valor neto actual para un flujo de efectivo que no es necesariamente periódico. 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Argumentos: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VNA.NO.PER(tasa, valores, fechas)</a:t>
            </a:r>
          </a:p>
          <a:p>
            <a:endParaRPr lang="es-MX" dirty="0"/>
          </a:p>
          <a:p>
            <a:r>
              <a:rPr lang="es-MX" dirty="0"/>
              <a:t>Tasa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es la tasa de descuento que se le aplica a los flujos de efectivo.</a:t>
            </a:r>
          </a:p>
          <a:p>
            <a:r>
              <a:rPr lang="es-MX" dirty="0"/>
              <a:t>Valores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son los flujos de pago correspondientes a un calendario de fechas.</a:t>
            </a:r>
          </a:p>
          <a:p>
            <a:r>
              <a:rPr lang="es-MX" dirty="0"/>
              <a:t>Fechas </a:t>
            </a:r>
            <a:r>
              <a:rPr lang="es-MX" dirty="0">
                <a:solidFill>
                  <a:srgbClr val="FF0000"/>
                </a:solidFill>
              </a:rPr>
              <a:t>(obligatorio) </a:t>
            </a:r>
            <a:r>
              <a:rPr lang="es-MX" dirty="0"/>
              <a:t>determinadas al día de pago.</a:t>
            </a:r>
          </a:p>
        </p:txBody>
      </p:sp>
    </p:spTree>
    <p:extLst>
      <p:ext uri="{BB962C8B-B14F-4D97-AF65-F5344CB8AC3E}">
        <p14:creationId xmlns:p14="http://schemas.microsoft.com/office/powerpoint/2010/main" val="400307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85333" y="1727199"/>
            <a:ext cx="7755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ES_tradnl" sz="2400" dirty="0" smtClean="0"/>
              <a:t>Se tiene un bono con valor nominal de $1000 que paga cupones semestrales      del 6%. Este bono fue emitido el 09/03/2018 y el 17/05/2018 se quiere saber cuanto se ha acumulado de intereses. El bono vence dos años </a:t>
            </a:r>
            <a:r>
              <a:rPr lang="es-ES_tradnl" sz="2400" dirty="0" err="1" smtClean="0"/>
              <a:t>despu</a:t>
            </a:r>
            <a:r>
              <a:rPr lang="es-ES" sz="2400" dirty="0" err="1" smtClean="0"/>
              <a:t>és</a:t>
            </a:r>
            <a:r>
              <a:rPr lang="es-ES" sz="2400" dirty="0" smtClean="0"/>
              <a:t> de su emisión. Se utiliza la convención US 30/360</a:t>
            </a:r>
          </a:p>
          <a:p>
            <a:pPr marL="342900" indent="-342900">
              <a:buFont typeface="+mj-lt"/>
              <a:buAutoNum type="alphaLcParenR"/>
            </a:pPr>
            <a:endParaRPr lang="es-ES_tradnl" sz="2400" dirty="0" smtClean="0"/>
          </a:p>
          <a:p>
            <a:pPr marL="342900" indent="-342900">
              <a:buFont typeface="+mj-lt"/>
              <a:buAutoNum type="alphaLcParenR"/>
            </a:pPr>
            <a:r>
              <a:rPr lang="es-ES_tradnl" sz="2400" dirty="0" smtClean="0"/>
              <a:t>Y si el bono solo paga un cup</a:t>
            </a:r>
            <a:r>
              <a:rPr lang="es-ES" sz="2400" dirty="0" err="1" smtClean="0"/>
              <a:t>ó</a:t>
            </a:r>
            <a:r>
              <a:rPr lang="es-ES_tradnl" sz="2400" dirty="0" smtClean="0"/>
              <a:t>n al vencimiento. ¿Cu</a:t>
            </a:r>
            <a:r>
              <a:rPr lang="es-ES" sz="2400" dirty="0" err="1" smtClean="0"/>
              <a:t>ánto</a:t>
            </a:r>
            <a:r>
              <a:rPr lang="es-ES" sz="2400" dirty="0" smtClean="0"/>
              <a:t> se ha acumulado de intereses?</a:t>
            </a:r>
            <a:endParaRPr lang="es-ES_tradnl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357930" y="508000"/>
            <a:ext cx="29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EJERCICIO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608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92" y="1537296"/>
            <a:ext cx="7416800" cy="12954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702438" y="120355"/>
            <a:ext cx="388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INT.ACUM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56823" y="3275995"/>
            <a:ext cx="4634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Argumentos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000" dirty="0" err="1" smtClean="0"/>
              <a:t>Emisi</a:t>
            </a:r>
            <a:r>
              <a:rPr lang="es-ES" sz="2000" dirty="0" err="1" smtClean="0"/>
              <a:t>ón</a:t>
            </a:r>
            <a:r>
              <a:rPr lang="es-ES" sz="2000" dirty="0"/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Primer interés</a:t>
            </a:r>
            <a:r>
              <a:rPr lang="es-ES" sz="2000" dirty="0"/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Liquidación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Tasa	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Par                        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Frecuencia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Base                         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Método </a:t>
            </a:r>
            <a:r>
              <a:rPr lang="es-ES" sz="2000" dirty="0" err="1" smtClean="0"/>
              <a:t>calc</a:t>
            </a:r>
            <a:r>
              <a:rPr lang="es-ES" sz="2000" dirty="0"/>
              <a:t> </a:t>
            </a:r>
            <a:endParaRPr lang="es-ES_tradnl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37881" y="1723331"/>
            <a:ext cx="3412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Devuelve el interés acumulado de un valor bursátil que tenga pagos de interés periódico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" y="998973"/>
            <a:ext cx="3352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2000" y="57573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RESPUESTA</a:t>
            </a:r>
            <a:endParaRPr lang="es-ES_tradn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84" y="1720441"/>
            <a:ext cx="2901950" cy="326219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0317" y="135110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a)</a:t>
            </a:r>
            <a:endParaRPr lang="es-ES_tradn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34" y="1720441"/>
            <a:ext cx="3105000" cy="241975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00234" y="13120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b)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30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4186" y="211694"/>
            <a:ext cx="10515600" cy="738065"/>
          </a:xfrm>
        </p:spPr>
        <p:txBody>
          <a:bodyPr>
            <a:normAutofit/>
          </a:bodyPr>
          <a:lstStyle/>
          <a:p>
            <a:r>
              <a:rPr lang="es-MX" sz="3600" b="1" dirty="0" smtClean="0">
                <a:latin typeface="+mn-lt"/>
              </a:rPr>
              <a:t>Ejercicio</a:t>
            </a:r>
            <a:endParaRPr lang="es-MX" sz="3600" b="1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0929" y="1270203"/>
            <a:ext cx="10972800" cy="4785395"/>
          </a:xfrm>
        </p:spPr>
        <p:txBody>
          <a:bodyPr/>
          <a:lstStyle/>
          <a:p>
            <a:r>
              <a:rPr lang="es-MX" sz="2400" dirty="0" smtClean="0"/>
              <a:t>Calcula el vna de los siguientes pagos usando una tasa del 6% por periodo</a:t>
            </a:r>
          </a:p>
          <a:p>
            <a:pPr marL="1263650" lvl="4" indent="0">
              <a:buNone/>
            </a:pPr>
            <a:endParaRPr lang="es-MX" sz="2400" dirty="0"/>
          </a:p>
          <a:p>
            <a:pPr lvl="4"/>
            <a:r>
              <a:rPr lang="es-MX" sz="2400" dirty="0" smtClean="0"/>
              <a:t>Después usa la función de nper para comprobar que en efecto   son 8 periodos. (tendrás que usar el va que sacaste con vna para ponerlo en la formula de nper)</a:t>
            </a:r>
          </a:p>
          <a:p>
            <a:pPr marL="1828800" lvl="4" indent="0">
              <a:buNone/>
            </a:pPr>
            <a:endParaRPr lang="es-MX" sz="2400" dirty="0" smtClean="0"/>
          </a:p>
          <a:p>
            <a:pPr lvl="4"/>
            <a:r>
              <a:rPr lang="es-MX" sz="2400" dirty="0" smtClean="0"/>
              <a:t>Finalmente usa la formula de int.pago.dir para encontrar la cantidad de pago de intereses en el periodo 5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80518"/>
              </p:ext>
            </p:extLst>
          </p:nvPr>
        </p:nvGraphicFramePr>
        <p:xfrm>
          <a:off x="317476" y="2522685"/>
          <a:ext cx="2239537" cy="35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r>
                        <a:rPr lang="es-MX" dirty="0" smtClean="0"/>
                        <a:t>Periodo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Pago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7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06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317</a:t>
                      </a:r>
                      <a:endParaRPr lang="es-MX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5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A) Calcular el valor futuro de un valor bursátil que da 12 pagos anuales anticipados de $100  con una tasa del 6% anual capitalizable mensualmente. El precio del valor hoy es de $1000. </a:t>
            </a:r>
          </a:p>
          <a:p>
            <a:endParaRPr lang="es-ES" dirty="0" smtClean="0"/>
          </a:p>
          <a:p>
            <a:r>
              <a:rPr lang="es-ES" dirty="0" smtClean="0"/>
              <a:t>B) Calcular el interés que se pagará el primer mes de un préstamo con tasa del 10% anual capitalizable mensualmente que dura 3 años y que tiene un valor actual de $8000. </a:t>
            </a:r>
          </a:p>
          <a:p>
            <a:endParaRPr lang="es-ES" dirty="0"/>
          </a:p>
          <a:p>
            <a:r>
              <a:rPr lang="es-ES" dirty="0" smtClean="0"/>
              <a:t>C) Calcular la tasa de interés de un bono cuya emisión fue el 1/02/2008 pero que fue adquirido 14 días después. Se invirtieron $1,000,000 de pesos en el bono y al vencimiento el bono paga $1,014,420 pesos. El bono expiró el 15</a:t>
            </a:r>
            <a:r>
              <a:rPr lang="es-ES" smtClean="0"/>
              <a:t>/05/</a:t>
            </a:r>
            <a:r>
              <a:rPr lang="es-ES" dirty="0" smtClean="0"/>
              <a:t>2008. Lo días se cuenta con base real/360 (base 2).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9147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Respuestas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A) $2,301.40</a:t>
            </a:r>
          </a:p>
          <a:p>
            <a:endParaRPr lang="es-ES" dirty="0"/>
          </a:p>
          <a:p>
            <a:r>
              <a:rPr lang="es-ES" dirty="0" smtClean="0"/>
              <a:t>B) $66.67</a:t>
            </a:r>
          </a:p>
          <a:p>
            <a:endParaRPr lang="es-ES" dirty="0"/>
          </a:p>
          <a:p>
            <a:r>
              <a:rPr lang="es-ES" dirty="0" smtClean="0"/>
              <a:t>C</a:t>
            </a:r>
            <a:r>
              <a:rPr lang="es-ES" smtClean="0"/>
              <a:t>) 5.77%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9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032933"/>
            <a:ext cx="9728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20413" y="1271909"/>
            <a:ext cx="0" cy="4765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2210874" y="1508021"/>
            <a:ext cx="7424193" cy="6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344473" y="1271909"/>
            <a:ext cx="0" cy="4765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78001" y="902577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Emisi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1006" y="902577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Liquidaci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6613540" y="1275010"/>
            <a:ext cx="0" cy="4765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5843073" y="873821"/>
            <a:ext cx="154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Primer Inter</a:t>
            </a:r>
            <a:r>
              <a:rPr lang="es-ES" dirty="0" err="1" smtClean="0"/>
              <a:t>és</a:t>
            </a:r>
            <a:endParaRPr lang="es-ES_tradnl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9660466" y="1271909"/>
            <a:ext cx="329127" cy="495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9914465" y="1315180"/>
            <a:ext cx="329127" cy="495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10351571" y="1508021"/>
            <a:ext cx="1294328" cy="159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1645899" y="1276202"/>
            <a:ext cx="0" cy="4765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0351570" y="902577"/>
            <a:ext cx="140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Vencimiento</a:t>
            </a:r>
            <a:endParaRPr lang="es-ES_tradnl"/>
          </a:p>
        </p:txBody>
      </p:sp>
      <p:sp>
        <p:nvSpPr>
          <p:cNvPr id="20" name="Abrir llave 19"/>
          <p:cNvSpPr/>
          <p:nvPr/>
        </p:nvSpPr>
        <p:spPr>
          <a:xfrm rot="-5400000">
            <a:off x="3121577" y="1367903"/>
            <a:ext cx="321732" cy="2124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/>
          <p:cNvSpPr txBox="1"/>
          <p:nvPr/>
        </p:nvSpPr>
        <p:spPr>
          <a:xfrm>
            <a:off x="2210874" y="2699074"/>
            <a:ext cx="308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Inter</a:t>
            </a:r>
            <a:r>
              <a:rPr lang="es-ES" dirty="0" err="1" smtClean="0"/>
              <a:t>és</a:t>
            </a:r>
            <a:r>
              <a:rPr lang="es-ES" dirty="0" smtClean="0"/>
              <a:t> Acumulado</a:t>
            </a:r>
          </a:p>
          <a:p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3" y="3345405"/>
            <a:ext cx="3657599" cy="276085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362699"/>
            <a:ext cx="7416800" cy="129540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2641600" y="5808133"/>
            <a:ext cx="1702872" cy="298127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077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37873" y="261484"/>
            <a:ext cx="388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INT.ACUM.V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4725" y="1374647"/>
            <a:ext cx="3234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Devuelve el interés acumulado de un valor bursátil con pagos de interés al vencimiento.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10991" y="284753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000" b="1" dirty="0" smtClean="0"/>
              <a:t>Argumentos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000" dirty="0" err="1" smtClean="0"/>
              <a:t>Emisi</a:t>
            </a:r>
            <a:r>
              <a:rPr lang="es-ES" sz="2000" dirty="0" err="1" smtClean="0"/>
              <a:t>ón</a:t>
            </a:r>
            <a:r>
              <a:rPr lang="es-ES" sz="2000" dirty="0" smtClean="0"/>
              <a:t>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Liquidación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Tasa	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Par                        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Base                         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endParaRPr lang="es-ES" sz="2000" dirty="0" smtClean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11" y="1374647"/>
            <a:ext cx="6018855" cy="9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2220413" y="1271909"/>
            <a:ext cx="0" cy="4765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2210874" y="1508021"/>
            <a:ext cx="7424193" cy="6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9660466" y="1271909"/>
            <a:ext cx="329127" cy="495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9914465" y="1315180"/>
            <a:ext cx="329127" cy="4953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10351571" y="1508021"/>
            <a:ext cx="1294328" cy="159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1645899" y="1276202"/>
            <a:ext cx="0" cy="4765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1645899" y="1810540"/>
            <a:ext cx="0" cy="45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778001" y="902577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Emisi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351570" y="902577"/>
            <a:ext cx="140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Vencimiento</a:t>
            </a:r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11052723" y="2326887"/>
            <a:ext cx="140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Int</a:t>
            </a:r>
            <a:r>
              <a:rPr lang="es-ES_tradnl" dirty="0" smtClean="0"/>
              <a:t>. </a:t>
            </a:r>
            <a:r>
              <a:rPr lang="es-ES_tradnl" dirty="0" err="1" smtClean="0"/>
              <a:t>Acum</a:t>
            </a:r>
            <a:r>
              <a:rPr lang="es-ES_tradnl" dirty="0" smtClean="0"/>
              <a:t>.</a:t>
            </a:r>
            <a:endParaRPr lang="es-ES_tradnl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68" y="3643503"/>
            <a:ext cx="6018855" cy="96731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5" y="3132564"/>
            <a:ext cx="2980266" cy="23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4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84961" y="190919"/>
            <a:ext cx="388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TASA.DESC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99" y="1151465"/>
            <a:ext cx="6237034" cy="91440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12943" y="1742700"/>
            <a:ext cx="3146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0" i="0" dirty="0" smtClean="0">
                <a:solidFill>
                  <a:srgbClr val="2F2F2F"/>
                </a:solidFill>
                <a:effectLst/>
                <a:latin typeface="Segoe UI" charset="0"/>
              </a:rPr>
              <a:t>Devuelve la tasa de descuento de un valor bursátil.</a:t>
            </a:r>
            <a:endParaRPr lang="es-ES_tradnl" sz="2000" dirty="0"/>
          </a:p>
        </p:txBody>
      </p:sp>
      <p:sp>
        <p:nvSpPr>
          <p:cNvPr id="5" name="Rectángulo 4"/>
          <p:cNvSpPr/>
          <p:nvPr/>
        </p:nvSpPr>
        <p:spPr>
          <a:xfrm>
            <a:off x="1010991" y="317775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sz="2000" b="1" dirty="0" smtClean="0"/>
              <a:t>Argumentos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Liquidación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Vencimiento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Pr                          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Amortización	</a:t>
            </a:r>
            <a:r>
              <a:rPr lang="es-ES" sz="2000" dirty="0" smtClean="0">
                <a:solidFill>
                  <a:srgbClr val="FF0000"/>
                </a:solidFill>
              </a:rPr>
              <a:t>obligatorio</a:t>
            </a:r>
            <a:endParaRPr lang="es-E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s-ES" sz="2000" dirty="0" smtClean="0"/>
              <a:t>Base                         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endParaRPr lang="es-ES" sz="20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33" y="2415750"/>
            <a:ext cx="2971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66" y="1351303"/>
            <a:ext cx="3094566" cy="24586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2" y="2350370"/>
            <a:ext cx="623703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729" y="141129"/>
            <a:ext cx="10723035" cy="774168"/>
          </a:xfrm>
        </p:spPr>
        <p:txBody>
          <a:bodyPr/>
          <a:lstStyle/>
          <a:p>
            <a:r>
              <a:rPr lang="es-ES" dirty="0" smtClean="0"/>
              <a:t>Valor Futuro </a:t>
            </a:r>
            <a:r>
              <a:rPr lang="es-ES" b="1" dirty="0" smtClean="0"/>
              <a:t>VF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367" y="970264"/>
            <a:ext cx="10723035" cy="5887736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Devuelve el valor futuro de una inversión. </a:t>
            </a:r>
          </a:p>
          <a:p>
            <a:endParaRPr lang="es-ES" dirty="0" smtClean="0"/>
          </a:p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 (tasa, nper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pago, 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[va], 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[tipo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Argumentos: </a:t>
            </a:r>
          </a:p>
          <a:p>
            <a:r>
              <a:rPr lang="es-ES" b="1" dirty="0" smtClean="0"/>
              <a:t>Tasa: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</a:t>
            </a:r>
            <a:r>
              <a:rPr lang="es-MX" dirty="0"/>
              <a:t>La tasa de interés por período. </a:t>
            </a:r>
            <a:endParaRPr lang="es-ES" dirty="0" smtClean="0"/>
          </a:p>
          <a:p>
            <a:r>
              <a:rPr lang="es-ES" b="1" dirty="0" err="1" smtClean="0"/>
              <a:t>Nper</a:t>
            </a:r>
            <a:r>
              <a:rPr lang="es-ES" b="1" dirty="0" smtClean="0"/>
              <a:t>: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Número total de periodos de pago de la anualidad. </a:t>
            </a:r>
          </a:p>
          <a:p>
            <a:r>
              <a:rPr lang="es-ES" b="1" dirty="0" smtClean="0"/>
              <a:t>Pago: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Obligatorio.</a:t>
            </a:r>
            <a:r>
              <a:rPr lang="es-ES" dirty="0" smtClean="0"/>
              <a:t> Cantidad constante que se paga cada periodo. </a:t>
            </a:r>
          </a:p>
          <a:p>
            <a:r>
              <a:rPr lang="es-ES" b="1" dirty="0" smtClean="0"/>
              <a:t>VA:</a:t>
            </a:r>
            <a:r>
              <a:rPr lang="es-ES" dirty="0" smtClean="0"/>
              <a:t> Valor actual de la inversión. Valor de la inversión antes del inicio de los pagos de anualidad. </a:t>
            </a:r>
          </a:p>
          <a:p>
            <a:r>
              <a:rPr lang="es-ES" b="1" dirty="0" smtClean="0"/>
              <a:t>Tipo:</a:t>
            </a:r>
            <a:r>
              <a:rPr lang="es-ES" dirty="0" smtClean="0"/>
              <a:t> </a:t>
            </a:r>
            <a:r>
              <a:rPr lang="es-MX" dirty="0"/>
              <a:t>T</a:t>
            </a:r>
            <a:r>
              <a:rPr lang="es-MX" dirty="0" smtClean="0"/>
              <a:t>ipo </a:t>
            </a:r>
            <a:r>
              <a:rPr lang="es-MX" dirty="0"/>
              <a:t>de </a:t>
            </a:r>
            <a:r>
              <a:rPr lang="es-MX" dirty="0" smtClean="0"/>
              <a:t>pago, ya sea </a:t>
            </a:r>
            <a:r>
              <a:rPr lang="es-MX" dirty="0"/>
              <a:t>anticipado o vencido, 1 y 0, </a:t>
            </a:r>
            <a:r>
              <a:rPr lang="es-MX" dirty="0" smtClean="0"/>
              <a:t>respectivamente.</a:t>
            </a:r>
            <a:endParaRPr lang="es-MX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65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a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Brisa.thmx</Template>
  <TotalTime>592</TotalTime>
  <Words>1176</Words>
  <Application>Microsoft Office PowerPoint</Application>
  <PresentationFormat>Panorámica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News Gothic MT</vt:lpstr>
      <vt:lpstr>Segoe UI</vt:lpstr>
      <vt:lpstr>Wingdings 2</vt:lpstr>
      <vt:lpstr>Brisa</vt:lpstr>
      <vt:lpstr>Funciones Financieras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Valor Futuro VF</vt:lpstr>
      <vt:lpstr>TASA.INT</vt:lpstr>
      <vt:lpstr>PAGOINT</vt:lpstr>
      <vt:lpstr>NPER</vt:lpstr>
      <vt:lpstr>VNA</vt:lpstr>
      <vt:lpstr>Int.pago.dir</vt:lpstr>
      <vt:lpstr>Función VA – Valor actual</vt:lpstr>
      <vt:lpstr>Función TASA</vt:lpstr>
      <vt:lpstr>Función TIR.NO.PER</vt:lpstr>
      <vt:lpstr>Función VNA.NO.PER</vt:lpstr>
      <vt:lpstr>Presentación de PowerPoint</vt:lpstr>
      <vt:lpstr>Presentación de PowerPoint</vt:lpstr>
      <vt:lpstr>Ejercicio</vt:lpstr>
      <vt:lpstr>Ejercicio</vt:lpstr>
      <vt:lpstr>Respuestas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financieras</dc:title>
  <dc:creator>ALEJANDRA MIRANDA VALDEZ</dc:creator>
  <cp:lastModifiedBy>hca</cp:lastModifiedBy>
  <cp:revision>18</cp:revision>
  <dcterms:created xsi:type="dcterms:W3CDTF">2018-03-12T23:42:15Z</dcterms:created>
  <dcterms:modified xsi:type="dcterms:W3CDTF">2018-03-13T17:17:47Z</dcterms:modified>
</cp:coreProperties>
</file>