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67" r:id="rId7"/>
    <p:sldId id="257" r:id="rId8"/>
    <p:sldId id="268" r:id="rId9"/>
    <p:sldId id="259" r:id="rId10"/>
    <p:sldId id="269" r:id="rId11"/>
    <p:sldId id="260" r:id="rId12"/>
    <p:sldId id="270" r:id="rId13"/>
    <p:sldId id="261" r:id="rId14"/>
    <p:sldId id="276" r:id="rId15"/>
    <p:sldId id="262" r:id="rId16"/>
    <p:sldId id="277" r:id="rId17"/>
    <p:sldId id="263" r:id="rId18"/>
    <p:sldId id="278" r:id="rId19"/>
    <p:sldId id="264" r:id="rId20"/>
    <p:sldId id="279" r:id="rId21"/>
    <p:sldId id="265" r:id="rId22"/>
    <p:sldId id="280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11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69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3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5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3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860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091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9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1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27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73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02C5AA3-80C7-465D-8421-6267736FAB70}" type="datetimeFigureOut">
              <a:rPr lang="es-MX" smtClean="0"/>
              <a:t>24/05/2018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6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CC5C8-2807-41CB-86AE-D9A4FAF0B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Funciones de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478E0-7430-4019-BEEC-D87EDAE17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María Emilia Agis 		158189</a:t>
            </a:r>
          </a:p>
          <a:p>
            <a:r>
              <a:rPr lang="es-MX" dirty="0"/>
              <a:t>Óscar Cortés			158526</a:t>
            </a:r>
          </a:p>
          <a:p>
            <a:r>
              <a:rPr lang="es-MX" dirty="0"/>
              <a:t>Héctor Vela 			149427</a:t>
            </a:r>
          </a:p>
        </p:txBody>
      </p:sp>
    </p:spTree>
    <p:extLst>
      <p:ext uri="{BB962C8B-B14F-4D97-AF65-F5344CB8AC3E}">
        <p14:creationId xmlns:p14="http://schemas.microsoft.com/office/powerpoint/2010/main" val="117905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CA369-AEBA-409E-B0E9-1BAF79E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bdmax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08DE0-AB03-471D-9947-E38F01E8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Regresa el valor máximo de la columna deseada, siempre y cuando este registro cumpla con las condiciones especificadas por el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27DE5-46DE-4C9F-9876-E25179DDB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93243"/>
            <a:ext cx="4337437" cy="222965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BCFEA7D-1510-42BC-8B5E-249B002F9D94}"/>
              </a:ext>
            </a:extLst>
          </p:cNvPr>
          <p:cNvCxnSpPr>
            <a:cxnSpLocks/>
          </p:cNvCxnSpPr>
          <p:nvPr/>
        </p:nvCxnSpPr>
        <p:spPr>
          <a:xfrm>
            <a:off x="4551317" y="3154016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69B54A-8082-4C3E-9DF2-DD56DAA0D5DE}"/>
              </a:ext>
            </a:extLst>
          </p:cNvPr>
          <p:cNvSpPr txBox="1"/>
          <p:nvPr/>
        </p:nvSpPr>
        <p:spPr>
          <a:xfrm>
            <a:off x="6152957" y="2929983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2902A91-F48C-4B36-AC23-26704DF6F1F1}"/>
              </a:ext>
            </a:extLst>
          </p:cNvPr>
          <p:cNvCxnSpPr>
            <a:cxnSpLocks/>
          </p:cNvCxnSpPr>
          <p:nvPr/>
        </p:nvCxnSpPr>
        <p:spPr>
          <a:xfrm>
            <a:off x="4551317" y="3317094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3F9356-999C-496A-A946-B737B2F38728}"/>
              </a:ext>
            </a:extLst>
          </p:cNvPr>
          <p:cNvSpPr txBox="1"/>
          <p:nvPr/>
        </p:nvSpPr>
        <p:spPr>
          <a:xfrm>
            <a:off x="6294734" y="3521176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4B9631C-38B9-43C2-900E-0A1D1E865339}"/>
              </a:ext>
            </a:extLst>
          </p:cNvPr>
          <p:cNvCxnSpPr>
            <a:cxnSpLocks/>
          </p:cNvCxnSpPr>
          <p:nvPr/>
        </p:nvCxnSpPr>
        <p:spPr>
          <a:xfrm>
            <a:off x="4432095" y="3498791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F3817D-F464-481B-9510-79786FAD0972}"/>
              </a:ext>
            </a:extLst>
          </p:cNvPr>
          <p:cNvSpPr txBox="1"/>
          <p:nvPr/>
        </p:nvSpPr>
        <p:spPr>
          <a:xfrm>
            <a:off x="6294734" y="4304985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C110D21-FCAB-4486-83B6-80E68309703F}"/>
              </a:ext>
            </a:extLst>
          </p:cNvPr>
          <p:cNvSpPr/>
          <p:nvPr/>
        </p:nvSpPr>
        <p:spPr>
          <a:xfrm>
            <a:off x="1160274" y="276465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281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bdmax</a:t>
            </a:r>
            <a:endParaRPr lang="es-MX" dirty="0"/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5989D683-6552-4AFA-A78F-78B75428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8" y="1942045"/>
            <a:ext cx="3455016" cy="4262027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6D9AD680-F68A-41B2-B521-DD9A5956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25" y="3601504"/>
            <a:ext cx="4725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34FE8-7F94-454A-A0E6-93EE70A6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bdmin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10E38-FD0E-4EAA-9F3D-C080E7A0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Regresa el valor máximo de la columna deseada, siempre y cuando este registro cumpla con las condiciones especificadas por el usuario.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2729F-6C75-4568-BF05-AFF57E36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22905"/>
            <a:ext cx="4449815" cy="228742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19E526-B957-4C28-9756-77681F7B0D52}"/>
              </a:ext>
            </a:extLst>
          </p:cNvPr>
          <p:cNvCxnSpPr>
            <a:cxnSpLocks/>
          </p:cNvCxnSpPr>
          <p:nvPr/>
        </p:nvCxnSpPr>
        <p:spPr>
          <a:xfrm>
            <a:off x="4564569" y="3114264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98BAF5-5323-4118-AFFA-E36E987D775E}"/>
              </a:ext>
            </a:extLst>
          </p:cNvPr>
          <p:cNvSpPr txBox="1"/>
          <p:nvPr/>
        </p:nvSpPr>
        <p:spPr>
          <a:xfrm>
            <a:off x="6166209" y="2911521"/>
            <a:ext cx="390300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66A23188-9730-4CEB-9C43-04ADAEBD2784}"/>
              </a:ext>
            </a:extLst>
          </p:cNvPr>
          <p:cNvCxnSpPr>
            <a:cxnSpLocks/>
          </p:cNvCxnSpPr>
          <p:nvPr/>
        </p:nvCxnSpPr>
        <p:spPr>
          <a:xfrm>
            <a:off x="4564569" y="3291624"/>
            <a:ext cx="1743417" cy="560416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6B8829-6ADF-4943-8BD9-C091FF76367F}"/>
              </a:ext>
            </a:extLst>
          </p:cNvPr>
          <p:cNvSpPr txBox="1"/>
          <p:nvPr/>
        </p:nvSpPr>
        <p:spPr>
          <a:xfrm>
            <a:off x="6307986" y="3488863"/>
            <a:ext cx="4068465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5E8AC7D-C63F-4148-8096-B8EB9F8BB68A}"/>
              </a:ext>
            </a:extLst>
          </p:cNvPr>
          <p:cNvCxnSpPr>
            <a:cxnSpLocks/>
          </p:cNvCxnSpPr>
          <p:nvPr/>
        </p:nvCxnSpPr>
        <p:spPr>
          <a:xfrm>
            <a:off x="4445347" y="3444780"/>
            <a:ext cx="1862639" cy="1188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29EBA8-CE0A-47A2-B3AA-51283E694FF2}"/>
              </a:ext>
            </a:extLst>
          </p:cNvPr>
          <p:cNvSpPr txBox="1"/>
          <p:nvPr/>
        </p:nvSpPr>
        <p:spPr>
          <a:xfrm>
            <a:off x="6307986" y="4272672"/>
            <a:ext cx="4545543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DA450F-1493-449A-9723-A85DC2DBE4DC}"/>
              </a:ext>
            </a:extLst>
          </p:cNvPr>
          <p:cNvSpPr/>
          <p:nvPr/>
        </p:nvSpPr>
        <p:spPr>
          <a:xfrm>
            <a:off x="1174788" y="2735624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707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bdmin</a:t>
            </a:r>
            <a:endParaRPr lang="es-MX" dirty="0"/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3AF984B2-DE84-4F12-B450-A31EC352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6" y="2045669"/>
            <a:ext cx="3382003" cy="4174070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D3BC88BF-8562-46C1-BBEC-F66541F6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32" y="3318387"/>
            <a:ext cx="6400078" cy="14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4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7093F-4FC2-4AEE-AE44-DA6EED2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bdproducto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22225-559F-4B37-9C64-88E15931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Devuelve la multiplicación de las entradas de la columna seleccionada, siempre y cuando los registros cumplan con las condiciones especificadas por el usuario.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A99045-40DC-4DA9-B27D-E6D68B53D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777650"/>
            <a:ext cx="4648598" cy="238961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FF53E92-7722-4FE6-B502-BD12B315A273}"/>
              </a:ext>
            </a:extLst>
          </p:cNvPr>
          <p:cNvCxnSpPr>
            <a:cxnSpLocks/>
          </p:cNvCxnSpPr>
          <p:nvPr/>
        </p:nvCxnSpPr>
        <p:spPr>
          <a:xfrm>
            <a:off x="4763349" y="3313041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4A6E6D-9976-4275-B6BA-EFA61650C90A}"/>
              </a:ext>
            </a:extLst>
          </p:cNvPr>
          <p:cNvSpPr txBox="1"/>
          <p:nvPr/>
        </p:nvSpPr>
        <p:spPr>
          <a:xfrm>
            <a:off x="6364989" y="3089008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75752F8-F816-471E-A84E-D24CF0017749}"/>
              </a:ext>
            </a:extLst>
          </p:cNvPr>
          <p:cNvCxnSpPr>
            <a:cxnSpLocks/>
          </p:cNvCxnSpPr>
          <p:nvPr/>
        </p:nvCxnSpPr>
        <p:spPr>
          <a:xfrm>
            <a:off x="4763349" y="3476119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5B5C0A-BE73-4635-8C97-C7A267FB239F}"/>
              </a:ext>
            </a:extLst>
          </p:cNvPr>
          <p:cNvSpPr txBox="1"/>
          <p:nvPr/>
        </p:nvSpPr>
        <p:spPr>
          <a:xfrm>
            <a:off x="6506766" y="3680201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DCE0C2E-A823-43C1-9FED-F346D7B71685}"/>
              </a:ext>
            </a:extLst>
          </p:cNvPr>
          <p:cNvCxnSpPr>
            <a:cxnSpLocks/>
          </p:cNvCxnSpPr>
          <p:nvPr/>
        </p:nvCxnSpPr>
        <p:spPr>
          <a:xfrm>
            <a:off x="4644127" y="3657816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6F12A75-4238-4557-BCE2-39B1233731F2}"/>
              </a:ext>
            </a:extLst>
          </p:cNvPr>
          <p:cNvSpPr txBox="1"/>
          <p:nvPr/>
        </p:nvSpPr>
        <p:spPr>
          <a:xfrm>
            <a:off x="6506766" y="4464010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3BDE22-8E87-44AE-96E2-4DB9208949A5}"/>
              </a:ext>
            </a:extLst>
          </p:cNvPr>
          <p:cNvSpPr/>
          <p:nvPr/>
        </p:nvSpPr>
        <p:spPr>
          <a:xfrm>
            <a:off x="1290900" y="2880768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608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bdproducto</a:t>
            </a:r>
            <a:endParaRPr lang="es-MX" dirty="0"/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1C571F30-1027-46C6-945A-66B5D2BAD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983053"/>
            <a:ext cx="2896534" cy="4546750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D569153A-C317-4439-A87C-94BC0A096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56" y="3126658"/>
            <a:ext cx="6691715" cy="11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65325A1-768B-4CE8-84D5-82209144B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521843"/>
            <a:ext cx="4545543" cy="22390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E0C96B-5269-4F3E-8D46-47085A28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bddesvest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F00F9-242D-4593-AFD9-8E5EBCC2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Calcula la desviación estándar de la población basándose en una MUESTRA de las celdas seleccionadas.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3BED750-B05B-4869-97DA-F5EE286000B3}"/>
              </a:ext>
            </a:extLst>
          </p:cNvPr>
          <p:cNvCxnSpPr>
            <a:cxnSpLocks/>
          </p:cNvCxnSpPr>
          <p:nvPr/>
        </p:nvCxnSpPr>
        <p:spPr>
          <a:xfrm>
            <a:off x="4670585" y="3008246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C7BA9B8-D193-4060-BFC1-A0A18FB4C00E}"/>
              </a:ext>
            </a:extLst>
          </p:cNvPr>
          <p:cNvSpPr txBox="1"/>
          <p:nvPr/>
        </p:nvSpPr>
        <p:spPr>
          <a:xfrm>
            <a:off x="6272225" y="2784213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2C3E73CD-EA0A-483E-969C-E3999414A837}"/>
              </a:ext>
            </a:extLst>
          </p:cNvPr>
          <p:cNvCxnSpPr>
            <a:cxnSpLocks/>
          </p:cNvCxnSpPr>
          <p:nvPr/>
        </p:nvCxnSpPr>
        <p:spPr>
          <a:xfrm>
            <a:off x="4670585" y="3171324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6FB7F5-8354-4594-A892-DAE4E172FC72}"/>
              </a:ext>
            </a:extLst>
          </p:cNvPr>
          <p:cNvSpPr txBox="1"/>
          <p:nvPr/>
        </p:nvSpPr>
        <p:spPr>
          <a:xfrm>
            <a:off x="6414002" y="3375406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E78E5AAA-E3C3-4A69-8015-97CAFAC6F369}"/>
              </a:ext>
            </a:extLst>
          </p:cNvPr>
          <p:cNvCxnSpPr>
            <a:cxnSpLocks/>
          </p:cNvCxnSpPr>
          <p:nvPr/>
        </p:nvCxnSpPr>
        <p:spPr>
          <a:xfrm>
            <a:off x="4551363" y="3353021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953FA9C-EC4A-47F7-ADBC-11C3DCC2E2A1}"/>
              </a:ext>
            </a:extLst>
          </p:cNvPr>
          <p:cNvSpPr txBox="1"/>
          <p:nvPr/>
        </p:nvSpPr>
        <p:spPr>
          <a:xfrm>
            <a:off x="6414002" y="4159215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6875D76-4876-4064-AC9A-CBEC7CAB8451}"/>
              </a:ext>
            </a:extLst>
          </p:cNvPr>
          <p:cNvSpPr/>
          <p:nvPr/>
        </p:nvSpPr>
        <p:spPr>
          <a:xfrm>
            <a:off x="1232844" y="2619508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565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bddesvest</a:t>
            </a:r>
            <a:endParaRPr lang="es-MX" dirty="0"/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41FDE754-1568-46CD-9FA6-E8557D12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2124122"/>
            <a:ext cx="2825511" cy="4464308"/>
          </a:xfrm>
          <a:prstGeom prst="rect">
            <a:avLst/>
          </a:prstGeom>
        </p:spPr>
      </p:pic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06AE275A-92A7-4989-9BCF-E891A3F95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41" y="3288892"/>
            <a:ext cx="7016106" cy="12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E21FF7D-47DB-4873-947A-BA8A4DFE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91531"/>
            <a:ext cx="4545543" cy="2246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BB1F3-0D7C-42E2-B92F-A6BCFFF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bdsuma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A6679-6C15-414C-B8BF-7AD39380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Suma los valores de la columna seleccionada, siempre y cuando el registro cumpla con las condiciones especificadas por el usuario.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715D26C-D3F7-42C3-ACDB-DCEA24DC8C41}"/>
              </a:ext>
            </a:extLst>
          </p:cNvPr>
          <p:cNvCxnSpPr>
            <a:cxnSpLocks/>
          </p:cNvCxnSpPr>
          <p:nvPr/>
        </p:nvCxnSpPr>
        <p:spPr>
          <a:xfrm>
            <a:off x="4789858" y="2902226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233AD35-7F1E-4EE3-898E-5BB3179AE8AB}"/>
              </a:ext>
            </a:extLst>
          </p:cNvPr>
          <p:cNvSpPr txBox="1"/>
          <p:nvPr/>
        </p:nvSpPr>
        <p:spPr>
          <a:xfrm>
            <a:off x="6391498" y="2678193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50F4580-BE59-4D43-AF8B-8E25402554AA}"/>
              </a:ext>
            </a:extLst>
          </p:cNvPr>
          <p:cNvCxnSpPr>
            <a:cxnSpLocks/>
          </p:cNvCxnSpPr>
          <p:nvPr/>
        </p:nvCxnSpPr>
        <p:spPr>
          <a:xfrm>
            <a:off x="4789858" y="3065304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0E68477-5BFC-4F91-BA15-4CD4FFE4FFD1}"/>
              </a:ext>
            </a:extLst>
          </p:cNvPr>
          <p:cNvSpPr txBox="1"/>
          <p:nvPr/>
        </p:nvSpPr>
        <p:spPr>
          <a:xfrm>
            <a:off x="6533275" y="3269386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F8EC05B-84D1-4BFC-A2BF-0DB431AC42C7}"/>
              </a:ext>
            </a:extLst>
          </p:cNvPr>
          <p:cNvCxnSpPr>
            <a:cxnSpLocks/>
          </p:cNvCxnSpPr>
          <p:nvPr/>
        </p:nvCxnSpPr>
        <p:spPr>
          <a:xfrm>
            <a:off x="4670636" y="3247001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BD932A-EB4E-40A2-8BE5-893258119DD5}"/>
              </a:ext>
            </a:extLst>
          </p:cNvPr>
          <p:cNvSpPr txBox="1"/>
          <p:nvPr/>
        </p:nvSpPr>
        <p:spPr>
          <a:xfrm>
            <a:off x="6533275" y="4053195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02E0484-A686-4A88-9F39-0B01A3DF2DF2}"/>
              </a:ext>
            </a:extLst>
          </p:cNvPr>
          <p:cNvSpPr/>
          <p:nvPr/>
        </p:nvSpPr>
        <p:spPr>
          <a:xfrm>
            <a:off x="1189302" y="2619506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755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bdsuma</a:t>
            </a:r>
            <a:endParaRPr lang="es-MX" dirty="0"/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95852AB0-1E05-445F-9999-7CDDA1764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5" y="2465966"/>
            <a:ext cx="4231666" cy="2825661"/>
          </a:xfrm>
          <a:prstGeom prst="rect">
            <a:avLst/>
          </a:prstGeom>
        </p:spPr>
      </p:pic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8656CC62-5D40-4F25-8948-AB813C9BF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18" y="2857421"/>
            <a:ext cx="4977494" cy="17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CA369-AEBA-409E-B0E9-1BAF79E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bdpromedio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08DE0-AB03-471D-9947-E38F01E8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Obtiene el promedio de los valores de la columna, lista o base de datos.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061BF1-E9CC-47B9-B677-0B6B655F8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97248"/>
            <a:ext cx="4297778" cy="221980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73854D8-EF07-4D19-9BF2-E190AF008482}"/>
              </a:ext>
            </a:extLst>
          </p:cNvPr>
          <p:cNvCxnSpPr>
            <a:cxnSpLocks/>
          </p:cNvCxnSpPr>
          <p:nvPr/>
        </p:nvCxnSpPr>
        <p:spPr>
          <a:xfrm>
            <a:off x="4471805" y="2756453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DA4314C-1F89-4344-920E-72C1CD2123AC}"/>
              </a:ext>
            </a:extLst>
          </p:cNvPr>
          <p:cNvSpPr txBox="1"/>
          <p:nvPr/>
        </p:nvSpPr>
        <p:spPr>
          <a:xfrm>
            <a:off x="6073445" y="2532420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594C5083-474D-4C5F-A7E8-301F9F75B7A4}"/>
              </a:ext>
            </a:extLst>
          </p:cNvPr>
          <p:cNvCxnSpPr>
            <a:cxnSpLocks/>
          </p:cNvCxnSpPr>
          <p:nvPr/>
        </p:nvCxnSpPr>
        <p:spPr>
          <a:xfrm>
            <a:off x="4471805" y="2919531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4058B8-0888-4C68-A573-4B90EE6A43D6}"/>
              </a:ext>
            </a:extLst>
          </p:cNvPr>
          <p:cNvSpPr txBox="1"/>
          <p:nvPr/>
        </p:nvSpPr>
        <p:spPr>
          <a:xfrm>
            <a:off x="6215222" y="3123613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DA390B2-CD0F-41DC-BC4F-A6BC8E5CE803}"/>
              </a:ext>
            </a:extLst>
          </p:cNvPr>
          <p:cNvCxnSpPr>
            <a:cxnSpLocks/>
          </p:cNvCxnSpPr>
          <p:nvPr/>
        </p:nvCxnSpPr>
        <p:spPr>
          <a:xfrm>
            <a:off x="4352583" y="3101228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4186B3-E5D9-42FA-B80E-CE24578F045D}"/>
              </a:ext>
            </a:extLst>
          </p:cNvPr>
          <p:cNvSpPr txBox="1"/>
          <p:nvPr/>
        </p:nvSpPr>
        <p:spPr>
          <a:xfrm>
            <a:off x="6215222" y="3907422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1DE08A3-A875-4B69-9ADC-45D6849BF571}"/>
              </a:ext>
            </a:extLst>
          </p:cNvPr>
          <p:cNvSpPr/>
          <p:nvPr/>
        </p:nvSpPr>
        <p:spPr>
          <a:xfrm>
            <a:off x="1261872" y="238728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87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5AE1-3241-4776-921A-547D5A89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EA9EF-EEDE-41B8-A939-B306E3D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Utilizando </a:t>
            </a:r>
            <a:r>
              <a:rPr lang="es-MX" dirty="0" err="1"/>
              <a:t>bdpromedio</a:t>
            </a:r>
            <a:r>
              <a:rPr lang="es-MX" dirty="0"/>
              <a:t>, obtenga el promedio de los pesos a partir de la condición establecida.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9624C9-3B22-4EBC-B456-AF0F749B803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 </a:t>
            </a:r>
          </a:p>
        </p:txBody>
      </p:sp>
      <p:pic>
        <p:nvPicPr>
          <p:cNvPr id="1026" name="Picture 2" descr="https://lh4.googleusercontent.com/fCgCQjQ0dRURVylb0yY44WcV94iJLDMIuWoB55a68TDJFBF8mDqLKg3ihAxBlaxY9uv_GbfUeS45EG_PiFhgtgkEJSQd1n38Z2wFBFfomGHnqLTsQ0oa97quUWy9JlB76V7zmAZU0Yw">
            <a:extLst>
              <a:ext uri="{FF2B5EF4-FFF2-40B4-BE49-F238E27FC236}">
                <a16:creationId xmlns:a16="http://schemas.microsoft.com/office/drawing/2014/main" id="{E451772D-3C22-4CC7-B146-1C08D415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1" y="2139950"/>
            <a:ext cx="4446143" cy="238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bdpromedio</a:t>
            </a:r>
            <a:endParaRPr lang="es-MX" dirty="0"/>
          </a:p>
        </p:txBody>
      </p:sp>
      <p:pic>
        <p:nvPicPr>
          <p:cNvPr id="2050" name="Picture 2" descr="https://lh5.googleusercontent.com/8mp1yPYMh1maPu-HbSnAvL6OmatbMafsX4jf15NNufgG1aRsYkWm2cic-WbBuy_mNEtz35sZnUohIspXo9oBeDoFMJmZVbJmSFZy5MGipwHvxE4qK73GmMsYVnmPIvQqIa-6Hh1YvVg">
            <a:extLst>
              <a:ext uri="{FF2B5EF4-FFF2-40B4-BE49-F238E27FC236}">
                <a16:creationId xmlns:a16="http://schemas.microsoft.com/office/drawing/2014/main" id="{AD169ECA-98C6-4C7E-9942-FB6D11AD2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14" y="2075656"/>
            <a:ext cx="52006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34FE8-7F94-454A-A0E6-93EE70A6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bdcontar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10E38-FD0E-4EAA-9F3D-C080E7A0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s-MX" dirty="0"/>
              <a:t>Cuenta las celdas con entradas NUMÉRICAS de cierto campo, siempre y cuando los registros cumplan las condiciones especificadas por el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C8150B-82D3-42BB-A01E-80C29394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28263"/>
            <a:ext cx="4595587" cy="237362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81E8C21-E632-4BF3-B431-22B150249C36}"/>
              </a:ext>
            </a:extLst>
          </p:cNvPr>
          <p:cNvCxnSpPr>
            <a:cxnSpLocks/>
          </p:cNvCxnSpPr>
          <p:nvPr/>
        </p:nvCxnSpPr>
        <p:spPr>
          <a:xfrm>
            <a:off x="4723593" y="3114258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4A652-2E93-44F3-A3C9-9B613C12F4DC}"/>
              </a:ext>
            </a:extLst>
          </p:cNvPr>
          <p:cNvSpPr txBox="1"/>
          <p:nvPr/>
        </p:nvSpPr>
        <p:spPr>
          <a:xfrm>
            <a:off x="6325233" y="2890225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93FE93C1-5C32-4C14-A3E9-CFCCECBF6C0E}"/>
              </a:ext>
            </a:extLst>
          </p:cNvPr>
          <p:cNvCxnSpPr>
            <a:cxnSpLocks/>
          </p:cNvCxnSpPr>
          <p:nvPr/>
        </p:nvCxnSpPr>
        <p:spPr>
          <a:xfrm>
            <a:off x="4723593" y="3277336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64CAAE8-72CC-4785-8B77-0364B3A9C1F5}"/>
              </a:ext>
            </a:extLst>
          </p:cNvPr>
          <p:cNvSpPr txBox="1"/>
          <p:nvPr/>
        </p:nvSpPr>
        <p:spPr>
          <a:xfrm>
            <a:off x="6467010" y="3481418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ABD5C9D-6F85-481A-BDFF-733F5FDBC466}"/>
              </a:ext>
            </a:extLst>
          </p:cNvPr>
          <p:cNvCxnSpPr>
            <a:cxnSpLocks/>
          </p:cNvCxnSpPr>
          <p:nvPr/>
        </p:nvCxnSpPr>
        <p:spPr>
          <a:xfrm>
            <a:off x="4604371" y="3459033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E4D295-0084-48ED-B00A-D9581484A034}"/>
              </a:ext>
            </a:extLst>
          </p:cNvPr>
          <p:cNvSpPr txBox="1"/>
          <p:nvPr/>
        </p:nvSpPr>
        <p:spPr>
          <a:xfrm>
            <a:off x="6467010" y="4265227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5B82C1-43C0-4D7C-B1CF-07258E2FED28}"/>
              </a:ext>
            </a:extLst>
          </p:cNvPr>
          <p:cNvSpPr/>
          <p:nvPr/>
        </p:nvSpPr>
        <p:spPr>
          <a:xfrm>
            <a:off x="1261872" y="2735623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00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bdcontar</a:t>
            </a:r>
            <a:endParaRPr lang="es-MX" dirty="0"/>
          </a:p>
        </p:txBody>
      </p:sp>
      <p:pic>
        <p:nvPicPr>
          <p:cNvPr id="3074" name="Picture 2" descr="https://lh4.googleusercontent.com/i-wIrXSbEgXsI47eXd28J5f_Owh7I2v8O4Bq-4DSme8jDeGpIESP9UbTOKcaX6AVmVaeUlrExGv6ceuonzOq2b2EMciDnNuG95T13w9QTpRRwbTo7MXKm8oA4mNqFfoFMVhAR8fmac0">
            <a:extLst>
              <a:ext uri="{FF2B5EF4-FFF2-40B4-BE49-F238E27FC236}">
                <a16:creationId xmlns:a16="http://schemas.microsoft.com/office/drawing/2014/main" id="{073767B1-B02D-4937-AB0B-70A967E8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800"/>
            <a:ext cx="49244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7093F-4FC2-4AEE-AE44-DA6EED2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bdcontara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22225-559F-4B37-9C64-88E15931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Cuenta las celdas que no están en blanco de cierto campo, siempre y cuando los registros cumplan las condiciones especificadas por el usuario. Es decir, cuenta las celdas que tengan cualquier tipo de carácter.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073C5-058E-4440-95A4-4B09660D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843225"/>
            <a:ext cx="4436562" cy="2287946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7E31D2-6B65-4E6D-A3EB-43046CA4B65E}"/>
              </a:ext>
            </a:extLst>
          </p:cNvPr>
          <p:cNvCxnSpPr>
            <a:cxnSpLocks/>
          </p:cNvCxnSpPr>
          <p:nvPr/>
        </p:nvCxnSpPr>
        <p:spPr>
          <a:xfrm>
            <a:off x="4591073" y="3326301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61DDCB-55BC-4CB7-8D83-7068F3B49D12}"/>
              </a:ext>
            </a:extLst>
          </p:cNvPr>
          <p:cNvSpPr txBox="1"/>
          <p:nvPr/>
        </p:nvSpPr>
        <p:spPr>
          <a:xfrm>
            <a:off x="6192713" y="3102268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37D8815-0A1B-4060-A0CB-3996C4973AF4}"/>
              </a:ext>
            </a:extLst>
          </p:cNvPr>
          <p:cNvCxnSpPr>
            <a:cxnSpLocks/>
          </p:cNvCxnSpPr>
          <p:nvPr/>
        </p:nvCxnSpPr>
        <p:spPr>
          <a:xfrm>
            <a:off x="4591073" y="3489379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454E3E-BC0E-41D2-A87F-D45E58A65A24}"/>
              </a:ext>
            </a:extLst>
          </p:cNvPr>
          <p:cNvSpPr txBox="1"/>
          <p:nvPr/>
        </p:nvSpPr>
        <p:spPr>
          <a:xfrm>
            <a:off x="6334490" y="3693461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19620A3-6B92-4583-90F8-7E6367ABB247}"/>
              </a:ext>
            </a:extLst>
          </p:cNvPr>
          <p:cNvCxnSpPr>
            <a:cxnSpLocks/>
          </p:cNvCxnSpPr>
          <p:nvPr/>
        </p:nvCxnSpPr>
        <p:spPr>
          <a:xfrm>
            <a:off x="4471851" y="3671076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FA540A-6226-4AD4-9FFF-42742BA47D6A}"/>
              </a:ext>
            </a:extLst>
          </p:cNvPr>
          <p:cNvSpPr txBox="1"/>
          <p:nvPr/>
        </p:nvSpPr>
        <p:spPr>
          <a:xfrm>
            <a:off x="6334490" y="4477270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89051B-421F-4008-AF29-25F0061E462D}"/>
              </a:ext>
            </a:extLst>
          </p:cNvPr>
          <p:cNvSpPr/>
          <p:nvPr/>
        </p:nvSpPr>
        <p:spPr>
          <a:xfrm>
            <a:off x="1261872" y="293882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28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bdcontara</a:t>
            </a:r>
            <a:endParaRPr lang="es-MX" dirty="0"/>
          </a:p>
        </p:txBody>
      </p:sp>
      <p:pic>
        <p:nvPicPr>
          <p:cNvPr id="4098" name="Picture 2" descr="https://lh4.googleusercontent.com/osvE3RIV73ZWBgMszPOIfCVGvfx57tytpmaKEl8m2I8g9EAEnk7adFLu06sF1BwpvP6jmc1cDREtLJgtOfsoPFAHFm6EBHuMtQHGQGS656VjuTyU-8oPNhXEQAlpsaiMv1EvBUYRfjs">
            <a:extLst>
              <a:ext uri="{FF2B5EF4-FFF2-40B4-BE49-F238E27FC236}">
                <a16:creationId xmlns:a16="http://schemas.microsoft.com/office/drawing/2014/main" id="{3446D3AA-DD11-495F-9EF8-8A90A450CE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93289"/>
            <a:ext cx="5087060" cy="38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65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C96B-5269-4F3E-8D46-47085A28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bdextraer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F00F9-242D-4593-AFD9-8E5EBCC2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Saca de la base de datos un solo registro o renglón que coincida con las condiciones especificadas por el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2F0F1B-4B64-4C2D-B71F-1A68BFBC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80064"/>
            <a:ext cx="4834128" cy="238515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9701B80-0537-4C01-92F4-36EE3E0E2E9B}"/>
              </a:ext>
            </a:extLst>
          </p:cNvPr>
          <p:cNvCxnSpPr>
            <a:cxnSpLocks/>
          </p:cNvCxnSpPr>
          <p:nvPr/>
        </p:nvCxnSpPr>
        <p:spPr>
          <a:xfrm>
            <a:off x="4842862" y="3207028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B33549-CACC-45BA-B8A8-81AD03D43AFF}"/>
              </a:ext>
            </a:extLst>
          </p:cNvPr>
          <p:cNvSpPr txBox="1"/>
          <p:nvPr/>
        </p:nvSpPr>
        <p:spPr>
          <a:xfrm>
            <a:off x="6444502" y="2982995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D5D9FC16-66F4-47BF-A9A4-968E2DACD2C8}"/>
              </a:ext>
            </a:extLst>
          </p:cNvPr>
          <p:cNvCxnSpPr>
            <a:cxnSpLocks/>
          </p:cNvCxnSpPr>
          <p:nvPr/>
        </p:nvCxnSpPr>
        <p:spPr>
          <a:xfrm>
            <a:off x="4842862" y="3370106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260E445-FA28-41BB-A3D7-F6ADD0AA31BE}"/>
              </a:ext>
            </a:extLst>
          </p:cNvPr>
          <p:cNvSpPr txBox="1"/>
          <p:nvPr/>
        </p:nvSpPr>
        <p:spPr>
          <a:xfrm>
            <a:off x="6586279" y="3574188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823828B-032D-428E-8646-1CDF18FC3B74}"/>
              </a:ext>
            </a:extLst>
          </p:cNvPr>
          <p:cNvCxnSpPr>
            <a:cxnSpLocks/>
          </p:cNvCxnSpPr>
          <p:nvPr/>
        </p:nvCxnSpPr>
        <p:spPr>
          <a:xfrm>
            <a:off x="4723640" y="3551803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2684570-445A-4568-BFA1-22E1B2F28D12}"/>
              </a:ext>
            </a:extLst>
          </p:cNvPr>
          <p:cNvSpPr txBox="1"/>
          <p:nvPr/>
        </p:nvSpPr>
        <p:spPr>
          <a:xfrm>
            <a:off x="6586279" y="4357997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9F9B9CA-5568-440C-AD9B-556D2FE01003}"/>
              </a:ext>
            </a:extLst>
          </p:cNvPr>
          <p:cNvSpPr/>
          <p:nvPr/>
        </p:nvSpPr>
        <p:spPr>
          <a:xfrm>
            <a:off x="1261872" y="279368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14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bdextraer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23EE4D0-8AC5-4776-8767-EE6D5BB8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https://lh5.googleusercontent.com/aLhWSTY8mIUW_Pl2mTQLDmLcmV0A_y3-Ka5ypAOfeok06BjLXzj6V5dgq7HA4exXRjOtJMAge5BegVIme6fYziRdX8LZciPzDQr8rYMj8T2SJwLdvMYBGaOsi0sj2d_IJZq6-rorVQQ">
            <a:extLst>
              <a:ext uri="{FF2B5EF4-FFF2-40B4-BE49-F238E27FC236}">
                <a16:creationId xmlns:a16="http://schemas.microsoft.com/office/drawing/2014/main" id="{48243C0A-6104-4826-9781-96AA1F50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800"/>
            <a:ext cx="51339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16833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Visualización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_x00ed_a xmlns="2E43770E-B229-4085-8B58-244942FF7FA5">EXPOSICIONES EQUIPOS</Categor_x00ed_a>
    <Lista_x0020_de_x0020_Categor_x00ed_as xmlns="2E43770E-B229-4085-8B58-244942FF7FA5">14</Lista_x0020_de_x0020_Categor_x00ed_a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6E5F89FBC464799546B4F0B65D0AA" ma:contentTypeVersion="" ma:contentTypeDescription="Crear nuevo documento." ma:contentTypeScope="" ma:versionID="b800074e844820d05ed125700a6db46e">
  <xsd:schema xmlns:xsd="http://www.w3.org/2001/XMLSchema" xmlns:xs="http://www.w3.org/2001/XMLSchema" xmlns:p="http://schemas.microsoft.com/office/2006/metadata/properties" xmlns:ns2="2E43770E-B229-4085-8B58-244942FF7FA5" targetNamespace="http://schemas.microsoft.com/office/2006/metadata/properties" ma:root="true" ma:fieldsID="5f47a33b2079218dab11164950b190fa" ns2:_="">
    <xsd:import namespace="2E43770E-B229-4085-8B58-244942FF7FA5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3770E-B229-4085-8B58-244942FF7FA5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E43770E-B229-4085-8B58-244942FF7FA5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A5F9A-C009-470B-B30F-2519730076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5F7C27-8112-4109-A008-C4DD0A634827}">
  <ds:schemaRefs>
    <ds:schemaRef ds:uri="2E43770E-B229-4085-8B58-244942FF7FA5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91F19DA-DBC8-4B96-BF2C-E1DCA623D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3770E-B229-4085-8B58-244942FF7F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118</TotalTime>
  <Words>475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Visualización</vt:lpstr>
      <vt:lpstr>Funciones de bases de datos</vt:lpstr>
      <vt:lpstr>bdpromedio</vt:lpstr>
      <vt:lpstr>Ejemplo de bdpromedio</vt:lpstr>
      <vt:lpstr>bdcontar</vt:lpstr>
      <vt:lpstr>Ejemplo de bdcontar</vt:lpstr>
      <vt:lpstr>bdcontara</vt:lpstr>
      <vt:lpstr>Ejemplo de bdcontara</vt:lpstr>
      <vt:lpstr>bdextraer</vt:lpstr>
      <vt:lpstr>Ejemplo de bdextraer</vt:lpstr>
      <vt:lpstr>bdmax</vt:lpstr>
      <vt:lpstr>Ejemplo de bdmax</vt:lpstr>
      <vt:lpstr>bdmin</vt:lpstr>
      <vt:lpstr>Ejemplo de bdmin</vt:lpstr>
      <vt:lpstr>bdproducto</vt:lpstr>
      <vt:lpstr>Ejemplo de bdproducto</vt:lpstr>
      <vt:lpstr>bddesvest</vt:lpstr>
      <vt:lpstr>Ejemplo de bddesvest</vt:lpstr>
      <vt:lpstr>bdsuma</vt:lpstr>
      <vt:lpstr>Ejemplo de bdsuma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bases de datos</dc:title>
  <dc:creator>María Emilia Agis</dc:creator>
  <cp:lastModifiedBy>Bernardo Mondragon Brozon</cp:lastModifiedBy>
  <cp:revision>14</cp:revision>
  <dcterms:created xsi:type="dcterms:W3CDTF">2018-03-08T14:49:25Z</dcterms:created>
  <dcterms:modified xsi:type="dcterms:W3CDTF">2018-05-25T01:44:08Z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0x0101007EB6E5F89FBC464799546B4F0B65D0AA</vt:lpwstr>
  </property>
</Properties>
</file>