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1" r:id="rId1"/>
    <p:sldMasterId id="2147484193" r:id="rId2"/>
    <p:sldMasterId id="2147484205" r:id="rId3"/>
  </p:sldMasterIdLst>
  <p:notesMasterIdLst>
    <p:notesMasterId r:id="rId21"/>
  </p:notesMasterIdLst>
  <p:handoutMasterIdLst>
    <p:handoutMasterId r:id="rId22"/>
  </p:handoutMasterIdLst>
  <p:sldIdLst>
    <p:sldId id="256" r:id="rId4"/>
    <p:sldId id="260" r:id="rId5"/>
    <p:sldId id="257" r:id="rId6"/>
    <p:sldId id="258" r:id="rId7"/>
    <p:sldId id="259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70" r:id="rId16"/>
    <p:sldId id="268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B41"/>
    <a:srgbClr val="182B66"/>
    <a:srgbClr val="171D31"/>
    <a:srgbClr val="011025"/>
    <a:srgbClr val="022149"/>
    <a:srgbClr val="03295D"/>
    <a:srgbClr val="072755"/>
    <a:srgbClr val="082E62"/>
    <a:srgbClr val="042046"/>
    <a:srgbClr val="03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083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ABA0D-5CDE-454E-8701-BCCEEBD3FA34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AD700-3D06-44F8-B4B4-98B92C61D7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490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658C-280C-41DC-9103-FD57E04FA436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B3B01-86A2-461A-B2C4-52056E039D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30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58C-3728-42B4-A1C8-FAD018239D31}" type="datetime1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72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93EC-0F79-41D4-88FA-2037FC173539}" type="datetime1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0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C91A-C317-400C-98B5-99604EBF81AC}" type="datetime1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63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C80A-4A1E-44C3-B93E-0356F338A7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465E-4568-40C6-A87C-EE8A738EFC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28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C80A-4A1E-44C3-B93E-0356F338A7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465E-4568-40C6-A87C-EE8A738EFC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541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C80A-4A1E-44C3-B93E-0356F338A7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465E-4568-40C6-A87C-EE8A738EFC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8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C80A-4A1E-44C3-B93E-0356F338A7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465E-4568-40C6-A87C-EE8A738EFC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902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C80A-4A1E-44C3-B93E-0356F338A7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465E-4568-40C6-A87C-EE8A738EFC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041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C80A-4A1E-44C3-B93E-0356F338A7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465E-4568-40C6-A87C-EE8A738EFC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762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C80A-4A1E-44C3-B93E-0356F338A7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465E-4568-40C6-A87C-EE8A738EFC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74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C80A-4A1E-44C3-B93E-0356F338A7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465E-4568-40C6-A87C-EE8A738EFC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99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2F8A-27E0-4D55-8299-A8FC55B777BD}" type="datetime1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/>
          <p:cNvSpPr/>
          <p:nvPr userDrawn="1"/>
        </p:nvSpPr>
        <p:spPr>
          <a:xfrm>
            <a:off x="0" y="0"/>
            <a:ext cx="12192000" cy="10058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7000">
                <a:schemeClr val="accent1">
                  <a:lumMod val="50000"/>
                </a:schemeClr>
              </a:gs>
              <a:gs pos="63000">
                <a:srgbClr val="031A37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452120" y="182562"/>
            <a:ext cx="6385560" cy="64071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Purpose of the project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07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C80A-4A1E-44C3-B93E-0356F338A7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465E-4568-40C6-A87C-EE8A738EFC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98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C80A-4A1E-44C3-B93E-0356F338A7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465E-4568-40C6-A87C-EE8A738EFC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17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C80A-4A1E-44C3-B93E-0356F338A7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465E-4568-40C6-A87C-EE8A738EFC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100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3F11-AF56-4685-8D09-75319EAB34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B1AB-9053-400E-8158-613DE5206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076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3F11-AF56-4685-8D09-75319EAB34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B1AB-9053-400E-8158-613DE5206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0440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3F11-AF56-4685-8D09-75319EAB34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B1AB-9053-400E-8158-613DE5206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80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3F11-AF56-4685-8D09-75319EAB34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B1AB-9053-400E-8158-613DE5206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183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3F11-AF56-4685-8D09-75319EAB34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B1AB-9053-400E-8158-613DE5206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296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3F11-AF56-4685-8D09-75319EAB34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B1AB-9053-400E-8158-613DE5206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074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3F11-AF56-4685-8D09-75319EAB34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B1AB-9053-400E-8158-613DE5206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73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8B99-4B26-4445-8AE0-89C23EC2BFBD}" type="datetime1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17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3F11-AF56-4685-8D09-75319EAB34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B1AB-9053-400E-8158-613DE5206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185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3F11-AF56-4685-8D09-75319EAB34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B1AB-9053-400E-8158-613DE5206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847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3F11-AF56-4685-8D09-75319EAB34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B1AB-9053-400E-8158-613DE5206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47123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3F11-AF56-4685-8D09-75319EAB34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B1AB-9053-400E-8158-613DE5206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2199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3F11-AF56-4685-8D09-75319EAB34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B1AB-9053-400E-8158-613DE5206CAA}" type="slidenum">
              <a:rPr lang="it-IT" smtClean="0"/>
              <a:t>‹N›</a:t>
            </a:fld>
            <a:endParaRPr lang="it-IT"/>
          </a:p>
        </p:txBody>
      </p:sp>
      <p:sp>
        <p:nvSpPr>
          <p:cNvPr id="6" name="Rettangolo 5"/>
          <p:cNvSpPr/>
          <p:nvPr userDrawn="1"/>
        </p:nvSpPr>
        <p:spPr>
          <a:xfrm>
            <a:off x="0" y="0"/>
            <a:ext cx="12192000" cy="10058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7000">
                <a:schemeClr val="accent1">
                  <a:lumMod val="50000"/>
                </a:schemeClr>
              </a:gs>
              <a:gs pos="63000">
                <a:srgbClr val="031A37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 txBox="1">
            <a:spLocks/>
          </p:cNvSpPr>
          <p:nvPr userDrawn="1"/>
        </p:nvSpPr>
        <p:spPr>
          <a:xfrm>
            <a:off x="452120" y="182562"/>
            <a:ext cx="6385560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chemeClr val="bg1"/>
                </a:solidFill>
              </a:rPr>
              <a:t>Purpose of the project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1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5272-8F74-44E3-B7DA-53F1FF155A0A}" type="datetime1">
              <a:rPr lang="it-IT" smtClean="0"/>
              <a:t>18/01/2022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73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8D7B-071A-47F4-8474-9C96F4B72E6E}" type="datetime1">
              <a:rPr lang="it-IT" smtClean="0"/>
              <a:t>18/01/2022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742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DFE5-58EF-4D8F-BB79-97A095BC40B8}" type="datetime1">
              <a:rPr lang="it-IT" smtClean="0"/>
              <a:t>18/01/2022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45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865A-A9DE-431A-BC36-562DD0FE7E0C}" type="datetime1">
              <a:rPr lang="it-IT" smtClean="0"/>
              <a:t>18/01/2022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90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5A6C-0CE1-4320-B2D3-831C6CC12635}" type="datetime1">
              <a:rPr lang="it-IT" smtClean="0"/>
              <a:t>18/01/2022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364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476-CA6A-4DFE-853A-5040783E0461}" type="datetime1">
              <a:rPr lang="it-IT" smtClean="0"/>
              <a:t>18/01/2022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94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BD31-EEAD-47CA-9EBF-7B376F1D0707}" type="datetime1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E04C-772A-47D4-929B-9A2ADD054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C80A-4A1E-44C3-B93E-0356F338A7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465E-4568-40C6-A87C-EE8A738EFCC1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/>
          <p:cNvSpPr/>
          <p:nvPr userDrawn="1"/>
        </p:nvSpPr>
        <p:spPr>
          <a:xfrm>
            <a:off x="0" y="0"/>
            <a:ext cx="12192000" cy="10058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7000">
                <a:schemeClr val="accent1">
                  <a:lumMod val="50000"/>
                </a:schemeClr>
              </a:gs>
              <a:gs pos="63000">
                <a:srgbClr val="031A37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"/>
          <p:cNvSpPr txBox="1">
            <a:spLocks/>
          </p:cNvSpPr>
          <p:nvPr userDrawn="1"/>
        </p:nvSpPr>
        <p:spPr>
          <a:xfrm>
            <a:off x="452120" y="182562"/>
            <a:ext cx="6385560" cy="6407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</a:rPr>
              <a:t>Purpose of the project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5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D3F11-AF56-4685-8D09-75319EAB34F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B1AB-9053-400E-8158-613DE5206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78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  <p:sldLayoutId id="2147484217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saturation sat="113000"/>
                    </a14:imgEffect>
                    <a14:imgEffect>
                      <a14:brightnessContrast bright="1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013" y="0"/>
            <a:ext cx="8376987" cy="6858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787AAA4-58C1-40A4-99B4-355C4C2F8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14" y="185317"/>
            <a:ext cx="2992231" cy="1061759"/>
          </a:xfrm>
          <a:prstGeom prst="rect">
            <a:avLst/>
          </a:prstGeom>
        </p:spPr>
      </p:pic>
      <p:sp>
        <p:nvSpPr>
          <p:cNvPr id="12" name="Rettangolo 1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940964"/>
          </a:xfrm>
          <a:prstGeom prst="rect">
            <a:avLst/>
          </a:prstGeom>
          <a:gradFill flip="none" rotWithShape="0">
            <a:gsLst>
              <a:gs pos="7000">
                <a:srgbClr val="011025"/>
              </a:gs>
              <a:gs pos="82000">
                <a:srgbClr val="0F1B41">
                  <a:alpha val="3922"/>
                </a:srgbClr>
              </a:gs>
              <a:gs pos="0">
                <a:srgbClr val="01102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Casella di testo 6"/>
          <p:cNvSpPr txBox="1"/>
          <p:nvPr/>
        </p:nvSpPr>
        <p:spPr>
          <a:xfrm>
            <a:off x="904240" y="2152715"/>
            <a:ext cx="440434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ovid-19 case </a:t>
            </a:r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study</a:t>
            </a:r>
            <a:endParaRPr lang="it-IT" sz="44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3" name="Casella di testo 20">
            <a:extLst>
              <a:ext uri="{FF2B5EF4-FFF2-40B4-BE49-F238E27FC236}">
                <a16:creationId xmlns:a16="http://schemas.microsoft.com/office/drawing/2014/main" id="{9B17A0F5-67D3-4B51-BD98-833BE5E16BCC}"/>
              </a:ext>
            </a:extLst>
          </p:cNvPr>
          <p:cNvSpPr txBox="1"/>
          <p:nvPr/>
        </p:nvSpPr>
        <p:spPr>
          <a:xfrm>
            <a:off x="904240" y="4909504"/>
            <a:ext cx="1581330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Erika Lena</a:t>
            </a:r>
          </a:p>
          <a:p>
            <a:pPr rtl="0">
              <a:tabLst>
                <a:tab pos="347663" algn="l"/>
              </a:tabLst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Bernardo Manfriani</a:t>
            </a:r>
          </a:p>
          <a:p>
            <a:pPr rtl="0">
              <a:tabLst>
                <a:tab pos="347663" algn="l"/>
              </a:tabLst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Francesco 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Ortu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rtl="0">
              <a:tabLst>
                <a:tab pos="347663" algn="l"/>
              </a:tabLst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Alessandro Serra</a:t>
            </a:r>
            <a:endParaRPr lang="it-IT" sz="16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FB5609A-B075-4EA0-BB14-22098599B0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8" y="2829823"/>
            <a:ext cx="1141906" cy="114190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B5609A-B075-4EA0-BB14-22098599B0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43" y="2635631"/>
            <a:ext cx="624404" cy="6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10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Generalized linear model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05394" y="1789320"/>
            <a:ext cx="9091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~ </a:t>
            </a:r>
            <a:r>
              <a:rPr lang="en-US" dirty="0" err="1"/>
              <a:t>ricoverati_con_sintomi</a:t>
            </a:r>
            <a:r>
              <a:rPr lang="en-US" dirty="0"/>
              <a:t> + </a:t>
            </a:r>
            <a:r>
              <a:rPr lang="en-US" dirty="0" err="1"/>
              <a:t>nuovi_tamponi</a:t>
            </a:r>
            <a:r>
              <a:rPr lang="en-US" dirty="0"/>
              <a:t> </a:t>
            </a:r>
            <a:r>
              <a:rPr lang="en-US" dirty="0" smtClean="0"/>
              <a:t>+ color + data</a:t>
            </a:r>
          </a:p>
          <a:p>
            <a:r>
              <a:rPr lang="en-US" dirty="0" smtClean="0"/>
              <a:t>Y ~ (</a:t>
            </a:r>
            <a:r>
              <a:rPr lang="en-US" dirty="0" err="1"/>
              <a:t>ricoverati_con_sintomi</a:t>
            </a:r>
            <a:r>
              <a:rPr lang="en-US" dirty="0"/>
              <a:t> + </a:t>
            </a:r>
            <a:r>
              <a:rPr lang="en-US" dirty="0" err="1"/>
              <a:t>nuovi_tamponi</a:t>
            </a:r>
            <a:r>
              <a:rPr lang="en-US" dirty="0"/>
              <a:t> </a:t>
            </a:r>
            <a:r>
              <a:rPr lang="en-US" dirty="0" smtClean="0"/>
              <a:t>) * color + data</a:t>
            </a:r>
          </a:p>
          <a:p>
            <a:r>
              <a:rPr lang="en-US" dirty="0" smtClean="0"/>
              <a:t>Y ~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285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11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Generalized linear model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43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12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GAM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05394" y="1789320"/>
            <a:ext cx="9091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 </a:t>
            </a:r>
            <a:r>
              <a:rPr lang="en-US" dirty="0" err="1" smtClean="0"/>
              <a:t>decidere</a:t>
            </a:r>
            <a:endParaRPr lang="en-US" dirty="0" smtClean="0"/>
          </a:p>
          <a:p>
            <a:endParaRPr lang="en-US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161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Discuss the choice of considering previous values for the chosen variables</a:t>
            </a:r>
            <a:endParaRPr lang="it-IT" sz="180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13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Discussion about variables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4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14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Local polynomial regression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5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Apply previous models to the modified dataset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Models</a:t>
            </a:r>
          </a:p>
          <a:p>
            <a:r>
              <a:rPr lang="en-US" sz="2400" dirty="0" smtClean="0"/>
              <a:t>Error</a:t>
            </a:r>
          </a:p>
          <a:p>
            <a:r>
              <a:rPr lang="en-US" sz="2400" dirty="0" smtClean="0"/>
              <a:t>…</a:t>
            </a:r>
          </a:p>
          <a:p>
            <a:endParaRPr lang="it-IT" sz="240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15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452120" y="165145"/>
            <a:ext cx="6385560" cy="64071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Re-modelling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7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10-15 days-forward </a:t>
            </a:r>
            <a:r>
              <a:rPr lang="en-US" i="1" dirty="0"/>
              <a:t>predictions</a:t>
            </a:r>
            <a:r>
              <a:rPr lang="en-US" dirty="0"/>
              <a:t> and check their accuracy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16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Predictions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3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alternative models in terms of predictive information criteria and comment.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17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Compare predictions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5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Models 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Generalized linear models</a:t>
            </a:r>
          </a:p>
          <a:p>
            <a:pPr lvl="1"/>
            <a:r>
              <a:rPr lang="en-US" dirty="0" smtClean="0"/>
              <a:t>(GAM)</a:t>
            </a:r>
          </a:p>
          <a:p>
            <a:pPr lvl="1"/>
            <a:r>
              <a:rPr lang="en-US" dirty="0" smtClean="0"/>
              <a:t>Local polynomial regression</a:t>
            </a:r>
          </a:p>
          <a:p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2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Index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8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/>
          <p:cNvSpPr/>
          <p:nvPr/>
        </p:nvSpPr>
        <p:spPr>
          <a:xfrm>
            <a:off x="0" y="0"/>
            <a:ext cx="12192000" cy="10058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7000">
                <a:schemeClr val="accent1">
                  <a:lumMod val="50000"/>
                </a:schemeClr>
              </a:gs>
              <a:gs pos="63000">
                <a:srgbClr val="031A37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3</a:t>
            </a:fld>
            <a:endParaRPr lang="it-IT" dirty="0"/>
          </a:p>
        </p:txBody>
      </p:sp>
      <p:sp>
        <p:nvSpPr>
          <p:cNvPr id="24" name="Titolo 1"/>
          <p:cNvSpPr>
            <a:spLocks noGrp="1"/>
          </p:cNvSpPr>
          <p:nvPr>
            <p:ph type="title"/>
          </p:nvPr>
        </p:nvSpPr>
        <p:spPr>
          <a:xfrm>
            <a:off x="431800" y="182562"/>
            <a:ext cx="6385560" cy="64071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Introduction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4</a:t>
            </a:fld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431800" y="182562"/>
            <a:ext cx="6385560" cy="64071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analysis - 1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672737" y="1532708"/>
            <a:ext cx="7731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Discuss the quality of the dataset – managing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of variables and response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 plot: variables – response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the choice of </a:t>
            </a:r>
            <a:r>
              <a:rPr lang="en-US" dirty="0" smtClean="0"/>
              <a:t>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 plot: covariates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49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5</a:t>
            </a:fld>
            <a:endParaRPr lang="it-IT"/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analysis - 2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6</a:t>
            </a:fld>
            <a:endParaRPr lang="it-IT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31800" y="182562"/>
            <a:ext cx="6385560" cy="64071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analysis - 3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 (naïve approach)</a:t>
            </a:r>
          </a:p>
          <a:p>
            <a:r>
              <a:rPr lang="en-US" dirty="0" smtClean="0"/>
              <a:t>GLM</a:t>
            </a:r>
          </a:p>
          <a:p>
            <a:r>
              <a:rPr lang="en-US" dirty="0" smtClean="0"/>
              <a:t>GAM</a:t>
            </a:r>
          </a:p>
          <a:p>
            <a:r>
              <a:rPr lang="en-US" dirty="0" smtClean="0"/>
              <a:t>LOESS</a:t>
            </a:r>
          </a:p>
          <a:p>
            <a:r>
              <a:rPr lang="en-US" dirty="0" smtClean="0"/>
              <a:t>Time series</a:t>
            </a:r>
          </a:p>
          <a:p>
            <a:endParaRPr lang="en-US" dirty="0" smtClean="0"/>
          </a:p>
          <a:p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7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03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8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Linear model - naïve approach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05394" y="1750420"/>
            <a:ext cx="9091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~ </a:t>
            </a:r>
            <a:r>
              <a:rPr lang="en-US" dirty="0" err="1" smtClean="0"/>
              <a:t>ricoverati_con_sintomi</a:t>
            </a:r>
            <a:r>
              <a:rPr lang="en-US" dirty="0" smtClean="0"/>
              <a:t> + </a:t>
            </a:r>
            <a:r>
              <a:rPr lang="en-US" dirty="0" err="1" smtClean="0"/>
              <a:t>nuovi_tamponi</a:t>
            </a:r>
            <a:r>
              <a:rPr lang="en-US" dirty="0" smtClean="0"/>
              <a:t> </a:t>
            </a:r>
          </a:p>
          <a:p>
            <a:r>
              <a:rPr lang="en-US" dirty="0" smtClean="0"/>
              <a:t>Y ~ </a:t>
            </a:r>
            <a:r>
              <a:rPr lang="en-US" dirty="0" err="1"/>
              <a:t>ricoverati_con_sintomi</a:t>
            </a:r>
            <a:r>
              <a:rPr lang="en-US" dirty="0"/>
              <a:t> + </a:t>
            </a:r>
            <a:r>
              <a:rPr lang="en-US" dirty="0" err="1"/>
              <a:t>nuovi_tamponi</a:t>
            </a:r>
            <a:r>
              <a:rPr lang="en-US" dirty="0"/>
              <a:t> </a:t>
            </a:r>
            <a:r>
              <a:rPr lang="en-US" dirty="0" smtClean="0"/>
              <a:t>+ color + data</a:t>
            </a:r>
          </a:p>
          <a:p>
            <a:r>
              <a:rPr lang="en-US" dirty="0" smtClean="0"/>
              <a:t>Y ~ (</a:t>
            </a:r>
            <a:r>
              <a:rPr lang="en-US" dirty="0" err="1"/>
              <a:t>ricoverati_con_sintomi</a:t>
            </a:r>
            <a:r>
              <a:rPr lang="en-US" dirty="0"/>
              <a:t> + </a:t>
            </a:r>
            <a:r>
              <a:rPr lang="en-US" dirty="0" err="1"/>
              <a:t>nuovi_tamponi</a:t>
            </a:r>
            <a:r>
              <a:rPr lang="en-US" dirty="0"/>
              <a:t> </a:t>
            </a:r>
            <a:r>
              <a:rPr lang="en-US" dirty="0" smtClean="0"/>
              <a:t>) * color + data</a:t>
            </a:r>
          </a:p>
          <a:p>
            <a:endParaRPr lang="en-US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299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the previous models and the errors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04C-772A-47D4-929B-9A2ADD0544C9}" type="slidenum">
              <a:rPr lang="it-IT" smtClean="0"/>
              <a:t>9</a:t>
            </a:fld>
            <a:endParaRPr lang="it-IT"/>
          </a:p>
        </p:txBody>
      </p:sp>
      <p:sp>
        <p:nvSpPr>
          <p:cNvPr id="6" name="Titolo 4"/>
          <p:cNvSpPr>
            <a:spLocks noGrp="1"/>
          </p:cNvSpPr>
          <p:nvPr>
            <p:ph type="title"/>
          </p:nvPr>
        </p:nvSpPr>
        <p:spPr>
          <a:xfrm>
            <a:off x="452120" y="182562"/>
            <a:ext cx="6385560" cy="64071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Linear model - discussion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25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220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Tema di Office</vt:lpstr>
      <vt:lpstr>Personalizza struttura</vt:lpstr>
      <vt:lpstr>1_Personalizza struttura</vt:lpstr>
      <vt:lpstr>Presentazione standard di PowerPoint</vt:lpstr>
      <vt:lpstr>Index</vt:lpstr>
      <vt:lpstr>Introduction</vt:lpstr>
      <vt:lpstr>Data analysis - 1</vt:lpstr>
      <vt:lpstr>Data analysis - 2</vt:lpstr>
      <vt:lpstr>Data analysis - 3</vt:lpstr>
      <vt:lpstr>Models</vt:lpstr>
      <vt:lpstr>Linear model - naïve approach</vt:lpstr>
      <vt:lpstr>Linear model - discussion</vt:lpstr>
      <vt:lpstr>Generalized linear model</vt:lpstr>
      <vt:lpstr>Generalized linear model</vt:lpstr>
      <vt:lpstr>GAM</vt:lpstr>
      <vt:lpstr>Discussion about variables</vt:lpstr>
      <vt:lpstr>Local polynomial regression</vt:lpstr>
      <vt:lpstr>Re-modelling</vt:lpstr>
      <vt:lpstr>Predictions</vt:lpstr>
      <vt:lpstr>Compare predictions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HP Inc.</dc:creator>
  <cp:lastModifiedBy>HP Inc.</cp:lastModifiedBy>
  <cp:revision>17</cp:revision>
  <dcterms:created xsi:type="dcterms:W3CDTF">2022-01-17T21:56:10Z</dcterms:created>
  <dcterms:modified xsi:type="dcterms:W3CDTF">2022-01-18T11:47:22Z</dcterms:modified>
</cp:coreProperties>
</file>