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ppt/charts/chart6.xml" ContentType="application/vnd.openxmlformats-officedocument.drawingml.chart+xml"/>
  <Override PartName="/ppt/charts/style3.xml" ContentType="application/vnd.ms-office.chartstyle+xml"/>
  <Override PartName="/ppt/charts/colors3.xml" ContentType="application/vnd.ms-office.chartcolorstyle+xml"/>
  <Override PartName="/ppt/charts/chart7.xml" ContentType="application/vnd.openxmlformats-officedocument.drawingml.chart+xml"/>
  <Override PartName="/ppt/charts/style4.xml" ContentType="application/vnd.ms-office.chartstyle+xml"/>
  <Override PartName="/ppt/charts/colors4.xml" ContentType="application/vnd.ms-office.chartcolorstyle+xml"/>
  <Override PartName="/ppt/charts/chart8.xml" ContentType="application/vnd.openxmlformats-officedocument.drawingml.chart+xml"/>
  <Override PartName="/ppt/charts/style5.xml" ContentType="application/vnd.ms-office.chartstyle+xml"/>
  <Override PartName="/ppt/charts/colors5.xml" ContentType="application/vnd.ms-office.chartcolorstyle+xml"/>
  <Override PartName="/ppt/charts/chart9.xml" ContentType="application/vnd.openxmlformats-officedocument.drawingml.chart+xml"/>
  <Override PartName="/ppt/charts/style6.xml" ContentType="application/vnd.ms-office.chartstyle+xml"/>
  <Override PartName="/ppt/charts/colors6.xml" ContentType="application/vnd.ms-office.chartcolorstyle+xml"/>
  <Override PartName="/ppt/charts/chart10.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4596" r:id="rId3"/>
    <p:sldId id="4593" r:id="rId4"/>
    <p:sldId id="1649" r:id="rId5"/>
    <p:sldId id="4597" r:id="rId6"/>
    <p:sldId id="4534" r:id="rId7"/>
    <p:sldId id="4561" r:id="rId8"/>
    <p:sldId id="4570" r:id="rId9"/>
    <p:sldId id="4571" r:id="rId10"/>
    <p:sldId id="4573" r:id="rId11"/>
    <p:sldId id="4583" r:id="rId12"/>
    <p:sldId id="1651" r:id="rId13"/>
    <p:sldId id="4585" r:id="rId14"/>
    <p:sldId id="4594" r:id="rId15"/>
    <p:sldId id="4589" r:id="rId16"/>
    <p:sldId id="1653" r:id="rId17"/>
    <p:sldId id="4595" r:id="rId18"/>
    <p:sldId id="4598" r:id="rId19"/>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7982"/>
    <a:srgbClr val="566067"/>
    <a:srgbClr val="BDD52A"/>
    <a:srgbClr val="C9C9C9"/>
    <a:srgbClr val="616161"/>
    <a:srgbClr val="F8A79A"/>
    <a:srgbClr val="F47A66"/>
    <a:srgbClr val="DAE8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em Estilo, Tabela com Grelh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4660"/>
  </p:normalViewPr>
  <p:slideViewPr>
    <p:cSldViewPr snapToGrid="0">
      <p:cViewPr varScale="1">
        <p:scale>
          <a:sx n="111" d="100"/>
          <a:sy n="111" d="100"/>
        </p:scale>
        <p:origin x="996"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1.xml"/><Relationship Id="rId1" Type="http://schemas.microsoft.com/office/2011/relationships/chartStyle" Target="style1.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2.xml"/><Relationship Id="rId1" Type="http://schemas.microsoft.com/office/2011/relationships/chartStyle" Target="style2.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rgbClr val="6C7982"/>
            </a:solidFill>
            <a:effectLst/>
          </c:spPr>
          <c:invertIfNegative val="0"/>
          <c:dPt>
            <c:idx val="0"/>
            <c:invertIfNegative val="0"/>
            <c:bubble3D val="0"/>
            <c:extLst>
              <c:ext xmlns:c16="http://schemas.microsoft.com/office/drawing/2014/chart" uri="{C3380CC4-5D6E-409C-BE32-E72D297353CC}">
                <c16:uniqueId val="{00000000-EFB7-4A4A-8D47-210687A7BFCF}"/>
              </c:ext>
            </c:extLst>
          </c:dPt>
          <c:dPt>
            <c:idx val="1"/>
            <c:invertIfNegative val="0"/>
            <c:bubble3D val="0"/>
            <c:extLst>
              <c:ext xmlns:c16="http://schemas.microsoft.com/office/drawing/2014/chart" uri="{C3380CC4-5D6E-409C-BE32-E72D297353CC}">
                <c16:uniqueId val="{00000001-EFB7-4A4A-8D47-210687A7BFCF}"/>
              </c:ext>
            </c:extLst>
          </c:dPt>
          <c:cat>
            <c:strRef>
              <c:f>Sheet1!$A$2:$A$3</c:f>
              <c:strCache>
                <c:ptCount val="2"/>
                <c:pt idx="0">
                  <c:v>Category 1</c:v>
                </c:pt>
                <c:pt idx="1">
                  <c:v>Category 2</c:v>
                </c:pt>
              </c:strCache>
            </c:strRef>
          </c:cat>
          <c:val>
            <c:numRef>
              <c:f>Sheet1!$B$2:$B$3</c:f>
              <c:numCache>
                <c:formatCode>General</c:formatCode>
                <c:ptCount val="2"/>
                <c:pt idx="0">
                  <c:v>268559</c:v>
                </c:pt>
                <c:pt idx="1">
                  <c:v>1076751</c:v>
                </c:pt>
              </c:numCache>
            </c:numRef>
          </c:val>
          <c:extLst>
            <c:ext xmlns:c16="http://schemas.microsoft.com/office/drawing/2014/chart" uri="{C3380CC4-5D6E-409C-BE32-E72D297353CC}">
              <c16:uniqueId val="{00000003-EFB7-4A4A-8D47-210687A7BFCF}"/>
            </c:ext>
          </c:extLst>
        </c:ser>
        <c:dLbls>
          <c:showLegendKey val="0"/>
          <c:showVal val="0"/>
          <c:showCatName val="0"/>
          <c:showSerName val="0"/>
          <c:showPercent val="0"/>
          <c:showBubbleSize val="0"/>
        </c:dLbls>
        <c:gapWidth val="36"/>
        <c:overlap val="100"/>
        <c:axId val="185940224"/>
        <c:axId val="187105664"/>
      </c:barChart>
      <c:catAx>
        <c:axId val="185940224"/>
        <c:scaling>
          <c:orientation val="minMax"/>
        </c:scaling>
        <c:delete val="1"/>
        <c:axPos val="l"/>
        <c:numFmt formatCode="General" sourceLinked="0"/>
        <c:majorTickMark val="out"/>
        <c:minorTickMark val="none"/>
        <c:tickLblPos val="nextTo"/>
        <c:crossAx val="187105664"/>
        <c:crosses val="autoZero"/>
        <c:auto val="1"/>
        <c:lblAlgn val="ctr"/>
        <c:lblOffset val="100"/>
        <c:noMultiLvlLbl val="0"/>
      </c:catAx>
      <c:valAx>
        <c:axId val="187105664"/>
        <c:scaling>
          <c:orientation val="minMax"/>
        </c:scaling>
        <c:delete val="1"/>
        <c:axPos val="b"/>
        <c:numFmt formatCode="General" sourceLinked="1"/>
        <c:majorTickMark val="out"/>
        <c:minorTickMark val="none"/>
        <c:tickLblPos val="nextTo"/>
        <c:crossAx val="185940224"/>
        <c:crosses val="autoZero"/>
        <c:crossBetween val="between"/>
      </c:valAx>
      <c:spPr>
        <a:noFill/>
        <a:ln>
          <a:noFill/>
        </a:ln>
      </c:spPr>
    </c:plotArea>
    <c:plotVisOnly val="1"/>
    <c:dispBlanksAs val="gap"/>
    <c:showDLblsOverMax val="0"/>
  </c:chart>
  <c:spPr>
    <a:effectLst/>
  </c:spPr>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626857972716669"/>
          <c:y val="0.13768771373345889"/>
          <c:w val="0.62337582057372598"/>
          <c:h val="0.77052047711090188"/>
        </c:manualLayout>
      </c:layout>
      <c:doughnutChart>
        <c:varyColors val="1"/>
        <c:ser>
          <c:idx val="0"/>
          <c:order val="0"/>
          <c:spPr>
            <a:ln>
              <a:noFill/>
            </a:ln>
          </c:spPr>
          <c:dPt>
            <c:idx val="0"/>
            <c:bubble3D val="0"/>
            <c:explosion val="15"/>
            <c:spPr>
              <a:solidFill>
                <a:srgbClr val="BDD52A"/>
              </a:solidFill>
              <a:ln w="19050">
                <a:noFill/>
              </a:ln>
              <a:effectLst/>
            </c:spPr>
            <c:extLst>
              <c:ext xmlns:c16="http://schemas.microsoft.com/office/drawing/2014/chart" uri="{C3380CC4-5D6E-409C-BE32-E72D297353CC}">
                <c16:uniqueId val="{00000001-895C-474F-9B22-A784AB8FABF5}"/>
              </c:ext>
            </c:extLst>
          </c:dPt>
          <c:dPt>
            <c:idx val="1"/>
            <c:bubble3D val="0"/>
            <c:spPr>
              <a:noFill/>
              <a:ln w="19050">
                <a:noFill/>
              </a:ln>
              <a:effectLst/>
            </c:spPr>
            <c:extLst>
              <c:ext xmlns:c16="http://schemas.microsoft.com/office/drawing/2014/chart" uri="{C3380CC4-5D6E-409C-BE32-E72D297353CC}">
                <c16:uniqueId val="{00000003-895C-474F-9B22-A784AB8FABF5}"/>
              </c:ext>
            </c:extLst>
          </c:dPt>
          <c:val>
            <c:numRef>
              <c:f>Sheet1!$B$2:$B$3</c:f>
              <c:numCache>
                <c:formatCode>0%</c:formatCode>
                <c:ptCount val="2"/>
                <c:pt idx="0">
                  <c:v>0.05</c:v>
                </c:pt>
                <c:pt idx="1">
                  <c:v>0.95</c:v>
                </c:pt>
              </c:numCache>
            </c:numRef>
          </c:val>
          <c:extLst>
            <c:ext xmlns:c15="http://schemas.microsoft.com/office/drawing/2012/chart" uri="{02D57815-91ED-43cb-92C2-25804820EDAC}">
              <c15:filteredSeriesTitle>
                <c15:tx>
                  <c:strRef>
                    <c:extLst xmlns:c16="http://schemas.microsoft.com/office/drawing/2014/char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Sheet1!$A$2:$A$3</c15:sqref>
                        </c15:formulaRef>
                      </c:ext>
                    </c:extLst>
                    <c:strCache>
                      <c:ptCount val="2"/>
                      <c:pt idx="0">
                        <c:v>1st Qtr</c:v>
                      </c:pt>
                      <c:pt idx="1">
                        <c:v>2nd Qtr</c:v>
                      </c:pt>
                    </c:strCache>
                  </c:strRef>
                </c15:cat>
              </c15:filteredCategoryTitle>
            </c:ext>
            <c:ext xmlns:c16="http://schemas.microsoft.com/office/drawing/2014/chart" uri="{C3380CC4-5D6E-409C-BE32-E72D297353CC}">
              <c16:uniqueId val="{00000004-895C-474F-9B22-A784AB8FABF5}"/>
            </c:ext>
          </c:extLst>
        </c:ser>
        <c:dLbls>
          <c:showLegendKey val="0"/>
          <c:showVal val="0"/>
          <c:showCatName val="0"/>
          <c:showSerName val="0"/>
          <c:showPercent val="0"/>
          <c:showBubbleSize val="0"/>
          <c:showLeaderLines val="1"/>
        </c:dLbls>
        <c:firstSliceAng val="0"/>
        <c:holeSize val="8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rgbClr val="6C7982"/>
            </a:solidFill>
            <a:ln>
              <a:solidFill>
                <a:srgbClr val="6C7982">
                  <a:alpha val="97000"/>
                </a:srgbClr>
              </a:solidFill>
            </a:ln>
            <a:effectLst/>
          </c:spPr>
          <c:invertIfNegative val="0"/>
          <c:dPt>
            <c:idx val="0"/>
            <c:invertIfNegative val="0"/>
            <c:bubble3D val="0"/>
            <c:extLst>
              <c:ext xmlns:c16="http://schemas.microsoft.com/office/drawing/2014/chart" uri="{C3380CC4-5D6E-409C-BE32-E72D297353CC}">
                <c16:uniqueId val="{00000000-DE4F-412C-8952-621F90A83B80}"/>
              </c:ext>
            </c:extLst>
          </c:dPt>
          <c:dPt>
            <c:idx val="1"/>
            <c:invertIfNegative val="0"/>
            <c:bubble3D val="0"/>
            <c:extLst>
              <c:ext xmlns:c16="http://schemas.microsoft.com/office/drawing/2014/chart" uri="{C3380CC4-5D6E-409C-BE32-E72D297353CC}">
                <c16:uniqueId val="{00000001-DE4F-412C-8952-621F90A83B80}"/>
              </c:ext>
            </c:extLst>
          </c:dPt>
          <c:dLbls>
            <c:delete val="1"/>
          </c:dLbls>
          <c:cat>
            <c:strRef>
              <c:f>Sheet1!$A$2:$A$15</c:f>
              <c:strCache>
                <c:ptCount val="2"/>
                <c:pt idx="0">
                  <c:v>Category 1</c:v>
                </c:pt>
                <c:pt idx="1">
                  <c:v>Category 2</c:v>
                </c:pt>
              </c:strCache>
            </c:strRef>
          </c:cat>
          <c:val>
            <c:numRef>
              <c:f>Sheet1!$B$2:$B$15</c:f>
              <c:numCache>
                <c:formatCode>General</c:formatCode>
                <c:ptCount val="14"/>
                <c:pt idx="0">
                  <c:v>326</c:v>
                </c:pt>
                <c:pt idx="1">
                  <c:v>933</c:v>
                </c:pt>
                <c:pt idx="2">
                  <c:v>2294</c:v>
                </c:pt>
                <c:pt idx="3">
                  <c:v>7253</c:v>
                </c:pt>
                <c:pt idx="4">
                  <c:v>9065</c:v>
                </c:pt>
                <c:pt idx="5">
                  <c:v>9480</c:v>
                </c:pt>
                <c:pt idx="6">
                  <c:v>14585</c:v>
                </c:pt>
                <c:pt idx="7">
                  <c:v>15416</c:v>
                </c:pt>
                <c:pt idx="8">
                  <c:v>15554</c:v>
                </c:pt>
                <c:pt idx="9">
                  <c:v>29425</c:v>
                </c:pt>
                <c:pt idx="10">
                  <c:v>77875</c:v>
                </c:pt>
                <c:pt idx="11">
                  <c:v>87504</c:v>
                </c:pt>
                <c:pt idx="12">
                  <c:v>292279</c:v>
                </c:pt>
                <c:pt idx="13">
                  <c:v>780321</c:v>
                </c:pt>
              </c:numCache>
            </c:numRef>
          </c:val>
          <c:extLst>
            <c:ext xmlns:c16="http://schemas.microsoft.com/office/drawing/2014/chart" uri="{C3380CC4-5D6E-409C-BE32-E72D297353CC}">
              <c16:uniqueId val="{00000002-DE4F-412C-8952-621F90A83B80}"/>
            </c:ext>
          </c:extLst>
        </c:ser>
        <c:dLbls>
          <c:dLblPos val="ctr"/>
          <c:showLegendKey val="0"/>
          <c:showVal val="1"/>
          <c:showCatName val="0"/>
          <c:showSerName val="0"/>
          <c:showPercent val="0"/>
          <c:showBubbleSize val="0"/>
        </c:dLbls>
        <c:gapWidth val="27"/>
        <c:overlap val="-67"/>
        <c:axId val="185940224"/>
        <c:axId val="187105664"/>
      </c:barChart>
      <c:catAx>
        <c:axId val="185940224"/>
        <c:scaling>
          <c:orientation val="minMax"/>
        </c:scaling>
        <c:delete val="1"/>
        <c:axPos val="l"/>
        <c:numFmt formatCode="General" sourceLinked="0"/>
        <c:majorTickMark val="out"/>
        <c:minorTickMark val="none"/>
        <c:tickLblPos val="nextTo"/>
        <c:crossAx val="187105664"/>
        <c:crosses val="autoZero"/>
        <c:auto val="1"/>
        <c:lblAlgn val="ctr"/>
        <c:lblOffset val="100"/>
        <c:noMultiLvlLbl val="0"/>
      </c:catAx>
      <c:valAx>
        <c:axId val="187105664"/>
        <c:scaling>
          <c:orientation val="minMax"/>
        </c:scaling>
        <c:delete val="1"/>
        <c:axPos val="b"/>
        <c:numFmt formatCode="General" sourceLinked="1"/>
        <c:majorTickMark val="out"/>
        <c:minorTickMark val="none"/>
        <c:tickLblPos val="nextTo"/>
        <c:crossAx val="185940224"/>
        <c:crosses val="autoZero"/>
        <c:crossBetween val="between"/>
      </c:valAx>
      <c:spPr>
        <a:noFill/>
        <a:ln>
          <a:noFill/>
        </a:ln>
      </c:spPr>
    </c:plotArea>
    <c:plotVisOnly val="1"/>
    <c:dispBlanksAs val="gap"/>
    <c:showDLblsOverMax val="0"/>
  </c:chart>
  <c:spPr>
    <a:effectLst/>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6C7982"/>
            </a:solidFill>
            <a:effectLst/>
          </c:spPr>
          <c:invertIfNegative val="0"/>
          <c:dPt>
            <c:idx val="0"/>
            <c:invertIfNegative val="0"/>
            <c:bubble3D val="0"/>
            <c:extLst>
              <c:ext xmlns:c16="http://schemas.microsoft.com/office/drawing/2014/chart" uri="{C3380CC4-5D6E-409C-BE32-E72D297353CC}">
                <c16:uniqueId val="{00000000-CABE-493A-816A-B1B8696462F7}"/>
              </c:ext>
            </c:extLst>
          </c:dPt>
          <c:dPt>
            <c:idx val="1"/>
            <c:invertIfNegative val="0"/>
            <c:bubble3D val="0"/>
            <c:extLst>
              <c:ext xmlns:c16="http://schemas.microsoft.com/office/drawing/2014/chart" uri="{C3380CC4-5D6E-409C-BE32-E72D297353CC}">
                <c16:uniqueId val="{00000001-CABE-493A-816A-B1B8696462F7}"/>
              </c:ext>
            </c:extLst>
          </c:dPt>
          <c:dLbls>
            <c:numFmt formatCode="#,##0" sourceLinked="0"/>
            <c:spPr>
              <a:noFill/>
              <a:ln>
                <a:noFill/>
              </a:ln>
              <a:effectLst/>
            </c:spPr>
            <c:txPr>
              <a:bodyPr wrap="square" lIns="38100" tIns="19050" rIns="38100" bIns="19050" anchor="ctr">
                <a:spAutoFit/>
              </a:bodyPr>
              <a:lstStyle/>
              <a:p>
                <a:pPr>
                  <a:defRPr sz="800" b="1"/>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A</c:v>
                </c:pt>
                <c:pt idx="1">
                  <c:v>B</c:v>
                </c:pt>
                <c:pt idx="2">
                  <c:v>C</c:v>
                </c:pt>
                <c:pt idx="3">
                  <c:v>D</c:v>
                </c:pt>
                <c:pt idx="4">
                  <c:v>E</c:v>
                </c:pt>
                <c:pt idx="5">
                  <c:v>F</c:v>
                </c:pt>
                <c:pt idx="6">
                  <c:v>G</c:v>
                </c:pt>
              </c:strCache>
            </c:strRef>
          </c:cat>
          <c:val>
            <c:numRef>
              <c:f>Sheet1!$B$2:$B$8</c:f>
              <c:numCache>
                <c:formatCode>General</c:formatCode>
                <c:ptCount val="7"/>
                <c:pt idx="0">
                  <c:v>235090</c:v>
                </c:pt>
                <c:pt idx="1">
                  <c:v>392741</c:v>
                </c:pt>
                <c:pt idx="2">
                  <c:v>381686</c:v>
                </c:pt>
                <c:pt idx="3">
                  <c:v>200953</c:v>
                </c:pt>
                <c:pt idx="4">
                  <c:v>93650</c:v>
                </c:pt>
                <c:pt idx="5">
                  <c:v>32058</c:v>
                </c:pt>
                <c:pt idx="6">
                  <c:v>91132</c:v>
                </c:pt>
              </c:numCache>
            </c:numRef>
          </c:val>
          <c:extLst>
            <c:ext xmlns:c16="http://schemas.microsoft.com/office/drawing/2014/chart" uri="{C3380CC4-5D6E-409C-BE32-E72D297353CC}">
              <c16:uniqueId val="{00000002-CABE-493A-816A-B1B8696462F7}"/>
            </c:ext>
          </c:extLst>
        </c:ser>
        <c:dLbls>
          <c:showLegendKey val="0"/>
          <c:showVal val="0"/>
          <c:showCatName val="0"/>
          <c:showSerName val="0"/>
          <c:showPercent val="0"/>
          <c:showBubbleSize val="0"/>
        </c:dLbls>
        <c:gapWidth val="36"/>
        <c:axId val="185940224"/>
        <c:axId val="187105664"/>
      </c:barChart>
      <c:catAx>
        <c:axId val="185940224"/>
        <c:scaling>
          <c:orientation val="minMax"/>
        </c:scaling>
        <c:delete val="0"/>
        <c:axPos val="b"/>
        <c:numFmt formatCode="General" sourceLinked="0"/>
        <c:majorTickMark val="out"/>
        <c:minorTickMark val="none"/>
        <c:tickLblPos val="nextTo"/>
        <c:txPr>
          <a:bodyPr/>
          <a:lstStyle/>
          <a:p>
            <a:pPr>
              <a:defRPr sz="900" b="1"/>
            </a:pPr>
            <a:endParaRPr lang="en-US"/>
          </a:p>
        </c:txPr>
        <c:crossAx val="187105664"/>
        <c:crosses val="autoZero"/>
        <c:auto val="1"/>
        <c:lblAlgn val="ctr"/>
        <c:lblOffset val="100"/>
        <c:noMultiLvlLbl val="0"/>
      </c:catAx>
      <c:valAx>
        <c:axId val="187105664"/>
        <c:scaling>
          <c:orientation val="minMax"/>
        </c:scaling>
        <c:delete val="1"/>
        <c:axPos val="l"/>
        <c:numFmt formatCode="General" sourceLinked="1"/>
        <c:majorTickMark val="out"/>
        <c:minorTickMark val="none"/>
        <c:tickLblPos val="nextTo"/>
        <c:crossAx val="185940224"/>
        <c:crosses val="autoZero"/>
        <c:crossBetween val="between"/>
      </c:valAx>
      <c:spPr>
        <a:noFill/>
        <a:ln>
          <a:noFill/>
        </a:ln>
      </c:spPr>
    </c:plotArea>
    <c:plotVisOnly val="1"/>
    <c:dispBlanksAs val="gap"/>
    <c:showDLblsOverMax val="0"/>
  </c:chart>
  <c:spPr>
    <a:effectLst/>
  </c:spPr>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ln>
              <a:noFill/>
            </a:ln>
          </c:spPr>
          <c:dPt>
            <c:idx val="0"/>
            <c:bubble3D val="0"/>
            <c:spPr>
              <a:solidFill>
                <a:srgbClr val="BDD52A"/>
              </a:solidFill>
              <a:ln w="19050">
                <a:noFill/>
              </a:ln>
              <a:effectLst/>
            </c:spPr>
            <c:extLst>
              <c:ext xmlns:c16="http://schemas.microsoft.com/office/drawing/2014/chart" uri="{C3380CC4-5D6E-409C-BE32-E72D297353CC}">
                <c16:uniqueId val="{00000001-78A6-41B4-A88E-179DE7AB76C0}"/>
              </c:ext>
            </c:extLst>
          </c:dPt>
          <c:dPt>
            <c:idx val="1"/>
            <c:bubble3D val="0"/>
            <c:spPr>
              <a:noFill/>
              <a:ln w="19050">
                <a:noFill/>
              </a:ln>
              <a:effectLst/>
            </c:spPr>
            <c:extLst>
              <c:ext xmlns:c16="http://schemas.microsoft.com/office/drawing/2014/chart" uri="{C3380CC4-5D6E-409C-BE32-E72D297353CC}">
                <c16:uniqueId val="{00000003-78A6-41B4-A88E-179DE7AB76C0}"/>
              </c:ext>
            </c:extLst>
          </c:dPt>
          <c:val>
            <c:numRef>
              <c:f>Sheet1!$B$2:$B$3</c:f>
              <c:numCache>
                <c:formatCode>0%</c:formatCode>
                <c:ptCount val="2"/>
                <c:pt idx="0">
                  <c:v>0.76</c:v>
                </c:pt>
                <c:pt idx="1">
                  <c:v>0.24</c:v>
                </c:pt>
              </c:numCache>
            </c:numRef>
          </c:val>
          <c:extLst>
            <c:ext xmlns:c15="http://schemas.microsoft.com/office/drawing/2012/chart" uri="{02D57815-91ED-43cb-92C2-25804820EDAC}">
              <c15:filteredSeriesTitle>
                <c15:tx>
                  <c:strRef>
                    <c:extLst xmlns:c16="http://schemas.microsoft.com/office/drawing/2014/char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Sheet1!$A$2:$A$3</c15:sqref>
                        </c15:formulaRef>
                      </c:ext>
                    </c:extLst>
                    <c:strCache>
                      <c:ptCount val="2"/>
                      <c:pt idx="0">
                        <c:v>1st Qtr</c:v>
                      </c:pt>
                      <c:pt idx="1">
                        <c:v>2nd Qtr</c:v>
                      </c:pt>
                    </c:strCache>
                  </c:strRef>
                </c15:cat>
              </c15:filteredCategoryTitle>
            </c:ext>
            <c:ext xmlns:c16="http://schemas.microsoft.com/office/drawing/2014/chart" uri="{C3380CC4-5D6E-409C-BE32-E72D297353CC}">
              <c16:uniqueId val="{00000004-78A6-41B4-A88E-179DE7AB76C0}"/>
            </c:ext>
          </c:extLst>
        </c:ser>
        <c:dLbls>
          <c:showLegendKey val="0"/>
          <c:showVal val="0"/>
          <c:showCatName val="0"/>
          <c:showSerName val="0"/>
          <c:showPercent val="0"/>
          <c:showBubbleSize val="0"/>
          <c:showLeaderLines val="1"/>
        </c:dLbls>
        <c:firstSliceAng val="0"/>
        <c:holeSize val="8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ln>
              <a:noFill/>
            </a:ln>
          </c:spPr>
          <c:dPt>
            <c:idx val="0"/>
            <c:bubble3D val="0"/>
            <c:spPr>
              <a:solidFill>
                <a:srgbClr val="BDD52A"/>
              </a:solidFill>
              <a:ln w="19050">
                <a:noFill/>
              </a:ln>
              <a:effectLst/>
            </c:spPr>
            <c:extLst>
              <c:ext xmlns:c16="http://schemas.microsoft.com/office/drawing/2014/chart" uri="{C3380CC4-5D6E-409C-BE32-E72D297353CC}">
                <c16:uniqueId val="{00000001-AFC0-4FFA-803D-7108E295E8F7}"/>
              </c:ext>
            </c:extLst>
          </c:dPt>
          <c:dPt>
            <c:idx val="1"/>
            <c:bubble3D val="0"/>
            <c:spPr>
              <a:noFill/>
              <a:ln w="19050">
                <a:noFill/>
              </a:ln>
              <a:effectLst/>
            </c:spPr>
            <c:extLst>
              <c:ext xmlns:c16="http://schemas.microsoft.com/office/drawing/2014/chart" uri="{C3380CC4-5D6E-409C-BE32-E72D297353CC}">
                <c16:uniqueId val="{00000003-AFC0-4FFA-803D-7108E295E8F7}"/>
              </c:ext>
            </c:extLst>
          </c:dPt>
          <c:val>
            <c:numRef>
              <c:f>Sheet1!$B$2:$B$3</c:f>
              <c:numCache>
                <c:formatCode>0%</c:formatCode>
                <c:ptCount val="2"/>
                <c:pt idx="0">
                  <c:v>0.24</c:v>
                </c:pt>
                <c:pt idx="1">
                  <c:v>0.76</c:v>
                </c:pt>
              </c:numCache>
            </c:numRef>
          </c:val>
          <c:extLst>
            <c:ext xmlns:c15="http://schemas.microsoft.com/office/drawing/2012/chart" uri="{02D57815-91ED-43cb-92C2-25804820EDAC}">
              <c15:filteredSeriesTitle>
                <c15:tx>
                  <c:strRef>
                    <c:extLst xmlns:c16="http://schemas.microsoft.com/office/drawing/2014/char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Sheet1!$A$2:$A$3</c15:sqref>
                        </c15:formulaRef>
                      </c:ext>
                    </c:extLst>
                    <c:strCache>
                      <c:ptCount val="2"/>
                      <c:pt idx="0">
                        <c:v>1st Qtr</c:v>
                      </c:pt>
                      <c:pt idx="1">
                        <c:v>2nd Qtr</c:v>
                      </c:pt>
                    </c:strCache>
                  </c:strRef>
                </c15:cat>
              </c15:filteredCategoryTitle>
            </c:ext>
            <c:ext xmlns:c16="http://schemas.microsoft.com/office/drawing/2014/chart" uri="{C3380CC4-5D6E-409C-BE32-E72D297353CC}">
              <c16:uniqueId val="{00000004-AFC0-4FFA-803D-7108E295E8F7}"/>
            </c:ext>
          </c:extLst>
        </c:ser>
        <c:dLbls>
          <c:showLegendKey val="0"/>
          <c:showVal val="0"/>
          <c:showCatName val="0"/>
          <c:showSerName val="0"/>
          <c:showPercent val="0"/>
          <c:showBubbleSize val="0"/>
          <c:showLeaderLines val="1"/>
        </c:dLbls>
        <c:firstSliceAng val="0"/>
        <c:holeSize val="8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9459244722219628E-2"/>
          <c:y val="0.25904582897687095"/>
          <c:w val="0.96108151055556079"/>
          <c:h val="0.51838326393211775"/>
        </c:manualLayout>
      </c:layout>
      <c:barChart>
        <c:barDir val="col"/>
        <c:grouping val="clustered"/>
        <c:varyColors val="0"/>
        <c:ser>
          <c:idx val="0"/>
          <c:order val="0"/>
          <c:spPr>
            <a:solidFill>
              <a:srgbClr val="BDD52A"/>
            </a:solidFill>
            <a:ln>
              <a:solidFill>
                <a:srgbClr val="BDD52A"/>
              </a:solid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Sheet1!$A$1:$A$12</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Sheet1!$B$1:$B$12</c:f>
              <c:numCache>
                <c:formatCode>General</c:formatCode>
                <c:ptCount val="12"/>
                <c:pt idx="0">
                  <c:v>251</c:v>
                </c:pt>
                <c:pt idx="1">
                  <c:v>1562</c:v>
                </c:pt>
                <c:pt idx="2">
                  <c:v>4716</c:v>
                </c:pt>
                <c:pt idx="3">
                  <c:v>11536</c:v>
                </c:pt>
                <c:pt idx="4">
                  <c:v>21721</c:v>
                </c:pt>
                <c:pt idx="5">
                  <c:v>53367</c:v>
                </c:pt>
                <c:pt idx="6">
                  <c:v>134804</c:v>
                </c:pt>
                <c:pt idx="7">
                  <c:v>223102</c:v>
                </c:pt>
                <c:pt idx="8">
                  <c:v>375545</c:v>
                </c:pt>
                <c:pt idx="9">
                  <c:v>293095</c:v>
                </c:pt>
                <c:pt idx="10">
                  <c:v>169300</c:v>
                </c:pt>
                <c:pt idx="11">
                  <c:v>56311</c:v>
                </c:pt>
              </c:numCache>
            </c:numRef>
          </c:val>
          <c:extLst>
            <c:ext xmlns:c16="http://schemas.microsoft.com/office/drawing/2014/chart" uri="{C3380CC4-5D6E-409C-BE32-E72D297353CC}">
              <c16:uniqueId val="{00000000-8BBA-4AFA-BC56-ADB27DD55378}"/>
            </c:ext>
          </c:extLst>
        </c:ser>
        <c:dLbls>
          <c:showLegendKey val="0"/>
          <c:showVal val="0"/>
          <c:showCatName val="0"/>
          <c:showSerName val="0"/>
          <c:showPercent val="0"/>
          <c:showBubbleSize val="0"/>
        </c:dLbls>
        <c:gapWidth val="150"/>
        <c:axId val="824870368"/>
        <c:axId val="824879936"/>
      </c:barChart>
      <c:catAx>
        <c:axId val="824870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824879936"/>
        <c:crosses val="autoZero"/>
        <c:auto val="1"/>
        <c:lblAlgn val="ctr"/>
        <c:lblOffset val="100"/>
        <c:noMultiLvlLbl val="0"/>
      </c:catAx>
      <c:valAx>
        <c:axId val="824879936"/>
        <c:scaling>
          <c:orientation val="minMax"/>
        </c:scaling>
        <c:delete val="1"/>
        <c:axPos val="l"/>
        <c:numFmt formatCode="General" sourceLinked="1"/>
        <c:majorTickMark val="none"/>
        <c:minorTickMark val="none"/>
        <c:tickLblPos val="nextTo"/>
        <c:crossAx val="8248703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BDD52A"/>
              </a:solidFill>
              <a:ln w="19050">
                <a:solidFill>
                  <a:schemeClr val="lt1"/>
                </a:solidFill>
              </a:ln>
              <a:effectLst/>
            </c:spPr>
            <c:extLst>
              <c:ext xmlns:c16="http://schemas.microsoft.com/office/drawing/2014/chart" uri="{C3380CC4-5D6E-409C-BE32-E72D297353CC}">
                <c16:uniqueId val="{00000001-E664-4705-A402-229198381D64}"/>
              </c:ext>
            </c:extLst>
          </c:dPt>
          <c:dPt>
            <c:idx val="1"/>
            <c:bubble3D val="0"/>
            <c:spPr>
              <a:solidFill>
                <a:srgbClr val="6C7982"/>
              </a:solidFill>
              <a:ln w="19050">
                <a:solidFill>
                  <a:schemeClr val="lt1"/>
                </a:solidFill>
              </a:ln>
              <a:effectLst/>
            </c:spPr>
            <c:extLst>
              <c:ext xmlns:c16="http://schemas.microsoft.com/office/drawing/2014/chart" uri="{C3380CC4-5D6E-409C-BE32-E72D297353CC}">
                <c16:uniqueId val="{00000003-E664-4705-A402-229198381D6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664-4705-A402-229198381D6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664-4705-A402-229198381D64}"/>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Sheet1!$B$3:$B$6</c:f>
              <c:strCache>
                <c:ptCount val="4"/>
                <c:pt idx="0">
                  <c:v>Mortgage</c:v>
                </c:pt>
                <c:pt idx="1">
                  <c:v>Rent</c:v>
                </c:pt>
                <c:pt idx="2">
                  <c:v>Own</c:v>
                </c:pt>
                <c:pt idx="3">
                  <c:v>Other</c:v>
                </c:pt>
              </c:strCache>
            </c:strRef>
          </c:cat>
          <c:val>
            <c:numRef>
              <c:f>Sheet1!$C$3:$C$6</c:f>
              <c:numCache>
                <c:formatCode>#,##0.00</c:formatCode>
                <c:ptCount val="4"/>
                <c:pt idx="0">
                  <c:v>665579</c:v>
                </c:pt>
                <c:pt idx="1">
                  <c:v>534421</c:v>
                </c:pt>
                <c:pt idx="2">
                  <c:v>144832</c:v>
                </c:pt>
                <c:pt idx="3">
                  <c:v>478</c:v>
                </c:pt>
              </c:numCache>
            </c:numRef>
          </c:val>
          <c:extLst>
            <c:ext xmlns:c16="http://schemas.microsoft.com/office/drawing/2014/chart" uri="{C3380CC4-5D6E-409C-BE32-E72D297353CC}">
              <c16:uniqueId val="{00000008-E664-4705-A402-229198381D64}"/>
            </c:ext>
          </c:extLst>
        </c:ser>
        <c:dLbls>
          <c:dLblPos val="outEnd"/>
          <c:showLegendKey val="0"/>
          <c:showVal val="1"/>
          <c:showCatName val="0"/>
          <c:showSerName val="0"/>
          <c:showPercent val="0"/>
          <c:showBubbleSize val="0"/>
          <c:showLeaderLines val="1"/>
        </c:dLbls>
        <c:firstSliceAng val="7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rgbClr val="6C7982"/>
            </a:solidFill>
            <a:ln>
              <a:solidFill>
                <a:srgbClr val="6C7982"/>
              </a:solid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Office Manager</c:v>
                </c:pt>
                <c:pt idx="1">
                  <c:v>Project Manager</c:v>
                </c:pt>
                <c:pt idx="2">
                  <c:v>Sales</c:v>
                </c:pt>
                <c:pt idx="3">
                  <c:v>Driver</c:v>
                </c:pt>
                <c:pt idx="4">
                  <c:v>Supervisor</c:v>
                </c:pt>
                <c:pt idx="5">
                  <c:v>RN</c:v>
                </c:pt>
                <c:pt idx="6">
                  <c:v>Registered Nurse</c:v>
                </c:pt>
                <c:pt idx="7">
                  <c:v>Owner</c:v>
                </c:pt>
                <c:pt idx="8">
                  <c:v>Manager</c:v>
                </c:pt>
                <c:pt idx="9">
                  <c:v>Teacher</c:v>
                </c:pt>
              </c:strCache>
            </c:strRef>
          </c:cat>
          <c:val>
            <c:numRef>
              <c:f>Sheet1!$B$2:$B$11</c:f>
              <c:numCache>
                <c:formatCode>General</c:formatCode>
                <c:ptCount val="10"/>
                <c:pt idx="0">
                  <c:v>5526</c:v>
                </c:pt>
                <c:pt idx="1">
                  <c:v>6381</c:v>
                </c:pt>
                <c:pt idx="2">
                  <c:v>7487</c:v>
                </c:pt>
                <c:pt idx="3">
                  <c:v>7558</c:v>
                </c:pt>
                <c:pt idx="4">
                  <c:v>8289</c:v>
                </c:pt>
                <c:pt idx="5">
                  <c:v>8522</c:v>
                </c:pt>
                <c:pt idx="6">
                  <c:v>8774</c:v>
                </c:pt>
                <c:pt idx="7">
                  <c:v>10302</c:v>
                </c:pt>
                <c:pt idx="8">
                  <c:v>19470</c:v>
                </c:pt>
                <c:pt idx="9">
                  <c:v>21268</c:v>
                </c:pt>
              </c:numCache>
            </c:numRef>
          </c:val>
          <c:extLst>
            <c:ext xmlns:c16="http://schemas.microsoft.com/office/drawing/2014/chart" uri="{C3380CC4-5D6E-409C-BE32-E72D297353CC}">
              <c16:uniqueId val="{00000000-69A1-4336-82FB-E6B52221BBC6}"/>
            </c:ext>
          </c:extLst>
        </c:ser>
        <c:dLbls>
          <c:dLblPos val="outEnd"/>
          <c:showLegendKey val="0"/>
          <c:showVal val="1"/>
          <c:showCatName val="0"/>
          <c:showSerName val="0"/>
          <c:showPercent val="0"/>
          <c:showBubbleSize val="0"/>
        </c:dLbls>
        <c:gapWidth val="27"/>
        <c:overlap val="-67"/>
        <c:axId val="1697136255"/>
        <c:axId val="1697137087"/>
      </c:barChart>
      <c:catAx>
        <c:axId val="16971362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697137087"/>
        <c:crosses val="autoZero"/>
        <c:auto val="1"/>
        <c:lblAlgn val="ctr"/>
        <c:lblOffset val="100"/>
        <c:noMultiLvlLbl val="0"/>
      </c:catAx>
      <c:valAx>
        <c:axId val="1697137087"/>
        <c:scaling>
          <c:orientation val="minMax"/>
        </c:scaling>
        <c:delete val="1"/>
        <c:axPos val="b"/>
        <c:numFmt formatCode="General" sourceLinked="1"/>
        <c:majorTickMark val="none"/>
        <c:minorTickMark val="none"/>
        <c:tickLblPos val="nextTo"/>
        <c:crossAx val="16971362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157304562801326"/>
          <c:y val="7.2122135765145132E-2"/>
          <c:w val="0.65311603972466636"/>
          <c:h val="0.80844644349402761"/>
        </c:manualLayout>
      </c:layout>
      <c:doughnutChart>
        <c:varyColors val="1"/>
        <c:ser>
          <c:idx val="0"/>
          <c:order val="0"/>
          <c:spPr>
            <a:ln>
              <a:noFill/>
            </a:ln>
          </c:spPr>
          <c:dPt>
            <c:idx val="0"/>
            <c:bubble3D val="0"/>
            <c:explosion val="10"/>
            <c:spPr>
              <a:solidFill>
                <a:srgbClr val="BDD52A"/>
              </a:solidFill>
              <a:ln w="19050">
                <a:noFill/>
              </a:ln>
              <a:effectLst/>
            </c:spPr>
            <c:extLst>
              <c:ext xmlns:c16="http://schemas.microsoft.com/office/drawing/2014/chart" uri="{C3380CC4-5D6E-409C-BE32-E72D297353CC}">
                <c16:uniqueId val="{00000001-18F0-4B56-B8D4-8190B0BBC7DE}"/>
              </c:ext>
            </c:extLst>
          </c:dPt>
          <c:dPt>
            <c:idx val="1"/>
            <c:bubble3D val="0"/>
            <c:spPr>
              <a:noFill/>
              <a:ln w="19050">
                <a:noFill/>
              </a:ln>
              <a:effectLst/>
            </c:spPr>
            <c:extLst>
              <c:ext xmlns:c16="http://schemas.microsoft.com/office/drawing/2014/chart" uri="{C3380CC4-5D6E-409C-BE32-E72D297353CC}">
                <c16:uniqueId val="{00000003-18F0-4B56-B8D4-8190B0BBC7DE}"/>
              </c:ext>
            </c:extLst>
          </c:dPt>
          <c:val>
            <c:numRef>
              <c:f>Sheet1!$B$2:$B$3</c:f>
              <c:numCache>
                <c:formatCode>0%</c:formatCode>
                <c:ptCount val="2"/>
                <c:pt idx="0">
                  <c:v>0.95</c:v>
                </c:pt>
                <c:pt idx="1">
                  <c:v>5.0000000000000044E-2</c:v>
                </c:pt>
              </c:numCache>
            </c:numRef>
          </c:val>
          <c:extLst>
            <c:ext xmlns:c15="http://schemas.microsoft.com/office/drawing/2012/chart" uri="{02D57815-91ED-43cb-92C2-25804820EDAC}">
              <c15:filteredSeriesTitle>
                <c15:tx>
                  <c:strRef>
                    <c:extLst xmlns:c16="http://schemas.microsoft.com/office/drawing/2014/char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Sheet1!$A$2:$A$3</c15:sqref>
                        </c15:formulaRef>
                      </c:ext>
                    </c:extLst>
                    <c:strCache>
                      <c:ptCount val="2"/>
                      <c:pt idx="0">
                        <c:v>1st Qtr</c:v>
                      </c:pt>
                      <c:pt idx="1">
                        <c:v>2nd Qtr</c:v>
                      </c:pt>
                    </c:strCache>
                  </c:strRef>
                </c15:cat>
              </c15:filteredCategoryTitle>
            </c:ext>
            <c:ext xmlns:c16="http://schemas.microsoft.com/office/drawing/2014/chart" uri="{C3380CC4-5D6E-409C-BE32-E72D297353CC}">
              <c16:uniqueId val="{00000004-18F0-4B56-B8D4-8190B0BBC7DE}"/>
            </c:ext>
          </c:extLst>
        </c:ser>
        <c:dLbls>
          <c:showLegendKey val="0"/>
          <c:showVal val="0"/>
          <c:showCatName val="0"/>
          <c:showSerName val="0"/>
          <c:showPercent val="0"/>
          <c:showBubbleSize val="0"/>
          <c:showLeaderLines val="1"/>
        </c:dLbls>
        <c:firstSliceAng val="0"/>
        <c:holeSize val="8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4658B-CE6D-46D6-BF00-1CC2E9FBF8A1}" type="datetimeFigureOut">
              <a:rPr lang="pt-PT" smtClean="0"/>
              <a:t>16/07/2024</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916070-C1D3-492E-9801-0C3F0D3BD765}" type="slidenum">
              <a:rPr lang="pt-PT" smtClean="0"/>
              <a:t>‹#›</a:t>
            </a:fld>
            <a:endParaRPr lang="pt-PT"/>
          </a:p>
        </p:txBody>
      </p:sp>
    </p:spTree>
    <p:extLst>
      <p:ext uri="{BB962C8B-B14F-4D97-AF65-F5344CB8AC3E}">
        <p14:creationId xmlns:p14="http://schemas.microsoft.com/office/powerpoint/2010/main" val="627538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Master" Target="../slideMasters/slideMaster2.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1.jpeg"/></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3.xml"/><Relationship Id="rId5" Type="http://schemas.openxmlformats.org/officeDocument/2006/relationships/image" Target="../media/image4.jpg"/><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emf"/><Relationship Id="rId5" Type="http://schemas.openxmlformats.org/officeDocument/2006/relationships/oleObject" Target="../embeddings/oleObject3.bin"/><Relationship Id="rId4" Type="http://schemas.openxmlformats.org/officeDocument/2006/relationships/image" Target="../media/image5.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6.jpeg"/><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8.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7.jpeg"/><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83B0C5-8D2D-9A7C-2530-4FA148D540CD}"/>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D76DB048-2EBE-3EA0-CA09-97A853407B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151C484B-5269-08CA-1CCA-239983E5F625}"/>
              </a:ext>
            </a:extLst>
          </p:cNvPr>
          <p:cNvSpPr>
            <a:spLocks noGrp="1"/>
          </p:cNvSpPr>
          <p:nvPr>
            <p:ph type="dt" sz="half" idx="10"/>
          </p:nvPr>
        </p:nvSpPr>
        <p:spPr/>
        <p:txBody>
          <a:bodyPr/>
          <a:lstStyle/>
          <a:p>
            <a:fld id="{7960C2B7-D1E7-4905-B5C1-05DD59D73103}" type="datetimeFigureOut">
              <a:rPr lang="pt-PT" smtClean="0"/>
              <a:t>16/07/2024</a:t>
            </a:fld>
            <a:endParaRPr lang="pt-PT"/>
          </a:p>
        </p:txBody>
      </p:sp>
      <p:sp>
        <p:nvSpPr>
          <p:cNvPr id="5" name="Marcador de Posição do Rodapé 4">
            <a:extLst>
              <a:ext uri="{FF2B5EF4-FFF2-40B4-BE49-F238E27FC236}">
                <a16:creationId xmlns:a16="http://schemas.microsoft.com/office/drawing/2014/main" id="{6A779001-CF8B-A815-6DA4-DA114F4FAC17}"/>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2D422FF-E02E-6743-1860-58F81EF796EF}"/>
              </a:ext>
            </a:extLst>
          </p:cNvPr>
          <p:cNvSpPr>
            <a:spLocks noGrp="1"/>
          </p:cNvSpPr>
          <p:nvPr>
            <p:ph type="sldNum" sz="quarter" idx="12"/>
          </p:nvPr>
        </p:nvSpPr>
        <p:spPr/>
        <p:txBody>
          <a:bodyPr/>
          <a:lstStyle/>
          <a:p>
            <a:fld id="{CED8E9C6-4AA0-484C-879C-2502EDEDBDBB}" type="slidenum">
              <a:rPr lang="pt-PT" smtClean="0"/>
              <a:t>‹#›</a:t>
            </a:fld>
            <a:endParaRPr lang="pt-PT"/>
          </a:p>
        </p:txBody>
      </p:sp>
    </p:spTree>
    <p:extLst>
      <p:ext uri="{BB962C8B-B14F-4D97-AF65-F5344CB8AC3E}">
        <p14:creationId xmlns:p14="http://schemas.microsoft.com/office/powerpoint/2010/main" val="4045482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BA1B0-0B6F-1930-47EA-F1DFAB8FDC2A}"/>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1EC979DF-0E89-4F80-AE57-76083FFBAA17}"/>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969DD52B-51DD-238C-B82F-0616B804FB7A}"/>
              </a:ext>
            </a:extLst>
          </p:cNvPr>
          <p:cNvSpPr>
            <a:spLocks noGrp="1"/>
          </p:cNvSpPr>
          <p:nvPr>
            <p:ph type="dt" sz="half" idx="10"/>
          </p:nvPr>
        </p:nvSpPr>
        <p:spPr/>
        <p:txBody>
          <a:bodyPr/>
          <a:lstStyle/>
          <a:p>
            <a:fld id="{7960C2B7-D1E7-4905-B5C1-05DD59D73103}" type="datetimeFigureOut">
              <a:rPr lang="pt-PT" smtClean="0"/>
              <a:t>16/07/2024</a:t>
            </a:fld>
            <a:endParaRPr lang="pt-PT"/>
          </a:p>
        </p:txBody>
      </p:sp>
      <p:sp>
        <p:nvSpPr>
          <p:cNvPr id="5" name="Marcador de Posição do Rodapé 4">
            <a:extLst>
              <a:ext uri="{FF2B5EF4-FFF2-40B4-BE49-F238E27FC236}">
                <a16:creationId xmlns:a16="http://schemas.microsoft.com/office/drawing/2014/main" id="{4935B0CA-EB05-22BA-3DF5-A8F94552EA42}"/>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F92B1ED6-0E60-5FE4-0271-4A43A269398C}"/>
              </a:ext>
            </a:extLst>
          </p:cNvPr>
          <p:cNvSpPr>
            <a:spLocks noGrp="1"/>
          </p:cNvSpPr>
          <p:nvPr>
            <p:ph type="sldNum" sz="quarter" idx="12"/>
          </p:nvPr>
        </p:nvSpPr>
        <p:spPr/>
        <p:txBody>
          <a:bodyPr/>
          <a:lstStyle/>
          <a:p>
            <a:fld id="{CED8E9C6-4AA0-484C-879C-2502EDEDBDBB}" type="slidenum">
              <a:rPr lang="pt-PT" smtClean="0"/>
              <a:t>‹#›</a:t>
            </a:fld>
            <a:endParaRPr lang="pt-PT"/>
          </a:p>
        </p:txBody>
      </p:sp>
    </p:spTree>
    <p:extLst>
      <p:ext uri="{BB962C8B-B14F-4D97-AF65-F5344CB8AC3E}">
        <p14:creationId xmlns:p14="http://schemas.microsoft.com/office/powerpoint/2010/main" val="22043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F08B006-FEE1-6469-66B5-F44D700042DC}"/>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67C183FE-1874-1F8D-A7A2-50F1C5CF14E8}"/>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377EC402-42AA-E219-86EA-B1D4CF909726}"/>
              </a:ext>
            </a:extLst>
          </p:cNvPr>
          <p:cNvSpPr>
            <a:spLocks noGrp="1"/>
          </p:cNvSpPr>
          <p:nvPr>
            <p:ph type="dt" sz="half" idx="10"/>
          </p:nvPr>
        </p:nvSpPr>
        <p:spPr/>
        <p:txBody>
          <a:bodyPr/>
          <a:lstStyle/>
          <a:p>
            <a:fld id="{7960C2B7-D1E7-4905-B5C1-05DD59D73103}" type="datetimeFigureOut">
              <a:rPr lang="pt-PT" smtClean="0"/>
              <a:t>16/07/2024</a:t>
            </a:fld>
            <a:endParaRPr lang="pt-PT"/>
          </a:p>
        </p:txBody>
      </p:sp>
      <p:sp>
        <p:nvSpPr>
          <p:cNvPr id="5" name="Marcador de Posição do Rodapé 4">
            <a:extLst>
              <a:ext uri="{FF2B5EF4-FFF2-40B4-BE49-F238E27FC236}">
                <a16:creationId xmlns:a16="http://schemas.microsoft.com/office/drawing/2014/main" id="{256FB849-26BF-0F05-CF62-44AE407EA6B5}"/>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4F584E34-86DC-1ADF-6F3C-BF4E9649AD78}"/>
              </a:ext>
            </a:extLst>
          </p:cNvPr>
          <p:cNvSpPr>
            <a:spLocks noGrp="1"/>
          </p:cNvSpPr>
          <p:nvPr>
            <p:ph type="sldNum" sz="quarter" idx="12"/>
          </p:nvPr>
        </p:nvSpPr>
        <p:spPr/>
        <p:txBody>
          <a:bodyPr/>
          <a:lstStyle/>
          <a:p>
            <a:fld id="{CED8E9C6-4AA0-484C-879C-2502EDEDBDBB}" type="slidenum">
              <a:rPr lang="pt-PT" smtClean="0"/>
              <a:t>‹#›</a:t>
            </a:fld>
            <a:endParaRPr lang="pt-PT"/>
          </a:p>
        </p:txBody>
      </p:sp>
    </p:spTree>
    <p:extLst>
      <p:ext uri="{BB962C8B-B14F-4D97-AF65-F5344CB8AC3E}">
        <p14:creationId xmlns:p14="http://schemas.microsoft.com/office/powerpoint/2010/main" val="1050930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Sub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6174F8-1206-42B4-8253-0D1E82F521D8}"/>
              </a:ext>
            </a:extLst>
          </p:cNvPr>
          <p:cNvSpPr>
            <a:spLocks noGrp="1"/>
          </p:cNvSpPr>
          <p:nvPr>
            <p:ph type="body" sz="half" idx="2" hasCustomPrompt="1"/>
          </p:nvPr>
        </p:nvSpPr>
        <p:spPr>
          <a:xfrm>
            <a:off x="517093" y="974041"/>
            <a:ext cx="11157817" cy="231007"/>
          </a:xfrm>
          <a:prstGeom prst="rect">
            <a:avLst/>
          </a:prstGeom>
        </p:spPr>
        <p:txBody>
          <a:bodyPr wrap="none" lIns="0" tIns="0" rIns="0" bIns="0" anchor="ctr">
            <a:noAutofit/>
          </a:bodyPr>
          <a:lstStyle>
            <a:lvl1pPr marL="0" indent="0" algn="l">
              <a:buNone/>
              <a:defRPr sz="1467" b="0" baseline="0">
                <a:solidFill>
                  <a:schemeClr val="bg1">
                    <a:lumMod val="50000"/>
                  </a:schemeClr>
                </a:solidFill>
                <a:latin typeface="+mj-lt"/>
                <a:ea typeface="Roboto" panose="02000000000000000000" pitchFamily="2" charset="0"/>
              </a:defRPr>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en-US" dirty="0"/>
              <a:t>CLICK TO EDITE SUBTITLE</a:t>
            </a:r>
          </a:p>
        </p:txBody>
      </p:sp>
      <p:sp>
        <p:nvSpPr>
          <p:cNvPr id="5" name="Title 2">
            <a:extLst>
              <a:ext uri="{FF2B5EF4-FFF2-40B4-BE49-F238E27FC236}">
                <a16:creationId xmlns:a16="http://schemas.microsoft.com/office/drawing/2014/main" id="{CE59A572-76E8-4055-881A-EC3A9E6FDA57}"/>
              </a:ext>
            </a:extLst>
          </p:cNvPr>
          <p:cNvSpPr>
            <a:spLocks noGrp="1"/>
          </p:cNvSpPr>
          <p:nvPr>
            <p:ph type="title"/>
          </p:nvPr>
        </p:nvSpPr>
        <p:spPr>
          <a:xfrm>
            <a:off x="517093" y="376816"/>
            <a:ext cx="11157817" cy="545945"/>
          </a:xfrm>
          <a:prstGeom prst="rect">
            <a:avLst/>
          </a:prstGeom>
        </p:spPr>
        <p:txBody>
          <a:bodyPr lIns="0" tIns="0" rIns="0" bIns="0" anchor="ctr"/>
          <a:lstStyle>
            <a:lvl1pPr algn="l">
              <a:defRPr sz="3733">
                <a:solidFill>
                  <a:schemeClr val="tx1">
                    <a:lumMod val="75000"/>
                    <a:lumOff val="25000"/>
                  </a:schemeClr>
                </a:solidFill>
                <a:latin typeface="+mj-lt"/>
              </a:defRPr>
            </a:lvl1pPr>
          </a:lstStyle>
          <a:p>
            <a:r>
              <a:rPr lang="en-US" dirty="0"/>
              <a:t>Click to edit Master title style</a:t>
            </a:r>
          </a:p>
        </p:txBody>
      </p:sp>
    </p:spTree>
    <p:extLst>
      <p:ext uri="{BB962C8B-B14F-4D97-AF65-F5344CB8AC3E}">
        <p14:creationId xmlns:p14="http://schemas.microsoft.com/office/powerpoint/2010/main" val="1080162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onten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noProof="0" dirty="0"/>
              <a:t>Click to edit Master title style</a:t>
            </a:r>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609600" y="1137921"/>
            <a:ext cx="4954924" cy="4267457"/>
          </a:xfrm>
        </p:spPr>
        <p:txBody>
          <a:bodyPr/>
          <a:lstStyle/>
          <a:p>
            <a:endParaRPr lang="en-US" noProof="0" dirty="0"/>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noProof="0" dirty="0"/>
              <a:t>Name Surname</a:t>
            </a:r>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noProof="0" dirty="0"/>
              <a:t>Job Title to go here</a:t>
            </a:r>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US" noProof="0"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19821" y="1137921"/>
            <a:ext cx="5462580" cy="373807"/>
          </a:xfrm>
        </p:spPr>
        <p:txBody>
          <a:bodyPr/>
          <a:lstStyle>
            <a:lvl1pPr marL="0" indent="0">
              <a:buNone/>
              <a:defRPr/>
            </a:lvl1pPr>
          </a:lstStyle>
          <a:p>
            <a:pPr lvl="0"/>
            <a:r>
              <a:rPr lang="en-US" noProof="0"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19821" y="1635009"/>
            <a:ext cx="5462580" cy="1611554"/>
          </a:xfrm>
        </p:spPr>
        <p:txBody>
          <a:bodyPr/>
          <a:lstStyle>
            <a:lvl1pPr marL="0" indent="0">
              <a:buNone/>
              <a:defRPr sz="1599"/>
            </a:lvl1pPr>
          </a:lstStyle>
          <a:p>
            <a:pPr lvl="0"/>
            <a:r>
              <a:rPr lang="en-US" noProof="0" dirty="0"/>
              <a:t>Content EY Interstate Light, 16pt, Lorem ipsum dolor, 12pt, </a:t>
            </a:r>
            <a:r>
              <a:rPr lang="en-US" noProof="0" dirty="0" err="1"/>
              <a:t>Utinam</a:t>
            </a:r>
            <a:r>
              <a:rPr lang="en-US" noProof="0" dirty="0"/>
              <a:t> </a:t>
            </a:r>
            <a:r>
              <a:rPr lang="en-US" noProof="0" dirty="0" err="1"/>
              <a:t>nonumy</a:t>
            </a:r>
            <a:r>
              <a:rPr lang="en-US" noProof="0" dirty="0"/>
              <a:t> </a:t>
            </a:r>
            <a:r>
              <a:rPr lang="en-US" noProof="0" dirty="0" err="1"/>
              <a:t>abhorreant</a:t>
            </a:r>
            <a:r>
              <a:rPr lang="en-US" noProof="0" dirty="0"/>
              <a:t> </a:t>
            </a:r>
            <a:r>
              <a:rPr lang="en-US" noProof="0" dirty="0" err="1"/>
              <a:t>sead</a:t>
            </a:r>
            <a:r>
              <a:rPr lang="en-US" noProof="0" dirty="0"/>
              <a:t>. </a:t>
            </a:r>
            <a:r>
              <a:rPr lang="en-US" noProof="0" dirty="0" err="1"/>
              <a:t>Putant</a:t>
            </a:r>
            <a:r>
              <a:rPr lang="en-US" noProof="0" dirty="0"/>
              <a:t> </a:t>
            </a:r>
            <a:r>
              <a:rPr lang="en-US" noProof="0" dirty="0" err="1"/>
              <a:t>probatus</a:t>
            </a:r>
            <a:r>
              <a:rPr lang="en-US" noProof="0" dirty="0"/>
              <a:t> id vis, ad his </a:t>
            </a:r>
            <a:r>
              <a:rPr lang="en-US" noProof="0" dirty="0" err="1"/>
              <a:t>meis</a:t>
            </a:r>
            <a:r>
              <a:rPr lang="en-US" noProof="0" dirty="0"/>
              <a:t> </a:t>
            </a:r>
            <a:r>
              <a:rPr lang="en-US" noProof="0" dirty="0" err="1"/>
              <a:t>habemus</a:t>
            </a:r>
            <a:r>
              <a:rPr lang="en-US" noProof="0" dirty="0"/>
              <a:t> </a:t>
            </a:r>
            <a:r>
              <a:rPr lang="en-US" noProof="0" dirty="0" err="1"/>
              <a:t>repudiare</a:t>
            </a:r>
            <a:r>
              <a:rPr lang="en-US" noProof="0" dirty="0"/>
              <a:t>, has an </a:t>
            </a:r>
            <a:r>
              <a:rPr lang="en-US" noProof="0" dirty="0" err="1"/>
              <a:t>pericula</a:t>
            </a:r>
            <a:r>
              <a:rPr lang="en-US" noProof="0" dirty="0"/>
              <a:t> </a:t>
            </a:r>
            <a:r>
              <a:rPr lang="en-US" noProof="0" dirty="0" err="1"/>
              <a:t>tractatos</a:t>
            </a:r>
            <a:r>
              <a:rPr lang="en-US" noProof="0" dirty="0"/>
              <a:t>. </a:t>
            </a:r>
            <a:r>
              <a:rPr lang="en-US" noProof="0" dirty="0" err="1"/>
              <a:t>Nec</a:t>
            </a:r>
            <a:r>
              <a:rPr lang="en-US" noProof="0" dirty="0"/>
              <a:t> </a:t>
            </a:r>
            <a:r>
              <a:rPr lang="en-US" noProof="0" dirty="0" err="1"/>
              <a:t>debitis</a:t>
            </a:r>
            <a:r>
              <a:rPr lang="en-US" noProof="0" dirty="0"/>
              <a:t> </a:t>
            </a:r>
            <a:r>
              <a:rPr lang="en-US" noProof="0" dirty="0" err="1"/>
              <a:t>dissentias</a:t>
            </a:r>
            <a:r>
              <a:rPr lang="en-US" noProof="0" dirty="0"/>
              <a:t> ad. </a:t>
            </a:r>
            <a:r>
              <a:rPr lang="en-US" noProof="0" dirty="0" err="1"/>
              <a:t>Patrioque</a:t>
            </a:r>
            <a:r>
              <a:rPr lang="en-US" noProof="0" dirty="0"/>
              <a:t> </a:t>
            </a:r>
            <a:r>
              <a:rPr lang="en-US" noProof="0" dirty="0" err="1"/>
              <a:t>voluptatum</a:t>
            </a:r>
            <a:r>
              <a:rPr lang="en-US" noProof="0" dirty="0"/>
              <a:t> </a:t>
            </a:r>
            <a:r>
              <a:rPr lang="en-US" noProof="0" dirty="0" err="1"/>
              <a:t>sed</a:t>
            </a:r>
            <a:r>
              <a:rPr lang="en-US" noProof="0" dirty="0"/>
              <a:t> ex, id </a:t>
            </a:r>
            <a:r>
              <a:rPr lang="en-US" noProof="0" dirty="0" err="1"/>
              <a:t>admodum</a:t>
            </a:r>
            <a:r>
              <a:rPr lang="en-US" noProof="0" dirty="0"/>
              <a:t>.</a:t>
            </a:r>
          </a:p>
          <a:p>
            <a:pPr lvl="0"/>
            <a:endParaRPr lang="en-US" noProof="0" dirty="0"/>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3" name="Date Placeholder 2">
            <a:extLst>
              <a:ext uri="{FF2B5EF4-FFF2-40B4-BE49-F238E27FC236}">
                <a16:creationId xmlns:a16="http://schemas.microsoft.com/office/drawing/2014/main" id="{C5822E28-B24F-4CF6-8F50-70ED7C22A114}"/>
              </a:ext>
            </a:extLst>
          </p:cNvPr>
          <p:cNvSpPr>
            <a:spLocks noGrp="1"/>
          </p:cNvSpPr>
          <p:nvPr>
            <p:ph type="dt" sz="half" idx="19"/>
          </p:nvPr>
        </p:nvSpPr>
        <p:spPr/>
        <p:txBody>
          <a:bodyPr/>
          <a:lstStyle/>
          <a:p>
            <a:fld id="{A91CD3ED-7A7F-49D0-8DF4-DD15BD764675}" type="datetime3">
              <a:rPr lang="en-US" noProof="0" smtClean="0"/>
              <a:t>16 July 2024</a:t>
            </a:fld>
            <a:endParaRPr lang="en-US" noProof="0" dirty="0"/>
          </a:p>
        </p:txBody>
      </p:sp>
      <p:sp>
        <p:nvSpPr>
          <p:cNvPr id="4" name="Footer Placeholder 3">
            <a:extLst>
              <a:ext uri="{FF2B5EF4-FFF2-40B4-BE49-F238E27FC236}">
                <a16:creationId xmlns:a16="http://schemas.microsoft.com/office/drawing/2014/main" id="{6865E1CD-A05B-41DC-B488-E4BA204E7AE5}"/>
              </a:ext>
            </a:extLst>
          </p:cNvPr>
          <p:cNvSpPr>
            <a:spLocks noGrp="1"/>
          </p:cNvSpPr>
          <p:nvPr>
            <p:ph type="ftr" sz="quarter" idx="20"/>
          </p:nvPr>
        </p:nvSpPr>
        <p:spPr/>
        <p:txBody>
          <a:bodyPr/>
          <a:lstStyle/>
          <a:p>
            <a:r>
              <a:rPr lang="en-US" noProof="0"/>
              <a:t>EY DE PPT Gallery</a:t>
            </a:r>
            <a:endParaRPr lang="en-US" noProof="0" dirty="0"/>
          </a:p>
        </p:txBody>
      </p:sp>
      <p:sp>
        <p:nvSpPr>
          <p:cNvPr id="6" name="Slide Number Placeholder 5">
            <a:extLst>
              <a:ext uri="{FF2B5EF4-FFF2-40B4-BE49-F238E27FC236}">
                <a16:creationId xmlns:a16="http://schemas.microsoft.com/office/drawing/2014/main" id="{5716ABDB-CF45-4001-9487-F3BA3DD8DACD}"/>
              </a:ext>
            </a:extLst>
          </p:cNvPr>
          <p:cNvSpPr>
            <a:spLocks noGrp="1"/>
          </p:cNvSpPr>
          <p:nvPr>
            <p:ph type="sldNum" sz="quarter" idx="21"/>
          </p:nvPr>
        </p:nvSpPr>
        <p:spPr/>
        <p:txBody>
          <a:bodyPr/>
          <a:lstStyle/>
          <a:p>
            <a:r>
              <a:rPr lang="en-US" noProof="0" dirty="0"/>
              <a:t>Page </a:t>
            </a:r>
            <a:fld id="{F1BC30E3-FFE5-4B91-AA19-87A149EBB9EE}" type="slidenum">
              <a:rPr lang="en-US" noProof="0" smtClean="0"/>
              <a:pPr/>
              <a:t>‹#›</a:t>
            </a:fld>
            <a:endParaRPr lang="en-US" noProof="0" dirty="0"/>
          </a:p>
        </p:txBody>
      </p:sp>
    </p:spTree>
    <p:extLst>
      <p:ext uri="{BB962C8B-B14F-4D97-AF65-F5344CB8AC3E}">
        <p14:creationId xmlns:p14="http://schemas.microsoft.com/office/powerpoint/2010/main" val="1472428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3467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Blank_with_foot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97186E-D73E-46D0-965A-D83686BA73F7}"/>
              </a:ext>
            </a:extLst>
          </p:cNvPr>
          <p:cNvSpPr>
            <a:spLocks noGrp="1"/>
          </p:cNvSpPr>
          <p:nvPr>
            <p:ph type="dt" sz="half" idx="10"/>
          </p:nvPr>
        </p:nvSpPr>
        <p:spPr/>
        <p:txBody>
          <a:bodyPr/>
          <a:lstStyle/>
          <a:p>
            <a:fld id="{DE537F5B-E0D1-4EAF-91A0-3FB420B2B876}" type="datetime3">
              <a:rPr lang="en-US" noProof="0" smtClean="0"/>
              <a:t>16 July 2024</a:t>
            </a:fld>
            <a:endParaRPr lang="en-US" noProof="0" dirty="0"/>
          </a:p>
        </p:txBody>
      </p:sp>
      <p:sp>
        <p:nvSpPr>
          <p:cNvPr id="3" name="Footer Placeholder 2">
            <a:extLst>
              <a:ext uri="{FF2B5EF4-FFF2-40B4-BE49-F238E27FC236}">
                <a16:creationId xmlns:a16="http://schemas.microsoft.com/office/drawing/2014/main" id="{9DEF40EA-FE63-4D50-8C90-EC25A860C0C3}"/>
              </a:ext>
            </a:extLst>
          </p:cNvPr>
          <p:cNvSpPr>
            <a:spLocks noGrp="1"/>
          </p:cNvSpPr>
          <p:nvPr>
            <p:ph type="ftr" sz="quarter" idx="11"/>
          </p:nvPr>
        </p:nvSpPr>
        <p:spPr/>
        <p:txBody>
          <a:bodyPr/>
          <a:lstStyle/>
          <a:p>
            <a:r>
              <a:rPr lang="en-US" noProof="0"/>
              <a:t>EY DE PPT Gallery</a:t>
            </a:r>
            <a:endParaRPr lang="en-US" noProof="0" dirty="0"/>
          </a:p>
        </p:txBody>
      </p:sp>
      <p:sp>
        <p:nvSpPr>
          <p:cNvPr id="4" name="Slide Number Placeholder 3">
            <a:extLst>
              <a:ext uri="{FF2B5EF4-FFF2-40B4-BE49-F238E27FC236}">
                <a16:creationId xmlns:a16="http://schemas.microsoft.com/office/drawing/2014/main" id="{3F37420B-CF82-4784-8E9C-5C496E27C509}"/>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a:t>
            </a:fld>
            <a:endParaRPr lang="en-US" noProof="0" dirty="0"/>
          </a:p>
        </p:txBody>
      </p:sp>
      <p:sp>
        <p:nvSpPr>
          <p:cNvPr id="8"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09283" y="4207757"/>
            <a:ext cx="647663" cy="648000"/>
          </a:xfrm>
          <a:prstGeom prst="ellipse">
            <a:avLst/>
          </a:prstGeom>
        </p:spPr>
        <p:txBody>
          <a:bodyPr anchor="ctr"/>
          <a:lstStyle>
            <a:lvl1pPr marL="0" indent="0" algn="ctr">
              <a:buNone/>
              <a:defRPr sz="900">
                <a:solidFill>
                  <a:schemeClr val="bg1"/>
                </a:solidFill>
              </a:defRPr>
            </a:lvl1pPr>
          </a:lstStyle>
          <a:p>
            <a:endParaRPr lang="en-US" noProof="0" dirty="0"/>
          </a:p>
        </p:txBody>
      </p:sp>
    </p:spTree>
    <p:extLst>
      <p:ext uri="{BB962C8B-B14F-4D97-AF65-F5344CB8AC3E}">
        <p14:creationId xmlns:p14="http://schemas.microsoft.com/office/powerpoint/2010/main" val="804498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6_Cover">
    <p:spTree>
      <p:nvGrpSpPr>
        <p:cNvPr id="1" name=""/>
        <p:cNvGrpSpPr/>
        <p:nvPr/>
      </p:nvGrpSpPr>
      <p:grpSpPr>
        <a:xfrm>
          <a:off x="0" y="0"/>
          <a:ext cx="0" cy="0"/>
          <a:chOff x="0" y="0"/>
          <a:chExt cx="0" cy="0"/>
        </a:xfrm>
      </p:grpSpPr>
      <p:pic>
        <p:nvPicPr>
          <p:cNvPr id="20" name="Grafik 19">
            <a:extLst>
              <a:ext uri="{FF2B5EF4-FFF2-40B4-BE49-F238E27FC236}">
                <a16:creationId xmlns:a16="http://schemas.microsoft.com/office/drawing/2014/main" id="{27AFDD07-61AF-49C8-B074-26A39CFBB7EF}"/>
              </a:ext>
            </a:extLst>
          </p:cNvPr>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174" y="1"/>
            <a:ext cx="12188826" cy="6858000"/>
          </a:xfrm>
          <a:prstGeom prst="rect">
            <a:avLst/>
          </a:prstGeom>
        </p:spPr>
      </p:pic>
      <p:graphicFrame>
        <p:nvGraphicFramePr>
          <p:cNvPr id="11" name="Objekt 10" hidden="1">
            <a:extLst>
              <a:ext uri="{FF2B5EF4-FFF2-40B4-BE49-F238E27FC236}">
                <a16:creationId xmlns:a16="http://schemas.microsoft.com/office/drawing/2014/main" id="{576DE017-86A7-4C6D-BB8C-59DE6F188C12}"/>
              </a:ext>
            </a:extLst>
          </p:cNvPr>
          <p:cNvGraphicFramePr>
            <a:graphicFrameLocks noChangeAspect="1"/>
          </p:cNvGraphicFramePr>
          <p:nvPr userDrawn="1">
            <p:custDataLst>
              <p:tags r:id="rId1"/>
            </p:custDataLst>
            <p:extLst>
              <p:ext uri="{D42A27DB-BD31-4B8C-83A1-F6EECF244321}">
                <p14:modId xmlns:p14="http://schemas.microsoft.com/office/powerpoint/2010/main" val="3707652514"/>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Folie" r:id="rId5" imgW="352" imgH="318" progId="TCLayout.ActiveDocument.1">
                  <p:embed/>
                </p:oleObj>
              </mc:Choice>
              <mc:Fallback>
                <p:oleObj name="think-cell Folie" r:id="rId5" imgW="352" imgH="318" progId="TCLayout.ActiveDocument.1">
                  <p:embed/>
                  <p:pic>
                    <p:nvPicPr>
                      <p:cNvPr id="11" name="Objekt 10" hidden="1">
                        <a:extLst>
                          <a:ext uri="{FF2B5EF4-FFF2-40B4-BE49-F238E27FC236}">
                            <a16:creationId xmlns:a16="http://schemas.microsoft.com/office/drawing/2014/main" id="{576DE017-86A7-4C6D-BB8C-59DE6F188C12}"/>
                          </a:ext>
                        </a:extLst>
                      </p:cNvPr>
                      <p:cNvPicPr/>
                      <p:nvPr/>
                    </p:nvPicPr>
                    <p:blipFill>
                      <a:blip r:embed="rId6"/>
                      <a:stretch>
                        <a:fillRect/>
                      </a:stretch>
                    </p:blipFill>
                    <p:spPr>
                      <a:xfrm>
                        <a:off x="1587" y="1588"/>
                        <a:ext cx="1587" cy="1588"/>
                      </a:xfrm>
                      <a:prstGeom prst="rect">
                        <a:avLst/>
                      </a:prstGeom>
                    </p:spPr>
                  </p:pic>
                </p:oleObj>
              </mc:Fallback>
            </mc:AlternateContent>
          </a:graphicData>
        </a:graphic>
      </p:graphicFrame>
      <p:sp>
        <p:nvSpPr>
          <p:cNvPr id="10" name="Rechteck 9" hidden="1">
            <a:extLst>
              <a:ext uri="{FF2B5EF4-FFF2-40B4-BE49-F238E27FC236}">
                <a16:creationId xmlns:a16="http://schemas.microsoft.com/office/drawing/2014/main" id="{5D5E9AE9-AEC6-45A6-BB0F-E145C7CB6D04}"/>
              </a:ext>
            </a:extLst>
          </p:cNvPr>
          <p:cNvSpPr/>
          <p:nvPr userDrawn="1">
            <p:custDataLst>
              <p:tags r:id="rId2"/>
            </p:custDataLst>
          </p:nvPr>
        </p:nvSpPr>
        <p:spPr>
          <a:xfrm>
            <a:off x="0" y="0"/>
            <a:ext cx="158667"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3943" eaLnBrk="1" fontAlgn="auto" latinLnBrk="0" hangingPunct="1">
              <a:lnSpc>
                <a:spcPct val="100000"/>
              </a:lnSpc>
              <a:spcBef>
                <a:spcPts val="0"/>
              </a:spcBef>
              <a:spcAft>
                <a:spcPts val="0"/>
              </a:spcAft>
              <a:buClrTx/>
              <a:buSzTx/>
              <a:buFontTx/>
              <a:buNone/>
              <a:tabLst/>
            </a:pPr>
            <a:endParaRPr kumimoji="0" lang="en-US" sz="2999"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Freeform 56">
            <a:extLst>
              <a:ext uri="{FF2B5EF4-FFF2-40B4-BE49-F238E27FC236}">
                <a16:creationId xmlns:a16="http://schemas.microsoft.com/office/drawing/2014/main" id="{13A7AC18-CF42-4EC5-8D40-441EAE30A06C}"/>
              </a:ext>
            </a:extLst>
          </p:cNvPr>
          <p:cNvSpPr/>
          <p:nvPr userDrawn="1"/>
        </p:nvSpPr>
        <p:spPr>
          <a:xfrm>
            <a:off x="62261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 name="Title 1"/>
          <p:cNvSpPr>
            <a:spLocks noGrp="1"/>
          </p:cNvSpPr>
          <p:nvPr>
            <p:ph type="ctrTitle" hasCustomPrompt="1"/>
          </p:nvPr>
        </p:nvSpPr>
        <p:spPr>
          <a:xfrm>
            <a:off x="899860" y="1954221"/>
            <a:ext cx="4326679" cy="979702"/>
          </a:xfrm>
        </p:spPr>
        <p:txBody>
          <a:bodyPr/>
          <a:lstStyle>
            <a:lvl1pPr>
              <a:defRPr sz="2999" b="0">
                <a:solidFill>
                  <a:schemeClr val="bg1"/>
                </a:solidFill>
                <a:latin typeface="EYInterstate Light" panose="02000506000000020004" pitchFamily="2" charset="0"/>
                <a:cs typeface="Arial" pitchFamily="34" charset="0"/>
              </a:defRPr>
            </a:lvl1pPr>
          </a:lstStyle>
          <a:p>
            <a:r>
              <a:rPr lang="en-US" noProof="0" dirty="0"/>
              <a:t>Click to edit Master title style</a:t>
            </a:r>
          </a:p>
        </p:txBody>
      </p:sp>
      <p:sp>
        <p:nvSpPr>
          <p:cNvPr id="4" name="Subtitle 2"/>
          <p:cNvSpPr>
            <a:spLocks noGrp="1"/>
          </p:cNvSpPr>
          <p:nvPr>
            <p:ph type="subTitle" idx="1" hasCustomPrompt="1"/>
          </p:nvPr>
        </p:nvSpPr>
        <p:spPr>
          <a:xfrm>
            <a:off x="899860" y="3046159"/>
            <a:ext cx="4326679" cy="1046323"/>
          </a:xfrm>
          <a:prstGeom prst="rect">
            <a:avLst/>
          </a:prstGeom>
        </p:spPr>
        <p:txBody>
          <a:bodyPr>
            <a:noAutofit/>
          </a:bodyPr>
          <a:lstStyle>
            <a:lvl1pPr marL="0" indent="0" algn="l">
              <a:spcAft>
                <a:spcPts val="1199"/>
              </a:spcAft>
              <a:buNone/>
              <a:defRPr sz="1999">
                <a:solidFill>
                  <a:schemeClr val="bg1"/>
                </a:solidFill>
                <a:latin typeface="EYInterstate" panose="02000503020000020004" pitchFamily="2" charset="0"/>
                <a:cs typeface="Arial" pitchFamily="34" charset="0"/>
              </a:defRPr>
            </a:lvl1pPr>
            <a:lvl2pPr marL="0" indent="0" algn="l">
              <a:buNone/>
              <a:defRPr sz="1599" b="1">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noProof="0" dirty="0"/>
              <a:t>Click to edit Master subtitle style</a:t>
            </a:r>
          </a:p>
        </p:txBody>
      </p:sp>
      <p:pic>
        <p:nvPicPr>
          <p:cNvPr id="12" name="Grafik 11">
            <a:extLst>
              <a:ext uri="{FF2B5EF4-FFF2-40B4-BE49-F238E27FC236}">
                <a16:creationId xmlns:a16="http://schemas.microsoft.com/office/drawing/2014/main" id="{CA136E10-210B-4129-8270-AB5126B48E2F}"/>
              </a:ext>
            </a:extLst>
          </p:cNvPr>
          <p:cNvPicPr>
            <a:picLocks noChangeAspect="1"/>
          </p:cNvPicPr>
          <p:nvPr userDrawn="1"/>
        </p:nvPicPr>
        <p:blipFill rotWithShape="1">
          <a:blip r:embed="rId7" cstate="screen">
            <a:extLst>
              <a:ext uri="{BEBA8EAE-BF5A-486C-A8C5-ECC9F3942E4B}">
                <a14:imgProps xmlns:a14="http://schemas.microsoft.com/office/drawing/2010/main">
                  <a14:imgLayer r:embed="rId8">
                    <a14:imgEffect>
                      <a14:backgroundRemoval t="9966" b="100000" l="1667" r="95917">
                        <a14:foregroundMark x1="4583" y1="56588" x2="7750" y2="61824"/>
                        <a14:foregroundMark x1="7750" y1="61824" x2="66167" y2="91892"/>
                        <a14:foregroundMark x1="66167" y1="91892" x2="80417" y2="94257"/>
                        <a14:foregroundMark x1="80417" y1="94257" x2="84583" y2="94257"/>
                        <a14:foregroundMark x1="84583" y1="94257" x2="43750" y2="95270"/>
                        <a14:foregroundMark x1="43750" y1="95270" x2="9000" y2="78547"/>
                        <a14:foregroundMark x1="9000" y1="78547" x2="11917" y2="86824"/>
                        <a14:foregroundMark x1="11917" y1="86824" x2="23000" y2="96791"/>
                        <a14:foregroundMark x1="23000" y1="96791" x2="51917" y2="99831"/>
                        <a14:foregroundMark x1="1667" y1="76858" x2="8167" y2="99831"/>
                        <a14:foregroundMark x1="1667" y1="76858" x2="1083" y2="68750"/>
                        <a14:foregroundMark x1="1083" y1="68750" x2="1833" y2="60811"/>
                        <a14:foregroundMark x1="1833" y1="60811" x2="6417" y2="58108"/>
                        <a14:foregroundMark x1="6417" y1="58108" x2="86583" y2="96791"/>
                        <a14:foregroundMark x1="86583" y1="96791" x2="91833" y2="96622"/>
                        <a14:foregroundMark x1="91833" y1="96622" x2="96500" y2="97297"/>
                        <a14:foregroundMark x1="96417" y1="97297" x2="94500" y2="99831"/>
                        <a14:foregroundMark x1="2500" y1="51520" x2="3333" y2="60135"/>
                        <a14:foregroundMark x1="3333" y1="60135" x2="5917" y2="66723"/>
                        <a14:foregroundMark x1="5917" y1="66723" x2="25000" y2="82095"/>
                        <a14:foregroundMark x1="25000" y1="82095" x2="24750" y2="81250"/>
                        <a14:foregroundMark x1="37667" y1="80405" x2="29083" y2="78378"/>
                        <a14:foregroundMark x1="42500" y1="83784" x2="38583" y2="83277"/>
                        <a14:foregroundMark x1="38583" y1="83277" x2="38500" y2="83108"/>
                        <a14:foregroundMark x1="29000" y1="79899" x2="27167" y2="79730"/>
                        <a14:foregroundMark x1="1667" y1="51858" x2="2250" y2="77872"/>
                        <a14:foregroundMark x1="26333" y1="78716" x2="30583" y2="79899"/>
                        <a14:foregroundMark x1="30583" y1="79899" x2="28417" y2="80236"/>
                        <a14:foregroundMark x1="70250" y1="79223" x2="71917" y2="79392"/>
                        <a14:foregroundMark x1="71083" y1="78547" x2="67250" y2="77872"/>
                        <a14:foregroundMark x1="72583" y1="79730" x2="68083" y2="77196"/>
                        <a14:foregroundMark x1="75417" y1="83615" x2="79583" y2="88176"/>
                        <a14:foregroundMark x1="79583" y1="88176" x2="95917" y2="92230"/>
                        <a14:foregroundMark x1="76333" y1="83615" x2="75583" y2="81419"/>
                        <a14:foregroundMark x1="77250" y1="82095" x2="74917" y2="80405"/>
                        <a14:backgroundMark x1="23667" y1="35135" x2="78250" y2="64358"/>
                        <a14:backgroundMark x1="78250" y1="64358" x2="78333" y2="64189"/>
                        <a14:backgroundMark x1="75250" y1="75169" x2="78167" y2="80236"/>
                        <a14:backgroundMark x1="78167" y1="80236" x2="85667" y2="82939"/>
                        <a14:backgroundMark x1="85667" y1="82939" x2="88250" y2="76520"/>
                        <a14:backgroundMark x1="88250" y1="76520" x2="81000" y2="71115"/>
                        <a14:backgroundMark x1="81000" y1="71115" x2="77000" y2="71284"/>
                        <a14:backgroundMark x1="77000" y1="71284" x2="76083" y2="78209"/>
                        <a14:backgroundMark x1="92000" y1="87331" x2="92667" y2="86655"/>
                        <a14:backgroundMark x1="92667" y1="86655" x2="88500" y2="79054"/>
                        <a14:backgroundMark x1="88500" y1="79054" x2="84083" y2="81757"/>
                        <a14:backgroundMark x1="84083" y1="81757" x2="85667" y2="85811"/>
                        <a14:backgroundMark x1="87667" y1="86318" x2="90583" y2="80236"/>
                        <a14:backgroundMark x1="90583" y1="80236" x2="83667" y2="75000"/>
                        <a14:backgroundMark x1="83667" y1="75000" x2="79750" y2="78547"/>
                        <a14:backgroundMark x1="79750" y1="78547" x2="76417" y2="74831"/>
                        <a14:backgroundMark x1="76417" y1="74831" x2="72833" y2="76520"/>
                        <a14:backgroundMark x1="32750" y1="25507" x2="37167" y2="31250"/>
                        <a14:backgroundMark x1="37167" y1="31250" x2="42583" y2="31757"/>
                        <a14:backgroundMark x1="42583" y1="31757" x2="45583" y2="25338"/>
                        <a14:backgroundMark x1="45583" y1="25338" x2="38667" y2="22466"/>
                        <a14:backgroundMark x1="38667" y1="22466" x2="34417" y2="27534"/>
                        <a14:backgroundMark x1="34417" y1="27534" x2="40000" y2="33108"/>
                        <a14:backgroundMark x1="40000" y1="33108" x2="45667" y2="32939"/>
                        <a14:backgroundMark x1="45667" y1="32939" x2="43667" y2="23480"/>
                        <a14:backgroundMark x1="43667" y1="23480" x2="37000" y2="22128"/>
                        <a14:backgroundMark x1="37000" y1="22128" x2="34667" y2="28547"/>
                        <a14:backgroundMark x1="34667" y1="28547" x2="38000" y2="32601"/>
                        <a14:backgroundMark x1="38000" y1="32601" x2="43250" y2="33953"/>
                        <a14:backgroundMark x1="43250" y1="33953" x2="47833" y2="31081"/>
                        <a14:backgroundMark x1="47833" y1="31081" x2="48500" y2="20608"/>
                        <a14:backgroundMark x1="48500" y1="20608" x2="43750" y2="17905"/>
                        <a14:backgroundMark x1="43750" y1="17905" x2="37917" y2="19764"/>
                        <a14:backgroundMark x1="37917" y1="19764" x2="35000" y2="24831"/>
                        <a14:backgroundMark x1="35000" y1="24831" x2="36417" y2="29561"/>
                        <a14:backgroundMark x1="71500" y1="75845" x2="74083" y2="77196"/>
                        <a14:backgroundMark x1="75833" y1="78209" x2="75167" y2="70608"/>
                        <a14:backgroundMark x1="75167" y1="70608" x2="69750" y2="73480"/>
                        <a14:backgroundMark x1="69750" y1="73480" x2="69833" y2="75000"/>
                      </a14:backgroundRemoval>
                    </a14:imgEffect>
                  </a14:imgLayer>
                </a14:imgProps>
              </a:ext>
              <a:ext uri="{28A0092B-C50C-407E-A947-70E740481C1C}">
                <a14:useLocalDpi xmlns:a14="http://schemas.microsoft.com/office/drawing/2010/main" val="0"/>
              </a:ext>
            </a:extLst>
          </a:blip>
          <a:srcRect/>
          <a:stretch/>
        </p:blipFill>
        <p:spPr>
          <a:xfrm>
            <a:off x="3174" y="1"/>
            <a:ext cx="12188826" cy="6858000"/>
          </a:xfrm>
          <a:prstGeom prst="rect">
            <a:avLst/>
          </a:prstGeom>
        </p:spPr>
      </p:pic>
      <p:grpSp>
        <p:nvGrpSpPr>
          <p:cNvPr id="5" name="Group 4">
            <a:extLst>
              <a:ext uri="{FF2B5EF4-FFF2-40B4-BE49-F238E27FC236}">
                <a16:creationId xmlns:a16="http://schemas.microsoft.com/office/drawing/2014/main" id="{C8422AE9-8257-41A9-AB41-1F10585C886F}"/>
              </a:ext>
            </a:extLst>
          </p:cNvPr>
          <p:cNvGrpSpPr>
            <a:grpSpLocks noChangeAspect="1"/>
          </p:cNvGrpSpPr>
          <p:nvPr userDrawn="1"/>
        </p:nvGrpSpPr>
        <p:grpSpPr bwMode="invGray">
          <a:xfrm>
            <a:off x="10359392" y="4960938"/>
            <a:ext cx="1224912" cy="1435100"/>
            <a:chOff x="6529" y="3125"/>
            <a:chExt cx="772" cy="904"/>
          </a:xfrm>
        </p:grpSpPr>
        <p:sp>
          <p:nvSpPr>
            <p:cNvPr id="6" name="Freeform 5">
              <a:extLst>
                <a:ext uri="{FF2B5EF4-FFF2-40B4-BE49-F238E27FC236}">
                  <a16:creationId xmlns:a16="http://schemas.microsoft.com/office/drawing/2014/main" id="{D19659BD-653C-4300-9060-420AFAE39587}"/>
                </a:ext>
              </a:extLst>
            </p:cNvPr>
            <p:cNvSpPr>
              <a:spLocks/>
            </p:cNvSpPr>
            <p:nvPr userDrawn="1"/>
          </p:nvSpPr>
          <p:spPr bwMode="invGray">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dirty="0"/>
            </a:p>
          </p:txBody>
        </p:sp>
        <p:sp>
          <p:nvSpPr>
            <p:cNvPr id="7" name="Freeform 6">
              <a:extLst>
                <a:ext uri="{FF2B5EF4-FFF2-40B4-BE49-F238E27FC236}">
                  <a16:creationId xmlns:a16="http://schemas.microsoft.com/office/drawing/2014/main" id="{A4669336-72A1-4233-827A-C41AB4C1CC04}"/>
                </a:ext>
              </a:extLst>
            </p:cNvPr>
            <p:cNvSpPr>
              <a:spLocks noEditPoints="1"/>
            </p:cNvSpPr>
            <p:nvPr userDrawn="1"/>
          </p:nvSpPr>
          <p:spPr bwMode="invGray">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dirty="0"/>
            </a:p>
          </p:txBody>
        </p:sp>
      </p:grpSp>
    </p:spTree>
    <p:extLst>
      <p:ext uri="{BB962C8B-B14F-4D97-AF65-F5344CB8AC3E}">
        <p14:creationId xmlns:p14="http://schemas.microsoft.com/office/powerpoint/2010/main" val="300907851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Divider_1">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64FA27B8-9154-4F95-8315-DB0CCE984224}"/>
              </a:ext>
            </a:extLst>
          </p:cNvPr>
          <p:cNvGraphicFramePr>
            <a:graphicFrameLocks noChangeAspect="1"/>
          </p:cNvGraphicFramePr>
          <p:nvPr userDrawn="1">
            <p:custDataLst>
              <p:tags r:id="rId1"/>
            </p:custDataLst>
            <p:extLst>
              <p:ext uri="{D42A27DB-BD31-4B8C-83A1-F6EECF244321}">
                <p14:modId xmlns:p14="http://schemas.microsoft.com/office/powerpoint/2010/main" val="1363357906"/>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Folie" r:id="rId3" imgW="352" imgH="318" progId="TCLayout.ActiveDocument.1">
                  <p:embed/>
                </p:oleObj>
              </mc:Choice>
              <mc:Fallback>
                <p:oleObj name="think-cell Folie" r:id="rId3" imgW="352" imgH="318" progId="TCLayout.ActiveDocument.1">
                  <p:embed/>
                  <p:pic>
                    <p:nvPicPr>
                      <p:cNvPr id="10" name="Objekt 9" hidden="1">
                        <a:extLst>
                          <a:ext uri="{FF2B5EF4-FFF2-40B4-BE49-F238E27FC236}">
                            <a16:creationId xmlns:a16="http://schemas.microsoft.com/office/drawing/2014/main" id="{64FA27B8-9154-4F95-8315-DB0CCE984224}"/>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7" name="Text Placeholder 4">
            <a:extLst>
              <a:ext uri="{FF2B5EF4-FFF2-40B4-BE49-F238E27FC236}">
                <a16:creationId xmlns:a16="http://schemas.microsoft.com/office/drawing/2014/main" id="{626E96BA-E9E4-496B-8CA5-6DA27B8AD7E4}"/>
              </a:ext>
            </a:extLst>
          </p:cNvPr>
          <p:cNvSpPr>
            <a:spLocks noGrp="1"/>
          </p:cNvSpPr>
          <p:nvPr>
            <p:ph type="body" sz="quarter" idx="14" hasCustomPrompt="1"/>
          </p:nvPr>
        </p:nvSpPr>
        <p:spPr>
          <a:xfrm>
            <a:off x="611025" y="3789040"/>
            <a:ext cx="4535597" cy="1055708"/>
          </a:xfrm>
          <a:prstGeom prst="rect">
            <a:avLst/>
          </a:prstGeom>
        </p:spPr>
        <p:txBody>
          <a:bodyPr anchor="b" anchorCtr="0">
            <a:noAutofit/>
          </a:bodyPr>
          <a:lstStyle>
            <a:lvl1pPr marL="0" indent="0">
              <a:buNone/>
              <a:defRPr sz="2999"/>
            </a:lvl1pPr>
          </a:lstStyle>
          <a:p>
            <a:pPr lvl="0"/>
            <a:r>
              <a:rPr lang="en-US" noProof="0" dirty="0"/>
              <a:t>Chapter Title</a:t>
            </a:r>
          </a:p>
          <a:p>
            <a:pPr lvl="0"/>
            <a:r>
              <a:rPr lang="en-US" noProof="0" dirty="0"/>
              <a:t>EY Interstate Light</a:t>
            </a:r>
          </a:p>
        </p:txBody>
      </p:sp>
      <p:sp>
        <p:nvSpPr>
          <p:cNvPr id="11" name="Line 10">
            <a:extLst>
              <a:ext uri="{FF2B5EF4-FFF2-40B4-BE49-F238E27FC236}">
                <a16:creationId xmlns:a16="http://schemas.microsoft.com/office/drawing/2014/main" id="{511DE75E-C218-487C-9B44-8A9A7AC1A5B8}"/>
              </a:ext>
            </a:extLst>
          </p:cNvPr>
          <p:cNvSpPr>
            <a:spLocks noChangeShapeType="1"/>
          </p:cNvSpPr>
          <p:nvPr userDrawn="1"/>
        </p:nvSpPr>
        <p:spPr bwMode="auto">
          <a:xfrm>
            <a:off x="609600" y="5085184"/>
            <a:ext cx="1079438"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pic>
        <p:nvPicPr>
          <p:cNvPr id="3" name="Grafik 2">
            <a:extLst>
              <a:ext uri="{FF2B5EF4-FFF2-40B4-BE49-F238E27FC236}">
                <a16:creationId xmlns:a16="http://schemas.microsoft.com/office/drawing/2014/main" id="{3A477C92-685A-4519-8BFB-204440D32C4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174" y="0"/>
            <a:ext cx="12188826" cy="6858000"/>
          </a:xfrm>
          <a:prstGeom prst="rect">
            <a:avLst/>
          </a:prstGeom>
        </p:spPr>
      </p:pic>
      <p:sp>
        <p:nvSpPr>
          <p:cNvPr id="6" name="Line 10">
            <a:extLst>
              <a:ext uri="{FF2B5EF4-FFF2-40B4-BE49-F238E27FC236}">
                <a16:creationId xmlns:a16="http://schemas.microsoft.com/office/drawing/2014/main" id="{5216EA14-F73D-4AD4-AB6C-D0A5BF251E5D}"/>
              </a:ext>
            </a:extLst>
          </p:cNvPr>
          <p:cNvSpPr>
            <a:spLocks noChangeShapeType="1"/>
          </p:cNvSpPr>
          <p:nvPr userDrawn="1"/>
        </p:nvSpPr>
        <p:spPr bwMode="auto">
          <a:xfrm>
            <a:off x="608083" y="5086800"/>
            <a:ext cx="1079438"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Tree>
    <p:extLst>
      <p:ext uri="{BB962C8B-B14F-4D97-AF65-F5344CB8AC3E}">
        <p14:creationId xmlns:p14="http://schemas.microsoft.com/office/powerpoint/2010/main" val="977572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Standard">
    <p:spTree>
      <p:nvGrpSpPr>
        <p:cNvPr id="1" name=""/>
        <p:cNvGrpSpPr/>
        <p:nvPr/>
      </p:nvGrpSpPr>
      <p:grpSpPr>
        <a:xfrm>
          <a:off x="0" y="0"/>
          <a:ext cx="0" cy="0"/>
          <a:chOff x="0" y="0"/>
          <a:chExt cx="0" cy="0"/>
        </a:xfrm>
      </p:grpSpPr>
      <p:pic>
        <p:nvPicPr>
          <p:cNvPr id="17" name="Picture 5">
            <a:extLst>
              <a:ext uri="{FF2B5EF4-FFF2-40B4-BE49-F238E27FC236}">
                <a16:creationId xmlns:a16="http://schemas.microsoft.com/office/drawing/2014/main" id="{4C7BCABB-32D3-42EB-9E03-9DA2EF61030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 y="1133"/>
            <a:ext cx="12192001" cy="6861572"/>
          </a:xfrm>
          <a:prstGeom prst="rect">
            <a:avLst/>
          </a:prstGeom>
        </p:spPr>
      </p:pic>
      <p:sp>
        <p:nvSpPr>
          <p:cNvPr id="18" name="Rectangle 1">
            <a:extLst>
              <a:ext uri="{FF2B5EF4-FFF2-40B4-BE49-F238E27FC236}">
                <a16:creationId xmlns:a16="http://schemas.microsoft.com/office/drawing/2014/main" id="{718D1579-E3C4-443A-89CF-388267001CDE}"/>
              </a:ext>
            </a:extLst>
          </p:cNvPr>
          <p:cNvSpPr/>
          <p:nvPr userDrawn="1"/>
        </p:nvSpPr>
        <p:spPr>
          <a:xfrm flipH="1">
            <a:off x="-10" y="1"/>
            <a:ext cx="12192001" cy="6862705"/>
          </a:xfrm>
          <a:prstGeom prst="rect">
            <a:avLst/>
          </a:prstGeom>
          <a:gradFill flip="none" rotWithShape="1">
            <a:gsLst>
              <a:gs pos="11000">
                <a:schemeClr val="tx1">
                  <a:alpha val="0"/>
                </a:schemeClr>
              </a:gs>
              <a:gs pos="98000">
                <a:schemeClr val="tx1">
                  <a:alpha val="90000"/>
                </a:schemeClr>
              </a:gs>
            </a:gsLst>
            <a:lin ang="5400000" scaled="0"/>
            <a:tileRect/>
          </a:gra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marL="0" marR="0" indent="0" algn="ctr" defTabSz="913943" eaLnBrk="1" fontAlgn="auto" latinLnBrk="0" hangingPunct="1">
              <a:lnSpc>
                <a:spcPct val="100000"/>
              </a:lnSpc>
              <a:spcBef>
                <a:spcPts val="0"/>
              </a:spcBef>
              <a:spcAft>
                <a:spcPts val="0"/>
              </a:spcAft>
              <a:buClrTx/>
              <a:buSzTx/>
              <a:buFontTx/>
              <a:buNone/>
              <a:tabLst/>
            </a:pPr>
            <a:endParaRPr kumimoji="0" lang="en-US" sz="1799" b="0" i="0" u="none" strike="noStrike" kern="0" cap="none" spc="0" normalizeH="0" baseline="0" noProof="0" dirty="0">
              <a:ln>
                <a:noFill/>
              </a:ln>
              <a:solidFill>
                <a:srgbClr val="2E2E38"/>
              </a:solidFill>
              <a:effectLst/>
              <a:uLnTx/>
              <a:uFillTx/>
            </a:endParaRPr>
          </a:p>
        </p:txBody>
      </p:sp>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1"/>
            </p:custDataLst>
            <p:extLst>
              <p:ext uri="{D42A27DB-BD31-4B8C-83A1-F6EECF244321}">
                <p14:modId xmlns:p14="http://schemas.microsoft.com/office/powerpoint/2010/main" val="1335639638"/>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5" imgW="352" imgH="318" progId="TCLayout.ActiveDocument.1">
                  <p:embed/>
                </p:oleObj>
              </mc:Choice>
              <mc:Fallback>
                <p:oleObj name="think-cell Slide" r:id="rId5"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6"/>
                      <a:stretch>
                        <a:fillRect/>
                      </a:stretch>
                    </p:blipFill>
                    <p:spPr>
                      <a:xfrm>
                        <a:off x="1587" y="1588"/>
                        <a:ext cx="1587"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2"/>
            </p:custDataLst>
          </p:nvPr>
        </p:nvSpPr>
        <p:spPr>
          <a:xfrm>
            <a:off x="0" y="0"/>
            <a:ext cx="158667"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3943" eaLnBrk="1" fontAlgn="auto" latinLnBrk="0" hangingPunct="1">
              <a:lnSpc>
                <a:spcPct val="100000"/>
              </a:lnSpc>
              <a:spcBef>
                <a:spcPts val="0"/>
              </a:spcBef>
              <a:spcAft>
                <a:spcPts val="0"/>
              </a:spcAft>
              <a:buClrTx/>
              <a:buSzTx/>
              <a:buFontTx/>
              <a:buNone/>
              <a:tabLst/>
            </a:pPr>
            <a:endParaRPr kumimoji="0" lang="en-US" sz="2599"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grpSp>
        <p:nvGrpSpPr>
          <p:cNvPr id="9" name="Group 4">
            <a:extLst>
              <a:ext uri="{FF2B5EF4-FFF2-40B4-BE49-F238E27FC236}">
                <a16:creationId xmlns:a16="http://schemas.microsoft.com/office/drawing/2014/main" id="{1B1E4911-762E-4A14-B7E6-C8E2AADAC0CB}"/>
              </a:ext>
            </a:extLst>
          </p:cNvPr>
          <p:cNvGrpSpPr>
            <a:grpSpLocks noChangeAspect="1"/>
          </p:cNvGrpSpPr>
          <p:nvPr userDrawn="1"/>
        </p:nvGrpSpPr>
        <p:grpSpPr bwMode="auto">
          <a:xfrm>
            <a:off x="11281250" y="6356350"/>
            <a:ext cx="303055" cy="311150"/>
            <a:chOff x="7110" y="4004"/>
            <a:chExt cx="191" cy="196"/>
          </a:xfrm>
        </p:grpSpPr>
        <p:sp>
          <p:nvSpPr>
            <p:cNvPr id="10" name="Freeform 5">
              <a:extLst>
                <a:ext uri="{FF2B5EF4-FFF2-40B4-BE49-F238E27FC236}">
                  <a16:creationId xmlns:a16="http://schemas.microsoft.com/office/drawing/2014/main" id="{BEC0C40A-F174-4133-BBFC-C328CC1F58F7}"/>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2" name="Freeform 6">
              <a:extLst>
                <a:ext uri="{FF2B5EF4-FFF2-40B4-BE49-F238E27FC236}">
                  <a16:creationId xmlns:a16="http://schemas.microsoft.com/office/drawing/2014/main" id="{6F465BC5-1F48-42E0-85DD-A3B37319B7A3}"/>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3" name="Freeform 7">
              <a:extLst>
                <a:ext uri="{FF2B5EF4-FFF2-40B4-BE49-F238E27FC236}">
                  <a16:creationId xmlns:a16="http://schemas.microsoft.com/office/drawing/2014/main" id="{FB37A6E2-CCA0-4796-8D75-E6205DFADB62}"/>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grpSp>
      <p:sp>
        <p:nvSpPr>
          <p:cNvPr id="14" name="Title 1">
            <a:extLst>
              <a:ext uri="{FF2B5EF4-FFF2-40B4-BE49-F238E27FC236}">
                <a16:creationId xmlns:a16="http://schemas.microsoft.com/office/drawing/2014/main" id="{A0F52ABD-8248-4CFD-BBB1-C4BF7477C72F}"/>
              </a:ext>
            </a:extLst>
          </p:cNvPr>
          <p:cNvSpPr>
            <a:spLocks noGrp="1"/>
          </p:cNvSpPr>
          <p:nvPr>
            <p:ph type="title"/>
          </p:nvPr>
        </p:nvSpPr>
        <p:spPr>
          <a:xfrm>
            <a:off x="609601" y="294200"/>
            <a:ext cx="10972800" cy="603422"/>
          </a:xfrm>
        </p:spPr>
        <p:txBody>
          <a:bodyPr/>
          <a:lstStyle>
            <a:lvl1pPr>
              <a:defRPr sz="2599">
                <a:solidFill>
                  <a:schemeClr val="bg1"/>
                </a:solidFill>
              </a:defRPr>
            </a:lvl1pPr>
          </a:lstStyle>
          <a:p>
            <a:r>
              <a:rPr lang="en-US" dirty="0"/>
              <a:t>Click to edit Master title style</a:t>
            </a:r>
            <a:endParaRPr lang="en-GB" dirty="0"/>
          </a:p>
        </p:txBody>
      </p:sp>
      <p:sp>
        <p:nvSpPr>
          <p:cNvPr id="15" name="Content Placeholder 2">
            <a:extLst>
              <a:ext uri="{FF2B5EF4-FFF2-40B4-BE49-F238E27FC236}">
                <a16:creationId xmlns:a16="http://schemas.microsoft.com/office/drawing/2014/main" id="{EA4146C4-1406-4248-9CE2-4F622C7CA9A3}"/>
              </a:ext>
            </a:extLst>
          </p:cNvPr>
          <p:cNvSpPr>
            <a:spLocks noGrp="1"/>
          </p:cNvSpPr>
          <p:nvPr>
            <p:ph idx="1" hasCustomPrompt="1"/>
          </p:nvPr>
        </p:nvSpPr>
        <p:spPr>
          <a:xfrm>
            <a:off x="609600" y="1137920"/>
            <a:ext cx="10972800" cy="4954905"/>
          </a:xfrm>
        </p:spPr>
        <p:txBody>
          <a:bodyPr/>
          <a:lstStyle>
            <a:lvl1pPr marL="356438"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999">
                <a:solidFill>
                  <a:schemeClr val="bg1"/>
                </a:solidFill>
              </a:defRPr>
            </a:lvl1pPr>
            <a:lvl2pPr marL="712875"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799">
                <a:solidFill>
                  <a:schemeClr val="bg1"/>
                </a:solidFill>
              </a:defRPr>
            </a:lvl2pPr>
            <a:lvl3pPr marL="1069313"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599">
                <a:solidFill>
                  <a:schemeClr val="bg1"/>
                </a:solidFill>
              </a:defRPr>
            </a:lvl3pPr>
            <a:lvl4pPr marL="1425751"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399">
                <a:solidFill>
                  <a:schemeClr val="bg1"/>
                </a:solidFill>
              </a:defRPr>
            </a:lvl4pPr>
            <a:lvl5pPr marL="1782188"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199">
                <a:solidFill>
                  <a:schemeClr val="bg1"/>
                </a:solidFill>
              </a:defRPr>
            </a:lvl5pPr>
          </a:lstStyle>
          <a:p>
            <a:pPr marL="356438" marR="0" lvl="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999" b="0" i="0" u="none" strike="noStrike" kern="1200" cap="none" spc="0" normalizeH="0" baseline="0" noProof="0" dirty="0">
                <a:ln>
                  <a:noFill/>
                </a:ln>
                <a:solidFill>
                  <a:prstClr val="white"/>
                </a:solidFill>
                <a:effectLst/>
                <a:uLnTx/>
                <a:uFillTx/>
                <a:latin typeface="Arial"/>
                <a:ea typeface="+mn-ea"/>
                <a:cs typeface="+mn-cs"/>
              </a:rPr>
              <a:t>Click to edit Master text styles</a:t>
            </a:r>
          </a:p>
          <a:p>
            <a:pPr marL="712875" marR="0" lvl="1"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799" b="0" i="0" u="none" strike="noStrike" kern="1200" cap="none" spc="0" normalizeH="0" baseline="0" noProof="0" dirty="0">
                <a:ln>
                  <a:noFill/>
                </a:ln>
                <a:solidFill>
                  <a:prstClr val="white"/>
                </a:solidFill>
                <a:effectLst/>
                <a:uLnTx/>
                <a:uFillTx/>
                <a:latin typeface="Arial"/>
                <a:ea typeface="+mn-ea"/>
                <a:cs typeface="+mn-cs"/>
              </a:rPr>
              <a:t>Second level</a:t>
            </a:r>
          </a:p>
          <a:p>
            <a:pPr marL="1069313" marR="0" lvl="2"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599" b="0" i="0" u="none" strike="noStrike" kern="1200" cap="none" spc="0" normalizeH="0" baseline="0" noProof="0" dirty="0">
                <a:ln>
                  <a:noFill/>
                </a:ln>
                <a:solidFill>
                  <a:prstClr val="white"/>
                </a:solidFill>
                <a:effectLst/>
                <a:uLnTx/>
                <a:uFillTx/>
                <a:latin typeface="Arial"/>
                <a:ea typeface="+mn-ea"/>
                <a:cs typeface="+mn-cs"/>
              </a:rPr>
              <a:t>Third level</a:t>
            </a:r>
          </a:p>
          <a:p>
            <a:pPr marL="1425751" marR="0" lvl="3"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399" b="0" i="0" u="none" strike="noStrike" kern="1200" cap="none" spc="0" normalizeH="0" baseline="0" noProof="0" dirty="0">
                <a:ln>
                  <a:noFill/>
                </a:ln>
                <a:solidFill>
                  <a:prstClr val="white"/>
                </a:solidFill>
                <a:effectLst/>
                <a:uLnTx/>
                <a:uFillTx/>
                <a:latin typeface="Arial"/>
                <a:ea typeface="+mn-ea"/>
                <a:cs typeface="+mn-cs"/>
              </a:rPr>
              <a:t>Fourth level</a:t>
            </a:r>
          </a:p>
          <a:p>
            <a:pPr marL="1782188" marR="0" lvl="4"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199" b="0" i="0" u="none" strike="noStrike" kern="1200" cap="none" spc="0" normalizeH="0" baseline="0" noProof="0" dirty="0">
                <a:ln>
                  <a:noFill/>
                </a:ln>
                <a:solidFill>
                  <a:prstClr val="white"/>
                </a:solidFill>
                <a:effectLst/>
                <a:uLnTx/>
                <a:uFillTx/>
                <a:latin typeface="Arial"/>
                <a:ea typeface="+mn-ea"/>
                <a:cs typeface="+mn-cs"/>
              </a:rPr>
              <a:t>Fifth level</a:t>
            </a:r>
            <a:endParaRPr kumimoji="0" lang="en-GB" sz="1199" b="0" i="0" u="none" strike="noStrike" kern="1200" cap="none" spc="0" normalizeH="0" baseline="0" noProof="0" dirty="0">
              <a:ln>
                <a:noFill/>
              </a:ln>
              <a:solidFill>
                <a:prstClr val="white"/>
              </a:solidFill>
              <a:effectLst/>
              <a:uLnTx/>
              <a:uFillTx/>
              <a:latin typeface="Arial"/>
              <a:ea typeface="+mn-ea"/>
              <a:cs typeface="+mn-cs"/>
            </a:endParaRPr>
          </a:p>
        </p:txBody>
      </p:sp>
      <p:sp>
        <p:nvSpPr>
          <p:cNvPr id="19" name="Line 10">
            <a:extLst>
              <a:ext uri="{FF2B5EF4-FFF2-40B4-BE49-F238E27FC236}">
                <a16:creationId xmlns:a16="http://schemas.microsoft.com/office/drawing/2014/main" id="{4FA71CD7-FAA8-4970-82AF-E318FDDDFD04}"/>
              </a:ext>
            </a:extLst>
          </p:cNvPr>
          <p:cNvSpPr>
            <a:spLocks noChangeShapeType="1"/>
          </p:cNvSpPr>
          <p:nvPr userDrawn="1"/>
        </p:nvSpPr>
        <p:spPr bwMode="auto">
          <a:xfrm>
            <a:off x="609600" y="907750"/>
            <a:ext cx="1079438"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Tree>
    <p:extLst>
      <p:ext uri="{BB962C8B-B14F-4D97-AF65-F5344CB8AC3E}">
        <p14:creationId xmlns:p14="http://schemas.microsoft.com/office/powerpoint/2010/main" val="396889997"/>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Standar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B5ED62CC-7D58-473B-853F-447C56B2DEEC}" type="datetime3">
              <a:rPr lang="en-US" smtClean="0"/>
              <a:t>16 July 2024</a:t>
            </a:fld>
            <a:endParaRPr lang="en-IN" dirty="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de-DE" dirty="0"/>
              <a:t>EY DE PPT Gallery</a:t>
            </a:r>
            <a:endParaRPr lang="en-US" dirty="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
        <p:nvSpPr>
          <p:cNvPr id="8" name="Title Placeholder 1">
            <a:extLst>
              <a:ext uri="{FF2B5EF4-FFF2-40B4-BE49-F238E27FC236}">
                <a16:creationId xmlns:a16="http://schemas.microsoft.com/office/drawing/2014/main" id="{73848B0B-B80F-44E5-9F04-26FD9ABAEB97}"/>
              </a:ext>
            </a:extLst>
          </p:cNvPr>
          <p:cNvSpPr>
            <a:spLocks noGrp="1"/>
          </p:cNvSpPr>
          <p:nvPr>
            <p:ph type="title"/>
          </p:nvPr>
        </p:nvSpPr>
        <p:spPr>
          <a:xfrm>
            <a:off x="4994199" y="411875"/>
            <a:ext cx="6552645" cy="826616"/>
          </a:xfrm>
          <a:prstGeom prst="rect">
            <a:avLst/>
          </a:prstGeom>
        </p:spPr>
        <p:txBody>
          <a:bodyPr vert="horz" lIns="0" tIns="0" rIns="0" bIns="0" rtlCol="0" anchor="b" anchorCtr="0">
            <a:noAutofit/>
          </a:bodyPr>
          <a:lstStyle/>
          <a:p>
            <a:r>
              <a:rPr lang="en-US" noProof="0" dirty="0"/>
              <a:t>Click to edit Master title style</a:t>
            </a:r>
          </a:p>
        </p:txBody>
      </p:sp>
    </p:spTree>
    <p:extLst>
      <p:ext uri="{BB962C8B-B14F-4D97-AF65-F5344CB8AC3E}">
        <p14:creationId xmlns:p14="http://schemas.microsoft.com/office/powerpoint/2010/main" val="378208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6D136-04CB-D029-985E-A4739B840B61}"/>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2906BEA7-4965-65E1-A76D-29FF565AE4CC}"/>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D3E92605-4830-469E-DA77-EDE3C43433F5}"/>
              </a:ext>
            </a:extLst>
          </p:cNvPr>
          <p:cNvSpPr>
            <a:spLocks noGrp="1"/>
          </p:cNvSpPr>
          <p:nvPr>
            <p:ph type="dt" sz="half" idx="10"/>
          </p:nvPr>
        </p:nvSpPr>
        <p:spPr/>
        <p:txBody>
          <a:bodyPr/>
          <a:lstStyle/>
          <a:p>
            <a:fld id="{7960C2B7-D1E7-4905-B5C1-05DD59D73103}" type="datetimeFigureOut">
              <a:rPr lang="pt-PT" smtClean="0"/>
              <a:t>16/07/2024</a:t>
            </a:fld>
            <a:endParaRPr lang="pt-PT"/>
          </a:p>
        </p:txBody>
      </p:sp>
      <p:sp>
        <p:nvSpPr>
          <p:cNvPr id="5" name="Marcador de Posição do Rodapé 4">
            <a:extLst>
              <a:ext uri="{FF2B5EF4-FFF2-40B4-BE49-F238E27FC236}">
                <a16:creationId xmlns:a16="http://schemas.microsoft.com/office/drawing/2014/main" id="{1E4D4B69-0615-FB67-C8E6-E43B7DD8C110}"/>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20682650-321C-6EED-F6F3-924FCE7B001C}"/>
              </a:ext>
            </a:extLst>
          </p:cNvPr>
          <p:cNvSpPr>
            <a:spLocks noGrp="1"/>
          </p:cNvSpPr>
          <p:nvPr>
            <p:ph type="sldNum" sz="quarter" idx="12"/>
          </p:nvPr>
        </p:nvSpPr>
        <p:spPr/>
        <p:txBody>
          <a:bodyPr/>
          <a:lstStyle/>
          <a:p>
            <a:fld id="{CED8E9C6-4AA0-484C-879C-2502EDEDBDBB}" type="slidenum">
              <a:rPr lang="pt-PT" smtClean="0"/>
              <a:t>‹#›</a:t>
            </a:fld>
            <a:endParaRPr lang="pt-PT"/>
          </a:p>
        </p:txBody>
      </p:sp>
    </p:spTree>
    <p:extLst>
      <p:ext uri="{BB962C8B-B14F-4D97-AF65-F5344CB8AC3E}">
        <p14:creationId xmlns:p14="http://schemas.microsoft.com/office/powerpoint/2010/main" val="6093171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Standard">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1"/>
            </p:custData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4" imgW="352" imgH="318" progId="TCLayout.ActiveDocument.1">
                  <p:embed/>
                </p:oleObj>
              </mc:Choice>
              <mc:Fallback>
                <p:oleObj name="think-cell Slide" r:id="rId4"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5"/>
                      <a:stretch>
                        <a:fillRect/>
                      </a:stretch>
                    </p:blipFill>
                    <p:spPr>
                      <a:xfrm>
                        <a:off x="1587" y="1588"/>
                        <a:ext cx="1587"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2"/>
            </p:custDataLst>
          </p:nvPr>
        </p:nvSpPr>
        <p:spPr>
          <a:xfrm>
            <a:off x="0" y="0"/>
            <a:ext cx="158667"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3943" eaLnBrk="1" fontAlgn="auto" latinLnBrk="0" hangingPunct="1">
              <a:lnSpc>
                <a:spcPct val="100000"/>
              </a:lnSpc>
              <a:spcBef>
                <a:spcPts val="0"/>
              </a:spcBef>
              <a:spcAft>
                <a:spcPts val="0"/>
              </a:spcAft>
              <a:buClrTx/>
              <a:buSzTx/>
              <a:buFontTx/>
              <a:buNone/>
              <a:tabLst/>
            </a:pPr>
            <a:endParaRPr kumimoji="0" lang="en-US" sz="2599"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pic>
        <p:nvPicPr>
          <p:cNvPr id="9" name="Grafik 8">
            <a:extLst>
              <a:ext uri="{FF2B5EF4-FFF2-40B4-BE49-F238E27FC236}">
                <a16:creationId xmlns:a16="http://schemas.microsoft.com/office/drawing/2014/main" id="{A7759E70-5D15-4411-8DED-F9D2BDD7BE39}"/>
              </a:ext>
            </a:extLst>
          </p:cNvPr>
          <p:cNvPicPr>
            <a:picLocks noChangeAspect="1"/>
          </p:cNvPicPr>
          <p:nvPr userDrawn="1"/>
        </p:nvPicPr>
        <p:blipFill>
          <a:blip r:embed="rId6" cstate="screen">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hteck 10">
            <a:extLst>
              <a:ext uri="{FF2B5EF4-FFF2-40B4-BE49-F238E27FC236}">
                <a16:creationId xmlns:a16="http://schemas.microsoft.com/office/drawing/2014/main" id="{B51D8BC7-BDA4-4E36-A3CE-F77554EE1A1A}"/>
              </a:ext>
            </a:extLst>
          </p:cNvPr>
          <p:cNvSpPr/>
          <p:nvPr userDrawn="1"/>
        </p:nvSpPr>
        <p:spPr>
          <a:xfrm>
            <a:off x="3174" y="3176"/>
            <a:ext cx="12188826" cy="6854824"/>
          </a:xfrm>
          <a:prstGeom prst="rect">
            <a:avLst/>
          </a:prstGeom>
          <a:gradFill flip="none" rotWithShape="1">
            <a:gsLst>
              <a:gs pos="16000">
                <a:schemeClr val="bg2"/>
              </a:gs>
              <a:gs pos="57000">
                <a:schemeClr val="bg2">
                  <a:alpha val="0"/>
                </a:schemeClr>
              </a:gs>
            </a:gsLst>
            <a:lin ang="19200000" scaled="0"/>
            <a:tileRect/>
          </a:gra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marL="0" marR="0" indent="0" algn="ctr" defTabSz="913943" eaLnBrk="1" fontAlgn="auto" latinLnBrk="0" hangingPunct="1">
              <a:lnSpc>
                <a:spcPct val="100000"/>
              </a:lnSpc>
              <a:spcBef>
                <a:spcPts val="0"/>
              </a:spcBef>
              <a:spcAft>
                <a:spcPts val="0"/>
              </a:spcAft>
              <a:buClrTx/>
              <a:buSzTx/>
              <a:buFontTx/>
              <a:buNone/>
              <a:tabLst/>
            </a:pPr>
            <a:endParaRPr kumimoji="0" lang="de-DE" sz="1799" b="0" i="0" u="none" strike="noStrike" kern="0" cap="none" spc="0" normalizeH="0" baseline="0" noProof="0">
              <a:ln>
                <a:noFill/>
              </a:ln>
              <a:solidFill>
                <a:srgbClr val="2E2E38"/>
              </a:solidFill>
              <a:effectLst/>
              <a:uLnTx/>
              <a:uFillTx/>
            </a:endParaRPr>
          </a:p>
        </p:txBody>
      </p:sp>
    </p:spTree>
    <p:extLst>
      <p:ext uri="{BB962C8B-B14F-4D97-AF65-F5344CB8AC3E}">
        <p14:creationId xmlns:p14="http://schemas.microsoft.com/office/powerpoint/2010/main" val="94620528"/>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Cover">
    <p:spTree>
      <p:nvGrpSpPr>
        <p:cNvPr id="1" name=""/>
        <p:cNvGrpSpPr/>
        <p:nvPr/>
      </p:nvGrpSpPr>
      <p:grpSpPr>
        <a:xfrm>
          <a:off x="0" y="0"/>
          <a:ext cx="0" cy="0"/>
          <a:chOff x="0" y="0"/>
          <a:chExt cx="0" cy="0"/>
        </a:xfrm>
      </p:grpSpPr>
      <p:graphicFrame>
        <p:nvGraphicFramePr>
          <p:cNvPr id="46" name="Objekt 45" hidden="1">
            <a:extLst>
              <a:ext uri="{FF2B5EF4-FFF2-40B4-BE49-F238E27FC236}">
                <a16:creationId xmlns:a16="http://schemas.microsoft.com/office/drawing/2014/main" id="{D39DD8B5-29D5-4255-8546-08AF2D6221F1}"/>
              </a:ext>
            </a:extLst>
          </p:cNvPr>
          <p:cNvGraphicFramePr>
            <a:graphicFrameLocks noChangeAspect="1"/>
          </p:cNvGraphicFramePr>
          <p:nvPr userDrawn="1">
            <p:custDataLst>
              <p:tags r:id="rId1"/>
            </p:custData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4" imgW="352" imgH="318" progId="TCLayout.ActiveDocument.1">
                  <p:embed/>
                </p:oleObj>
              </mc:Choice>
              <mc:Fallback>
                <p:oleObj name="think-cell Slide" r:id="rId4" imgW="352" imgH="318" progId="TCLayout.ActiveDocument.1">
                  <p:embed/>
                  <p:pic>
                    <p:nvPicPr>
                      <p:cNvPr id="46" name="Objekt 45" hidden="1">
                        <a:extLst>
                          <a:ext uri="{FF2B5EF4-FFF2-40B4-BE49-F238E27FC236}">
                            <a16:creationId xmlns:a16="http://schemas.microsoft.com/office/drawing/2014/main" id="{D39DD8B5-29D5-4255-8546-08AF2D6221F1}"/>
                          </a:ext>
                        </a:extLst>
                      </p:cNvPr>
                      <p:cNvPicPr/>
                      <p:nvPr/>
                    </p:nvPicPr>
                    <p:blipFill>
                      <a:blip r:embed="rId5"/>
                      <a:stretch>
                        <a:fillRect/>
                      </a:stretch>
                    </p:blipFill>
                    <p:spPr>
                      <a:xfrm>
                        <a:off x="1587" y="1588"/>
                        <a:ext cx="1587" cy="1588"/>
                      </a:xfrm>
                      <a:prstGeom prst="rect">
                        <a:avLst/>
                      </a:prstGeom>
                    </p:spPr>
                  </p:pic>
                </p:oleObj>
              </mc:Fallback>
            </mc:AlternateContent>
          </a:graphicData>
        </a:graphic>
      </p:graphicFrame>
      <p:sp>
        <p:nvSpPr>
          <p:cNvPr id="45" name="Rechteck 44" hidden="1">
            <a:extLst>
              <a:ext uri="{FF2B5EF4-FFF2-40B4-BE49-F238E27FC236}">
                <a16:creationId xmlns:a16="http://schemas.microsoft.com/office/drawing/2014/main" id="{D561E5CB-7648-4CCC-ADDC-A258EC914496}"/>
              </a:ext>
            </a:extLst>
          </p:cNvPr>
          <p:cNvSpPr/>
          <p:nvPr userDrawn="1">
            <p:custDataLst>
              <p:tags r:id="rId2"/>
            </p:custDataLst>
          </p:nvPr>
        </p:nvSpPr>
        <p:spPr>
          <a:xfrm>
            <a:off x="0" y="0"/>
            <a:ext cx="158667"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3943" eaLnBrk="1" fontAlgn="auto" latinLnBrk="0" hangingPunct="1">
              <a:lnSpc>
                <a:spcPct val="100000"/>
              </a:lnSpc>
              <a:spcBef>
                <a:spcPts val="0"/>
              </a:spcBef>
              <a:spcAft>
                <a:spcPts val="0"/>
              </a:spcAft>
              <a:buClrTx/>
              <a:buSzTx/>
              <a:buFontTx/>
              <a:buNone/>
              <a:tabLst/>
            </a:pPr>
            <a:endParaRPr kumimoji="0" lang="en-US" sz="2999"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pic>
        <p:nvPicPr>
          <p:cNvPr id="44" name="Grafik 43">
            <a:extLst>
              <a:ext uri="{FF2B5EF4-FFF2-40B4-BE49-F238E27FC236}">
                <a16:creationId xmlns:a16="http://schemas.microsoft.com/office/drawing/2014/main" id="{4A1B1425-4BE4-46EA-A15F-54E7A3B79F12}"/>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a:stretch/>
        </p:blipFill>
        <p:spPr>
          <a:xfrm>
            <a:off x="-9326" y="0"/>
            <a:ext cx="12201326" cy="6858000"/>
          </a:xfrm>
          <a:prstGeom prst="rect">
            <a:avLst/>
          </a:prstGeom>
        </p:spPr>
      </p:pic>
      <p:sp>
        <p:nvSpPr>
          <p:cNvPr id="2" name="Freeform 56">
            <a:extLst>
              <a:ext uri="{FF2B5EF4-FFF2-40B4-BE49-F238E27FC236}">
                <a16:creationId xmlns:a16="http://schemas.microsoft.com/office/drawing/2014/main" id="{13A7AC18-CF42-4EC5-8D40-441EAE30A06C}"/>
              </a:ext>
            </a:extLst>
          </p:cNvPr>
          <p:cNvSpPr/>
          <p:nvPr userDrawn="1"/>
        </p:nvSpPr>
        <p:spPr>
          <a:xfrm>
            <a:off x="62261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 name="Title 1"/>
          <p:cNvSpPr>
            <a:spLocks noGrp="1"/>
          </p:cNvSpPr>
          <p:nvPr>
            <p:ph type="ctrTitle" hasCustomPrompt="1"/>
          </p:nvPr>
        </p:nvSpPr>
        <p:spPr>
          <a:xfrm>
            <a:off x="899861" y="1954221"/>
            <a:ext cx="3900670" cy="979702"/>
          </a:xfrm>
          <a:prstGeom prst="rect">
            <a:avLst/>
          </a:prstGeom>
        </p:spPr>
        <p:txBody>
          <a:bodyPr/>
          <a:lstStyle>
            <a:lvl1pPr>
              <a:defRPr sz="2999" b="0">
                <a:solidFill>
                  <a:schemeClr val="tx1"/>
                </a:solidFill>
                <a:latin typeface="EYInterstate Light" panose="02000506000000020004" pitchFamily="2" charset="0"/>
                <a:cs typeface="Arial" pitchFamily="34" charset="0"/>
              </a:defRPr>
            </a:lvl1pPr>
          </a:lstStyle>
          <a:p>
            <a:r>
              <a:rPr lang="en-US" noProof="0" dirty="0"/>
              <a:t>Click to edit Master title style</a:t>
            </a:r>
          </a:p>
        </p:txBody>
      </p:sp>
      <p:sp>
        <p:nvSpPr>
          <p:cNvPr id="4" name="Subtitle 2"/>
          <p:cNvSpPr>
            <a:spLocks noGrp="1"/>
          </p:cNvSpPr>
          <p:nvPr>
            <p:ph type="subTitle" idx="1" hasCustomPrompt="1"/>
          </p:nvPr>
        </p:nvSpPr>
        <p:spPr>
          <a:xfrm>
            <a:off x="899860" y="3046159"/>
            <a:ext cx="4326679" cy="1046323"/>
          </a:xfrm>
          <a:prstGeom prst="rect">
            <a:avLst/>
          </a:prstGeom>
        </p:spPr>
        <p:txBody>
          <a:bodyPr>
            <a:noAutofit/>
          </a:bodyPr>
          <a:lstStyle>
            <a:lvl1pPr marL="0" indent="0" algn="l">
              <a:spcAft>
                <a:spcPts val="1199"/>
              </a:spcAft>
              <a:buNone/>
              <a:defRPr sz="1999">
                <a:solidFill>
                  <a:schemeClr val="tx1"/>
                </a:solidFill>
                <a:latin typeface="EYInterstate" panose="02000503020000020004" pitchFamily="2" charset="0"/>
                <a:cs typeface="Arial" pitchFamily="34" charset="0"/>
              </a:defRPr>
            </a:lvl1pPr>
            <a:lvl2pPr marL="0" indent="0" algn="l">
              <a:buNone/>
              <a:defRPr sz="1599" b="1">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noProof="0" dirty="0"/>
              <a:t>Click to edit Master subtitle style</a:t>
            </a:r>
          </a:p>
        </p:txBody>
      </p:sp>
      <p:sp>
        <p:nvSpPr>
          <p:cNvPr id="6" name="Freeform 5">
            <a:extLst>
              <a:ext uri="{FF2B5EF4-FFF2-40B4-BE49-F238E27FC236}">
                <a16:creationId xmlns:a16="http://schemas.microsoft.com/office/drawing/2014/main" id="{D19659BD-653C-4300-9060-420AFAE39587}"/>
              </a:ext>
            </a:extLst>
          </p:cNvPr>
          <p:cNvSpPr>
            <a:spLocks/>
          </p:cNvSpPr>
          <p:nvPr userDrawn="1"/>
        </p:nvSpPr>
        <p:spPr bwMode="invGray">
          <a:xfrm>
            <a:off x="10359393" y="4960939"/>
            <a:ext cx="982151" cy="358775"/>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799" noProof="0" dirty="0"/>
          </a:p>
        </p:txBody>
      </p:sp>
      <p:sp>
        <p:nvSpPr>
          <p:cNvPr id="7" name="Freeform 6">
            <a:extLst>
              <a:ext uri="{FF2B5EF4-FFF2-40B4-BE49-F238E27FC236}">
                <a16:creationId xmlns:a16="http://schemas.microsoft.com/office/drawing/2014/main" id="{A4669336-72A1-4233-827A-C41AB4C1CC04}"/>
              </a:ext>
            </a:extLst>
          </p:cNvPr>
          <p:cNvSpPr>
            <a:spLocks noEditPoints="1"/>
          </p:cNvSpPr>
          <p:nvPr userDrawn="1"/>
        </p:nvSpPr>
        <p:spPr bwMode="invGray">
          <a:xfrm>
            <a:off x="10359392" y="5467351"/>
            <a:ext cx="1224912" cy="928688"/>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rgbClr val="F6F6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799" noProof="0" dirty="0"/>
          </a:p>
        </p:txBody>
      </p:sp>
      <p:pic>
        <p:nvPicPr>
          <p:cNvPr id="48" name="Grafik 47">
            <a:extLst>
              <a:ext uri="{FF2B5EF4-FFF2-40B4-BE49-F238E27FC236}">
                <a16:creationId xmlns:a16="http://schemas.microsoft.com/office/drawing/2014/main" id="{CD8CFB81-0F8A-4957-9F71-2E5C7E4E72CC}"/>
              </a:ext>
            </a:extLst>
          </p:cNvPr>
          <p:cNvPicPr>
            <a:picLocks noChangeAspect="1"/>
          </p:cNvPicPr>
          <p:nvPr userDrawn="1"/>
        </p:nvPicPr>
        <p:blipFill rotWithShape="1">
          <a:blip r:embed="rId7" cstate="screen">
            <a:extLst>
              <a:ext uri="{28A0092B-C50C-407E-A947-70E740481C1C}">
                <a14:useLocalDpi xmlns:a14="http://schemas.microsoft.com/office/drawing/2010/main" val="0"/>
              </a:ext>
            </a:extLst>
          </a:blip>
          <a:srcRect l="25868" t="30525" r="48266" b="26518"/>
          <a:stretch/>
        </p:blipFill>
        <p:spPr>
          <a:xfrm>
            <a:off x="4908487" y="1055364"/>
            <a:ext cx="2554953" cy="2511054"/>
          </a:xfrm>
          <a:prstGeom prst="rect">
            <a:avLst/>
          </a:prstGeom>
        </p:spPr>
      </p:pic>
    </p:spTree>
    <p:extLst>
      <p:ext uri="{BB962C8B-B14F-4D97-AF65-F5344CB8AC3E}">
        <p14:creationId xmlns:p14="http://schemas.microsoft.com/office/powerpoint/2010/main" val="679073429"/>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Standa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400"/>
          </a:xfrm>
        </p:spPr>
        <p:txBody>
          <a:bodyPr/>
          <a:lstStyle>
            <a:lvl1pPr>
              <a:defRPr>
                <a:solidFill>
                  <a:schemeClr val="bg1"/>
                </a:solidFill>
              </a:defRPr>
            </a:lvl1pPr>
          </a:lstStyle>
          <a:p>
            <a:r>
              <a:rPr lang="en-US" noProof="0" dirty="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3D032243-3131-466D-9331-4926BD8C5A52}" type="datetime3">
              <a:rPr lang="en-US" noProof="0" smtClean="0"/>
              <a:t>16 July 2024</a:t>
            </a:fld>
            <a:endParaRPr lang="en-US" noProof="0" dirty="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de-DE" dirty="0"/>
              <a:t>EY DE PPT Gallery</a:t>
            </a:r>
            <a:endParaRPr lang="en-US" noProof="0" dirty="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a:t>
            </a:fld>
            <a:endParaRPr lang="en-US" noProof="0" dirty="0"/>
          </a:p>
        </p:txBody>
      </p:sp>
      <p:sp>
        <p:nvSpPr>
          <p:cNvPr id="8" name="Line 10">
            <a:extLst>
              <a:ext uri="{FF2B5EF4-FFF2-40B4-BE49-F238E27FC236}">
                <a16:creationId xmlns:a16="http://schemas.microsoft.com/office/drawing/2014/main" id="{E3C29BC2-BC37-43DD-B618-05FAFA7E3D82}"/>
              </a:ext>
            </a:extLst>
          </p:cNvPr>
          <p:cNvSpPr>
            <a:spLocks noChangeShapeType="1"/>
          </p:cNvSpPr>
          <p:nvPr userDrawn="1"/>
        </p:nvSpPr>
        <p:spPr bwMode="auto">
          <a:xfrm>
            <a:off x="609600" y="1047450"/>
            <a:ext cx="1079438"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Tree>
    <p:extLst>
      <p:ext uri="{BB962C8B-B14F-4D97-AF65-F5344CB8AC3E}">
        <p14:creationId xmlns:p14="http://schemas.microsoft.com/office/powerpoint/2010/main" val="33226569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Standar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400"/>
          </a:xfrm>
        </p:spPr>
        <p:txBody>
          <a:bodyPr/>
          <a:lstStyle>
            <a:lvl1pPr>
              <a:defRPr>
                <a:solidFill>
                  <a:schemeClr val="bg1"/>
                </a:solidFill>
              </a:defRPr>
            </a:lvl1pPr>
          </a:lstStyle>
          <a:p>
            <a:r>
              <a:rPr lang="en-US" noProof="0" dirty="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039D2C54-456B-4796-86B6-11EF575C3DA1}" type="datetime3">
              <a:rPr lang="en-US" noProof="0" smtClean="0"/>
              <a:t>16 July 2024</a:t>
            </a:fld>
            <a:endParaRPr lang="en-US" noProof="0" dirty="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de-DE" dirty="0"/>
              <a:t>EY DE PPT Gallery</a:t>
            </a:r>
            <a:endParaRPr lang="en-US" noProof="0" dirty="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a:t>
            </a:fld>
            <a:endParaRPr lang="en-US" noProof="0" dirty="0"/>
          </a:p>
        </p:txBody>
      </p:sp>
      <p:sp>
        <p:nvSpPr>
          <p:cNvPr id="10" name="Textplatzhalter 9"/>
          <p:cNvSpPr>
            <a:spLocks noGrp="1"/>
          </p:cNvSpPr>
          <p:nvPr>
            <p:ph type="body" sz="quarter" idx="14" hasCustomPrompt="1"/>
          </p:nvPr>
        </p:nvSpPr>
        <p:spPr>
          <a:xfrm>
            <a:off x="609599" y="1137920"/>
            <a:ext cx="8250503" cy="4946400"/>
          </a:xfrm>
          <a:prstGeom prst="rect">
            <a:avLst/>
          </a:prstGeom>
        </p:spPr>
        <p:txBody>
          <a:bodyPr vert="horz" lIns="0" tIns="0" rIns="0" bIns="0" rtlCol="0">
            <a:noAutofit/>
          </a:bodyPr>
          <a:lstStyle>
            <a:lvl1pPr marL="0" marR="0" indent="0" algn="l" defTabSz="913943" rtl="0" eaLnBrk="1" fontAlgn="auto" latinLnBrk="0" hangingPunct="1">
              <a:lnSpc>
                <a:spcPct val="100000"/>
              </a:lnSpc>
              <a:spcBef>
                <a:spcPts val="0"/>
              </a:spcBef>
              <a:spcAft>
                <a:spcPts val="600"/>
              </a:spcAft>
              <a:buClr>
                <a:srgbClr val="FFE600"/>
              </a:buClr>
              <a:buSzPct val="70000"/>
              <a:buFont typeface="Arial" pitchFamily="34" charset="0"/>
              <a:buNone/>
              <a:tabLst/>
              <a:defRPr lang="en-US" noProof="0" dirty="0" smtClean="0"/>
            </a:lvl1pPr>
            <a:lvl2pPr marL="271327" marR="0" indent="-271327"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2pPr>
            <a:lvl3pPr marL="510919" marR="0" indent="-233246"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3pPr>
            <a:lvl4pPr marL="745752" marR="0" indent="-231659"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4pPr>
            <a:lvl5pPr marL="944091" marR="0" indent="-201512"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5pPr>
          </a:lstStyle>
          <a:p>
            <a:pPr marL="0" marR="0" lvl="0" indent="0" algn="l" defTabSz="913943" rtl="0" eaLnBrk="1" fontAlgn="auto" latinLnBrk="0" hangingPunct="1">
              <a:lnSpc>
                <a:spcPct val="100000"/>
              </a:lnSpc>
              <a:spcBef>
                <a:spcPts val="0"/>
              </a:spcBef>
              <a:spcAft>
                <a:spcPts val="600"/>
              </a:spcAft>
              <a:buClr>
                <a:srgbClr val="FFE600"/>
              </a:buClr>
              <a:buSzPct val="70000"/>
              <a:buFont typeface="Arial" pitchFamily="34" charset="0"/>
              <a:buNone/>
              <a:tabLst/>
              <a:defRPr/>
            </a:pPr>
            <a:r>
              <a:rPr kumimoji="0" lang="en-US" sz="1999"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Click to edit Master text styles</a:t>
            </a:r>
          </a:p>
          <a:p>
            <a:pPr marL="271327" marR="0" lvl="1" indent="-271327"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999"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Second level</a:t>
            </a:r>
          </a:p>
          <a:p>
            <a:pPr marL="510919" marR="0" lvl="2" indent="-233246"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799"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Third level</a:t>
            </a:r>
          </a:p>
          <a:p>
            <a:pPr marL="745752" marR="0" lvl="3" indent="-231659"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599"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Fourth level</a:t>
            </a:r>
          </a:p>
          <a:p>
            <a:pPr marL="944091" marR="0" lvl="4" indent="-201512"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399"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Text</a:t>
            </a:r>
          </a:p>
        </p:txBody>
      </p:sp>
      <p:sp>
        <p:nvSpPr>
          <p:cNvPr id="7" name="Line 10">
            <a:extLst>
              <a:ext uri="{FF2B5EF4-FFF2-40B4-BE49-F238E27FC236}">
                <a16:creationId xmlns:a16="http://schemas.microsoft.com/office/drawing/2014/main" id="{FBB59D39-6114-41B0-8E75-E6A062D80427}"/>
              </a:ext>
            </a:extLst>
          </p:cNvPr>
          <p:cNvSpPr>
            <a:spLocks noChangeShapeType="1"/>
          </p:cNvSpPr>
          <p:nvPr userDrawn="1"/>
        </p:nvSpPr>
        <p:spPr bwMode="auto">
          <a:xfrm>
            <a:off x="609600" y="907750"/>
            <a:ext cx="1079438"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Tree>
    <p:extLst>
      <p:ext uri="{BB962C8B-B14F-4D97-AF65-F5344CB8AC3E}">
        <p14:creationId xmlns:p14="http://schemas.microsoft.com/office/powerpoint/2010/main" val="1492958103"/>
      </p:ext>
    </p:extLst>
  </p:cSld>
  <p:clrMapOvr>
    <a:masterClrMapping/>
  </p:clrMapOvr>
  <p:extLst>
    <p:ext uri="{DCECCB84-F9BA-43D5-87BE-67443E8EF086}">
      <p15:sldGuideLst xmlns:p15="http://schemas.microsoft.com/office/powerpoint/2012/main">
        <p15:guide id="1" orient="horz" pos="56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2A8397-E143-5EC0-57DB-E9D823B4E0D8}"/>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1FC19724-3480-011A-8703-C3EBE3DD37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3877A078-3D1A-6CAD-A4E9-DE0F1D95E46A}"/>
              </a:ext>
            </a:extLst>
          </p:cNvPr>
          <p:cNvSpPr>
            <a:spLocks noGrp="1"/>
          </p:cNvSpPr>
          <p:nvPr>
            <p:ph type="dt" sz="half" idx="10"/>
          </p:nvPr>
        </p:nvSpPr>
        <p:spPr/>
        <p:txBody>
          <a:bodyPr/>
          <a:lstStyle/>
          <a:p>
            <a:fld id="{7960C2B7-D1E7-4905-B5C1-05DD59D73103}" type="datetimeFigureOut">
              <a:rPr lang="pt-PT" smtClean="0"/>
              <a:t>16/07/2024</a:t>
            </a:fld>
            <a:endParaRPr lang="pt-PT"/>
          </a:p>
        </p:txBody>
      </p:sp>
      <p:sp>
        <p:nvSpPr>
          <p:cNvPr id="5" name="Marcador de Posição do Rodapé 4">
            <a:extLst>
              <a:ext uri="{FF2B5EF4-FFF2-40B4-BE49-F238E27FC236}">
                <a16:creationId xmlns:a16="http://schemas.microsoft.com/office/drawing/2014/main" id="{1DA09972-001A-06D5-2503-007F6285CA84}"/>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70DBFD0A-E8D7-7EDB-9CB3-CAC5DCCDE2DF}"/>
              </a:ext>
            </a:extLst>
          </p:cNvPr>
          <p:cNvSpPr>
            <a:spLocks noGrp="1"/>
          </p:cNvSpPr>
          <p:nvPr>
            <p:ph type="sldNum" sz="quarter" idx="12"/>
          </p:nvPr>
        </p:nvSpPr>
        <p:spPr/>
        <p:txBody>
          <a:bodyPr/>
          <a:lstStyle/>
          <a:p>
            <a:fld id="{CED8E9C6-4AA0-484C-879C-2502EDEDBDBB}" type="slidenum">
              <a:rPr lang="pt-PT" smtClean="0"/>
              <a:t>‹#›</a:t>
            </a:fld>
            <a:endParaRPr lang="pt-PT"/>
          </a:p>
        </p:txBody>
      </p:sp>
    </p:spTree>
    <p:extLst>
      <p:ext uri="{BB962C8B-B14F-4D97-AF65-F5344CB8AC3E}">
        <p14:creationId xmlns:p14="http://schemas.microsoft.com/office/powerpoint/2010/main" val="910467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9C4BB1-2315-AC4C-D366-09E80C865891}"/>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8EF3E1D0-656F-5177-2CA7-0F871648A961}"/>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C7B95C09-B01F-A0F6-A02E-34B8DA452563}"/>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F39FC3CB-BE3A-4468-F647-9F748FE2DD24}"/>
              </a:ext>
            </a:extLst>
          </p:cNvPr>
          <p:cNvSpPr>
            <a:spLocks noGrp="1"/>
          </p:cNvSpPr>
          <p:nvPr>
            <p:ph type="dt" sz="half" idx="10"/>
          </p:nvPr>
        </p:nvSpPr>
        <p:spPr/>
        <p:txBody>
          <a:bodyPr/>
          <a:lstStyle/>
          <a:p>
            <a:fld id="{7960C2B7-D1E7-4905-B5C1-05DD59D73103}" type="datetimeFigureOut">
              <a:rPr lang="pt-PT" smtClean="0"/>
              <a:t>16/07/2024</a:t>
            </a:fld>
            <a:endParaRPr lang="pt-PT"/>
          </a:p>
        </p:txBody>
      </p:sp>
      <p:sp>
        <p:nvSpPr>
          <p:cNvPr id="6" name="Marcador de Posição do Rodapé 5">
            <a:extLst>
              <a:ext uri="{FF2B5EF4-FFF2-40B4-BE49-F238E27FC236}">
                <a16:creationId xmlns:a16="http://schemas.microsoft.com/office/drawing/2014/main" id="{24FE9C75-2F71-64E9-8820-80C41D9B9480}"/>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C754DE8B-FCD3-2448-20EA-B535A156A62C}"/>
              </a:ext>
            </a:extLst>
          </p:cNvPr>
          <p:cNvSpPr>
            <a:spLocks noGrp="1"/>
          </p:cNvSpPr>
          <p:nvPr>
            <p:ph type="sldNum" sz="quarter" idx="12"/>
          </p:nvPr>
        </p:nvSpPr>
        <p:spPr/>
        <p:txBody>
          <a:bodyPr/>
          <a:lstStyle/>
          <a:p>
            <a:fld id="{CED8E9C6-4AA0-484C-879C-2502EDEDBDBB}" type="slidenum">
              <a:rPr lang="pt-PT" smtClean="0"/>
              <a:t>‹#›</a:t>
            </a:fld>
            <a:endParaRPr lang="pt-PT"/>
          </a:p>
        </p:txBody>
      </p:sp>
    </p:spTree>
    <p:extLst>
      <p:ext uri="{BB962C8B-B14F-4D97-AF65-F5344CB8AC3E}">
        <p14:creationId xmlns:p14="http://schemas.microsoft.com/office/powerpoint/2010/main" val="194006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81A74-CA73-8942-2DD6-98902B3CC12F}"/>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435537A2-51FD-0546-340F-931FEB21F0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1A846D32-627D-2F05-12A7-78AE6186305C}"/>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DB90EA25-0A8A-5B09-7B63-65B32DA423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1F504C62-781B-8376-3615-30607C38AB91}"/>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34A135E9-33F6-59FB-C9EE-BE1E77886DAC}"/>
              </a:ext>
            </a:extLst>
          </p:cNvPr>
          <p:cNvSpPr>
            <a:spLocks noGrp="1"/>
          </p:cNvSpPr>
          <p:nvPr>
            <p:ph type="dt" sz="half" idx="10"/>
          </p:nvPr>
        </p:nvSpPr>
        <p:spPr/>
        <p:txBody>
          <a:bodyPr/>
          <a:lstStyle/>
          <a:p>
            <a:fld id="{7960C2B7-D1E7-4905-B5C1-05DD59D73103}" type="datetimeFigureOut">
              <a:rPr lang="pt-PT" smtClean="0"/>
              <a:t>16/07/2024</a:t>
            </a:fld>
            <a:endParaRPr lang="pt-PT"/>
          </a:p>
        </p:txBody>
      </p:sp>
      <p:sp>
        <p:nvSpPr>
          <p:cNvPr id="8" name="Marcador de Posição do Rodapé 7">
            <a:extLst>
              <a:ext uri="{FF2B5EF4-FFF2-40B4-BE49-F238E27FC236}">
                <a16:creationId xmlns:a16="http://schemas.microsoft.com/office/drawing/2014/main" id="{A73BB3BD-0EDD-EFCD-9E53-16953DC49606}"/>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BB9D48DE-C090-BE58-0D21-EF0CBDB8AD98}"/>
              </a:ext>
            </a:extLst>
          </p:cNvPr>
          <p:cNvSpPr>
            <a:spLocks noGrp="1"/>
          </p:cNvSpPr>
          <p:nvPr>
            <p:ph type="sldNum" sz="quarter" idx="12"/>
          </p:nvPr>
        </p:nvSpPr>
        <p:spPr/>
        <p:txBody>
          <a:bodyPr/>
          <a:lstStyle/>
          <a:p>
            <a:fld id="{CED8E9C6-4AA0-484C-879C-2502EDEDBDBB}" type="slidenum">
              <a:rPr lang="pt-PT" smtClean="0"/>
              <a:t>‹#›</a:t>
            </a:fld>
            <a:endParaRPr lang="pt-PT"/>
          </a:p>
        </p:txBody>
      </p:sp>
    </p:spTree>
    <p:extLst>
      <p:ext uri="{BB962C8B-B14F-4D97-AF65-F5344CB8AC3E}">
        <p14:creationId xmlns:p14="http://schemas.microsoft.com/office/powerpoint/2010/main" val="112665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B17540-A152-D27F-9CC5-6C62023BA3D6}"/>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49C28E13-45B1-39A6-BC5A-DE4BC900A436}"/>
              </a:ext>
            </a:extLst>
          </p:cNvPr>
          <p:cNvSpPr>
            <a:spLocks noGrp="1"/>
          </p:cNvSpPr>
          <p:nvPr>
            <p:ph type="dt" sz="half" idx="10"/>
          </p:nvPr>
        </p:nvSpPr>
        <p:spPr/>
        <p:txBody>
          <a:bodyPr/>
          <a:lstStyle/>
          <a:p>
            <a:fld id="{7960C2B7-D1E7-4905-B5C1-05DD59D73103}" type="datetimeFigureOut">
              <a:rPr lang="pt-PT" smtClean="0"/>
              <a:t>16/07/2024</a:t>
            </a:fld>
            <a:endParaRPr lang="pt-PT"/>
          </a:p>
        </p:txBody>
      </p:sp>
      <p:sp>
        <p:nvSpPr>
          <p:cNvPr id="4" name="Marcador de Posição do Rodapé 3">
            <a:extLst>
              <a:ext uri="{FF2B5EF4-FFF2-40B4-BE49-F238E27FC236}">
                <a16:creationId xmlns:a16="http://schemas.microsoft.com/office/drawing/2014/main" id="{8599BDF7-9225-9CE6-D675-97D70F68520E}"/>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A9112E12-849A-234A-3077-750B2799669F}"/>
              </a:ext>
            </a:extLst>
          </p:cNvPr>
          <p:cNvSpPr>
            <a:spLocks noGrp="1"/>
          </p:cNvSpPr>
          <p:nvPr>
            <p:ph type="sldNum" sz="quarter" idx="12"/>
          </p:nvPr>
        </p:nvSpPr>
        <p:spPr/>
        <p:txBody>
          <a:bodyPr/>
          <a:lstStyle/>
          <a:p>
            <a:fld id="{CED8E9C6-4AA0-484C-879C-2502EDEDBDBB}" type="slidenum">
              <a:rPr lang="pt-PT" smtClean="0"/>
              <a:t>‹#›</a:t>
            </a:fld>
            <a:endParaRPr lang="pt-PT"/>
          </a:p>
        </p:txBody>
      </p:sp>
    </p:spTree>
    <p:extLst>
      <p:ext uri="{BB962C8B-B14F-4D97-AF65-F5344CB8AC3E}">
        <p14:creationId xmlns:p14="http://schemas.microsoft.com/office/powerpoint/2010/main" val="313567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A3BE85A3-489E-49EF-F740-D3B68B579F06}"/>
              </a:ext>
            </a:extLst>
          </p:cNvPr>
          <p:cNvSpPr>
            <a:spLocks noGrp="1"/>
          </p:cNvSpPr>
          <p:nvPr>
            <p:ph type="dt" sz="half" idx="10"/>
          </p:nvPr>
        </p:nvSpPr>
        <p:spPr/>
        <p:txBody>
          <a:bodyPr/>
          <a:lstStyle/>
          <a:p>
            <a:fld id="{7960C2B7-D1E7-4905-B5C1-05DD59D73103}" type="datetimeFigureOut">
              <a:rPr lang="pt-PT" smtClean="0"/>
              <a:t>16/07/2024</a:t>
            </a:fld>
            <a:endParaRPr lang="pt-PT"/>
          </a:p>
        </p:txBody>
      </p:sp>
      <p:sp>
        <p:nvSpPr>
          <p:cNvPr id="3" name="Marcador de Posição do Rodapé 2">
            <a:extLst>
              <a:ext uri="{FF2B5EF4-FFF2-40B4-BE49-F238E27FC236}">
                <a16:creationId xmlns:a16="http://schemas.microsoft.com/office/drawing/2014/main" id="{3037A2B6-BF4C-20AA-ABF9-3B6EDCE9ECBA}"/>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7EF3E531-D29B-A0D8-F365-2D6DEDBAFD3D}"/>
              </a:ext>
            </a:extLst>
          </p:cNvPr>
          <p:cNvSpPr>
            <a:spLocks noGrp="1"/>
          </p:cNvSpPr>
          <p:nvPr>
            <p:ph type="sldNum" sz="quarter" idx="12"/>
          </p:nvPr>
        </p:nvSpPr>
        <p:spPr/>
        <p:txBody>
          <a:bodyPr/>
          <a:lstStyle/>
          <a:p>
            <a:fld id="{CED8E9C6-4AA0-484C-879C-2502EDEDBDBB}" type="slidenum">
              <a:rPr lang="pt-PT" smtClean="0"/>
              <a:t>‹#›</a:t>
            </a:fld>
            <a:endParaRPr lang="pt-PT"/>
          </a:p>
        </p:txBody>
      </p:sp>
    </p:spTree>
    <p:extLst>
      <p:ext uri="{BB962C8B-B14F-4D97-AF65-F5344CB8AC3E}">
        <p14:creationId xmlns:p14="http://schemas.microsoft.com/office/powerpoint/2010/main" val="382420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FFAC83-DE2F-0A50-2F75-7177F8C74E4A}"/>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8197B3FF-402B-EA90-DACD-7FE842B51C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BC7F6098-B63A-07B9-4E16-1276DB312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3ADAABAF-AE6E-A14F-67A2-895A0A0059BB}"/>
              </a:ext>
            </a:extLst>
          </p:cNvPr>
          <p:cNvSpPr>
            <a:spLocks noGrp="1"/>
          </p:cNvSpPr>
          <p:nvPr>
            <p:ph type="dt" sz="half" idx="10"/>
          </p:nvPr>
        </p:nvSpPr>
        <p:spPr/>
        <p:txBody>
          <a:bodyPr/>
          <a:lstStyle/>
          <a:p>
            <a:fld id="{7960C2B7-D1E7-4905-B5C1-05DD59D73103}" type="datetimeFigureOut">
              <a:rPr lang="pt-PT" smtClean="0"/>
              <a:t>16/07/2024</a:t>
            </a:fld>
            <a:endParaRPr lang="pt-PT"/>
          </a:p>
        </p:txBody>
      </p:sp>
      <p:sp>
        <p:nvSpPr>
          <p:cNvPr id="6" name="Marcador de Posição do Rodapé 5">
            <a:extLst>
              <a:ext uri="{FF2B5EF4-FFF2-40B4-BE49-F238E27FC236}">
                <a16:creationId xmlns:a16="http://schemas.microsoft.com/office/drawing/2014/main" id="{D297A718-525B-E648-C497-0EE46C872AF7}"/>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997A772F-AE6E-CE45-E997-0654BA49E7AE}"/>
              </a:ext>
            </a:extLst>
          </p:cNvPr>
          <p:cNvSpPr>
            <a:spLocks noGrp="1"/>
          </p:cNvSpPr>
          <p:nvPr>
            <p:ph type="sldNum" sz="quarter" idx="12"/>
          </p:nvPr>
        </p:nvSpPr>
        <p:spPr/>
        <p:txBody>
          <a:bodyPr/>
          <a:lstStyle/>
          <a:p>
            <a:fld id="{CED8E9C6-4AA0-484C-879C-2502EDEDBDBB}" type="slidenum">
              <a:rPr lang="pt-PT" smtClean="0"/>
              <a:t>‹#›</a:t>
            </a:fld>
            <a:endParaRPr lang="pt-PT"/>
          </a:p>
        </p:txBody>
      </p:sp>
    </p:spTree>
    <p:extLst>
      <p:ext uri="{BB962C8B-B14F-4D97-AF65-F5344CB8AC3E}">
        <p14:creationId xmlns:p14="http://schemas.microsoft.com/office/powerpoint/2010/main" val="315371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305471-D771-71FE-C8BB-5C879A54D434}"/>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6597C025-7029-C667-CA13-07B513C7BA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782AD18E-C937-71A5-0493-6D3024EF2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E93DA66C-DD0F-7FDD-1987-FCA914A50676}"/>
              </a:ext>
            </a:extLst>
          </p:cNvPr>
          <p:cNvSpPr>
            <a:spLocks noGrp="1"/>
          </p:cNvSpPr>
          <p:nvPr>
            <p:ph type="dt" sz="half" idx="10"/>
          </p:nvPr>
        </p:nvSpPr>
        <p:spPr/>
        <p:txBody>
          <a:bodyPr/>
          <a:lstStyle/>
          <a:p>
            <a:fld id="{7960C2B7-D1E7-4905-B5C1-05DD59D73103}" type="datetimeFigureOut">
              <a:rPr lang="pt-PT" smtClean="0"/>
              <a:t>16/07/2024</a:t>
            </a:fld>
            <a:endParaRPr lang="pt-PT"/>
          </a:p>
        </p:txBody>
      </p:sp>
      <p:sp>
        <p:nvSpPr>
          <p:cNvPr id="6" name="Marcador de Posição do Rodapé 5">
            <a:extLst>
              <a:ext uri="{FF2B5EF4-FFF2-40B4-BE49-F238E27FC236}">
                <a16:creationId xmlns:a16="http://schemas.microsoft.com/office/drawing/2014/main" id="{378F21F0-5E08-9A3C-C625-684DAD046086}"/>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EC5CD3CC-0DA1-7C63-5599-B112E941FC87}"/>
              </a:ext>
            </a:extLst>
          </p:cNvPr>
          <p:cNvSpPr>
            <a:spLocks noGrp="1"/>
          </p:cNvSpPr>
          <p:nvPr>
            <p:ph type="sldNum" sz="quarter" idx="12"/>
          </p:nvPr>
        </p:nvSpPr>
        <p:spPr/>
        <p:txBody>
          <a:bodyPr/>
          <a:lstStyle/>
          <a:p>
            <a:fld id="{CED8E9C6-4AA0-484C-879C-2502EDEDBDBB}" type="slidenum">
              <a:rPr lang="pt-PT" smtClean="0"/>
              <a:t>‹#›</a:t>
            </a:fld>
            <a:endParaRPr lang="pt-PT"/>
          </a:p>
        </p:txBody>
      </p:sp>
    </p:spTree>
    <p:extLst>
      <p:ext uri="{BB962C8B-B14F-4D97-AF65-F5344CB8AC3E}">
        <p14:creationId xmlns:p14="http://schemas.microsoft.com/office/powerpoint/2010/main" val="2972121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87D939F3-BF1D-96C2-A92B-A553EA62A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35BE867C-E640-2ECC-8BE9-421D85BB75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A91F0987-5230-EF0B-94D8-CA30684DC8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0C2B7-D1E7-4905-B5C1-05DD59D73103}" type="datetimeFigureOut">
              <a:rPr lang="pt-PT" smtClean="0"/>
              <a:t>16/07/2024</a:t>
            </a:fld>
            <a:endParaRPr lang="pt-PT"/>
          </a:p>
        </p:txBody>
      </p:sp>
      <p:sp>
        <p:nvSpPr>
          <p:cNvPr id="5" name="Marcador de Posição do Rodapé 4">
            <a:extLst>
              <a:ext uri="{FF2B5EF4-FFF2-40B4-BE49-F238E27FC236}">
                <a16:creationId xmlns:a16="http://schemas.microsoft.com/office/drawing/2014/main" id="{5964A81A-001C-27B1-48A3-720AE92843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D573778C-CFB8-36EB-85DA-587A4CFDA9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8E9C6-4AA0-484C-879C-2502EDEDBDBB}" type="slidenum">
              <a:rPr lang="pt-PT" smtClean="0"/>
              <a:t>‹#›</a:t>
            </a:fld>
            <a:endParaRPr lang="pt-PT"/>
          </a:p>
        </p:txBody>
      </p:sp>
    </p:spTree>
    <p:extLst>
      <p:ext uri="{BB962C8B-B14F-4D97-AF65-F5344CB8AC3E}">
        <p14:creationId xmlns:p14="http://schemas.microsoft.com/office/powerpoint/2010/main" val="4198804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294200"/>
            <a:ext cx="10972800" cy="59088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09601" y="1137920"/>
            <a:ext cx="10972800" cy="4947920"/>
          </a:xfrm>
          <a:prstGeom prst="rect">
            <a:avLst/>
          </a:prstGeom>
        </p:spPr>
        <p:txBody>
          <a:bodyPr vert="horz" lIns="0" tIns="0" rIns="0" bIns="0" rtlCol="0" anchor="t" anchorCtr="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grpSp>
        <p:nvGrpSpPr>
          <p:cNvPr id="14" name="Group 4">
            <a:extLst>
              <a:ext uri="{FF2B5EF4-FFF2-40B4-BE49-F238E27FC236}">
                <a16:creationId xmlns:a16="http://schemas.microsoft.com/office/drawing/2014/main" id="{7E89FB01-0304-4B7A-83F4-087FD710583C}"/>
              </a:ext>
            </a:extLst>
          </p:cNvPr>
          <p:cNvGrpSpPr>
            <a:grpSpLocks noChangeAspect="1"/>
          </p:cNvGrpSpPr>
          <p:nvPr userDrawn="1"/>
        </p:nvGrpSpPr>
        <p:grpSpPr bwMode="auto">
          <a:xfrm>
            <a:off x="11281250" y="6356350"/>
            <a:ext cx="303055" cy="311150"/>
            <a:chOff x="7110" y="4004"/>
            <a:chExt cx="191" cy="196"/>
          </a:xfrm>
        </p:grpSpPr>
        <p:sp>
          <p:nvSpPr>
            <p:cNvPr id="15" name="Freeform 5">
              <a:extLst>
                <a:ext uri="{FF2B5EF4-FFF2-40B4-BE49-F238E27FC236}">
                  <a16:creationId xmlns:a16="http://schemas.microsoft.com/office/drawing/2014/main" id="{4DE1CE93-8A80-4A24-92CA-71C05E453718}"/>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sz="1799" noProof="0" dirty="0"/>
            </a:p>
          </p:txBody>
        </p:sp>
        <p:sp>
          <p:nvSpPr>
            <p:cNvPr id="16" name="Freeform 6">
              <a:extLst>
                <a:ext uri="{FF2B5EF4-FFF2-40B4-BE49-F238E27FC236}">
                  <a16:creationId xmlns:a16="http://schemas.microsoft.com/office/drawing/2014/main" id="{769AC85D-6BA0-4E5B-A206-FB7E85E0DDBE}"/>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sz="1799" noProof="0" dirty="0"/>
            </a:p>
          </p:txBody>
        </p:sp>
        <p:sp>
          <p:nvSpPr>
            <p:cNvPr id="17" name="Freeform 7">
              <a:extLst>
                <a:ext uri="{FF2B5EF4-FFF2-40B4-BE49-F238E27FC236}">
                  <a16:creationId xmlns:a16="http://schemas.microsoft.com/office/drawing/2014/main" id="{5A99D1FF-A731-4C56-AEC5-4C61FAC74874}"/>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sz="1799" noProof="0" dirty="0"/>
            </a:p>
          </p:txBody>
        </p:sp>
      </p:grpSp>
      <p:sp>
        <p:nvSpPr>
          <p:cNvPr id="20" name="Date Placeholder 3">
            <a:extLst>
              <a:ext uri="{FF2B5EF4-FFF2-40B4-BE49-F238E27FC236}">
                <a16:creationId xmlns:a16="http://schemas.microsoft.com/office/drawing/2014/main" id="{7FA7D49F-D989-4CDB-9335-913430F7425F}"/>
              </a:ext>
            </a:extLst>
          </p:cNvPr>
          <p:cNvSpPr>
            <a:spLocks noGrp="1"/>
          </p:cNvSpPr>
          <p:nvPr>
            <p:ph type="dt" sz="half" idx="2"/>
          </p:nvPr>
        </p:nvSpPr>
        <p:spPr>
          <a:xfrm>
            <a:off x="1428184" y="6471244"/>
            <a:ext cx="1190638" cy="180000"/>
          </a:xfrm>
          <a:prstGeom prst="rect">
            <a:avLst/>
          </a:prstGeom>
        </p:spPr>
        <p:txBody>
          <a:bodyPr lIns="0" tIns="0" rIns="0" bIns="0" anchor="ctr"/>
          <a:lstStyle>
            <a:lvl1pPr marL="0" algn="l" defTabSz="913943" rtl="0" eaLnBrk="1" latinLnBrk="0" hangingPunct="1">
              <a:lnSpc>
                <a:spcPct val="100000"/>
              </a:lnSpc>
              <a:defRPr lang="en-US" sz="800" kern="1200" smtClean="0">
                <a:solidFill>
                  <a:schemeClr val="bg1"/>
                </a:solidFill>
                <a:latin typeface="EYInterstate" panose="02000503020000020004" pitchFamily="2" charset="0"/>
                <a:ea typeface="+mn-ea"/>
                <a:cs typeface="+mn-cs"/>
              </a:defRPr>
            </a:lvl1pPr>
          </a:lstStyle>
          <a:p>
            <a:fld id="{AB1DF376-C9F9-44B2-A37A-B4245ECFE416}" type="datetime3">
              <a:rPr lang="en-US" smtClean="0"/>
              <a:t>16 July 2024</a:t>
            </a:fld>
            <a:endParaRPr lang="de-DE" dirty="0"/>
          </a:p>
        </p:txBody>
      </p:sp>
      <p:sp>
        <p:nvSpPr>
          <p:cNvPr id="21" name="Footer Placeholder 4">
            <a:extLst>
              <a:ext uri="{FF2B5EF4-FFF2-40B4-BE49-F238E27FC236}">
                <a16:creationId xmlns:a16="http://schemas.microsoft.com/office/drawing/2014/main" id="{26944631-E8AF-4601-B721-3347E3AFB2F4}"/>
              </a:ext>
            </a:extLst>
          </p:cNvPr>
          <p:cNvSpPr>
            <a:spLocks noGrp="1"/>
          </p:cNvSpPr>
          <p:nvPr>
            <p:ph type="ftr" sz="quarter" idx="3"/>
          </p:nvPr>
        </p:nvSpPr>
        <p:spPr>
          <a:xfrm>
            <a:off x="3237502" y="6471244"/>
            <a:ext cx="3084493" cy="180000"/>
          </a:xfrm>
          <a:prstGeom prst="rect">
            <a:avLst/>
          </a:prstGeom>
        </p:spPr>
        <p:txBody>
          <a:bodyPr lIns="0" tIns="0" rIns="0" bIns="0" anchor="ctr"/>
          <a:lstStyle>
            <a:lvl1pPr marL="0" algn="l" defTabSz="913943" rtl="0" eaLnBrk="1" latinLnBrk="0" hangingPunct="1">
              <a:lnSpc>
                <a:spcPct val="100000"/>
              </a:lnSpc>
              <a:defRPr lang="en-US" sz="800" kern="1200" smtClean="0">
                <a:solidFill>
                  <a:schemeClr val="bg1"/>
                </a:solidFill>
                <a:latin typeface="EYInterstate" panose="02000503020000020004" pitchFamily="2" charset="0"/>
                <a:ea typeface="+mn-ea"/>
                <a:cs typeface="+mn-cs"/>
              </a:defRPr>
            </a:lvl1pPr>
          </a:lstStyle>
          <a:p>
            <a:r>
              <a:rPr lang="de-DE"/>
              <a:t>EY DE PPT Gallery</a:t>
            </a:r>
            <a:endParaRPr lang="de-DE" dirty="0"/>
          </a:p>
        </p:txBody>
      </p:sp>
      <p:sp>
        <p:nvSpPr>
          <p:cNvPr id="22" name="Slide Number Placeholder 5">
            <a:extLst>
              <a:ext uri="{FF2B5EF4-FFF2-40B4-BE49-F238E27FC236}">
                <a16:creationId xmlns:a16="http://schemas.microsoft.com/office/drawing/2014/main" id="{1E733AAD-1BCD-417D-A2A4-521F133E28CB}"/>
              </a:ext>
            </a:extLst>
          </p:cNvPr>
          <p:cNvSpPr>
            <a:spLocks noGrp="1"/>
          </p:cNvSpPr>
          <p:nvPr>
            <p:ph type="sldNum" sz="quarter" idx="4"/>
          </p:nvPr>
        </p:nvSpPr>
        <p:spPr>
          <a:xfrm>
            <a:off x="616900" y="6471244"/>
            <a:ext cx="662721" cy="180000"/>
          </a:xfrm>
          <a:prstGeom prst="rect">
            <a:avLst/>
          </a:prstGeom>
        </p:spPr>
        <p:txBody>
          <a:bodyPr lIns="0" tIns="0" rIns="0" bIns="0" anchor="ctr"/>
          <a:lstStyle>
            <a:lvl1pPr marL="0" algn="l" defTabSz="913943" rtl="0" eaLnBrk="1" latinLnBrk="0" hangingPunct="1">
              <a:lnSpc>
                <a:spcPct val="100000"/>
              </a:lnSpc>
              <a:defRPr lang="en-GB" sz="800" kern="1200" smtClean="0">
                <a:solidFill>
                  <a:schemeClr val="bg1"/>
                </a:solidFill>
                <a:latin typeface="EYInterstate" panose="02000503020000020004" pitchFamily="2" charset="0"/>
                <a:ea typeface="+mn-ea"/>
                <a:cs typeface="+mn-cs"/>
              </a:defRPr>
            </a:lvl1pPr>
          </a:lstStyle>
          <a:p>
            <a:r>
              <a:rPr lang="en-US"/>
              <a:t>Page </a:t>
            </a:r>
            <a:fld id="{F1BC30E3-FFE5-4B91-AA19-87A149EBB9EE}" type="slidenum">
              <a:rPr lang="en-US" smtClean="0"/>
              <a:pPr/>
              <a:t>‹#›</a:t>
            </a:fld>
            <a:endParaRPr lang="en-US" dirty="0"/>
          </a:p>
        </p:txBody>
      </p:sp>
    </p:spTree>
    <p:extLst>
      <p:ext uri="{BB962C8B-B14F-4D97-AF65-F5344CB8AC3E}">
        <p14:creationId xmlns:p14="http://schemas.microsoft.com/office/powerpoint/2010/main" val="2608396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913943" rtl="0" eaLnBrk="1" latinLnBrk="0" hangingPunct="1">
        <a:lnSpc>
          <a:spcPct val="100000"/>
        </a:lnSpc>
        <a:spcBef>
          <a:spcPct val="0"/>
        </a:spcBef>
        <a:buNone/>
        <a:defRPr sz="2399" b="0" kern="1200">
          <a:solidFill>
            <a:schemeClr val="bg1"/>
          </a:solidFill>
          <a:latin typeface="EYInterstate Light" panose="02000506000000020004" pitchFamily="2" charset="0"/>
          <a:ea typeface="+mj-ea"/>
          <a:cs typeface="Arial" pitchFamily="34" charset="0"/>
        </a:defRPr>
      </a:lvl1pPr>
    </p:titleStyle>
    <p:bodyStyle>
      <a:lvl1pPr marL="356438" indent="-356438" algn="l" defTabSz="913943" rtl="0" eaLnBrk="1" latinLnBrk="0" hangingPunct="1">
        <a:lnSpc>
          <a:spcPct val="100000"/>
        </a:lnSpc>
        <a:spcBef>
          <a:spcPts val="0"/>
        </a:spcBef>
        <a:buClr>
          <a:schemeClr val="tx2"/>
        </a:buClr>
        <a:buSzPct val="70000"/>
        <a:buFont typeface="Arial" pitchFamily="34" charset="0"/>
        <a:buChar char="►"/>
        <a:defRPr sz="1999" kern="1200">
          <a:solidFill>
            <a:schemeClr val="bg1"/>
          </a:solidFill>
          <a:latin typeface="EYInterstate Light" panose="02000506000000020004" pitchFamily="2" charset="0"/>
          <a:ea typeface="+mn-ea"/>
          <a:cs typeface="+mn-cs"/>
        </a:defRPr>
      </a:lvl1pPr>
      <a:lvl2pPr marL="712875" indent="-356438" algn="l" defTabSz="913943" rtl="0" eaLnBrk="1" latinLnBrk="0" hangingPunct="1">
        <a:lnSpc>
          <a:spcPct val="100000"/>
        </a:lnSpc>
        <a:spcBef>
          <a:spcPts val="0"/>
        </a:spcBef>
        <a:buClr>
          <a:schemeClr val="tx2"/>
        </a:buClr>
        <a:buSzPct val="70000"/>
        <a:buFont typeface="Arial" pitchFamily="34" charset="0"/>
        <a:buChar char="►"/>
        <a:defRPr sz="1799" kern="1200">
          <a:solidFill>
            <a:schemeClr val="bg1"/>
          </a:solidFill>
          <a:latin typeface="EYInterstate Light" panose="02000506000000020004" pitchFamily="2" charset="0"/>
          <a:ea typeface="+mn-ea"/>
          <a:cs typeface="+mn-cs"/>
        </a:defRPr>
      </a:lvl2pPr>
      <a:lvl3pPr marL="1069313" indent="-356438" algn="l" defTabSz="913943" rtl="0" eaLnBrk="1" latinLnBrk="0" hangingPunct="1">
        <a:lnSpc>
          <a:spcPct val="100000"/>
        </a:lnSpc>
        <a:spcBef>
          <a:spcPts val="0"/>
        </a:spcBef>
        <a:buClr>
          <a:schemeClr val="tx2"/>
        </a:buClr>
        <a:buSzPct val="70000"/>
        <a:buFont typeface="Arial" pitchFamily="34" charset="0"/>
        <a:buChar char="►"/>
        <a:defRPr sz="1599" kern="1200">
          <a:solidFill>
            <a:schemeClr val="bg1"/>
          </a:solidFill>
          <a:latin typeface="EYInterstate Light" panose="02000506000000020004" pitchFamily="2" charset="0"/>
          <a:ea typeface="+mn-ea"/>
          <a:cs typeface="+mn-cs"/>
        </a:defRPr>
      </a:lvl3pPr>
      <a:lvl4pPr marL="1425751" indent="-356438" algn="l" defTabSz="913943" rtl="0" eaLnBrk="1" latinLnBrk="0" hangingPunct="1">
        <a:lnSpc>
          <a:spcPct val="100000"/>
        </a:lnSpc>
        <a:spcBef>
          <a:spcPts val="0"/>
        </a:spcBef>
        <a:buClr>
          <a:schemeClr val="tx2"/>
        </a:buClr>
        <a:buSzPct val="70000"/>
        <a:buFont typeface="Arial" pitchFamily="34" charset="0"/>
        <a:buChar char="►"/>
        <a:defRPr sz="1399" kern="1200">
          <a:solidFill>
            <a:schemeClr val="bg1"/>
          </a:solidFill>
          <a:latin typeface="EYInterstate Light" panose="02000506000000020004" pitchFamily="2" charset="0"/>
          <a:ea typeface="+mn-ea"/>
          <a:cs typeface="+mn-cs"/>
        </a:defRPr>
      </a:lvl4pPr>
      <a:lvl5pPr marL="1697776" indent="-271327" algn="l" defTabSz="913943" rtl="0" eaLnBrk="1" latinLnBrk="0" hangingPunct="1">
        <a:lnSpc>
          <a:spcPct val="100000"/>
        </a:lnSpc>
        <a:spcBef>
          <a:spcPts val="0"/>
        </a:spcBef>
        <a:buClr>
          <a:schemeClr val="tx2"/>
        </a:buClr>
        <a:buSzPct val="70000"/>
        <a:buFont typeface="Arial" pitchFamily="34" charset="0"/>
        <a:buChar char="►"/>
        <a:defRPr sz="1199" kern="1200">
          <a:solidFill>
            <a:schemeClr val="bg1"/>
          </a:solidFill>
          <a:latin typeface="EYInterstate Light" panose="02000506000000020004" pitchFamily="2" charset="0"/>
          <a:ea typeface="+mn-ea"/>
          <a:cs typeface="+mn-cs"/>
        </a:defRPr>
      </a:lvl5pPr>
      <a:lvl6pPr marL="2513343"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314"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286"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257"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4" pos="7301">
          <p15:clr>
            <a:srgbClr val="F26B43"/>
          </p15:clr>
        </p15:guide>
        <p15:guide id="5" pos="384">
          <p15:clr>
            <a:srgbClr val="F26B43"/>
          </p15:clr>
        </p15:guide>
        <p15:guide id="6" orient="horz" pos="187">
          <p15:clr>
            <a:srgbClr val="F26B43"/>
          </p15:clr>
        </p15:guide>
        <p15:guide id="7" orient="horz" pos="709">
          <p15:clr>
            <a:srgbClr val="F26B43"/>
          </p15:clr>
        </p15:guide>
        <p15:guide id="8" orient="horz" pos="3838">
          <p15:clr>
            <a:srgbClr val="F26B43"/>
          </p15:clr>
        </p15:guide>
        <p15:guide id="9" orient="horz" pos="415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 Id="rId9"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chart" Target="../charts/chart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ee the source image">
            <a:extLst>
              <a:ext uri="{FF2B5EF4-FFF2-40B4-BE49-F238E27FC236}">
                <a16:creationId xmlns:a16="http://schemas.microsoft.com/office/drawing/2014/main" id="{CA3008A2-03A8-7CE5-02A6-BC401DFD5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9378" y="189000"/>
            <a:ext cx="568123" cy="590400"/>
          </a:xfrm>
          <a:prstGeom prst="rect">
            <a:avLst/>
          </a:prstGeom>
          <a:noFill/>
          <a:ln>
            <a:solidFill>
              <a:srgbClr val="BDD52A"/>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A5DC87-6BA2-4B26-5E98-7E2981882289}"/>
              </a:ext>
            </a:extLst>
          </p:cNvPr>
          <p:cNvSpPr txBox="1"/>
          <p:nvPr/>
        </p:nvSpPr>
        <p:spPr>
          <a:xfrm>
            <a:off x="431321" y="2105561"/>
            <a:ext cx="6564702" cy="1323439"/>
          </a:xfrm>
          <a:prstGeom prst="rect">
            <a:avLst/>
          </a:prstGeom>
          <a:noFill/>
        </p:spPr>
        <p:txBody>
          <a:bodyPr wrap="square" rtlCol="0">
            <a:spAutoFit/>
          </a:bodyPr>
          <a:lstStyle/>
          <a:p>
            <a:r>
              <a:rPr lang="en-US" sz="4000" dirty="0"/>
              <a:t>Credit Risk Scoring: A Stacking Generalization Approach</a:t>
            </a:r>
          </a:p>
        </p:txBody>
      </p:sp>
      <p:sp>
        <p:nvSpPr>
          <p:cNvPr id="6" name="Rectangle 5">
            <a:extLst>
              <a:ext uri="{FF2B5EF4-FFF2-40B4-BE49-F238E27FC236}">
                <a16:creationId xmlns:a16="http://schemas.microsoft.com/office/drawing/2014/main" id="{06746CBC-5922-1A7C-A7B5-6367CB894803}"/>
              </a:ext>
            </a:extLst>
          </p:cNvPr>
          <p:cNvSpPr/>
          <p:nvPr/>
        </p:nvSpPr>
        <p:spPr>
          <a:xfrm>
            <a:off x="560838" y="3434648"/>
            <a:ext cx="1725161" cy="67677"/>
          </a:xfrm>
          <a:prstGeom prst="rect">
            <a:avLst/>
          </a:prstGeom>
          <a:solidFill>
            <a:srgbClr val="BDD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solidFill>
                <a:schemeClr val="bg1"/>
              </a:solidFill>
            </a:endParaRPr>
          </a:p>
        </p:txBody>
      </p:sp>
      <p:grpSp>
        <p:nvGrpSpPr>
          <p:cNvPr id="7" name="Group 6">
            <a:extLst>
              <a:ext uri="{FF2B5EF4-FFF2-40B4-BE49-F238E27FC236}">
                <a16:creationId xmlns:a16="http://schemas.microsoft.com/office/drawing/2014/main" id="{D2B0C060-DE96-7893-42F2-3CC4C93D80BE}"/>
              </a:ext>
            </a:extLst>
          </p:cNvPr>
          <p:cNvGrpSpPr/>
          <p:nvPr/>
        </p:nvGrpSpPr>
        <p:grpSpPr>
          <a:xfrm>
            <a:off x="7607285" y="1406400"/>
            <a:ext cx="4370216" cy="4362451"/>
            <a:chOff x="5197476" y="919163"/>
            <a:chExt cx="3573462" cy="3567113"/>
          </a:xfrm>
          <a:solidFill>
            <a:schemeClr val="bg1">
              <a:lumMod val="95000"/>
              <a:alpha val="50000"/>
            </a:schemeClr>
          </a:solidFill>
        </p:grpSpPr>
        <p:sp>
          <p:nvSpPr>
            <p:cNvPr id="8" name="Freeform 5">
              <a:extLst>
                <a:ext uri="{FF2B5EF4-FFF2-40B4-BE49-F238E27FC236}">
                  <a16:creationId xmlns:a16="http://schemas.microsoft.com/office/drawing/2014/main" id="{54C77CFD-F2E0-BF48-E14B-6C71FA273703}"/>
                </a:ext>
              </a:extLst>
            </p:cNvPr>
            <p:cNvSpPr>
              <a:spLocks/>
            </p:cNvSpPr>
            <p:nvPr/>
          </p:nvSpPr>
          <p:spPr bwMode="auto">
            <a:xfrm>
              <a:off x="5197476" y="919163"/>
              <a:ext cx="2974975" cy="3567113"/>
            </a:xfrm>
            <a:custGeom>
              <a:avLst/>
              <a:gdLst>
                <a:gd name="T0" fmla="*/ 91 w 1709"/>
                <a:gd name="T1" fmla="*/ 1299 h 2050"/>
                <a:gd name="T2" fmla="*/ 128 w 1709"/>
                <a:gd name="T3" fmla="*/ 1362 h 2050"/>
                <a:gd name="T4" fmla="*/ 111 w 1709"/>
                <a:gd name="T5" fmla="*/ 1476 h 2050"/>
                <a:gd name="T6" fmla="*/ 132 w 1709"/>
                <a:gd name="T7" fmla="*/ 1550 h 2050"/>
                <a:gd name="T8" fmla="*/ 175 w 1709"/>
                <a:gd name="T9" fmla="*/ 1599 h 2050"/>
                <a:gd name="T10" fmla="*/ 203 w 1709"/>
                <a:gd name="T11" fmla="*/ 1667 h 2050"/>
                <a:gd name="T12" fmla="*/ 209 w 1709"/>
                <a:gd name="T13" fmla="*/ 1786 h 2050"/>
                <a:gd name="T14" fmla="*/ 358 w 1709"/>
                <a:gd name="T15" fmla="*/ 1876 h 2050"/>
                <a:gd name="T16" fmla="*/ 784 w 1709"/>
                <a:gd name="T17" fmla="*/ 2024 h 2050"/>
                <a:gd name="T18" fmla="*/ 1673 w 1709"/>
                <a:gd name="T19" fmla="*/ 2048 h 2050"/>
                <a:gd name="T20" fmla="*/ 1706 w 1709"/>
                <a:gd name="T21" fmla="*/ 2003 h 2050"/>
                <a:gd name="T22" fmla="*/ 1649 w 1709"/>
                <a:gd name="T23" fmla="*/ 1901 h 2050"/>
                <a:gd name="T24" fmla="*/ 1571 w 1709"/>
                <a:gd name="T25" fmla="*/ 1605 h 2050"/>
                <a:gd name="T26" fmla="*/ 1516 w 1709"/>
                <a:gd name="T27" fmla="*/ 1581 h 2050"/>
                <a:gd name="T28" fmla="*/ 1546 w 1709"/>
                <a:gd name="T29" fmla="*/ 1825 h 2050"/>
                <a:gd name="T30" fmla="*/ 1614 w 1709"/>
                <a:gd name="T31" fmla="*/ 1976 h 2050"/>
                <a:gd name="T32" fmla="*/ 842 w 1709"/>
                <a:gd name="T33" fmla="*/ 1982 h 2050"/>
                <a:gd name="T34" fmla="*/ 753 w 1709"/>
                <a:gd name="T35" fmla="*/ 1753 h 2050"/>
                <a:gd name="T36" fmla="*/ 1019 w 1709"/>
                <a:gd name="T37" fmla="*/ 1538 h 2050"/>
                <a:gd name="T38" fmla="*/ 985 w 1709"/>
                <a:gd name="T39" fmla="*/ 1505 h 2050"/>
                <a:gd name="T40" fmla="*/ 781 w 1709"/>
                <a:gd name="T41" fmla="*/ 1671 h 2050"/>
                <a:gd name="T42" fmla="*/ 638 w 1709"/>
                <a:gd name="T43" fmla="*/ 1721 h 2050"/>
                <a:gd name="T44" fmla="*/ 344 w 1709"/>
                <a:gd name="T45" fmla="*/ 1809 h 2050"/>
                <a:gd name="T46" fmla="*/ 266 w 1709"/>
                <a:gd name="T47" fmla="*/ 1703 h 2050"/>
                <a:gd name="T48" fmla="*/ 273 w 1709"/>
                <a:gd name="T49" fmla="*/ 1609 h 2050"/>
                <a:gd name="T50" fmla="*/ 202 w 1709"/>
                <a:gd name="T51" fmla="*/ 1535 h 2050"/>
                <a:gd name="T52" fmla="*/ 222 w 1709"/>
                <a:gd name="T53" fmla="*/ 1488 h 2050"/>
                <a:gd name="T54" fmla="*/ 167 w 1709"/>
                <a:gd name="T55" fmla="*/ 1434 h 2050"/>
                <a:gd name="T56" fmla="*/ 190 w 1709"/>
                <a:gd name="T57" fmla="*/ 1391 h 2050"/>
                <a:gd name="T58" fmla="*/ 122 w 1709"/>
                <a:gd name="T59" fmla="*/ 1238 h 2050"/>
                <a:gd name="T60" fmla="*/ 73 w 1709"/>
                <a:gd name="T61" fmla="*/ 1205 h 2050"/>
                <a:gd name="T62" fmla="*/ 261 w 1709"/>
                <a:gd name="T63" fmla="*/ 902 h 2050"/>
                <a:gd name="T64" fmla="*/ 224 w 1709"/>
                <a:gd name="T65" fmla="*/ 771 h 2050"/>
                <a:gd name="T66" fmla="*/ 201 w 1709"/>
                <a:gd name="T67" fmla="*/ 711 h 2050"/>
                <a:gd name="T68" fmla="*/ 253 w 1709"/>
                <a:gd name="T69" fmla="*/ 578 h 2050"/>
                <a:gd name="T70" fmla="*/ 284 w 1709"/>
                <a:gd name="T71" fmla="*/ 463 h 2050"/>
                <a:gd name="T72" fmla="*/ 713 w 1709"/>
                <a:gd name="T73" fmla="*/ 117 h 2050"/>
                <a:gd name="T74" fmla="*/ 1194 w 1709"/>
                <a:gd name="T75" fmla="*/ 80 h 2050"/>
                <a:gd name="T76" fmla="*/ 1206 w 1709"/>
                <a:gd name="T77" fmla="*/ 13 h 2050"/>
                <a:gd name="T78" fmla="*/ 699 w 1709"/>
                <a:gd name="T79" fmla="*/ 50 h 2050"/>
                <a:gd name="T80" fmla="*/ 220 w 1709"/>
                <a:gd name="T81" fmla="*/ 439 h 2050"/>
                <a:gd name="T82" fmla="*/ 187 w 1709"/>
                <a:gd name="T83" fmla="*/ 563 h 2050"/>
                <a:gd name="T84" fmla="*/ 138 w 1709"/>
                <a:gd name="T85" fmla="*/ 688 h 2050"/>
                <a:gd name="T86" fmla="*/ 178 w 1709"/>
                <a:gd name="T87" fmla="*/ 821 h 2050"/>
                <a:gd name="T88" fmla="*/ 200 w 1709"/>
                <a:gd name="T89" fmla="*/ 871 h 2050"/>
                <a:gd name="T90" fmla="*/ 6 w 1709"/>
                <a:gd name="T91" fmla="*/ 1214 h 2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9" h="2050">
                  <a:moveTo>
                    <a:pt x="55" y="1278"/>
                  </a:moveTo>
                  <a:cubicBezTo>
                    <a:pt x="66" y="1286"/>
                    <a:pt x="78" y="1293"/>
                    <a:pt x="91" y="1299"/>
                  </a:cubicBezTo>
                  <a:cubicBezTo>
                    <a:pt x="105" y="1306"/>
                    <a:pt x="130" y="1319"/>
                    <a:pt x="132" y="1328"/>
                  </a:cubicBezTo>
                  <a:cubicBezTo>
                    <a:pt x="134" y="1339"/>
                    <a:pt x="133" y="1351"/>
                    <a:pt x="128" y="1362"/>
                  </a:cubicBezTo>
                  <a:cubicBezTo>
                    <a:pt x="123" y="1373"/>
                    <a:pt x="117" y="1383"/>
                    <a:pt x="113" y="1391"/>
                  </a:cubicBezTo>
                  <a:cubicBezTo>
                    <a:pt x="100" y="1413"/>
                    <a:pt x="79" y="1450"/>
                    <a:pt x="111" y="1476"/>
                  </a:cubicBezTo>
                  <a:cubicBezTo>
                    <a:pt x="118" y="1482"/>
                    <a:pt x="131" y="1492"/>
                    <a:pt x="143" y="1501"/>
                  </a:cubicBezTo>
                  <a:cubicBezTo>
                    <a:pt x="134" y="1516"/>
                    <a:pt x="130" y="1533"/>
                    <a:pt x="132" y="1550"/>
                  </a:cubicBezTo>
                  <a:cubicBezTo>
                    <a:pt x="133" y="1564"/>
                    <a:pt x="141" y="1576"/>
                    <a:pt x="152" y="1584"/>
                  </a:cubicBezTo>
                  <a:cubicBezTo>
                    <a:pt x="159" y="1589"/>
                    <a:pt x="168" y="1594"/>
                    <a:pt x="175" y="1599"/>
                  </a:cubicBezTo>
                  <a:cubicBezTo>
                    <a:pt x="196" y="1610"/>
                    <a:pt x="204" y="1615"/>
                    <a:pt x="206" y="1626"/>
                  </a:cubicBezTo>
                  <a:cubicBezTo>
                    <a:pt x="208" y="1640"/>
                    <a:pt x="207" y="1654"/>
                    <a:pt x="203" y="1667"/>
                  </a:cubicBezTo>
                  <a:cubicBezTo>
                    <a:pt x="201" y="1676"/>
                    <a:pt x="199" y="1685"/>
                    <a:pt x="198" y="1694"/>
                  </a:cubicBezTo>
                  <a:cubicBezTo>
                    <a:pt x="194" y="1725"/>
                    <a:pt x="198" y="1757"/>
                    <a:pt x="209" y="1786"/>
                  </a:cubicBezTo>
                  <a:cubicBezTo>
                    <a:pt x="224" y="1841"/>
                    <a:pt x="273" y="1878"/>
                    <a:pt x="330" y="1879"/>
                  </a:cubicBezTo>
                  <a:cubicBezTo>
                    <a:pt x="339" y="1879"/>
                    <a:pt x="348" y="1878"/>
                    <a:pt x="358" y="1876"/>
                  </a:cubicBezTo>
                  <a:cubicBezTo>
                    <a:pt x="455" y="1853"/>
                    <a:pt x="551" y="1824"/>
                    <a:pt x="645" y="1790"/>
                  </a:cubicBezTo>
                  <a:cubicBezTo>
                    <a:pt x="722" y="1835"/>
                    <a:pt x="771" y="1973"/>
                    <a:pt x="784" y="2024"/>
                  </a:cubicBezTo>
                  <a:cubicBezTo>
                    <a:pt x="787" y="2039"/>
                    <a:pt x="801" y="2050"/>
                    <a:pt x="817" y="2050"/>
                  </a:cubicBezTo>
                  <a:cubicBezTo>
                    <a:pt x="1673" y="2048"/>
                    <a:pt x="1673" y="2048"/>
                    <a:pt x="1673" y="2048"/>
                  </a:cubicBezTo>
                  <a:cubicBezTo>
                    <a:pt x="1684" y="2048"/>
                    <a:pt x="1694" y="2042"/>
                    <a:pt x="1701" y="2034"/>
                  </a:cubicBezTo>
                  <a:cubicBezTo>
                    <a:pt x="1707" y="2025"/>
                    <a:pt x="1709" y="2014"/>
                    <a:pt x="1706" y="2003"/>
                  </a:cubicBezTo>
                  <a:cubicBezTo>
                    <a:pt x="1697" y="1980"/>
                    <a:pt x="1686" y="1958"/>
                    <a:pt x="1671" y="1938"/>
                  </a:cubicBezTo>
                  <a:cubicBezTo>
                    <a:pt x="1663" y="1927"/>
                    <a:pt x="1656" y="1914"/>
                    <a:pt x="1649" y="1901"/>
                  </a:cubicBezTo>
                  <a:cubicBezTo>
                    <a:pt x="1634" y="1870"/>
                    <a:pt x="1621" y="1838"/>
                    <a:pt x="1611" y="1804"/>
                  </a:cubicBezTo>
                  <a:cubicBezTo>
                    <a:pt x="1592" y="1739"/>
                    <a:pt x="1578" y="1672"/>
                    <a:pt x="1571" y="1605"/>
                  </a:cubicBezTo>
                  <a:cubicBezTo>
                    <a:pt x="1570" y="1592"/>
                    <a:pt x="1562" y="1581"/>
                    <a:pt x="1550" y="1576"/>
                  </a:cubicBezTo>
                  <a:cubicBezTo>
                    <a:pt x="1539" y="1571"/>
                    <a:pt x="1526" y="1573"/>
                    <a:pt x="1516" y="1581"/>
                  </a:cubicBezTo>
                  <a:cubicBezTo>
                    <a:pt x="1506" y="1588"/>
                    <a:pt x="1501" y="1601"/>
                    <a:pt x="1503" y="1613"/>
                  </a:cubicBezTo>
                  <a:cubicBezTo>
                    <a:pt x="1511" y="1685"/>
                    <a:pt x="1525" y="1756"/>
                    <a:pt x="1546" y="1825"/>
                  </a:cubicBezTo>
                  <a:cubicBezTo>
                    <a:pt x="1557" y="1861"/>
                    <a:pt x="1571" y="1897"/>
                    <a:pt x="1588" y="1931"/>
                  </a:cubicBezTo>
                  <a:cubicBezTo>
                    <a:pt x="1596" y="1947"/>
                    <a:pt x="1604" y="1962"/>
                    <a:pt x="1614" y="1976"/>
                  </a:cubicBezTo>
                  <a:cubicBezTo>
                    <a:pt x="1617" y="1980"/>
                    <a:pt x="1617" y="1980"/>
                    <a:pt x="1617" y="1980"/>
                  </a:cubicBezTo>
                  <a:cubicBezTo>
                    <a:pt x="842" y="1982"/>
                    <a:pt x="842" y="1982"/>
                    <a:pt x="842" y="1982"/>
                  </a:cubicBezTo>
                  <a:cubicBezTo>
                    <a:pt x="820" y="1901"/>
                    <a:pt x="779" y="1826"/>
                    <a:pt x="722" y="1764"/>
                  </a:cubicBezTo>
                  <a:cubicBezTo>
                    <a:pt x="753" y="1753"/>
                    <a:pt x="753" y="1753"/>
                    <a:pt x="753" y="1753"/>
                  </a:cubicBezTo>
                  <a:cubicBezTo>
                    <a:pt x="776" y="1745"/>
                    <a:pt x="793" y="1739"/>
                    <a:pt x="802" y="1736"/>
                  </a:cubicBezTo>
                  <a:cubicBezTo>
                    <a:pt x="948" y="1690"/>
                    <a:pt x="1021" y="1623"/>
                    <a:pt x="1019" y="1538"/>
                  </a:cubicBezTo>
                  <a:cubicBezTo>
                    <a:pt x="1019" y="1529"/>
                    <a:pt x="1016" y="1520"/>
                    <a:pt x="1009" y="1514"/>
                  </a:cubicBezTo>
                  <a:cubicBezTo>
                    <a:pt x="1003" y="1508"/>
                    <a:pt x="994" y="1504"/>
                    <a:pt x="985" y="1505"/>
                  </a:cubicBezTo>
                  <a:cubicBezTo>
                    <a:pt x="966" y="1505"/>
                    <a:pt x="951" y="1521"/>
                    <a:pt x="951" y="1540"/>
                  </a:cubicBezTo>
                  <a:cubicBezTo>
                    <a:pt x="952" y="1575"/>
                    <a:pt x="923" y="1626"/>
                    <a:pt x="781" y="1671"/>
                  </a:cubicBezTo>
                  <a:cubicBezTo>
                    <a:pt x="772" y="1674"/>
                    <a:pt x="754" y="1680"/>
                    <a:pt x="731" y="1688"/>
                  </a:cubicBezTo>
                  <a:cubicBezTo>
                    <a:pt x="705" y="1697"/>
                    <a:pt x="673" y="1709"/>
                    <a:pt x="638" y="1721"/>
                  </a:cubicBezTo>
                  <a:cubicBezTo>
                    <a:pt x="637" y="1721"/>
                    <a:pt x="637" y="1721"/>
                    <a:pt x="637" y="1721"/>
                  </a:cubicBezTo>
                  <a:cubicBezTo>
                    <a:pt x="541" y="1756"/>
                    <a:pt x="443" y="1786"/>
                    <a:pt x="344" y="1809"/>
                  </a:cubicBezTo>
                  <a:cubicBezTo>
                    <a:pt x="312" y="1816"/>
                    <a:pt x="281" y="1796"/>
                    <a:pt x="274" y="1764"/>
                  </a:cubicBezTo>
                  <a:cubicBezTo>
                    <a:pt x="266" y="1745"/>
                    <a:pt x="263" y="1724"/>
                    <a:pt x="266" y="1703"/>
                  </a:cubicBezTo>
                  <a:cubicBezTo>
                    <a:pt x="266" y="1696"/>
                    <a:pt x="268" y="1689"/>
                    <a:pt x="270" y="1682"/>
                  </a:cubicBezTo>
                  <a:cubicBezTo>
                    <a:pt x="277" y="1658"/>
                    <a:pt x="278" y="1633"/>
                    <a:pt x="273" y="1609"/>
                  </a:cubicBezTo>
                  <a:cubicBezTo>
                    <a:pt x="263" y="1578"/>
                    <a:pt x="240" y="1552"/>
                    <a:pt x="209" y="1539"/>
                  </a:cubicBezTo>
                  <a:cubicBezTo>
                    <a:pt x="202" y="1535"/>
                    <a:pt x="202" y="1535"/>
                    <a:pt x="202" y="1535"/>
                  </a:cubicBezTo>
                  <a:cubicBezTo>
                    <a:pt x="206" y="1528"/>
                    <a:pt x="210" y="1521"/>
                    <a:pt x="215" y="1514"/>
                  </a:cubicBezTo>
                  <a:cubicBezTo>
                    <a:pt x="221" y="1507"/>
                    <a:pt x="224" y="1498"/>
                    <a:pt x="222" y="1488"/>
                  </a:cubicBezTo>
                  <a:cubicBezTo>
                    <a:pt x="221" y="1479"/>
                    <a:pt x="216" y="1471"/>
                    <a:pt x="209" y="1465"/>
                  </a:cubicBezTo>
                  <a:cubicBezTo>
                    <a:pt x="201" y="1459"/>
                    <a:pt x="181" y="1445"/>
                    <a:pt x="167" y="1434"/>
                  </a:cubicBezTo>
                  <a:cubicBezTo>
                    <a:pt x="169" y="1431"/>
                    <a:pt x="171" y="1427"/>
                    <a:pt x="172" y="1424"/>
                  </a:cubicBezTo>
                  <a:cubicBezTo>
                    <a:pt x="178" y="1415"/>
                    <a:pt x="184" y="1404"/>
                    <a:pt x="190" y="1391"/>
                  </a:cubicBezTo>
                  <a:cubicBezTo>
                    <a:pt x="201" y="1368"/>
                    <a:pt x="204" y="1341"/>
                    <a:pt x="199" y="1315"/>
                  </a:cubicBezTo>
                  <a:cubicBezTo>
                    <a:pt x="191" y="1273"/>
                    <a:pt x="151" y="1253"/>
                    <a:pt x="122" y="1238"/>
                  </a:cubicBezTo>
                  <a:cubicBezTo>
                    <a:pt x="112" y="1233"/>
                    <a:pt x="103" y="1228"/>
                    <a:pt x="94" y="1222"/>
                  </a:cubicBezTo>
                  <a:cubicBezTo>
                    <a:pt x="86" y="1217"/>
                    <a:pt x="80" y="1211"/>
                    <a:pt x="73" y="1205"/>
                  </a:cubicBezTo>
                  <a:cubicBezTo>
                    <a:pt x="73" y="1200"/>
                    <a:pt x="79" y="1188"/>
                    <a:pt x="105" y="1156"/>
                  </a:cubicBezTo>
                  <a:cubicBezTo>
                    <a:pt x="166" y="1077"/>
                    <a:pt x="218" y="992"/>
                    <a:pt x="261" y="902"/>
                  </a:cubicBezTo>
                  <a:cubicBezTo>
                    <a:pt x="269" y="888"/>
                    <a:pt x="274" y="872"/>
                    <a:pt x="274" y="856"/>
                  </a:cubicBezTo>
                  <a:cubicBezTo>
                    <a:pt x="271" y="822"/>
                    <a:pt x="253" y="790"/>
                    <a:pt x="224" y="771"/>
                  </a:cubicBezTo>
                  <a:cubicBezTo>
                    <a:pt x="211" y="758"/>
                    <a:pt x="198" y="746"/>
                    <a:pt x="196" y="735"/>
                  </a:cubicBezTo>
                  <a:cubicBezTo>
                    <a:pt x="196" y="727"/>
                    <a:pt x="198" y="719"/>
                    <a:pt x="201" y="711"/>
                  </a:cubicBezTo>
                  <a:cubicBezTo>
                    <a:pt x="207" y="697"/>
                    <a:pt x="213" y="682"/>
                    <a:pt x="220" y="668"/>
                  </a:cubicBezTo>
                  <a:cubicBezTo>
                    <a:pt x="234" y="639"/>
                    <a:pt x="245" y="609"/>
                    <a:pt x="253" y="578"/>
                  </a:cubicBezTo>
                  <a:cubicBezTo>
                    <a:pt x="257" y="564"/>
                    <a:pt x="257" y="564"/>
                    <a:pt x="257" y="564"/>
                  </a:cubicBezTo>
                  <a:cubicBezTo>
                    <a:pt x="264" y="529"/>
                    <a:pt x="273" y="496"/>
                    <a:pt x="284" y="463"/>
                  </a:cubicBezTo>
                  <a:cubicBezTo>
                    <a:pt x="311" y="389"/>
                    <a:pt x="353" y="320"/>
                    <a:pt x="407" y="263"/>
                  </a:cubicBezTo>
                  <a:cubicBezTo>
                    <a:pt x="472" y="194"/>
                    <a:pt x="575" y="145"/>
                    <a:pt x="713" y="117"/>
                  </a:cubicBezTo>
                  <a:cubicBezTo>
                    <a:pt x="818" y="94"/>
                    <a:pt x="925" y="79"/>
                    <a:pt x="1033" y="71"/>
                  </a:cubicBezTo>
                  <a:cubicBezTo>
                    <a:pt x="1087" y="68"/>
                    <a:pt x="1141" y="71"/>
                    <a:pt x="1194" y="80"/>
                  </a:cubicBezTo>
                  <a:cubicBezTo>
                    <a:pt x="1212" y="83"/>
                    <a:pt x="1229" y="71"/>
                    <a:pt x="1233" y="52"/>
                  </a:cubicBezTo>
                  <a:cubicBezTo>
                    <a:pt x="1236" y="34"/>
                    <a:pt x="1224" y="17"/>
                    <a:pt x="1206" y="13"/>
                  </a:cubicBezTo>
                  <a:cubicBezTo>
                    <a:pt x="1147" y="3"/>
                    <a:pt x="1088" y="0"/>
                    <a:pt x="1030" y="3"/>
                  </a:cubicBezTo>
                  <a:cubicBezTo>
                    <a:pt x="919" y="11"/>
                    <a:pt x="808" y="27"/>
                    <a:pt x="699" y="50"/>
                  </a:cubicBezTo>
                  <a:cubicBezTo>
                    <a:pt x="546" y="81"/>
                    <a:pt x="434" y="135"/>
                    <a:pt x="357" y="216"/>
                  </a:cubicBezTo>
                  <a:cubicBezTo>
                    <a:pt x="297" y="280"/>
                    <a:pt x="251" y="356"/>
                    <a:pt x="220" y="439"/>
                  </a:cubicBezTo>
                  <a:cubicBezTo>
                    <a:pt x="208" y="475"/>
                    <a:pt x="198" y="511"/>
                    <a:pt x="190" y="548"/>
                  </a:cubicBezTo>
                  <a:cubicBezTo>
                    <a:pt x="187" y="563"/>
                    <a:pt x="187" y="563"/>
                    <a:pt x="187" y="563"/>
                  </a:cubicBezTo>
                  <a:cubicBezTo>
                    <a:pt x="179" y="589"/>
                    <a:pt x="170" y="615"/>
                    <a:pt x="158" y="640"/>
                  </a:cubicBezTo>
                  <a:cubicBezTo>
                    <a:pt x="151" y="656"/>
                    <a:pt x="144" y="671"/>
                    <a:pt x="138" y="688"/>
                  </a:cubicBezTo>
                  <a:cubicBezTo>
                    <a:pt x="130" y="705"/>
                    <a:pt x="127" y="725"/>
                    <a:pt x="128" y="745"/>
                  </a:cubicBezTo>
                  <a:cubicBezTo>
                    <a:pt x="135" y="775"/>
                    <a:pt x="153" y="802"/>
                    <a:pt x="178" y="821"/>
                  </a:cubicBezTo>
                  <a:cubicBezTo>
                    <a:pt x="195" y="836"/>
                    <a:pt x="206" y="847"/>
                    <a:pt x="206" y="856"/>
                  </a:cubicBezTo>
                  <a:cubicBezTo>
                    <a:pt x="205" y="862"/>
                    <a:pt x="203" y="867"/>
                    <a:pt x="200" y="871"/>
                  </a:cubicBezTo>
                  <a:cubicBezTo>
                    <a:pt x="159" y="957"/>
                    <a:pt x="109" y="1039"/>
                    <a:pt x="51" y="1114"/>
                  </a:cubicBezTo>
                  <a:cubicBezTo>
                    <a:pt x="26" y="1144"/>
                    <a:pt x="0" y="1179"/>
                    <a:pt x="6" y="1214"/>
                  </a:cubicBezTo>
                  <a:cubicBezTo>
                    <a:pt x="13" y="1241"/>
                    <a:pt x="31" y="1265"/>
                    <a:pt x="55" y="1278"/>
                  </a:cubicBezTo>
                  <a:close/>
                </a:path>
              </a:pathLst>
            </a:custGeom>
            <a:grp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9" name="Freeform 6">
              <a:extLst>
                <a:ext uri="{FF2B5EF4-FFF2-40B4-BE49-F238E27FC236}">
                  <a16:creationId xmlns:a16="http://schemas.microsoft.com/office/drawing/2014/main" id="{384091C9-D190-7868-7A2B-16F6308443B0}"/>
                </a:ext>
              </a:extLst>
            </p:cNvPr>
            <p:cNvSpPr>
              <a:spLocks/>
            </p:cNvSpPr>
            <p:nvPr/>
          </p:nvSpPr>
          <p:spPr bwMode="auto">
            <a:xfrm>
              <a:off x="5745163" y="1268413"/>
              <a:ext cx="652462" cy="757238"/>
            </a:xfrm>
            <a:custGeom>
              <a:avLst/>
              <a:gdLst>
                <a:gd name="T0" fmla="*/ 71 w 375"/>
                <a:gd name="T1" fmla="*/ 408 h 435"/>
                <a:gd name="T2" fmla="*/ 75 w 375"/>
                <a:gd name="T3" fmla="*/ 393 h 435"/>
                <a:gd name="T4" fmla="*/ 97 w 375"/>
                <a:gd name="T5" fmla="*/ 309 h 435"/>
                <a:gd name="T6" fmla="*/ 191 w 375"/>
                <a:gd name="T7" fmla="*/ 156 h 435"/>
                <a:gd name="T8" fmla="*/ 348 w 375"/>
                <a:gd name="T9" fmla="*/ 69 h 435"/>
                <a:gd name="T10" fmla="*/ 372 w 375"/>
                <a:gd name="T11" fmla="*/ 44 h 435"/>
                <a:gd name="T12" fmla="*/ 362 w 375"/>
                <a:gd name="T13" fmla="*/ 11 h 435"/>
                <a:gd name="T14" fmla="*/ 328 w 375"/>
                <a:gd name="T15" fmla="*/ 4 h 435"/>
                <a:gd name="T16" fmla="*/ 141 w 375"/>
                <a:gd name="T17" fmla="*/ 109 h 435"/>
                <a:gd name="T18" fmla="*/ 33 w 375"/>
                <a:gd name="T19" fmla="*/ 286 h 435"/>
                <a:gd name="T20" fmla="*/ 8 w 375"/>
                <a:gd name="T21" fmla="*/ 378 h 435"/>
                <a:gd name="T22" fmla="*/ 5 w 375"/>
                <a:gd name="T23" fmla="*/ 393 h 435"/>
                <a:gd name="T24" fmla="*/ 30 w 375"/>
                <a:gd name="T25" fmla="*/ 434 h 435"/>
                <a:gd name="T26" fmla="*/ 38 w 375"/>
                <a:gd name="T27" fmla="*/ 435 h 435"/>
                <a:gd name="T28" fmla="*/ 71 w 375"/>
                <a:gd name="T29" fmla="*/ 408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5" h="435">
                  <a:moveTo>
                    <a:pt x="71" y="408"/>
                  </a:moveTo>
                  <a:cubicBezTo>
                    <a:pt x="75" y="393"/>
                    <a:pt x="75" y="393"/>
                    <a:pt x="75" y="393"/>
                  </a:cubicBezTo>
                  <a:cubicBezTo>
                    <a:pt x="81" y="365"/>
                    <a:pt x="88" y="337"/>
                    <a:pt x="97" y="309"/>
                  </a:cubicBezTo>
                  <a:cubicBezTo>
                    <a:pt x="118" y="252"/>
                    <a:pt x="150" y="200"/>
                    <a:pt x="191" y="156"/>
                  </a:cubicBezTo>
                  <a:cubicBezTo>
                    <a:pt x="235" y="114"/>
                    <a:pt x="289" y="84"/>
                    <a:pt x="348" y="69"/>
                  </a:cubicBezTo>
                  <a:cubicBezTo>
                    <a:pt x="360" y="66"/>
                    <a:pt x="369" y="56"/>
                    <a:pt x="372" y="44"/>
                  </a:cubicBezTo>
                  <a:cubicBezTo>
                    <a:pt x="375" y="32"/>
                    <a:pt x="371" y="20"/>
                    <a:pt x="362" y="11"/>
                  </a:cubicBezTo>
                  <a:cubicBezTo>
                    <a:pt x="353" y="3"/>
                    <a:pt x="340" y="0"/>
                    <a:pt x="328" y="4"/>
                  </a:cubicBezTo>
                  <a:cubicBezTo>
                    <a:pt x="258" y="22"/>
                    <a:pt x="194" y="58"/>
                    <a:pt x="141" y="109"/>
                  </a:cubicBezTo>
                  <a:cubicBezTo>
                    <a:pt x="94" y="160"/>
                    <a:pt x="57" y="220"/>
                    <a:pt x="33" y="286"/>
                  </a:cubicBezTo>
                  <a:cubicBezTo>
                    <a:pt x="23" y="316"/>
                    <a:pt x="15" y="347"/>
                    <a:pt x="8" y="378"/>
                  </a:cubicBezTo>
                  <a:cubicBezTo>
                    <a:pt x="5" y="393"/>
                    <a:pt x="5" y="393"/>
                    <a:pt x="5" y="393"/>
                  </a:cubicBezTo>
                  <a:cubicBezTo>
                    <a:pt x="0" y="411"/>
                    <a:pt x="12" y="430"/>
                    <a:pt x="30" y="434"/>
                  </a:cubicBezTo>
                  <a:cubicBezTo>
                    <a:pt x="33" y="434"/>
                    <a:pt x="35" y="435"/>
                    <a:pt x="38" y="435"/>
                  </a:cubicBezTo>
                  <a:cubicBezTo>
                    <a:pt x="54" y="435"/>
                    <a:pt x="68" y="424"/>
                    <a:pt x="71" y="408"/>
                  </a:cubicBezTo>
                  <a:close/>
                </a:path>
              </a:pathLst>
            </a:custGeom>
            <a:grp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 name="Oval 7">
              <a:extLst>
                <a:ext uri="{FF2B5EF4-FFF2-40B4-BE49-F238E27FC236}">
                  <a16:creationId xmlns:a16="http://schemas.microsoft.com/office/drawing/2014/main" id="{83EC6B2F-34FA-FFD6-00BD-CA5CF2931E30}"/>
                </a:ext>
              </a:extLst>
            </p:cNvPr>
            <p:cNvSpPr>
              <a:spLocks noChangeArrowheads="1"/>
            </p:cNvSpPr>
            <p:nvPr/>
          </p:nvSpPr>
          <p:spPr bwMode="auto">
            <a:xfrm>
              <a:off x="5680075" y="2111376"/>
              <a:ext cx="119062" cy="117475"/>
            </a:xfrm>
            <a:prstGeom prst="ellipse">
              <a:avLst/>
            </a:prstGeom>
            <a:grp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 name="Freeform 8">
              <a:extLst>
                <a:ext uri="{FF2B5EF4-FFF2-40B4-BE49-F238E27FC236}">
                  <a16:creationId xmlns:a16="http://schemas.microsoft.com/office/drawing/2014/main" id="{700A3BE6-633F-F65F-8598-A6776F1E4F51}"/>
                </a:ext>
              </a:extLst>
            </p:cNvPr>
            <p:cNvSpPr>
              <a:spLocks noEditPoints="1"/>
            </p:cNvSpPr>
            <p:nvPr/>
          </p:nvSpPr>
          <p:spPr bwMode="auto">
            <a:xfrm>
              <a:off x="6805613" y="1338263"/>
              <a:ext cx="1552575" cy="2374900"/>
            </a:xfrm>
            <a:custGeom>
              <a:avLst/>
              <a:gdLst>
                <a:gd name="T0" fmla="*/ 118 w 892"/>
                <a:gd name="T1" fmla="*/ 768 h 1365"/>
                <a:gd name="T2" fmla="*/ 306 w 892"/>
                <a:gd name="T3" fmla="*/ 963 h 1365"/>
                <a:gd name="T4" fmla="*/ 242 w 892"/>
                <a:gd name="T5" fmla="*/ 1126 h 1365"/>
                <a:gd name="T6" fmla="*/ 310 w 892"/>
                <a:gd name="T7" fmla="*/ 1229 h 1365"/>
                <a:gd name="T8" fmla="*/ 583 w 892"/>
                <a:gd name="T9" fmla="*/ 1229 h 1365"/>
                <a:gd name="T10" fmla="*/ 651 w 892"/>
                <a:gd name="T11" fmla="*/ 1126 h 1365"/>
                <a:gd name="T12" fmla="*/ 586 w 892"/>
                <a:gd name="T13" fmla="*/ 963 h 1365"/>
                <a:gd name="T14" fmla="*/ 775 w 892"/>
                <a:gd name="T15" fmla="*/ 768 h 1365"/>
                <a:gd name="T16" fmla="*/ 446 w 892"/>
                <a:gd name="T17" fmla="*/ 0 h 1365"/>
                <a:gd name="T18" fmla="*/ 344 w 892"/>
                <a:gd name="T19" fmla="*/ 512 h 1365"/>
                <a:gd name="T20" fmla="*/ 276 w 892"/>
                <a:gd name="T21" fmla="*/ 478 h 1365"/>
                <a:gd name="T22" fmla="*/ 344 w 892"/>
                <a:gd name="T23" fmla="*/ 478 h 1365"/>
                <a:gd name="T24" fmla="*/ 480 w 892"/>
                <a:gd name="T25" fmla="*/ 956 h 1365"/>
                <a:gd name="T26" fmla="*/ 412 w 892"/>
                <a:gd name="T27" fmla="*/ 580 h 1365"/>
                <a:gd name="T28" fmla="*/ 480 w 892"/>
                <a:gd name="T29" fmla="*/ 956 h 1365"/>
                <a:gd name="T30" fmla="*/ 378 w 892"/>
                <a:gd name="T31" fmla="*/ 1229 h 1365"/>
                <a:gd name="T32" fmla="*/ 446 w 892"/>
                <a:gd name="T33" fmla="*/ 1297 h 1365"/>
                <a:gd name="T34" fmla="*/ 549 w 892"/>
                <a:gd name="T35" fmla="*/ 1160 h 1365"/>
                <a:gd name="T36" fmla="*/ 310 w 892"/>
                <a:gd name="T37" fmla="*/ 1126 h 1365"/>
                <a:gd name="T38" fmla="*/ 344 w 892"/>
                <a:gd name="T39" fmla="*/ 1024 h 1365"/>
                <a:gd name="T40" fmla="*/ 583 w 892"/>
                <a:gd name="T41" fmla="*/ 1058 h 1365"/>
                <a:gd name="T42" fmla="*/ 822 w 892"/>
                <a:gd name="T43" fmla="*/ 452 h 1365"/>
                <a:gd name="T44" fmla="*/ 655 w 892"/>
                <a:gd name="T45" fmla="*/ 782 h 1365"/>
                <a:gd name="T46" fmla="*/ 549 w 892"/>
                <a:gd name="T47" fmla="*/ 580 h 1365"/>
                <a:gd name="T48" fmla="*/ 685 w 892"/>
                <a:gd name="T49" fmla="*/ 478 h 1365"/>
                <a:gd name="T50" fmla="*/ 480 w 892"/>
                <a:gd name="T51" fmla="*/ 478 h 1365"/>
                <a:gd name="T52" fmla="*/ 412 w 892"/>
                <a:gd name="T53" fmla="*/ 512 h 1365"/>
                <a:gd name="T54" fmla="*/ 310 w 892"/>
                <a:gd name="T55" fmla="*/ 375 h 1365"/>
                <a:gd name="T56" fmla="*/ 310 w 892"/>
                <a:gd name="T57" fmla="*/ 580 h 1365"/>
                <a:gd name="T58" fmla="*/ 344 w 892"/>
                <a:gd name="T59" fmla="*/ 883 h 1365"/>
                <a:gd name="T60" fmla="*/ 169 w 892"/>
                <a:gd name="T61" fmla="*/ 722 h 1365"/>
                <a:gd name="T62" fmla="*/ 446 w 892"/>
                <a:gd name="T63" fmla="*/ 68 h 1365"/>
                <a:gd name="T64" fmla="*/ 549 w 892"/>
                <a:gd name="T65" fmla="*/ 512 h 1365"/>
                <a:gd name="T66" fmla="*/ 583 w 892"/>
                <a:gd name="T67" fmla="*/ 444 h 1365"/>
                <a:gd name="T68" fmla="*/ 583 w 892"/>
                <a:gd name="T69" fmla="*/ 512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92" h="1365">
                  <a:moveTo>
                    <a:pt x="3" y="451"/>
                  </a:moveTo>
                  <a:cubicBezTo>
                    <a:pt x="0" y="567"/>
                    <a:pt x="41" y="680"/>
                    <a:pt x="118" y="768"/>
                  </a:cubicBezTo>
                  <a:cubicBezTo>
                    <a:pt x="142" y="793"/>
                    <a:pt x="168" y="816"/>
                    <a:pt x="196" y="836"/>
                  </a:cubicBezTo>
                  <a:cubicBezTo>
                    <a:pt x="246" y="875"/>
                    <a:pt x="294" y="912"/>
                    <a:pt x="306" y="963"/>
                  </a:cubicBezTo>
                  <a:cubicBezTo>
                    <a:pt x="267" y="978"/>
                    <a:pt x="242" y="1016"/>
                    <a:pt x="242" y="1058"/>
                  </a:cubicBezTo>
                  <a:cubicBezTo>
                    <a:pt x="242" y="1126"/>
                    <a:pt x="242" y="1126"/>
                    <a:pt x="242" y="1126"/>
                  </a:cubicBezTo>
                  <a:cubicBezTo>
                    <a:pt x="242" y="1170"/>
                    <a:pt x="269" y="1208"/>
                    <a:pt x="310" y="1222"/>
                  </a:cubicBezTo>
                  <a:cubicBezTo>
                    <a:pt x="310" y="1229"/>
                    <a:pt x="310" y="1229"/>
                    <a:pt x="310" y="1229"/>
                  </a:cubicBezTo>
                  <a:cubicBezTo>
                    <a:pt x="310" y="1304"/>
                    <a:pt x="371" y="1365"/>
                    <a:pt x="446" y="1365"/>
                  </a:cubicBezTo>
                  <a:cubicBezTo>
                    <a:pt x="522" y="1365"/>
                    <a:pt x="583" y="1304"/>
                    <a:pt x="583" y="1229"/>
                  </a:cubicBezTo>
                  <a:cubicBezTo>
                    <a:pt x="583" y="1222"/>
                    <a:pt x="583" y="1222"/>
                    <a:pt x="583" y="1222"/>
                  </a:cubicBezTo>
                  <a:cubicBezTo>
                    <a:pt x="624" y="1208"/>
                    <a:pt x="651" y="1170"/>
                    <a:pt x="651" y="1126"/>
                  </a:cubicBezTo>
                  <a:cubicBezTo>
                    <a:pt x="651" y="1058"/>
                    <a:pt x="651" y="1058"/>
                    <a:pt x="651" y="1058"/>
                  </a:cubicBezTo>
                  <a:cubicBezTo>
                    <a:pt x="651" y="1016"/>
                    <a:pt x="625" y="978"/>
                    <a:pt x="586" y="963"/>
                  </a:cubicBezTo>
                  <a:cubicBezTo>
                    <a:pt x="599" y="912"/>
                    <a:pt x="646" y="875"/>
                    <a:pt x="696" y="836"/>
                  </a:cubicBezTo>
                  <a:cubicBezTo>
                    <a:pt x="724" y="816"/>
                    <a:pt x="750" y="793"/>
                    <a:pt x="775" y="768"/>
                  </a:cubicBezTo>
                  <a:cubicBezTo>
                    <a:pt x="851" y="680"/>
                    <a:pt x="892" y="567"/>
                    <a:pt x="890" y="451"/>
                  </a:cubicBezTo>
                  <a:cubicBezTo>
                    <a:pt x="889" y="205"/>
                    <a:pt x="692" y="5"/>
                    <a:pt x="446" y="0"/>
                  </a:cubicBezTo>
                  <a:cubicBezTo>
                    <a:pt x="201" y="5"/>
                    <a:pt x="4" y="205"/>
                    <a:pt x="3" y="451"/>
                  </a:cubicBezTo>
                  <a:close/>
                  <a:moveTo>
                    <a:pt x="344" y="512"/>
                  </a:moveTo>
                  <a:cubicBezTo>
                    <a:pt x="310" y="512"/>
                    <a:pt x="310" y="512"/>
                    <a:pt x="310" y="512"/>
                  </a:cubicBezTo>
                  <a:cubicBezTo>
                    <a:pt x="291" y="512"/>
                    <a:pt x="276" y="497"/>
                    <a:pt x="276" y="478"/>
                  </a:cubicBezTo>
                  <a:cubicBezTo>
                    <a:pt x="276" y="459"/>
                    <a:pt x="291" y="444"/>
                    <a:pt x="310" y="444"/>
                  </a:cubicBezTo>
                  <a:cubicBezTo>
                    <a:pt x="329" y="444"/>
                    <a:pt x="344" y="459"/>
                    <a:pt x="344" y="478"/>
                  </a:cubicBezTo>
                  <a:lnTo>
                    <a:pt x="344" y="512"/>
                  </a:lnTo>
                  <a:close/>
                  <a:moveTo>
                    <a:pt x="480" y="956"/>
                  </a:moveTo>
                  <a:cubicBezTo>
                    <a:pt x="412" y="956"/>
                    <a:pt x="412" y="956"/>
                    <a:pt x="412" y="956"/>
                  </a:cubicBezTo>
                  <a:cubicBezTo>
                    <a:pt x="412" y="580"/>
                    <a:pt x="412" y="580"/>
                    <a:pt x="412" y="580"/>
                  </a:cubicBezTo>
                  <a:cubicBezTo>
                    <a:pt x="480" y="580"/>
                    <a:pt x="480" y="580"/>
                    <a:pt x="480" y="580"/>
                  </a:cubicBezTo>
                  <a:lnTo>
                    <a:pt x="480" y="956"/>
                  </a:lnTo>
                  <a:close/>
                  <a:moveTo>
                    <a:pt x="446" y="1297"/>
                  </a:moveTo>
                  <a:cubicBezTo>
                    <a:pt x="409" y="1297"/>
                    <a:pt x="378" y="1266"/>
                    <a:pt x="378" y="1229"/>
                  </a:cubicBezTo>
                  <a:cubicBezTo>
                    <a:pt x="515" y="1229"/>
                    <a:pt x="515" y="1229"/>
                    <a:pt x="515" y="1229"/>
                  </a:cubicBezTo>
                  <a:cubicBezTo>
                    <a:pt x="515" y="1266"/>
                    <a:pt x="484" y="1297"/>
                    <a:pt x="446" y="1297"/>
                  </a:cubicBezTo>
                  <a:close/>
                  <a:moveTo>
                    <a:pt x="583" y="1126"/>
                  </a:moveTo>
                  <a:cubicBezTo>
                    <a:pt x="583" y="1145"/>
                    <a:pt x="568" y="1160"/>
                    <a:pt x="549" y="1160"/>
                  </a:cubicBezTo>
                  <a:cubicBezTo>
                    <a:pt x="344" y="1160"/>
                    <a:pt x="344" y="1160"/>
                    <a:pt x="344" y="1160"/>
                  </a:cubicBezTo>
                  <a:cubicBezTo>
                    <a:pt x="325" y="1160"/>
                    <a:pt x="310" y="1145"/>
                    <a:pt x="310" y="1126"/>
                  </a:cubicBezTo>
                  <a:cubicBezTo>
                    <a:pt x="310" y="1058"/>
                    <a:pt x="310" y="1058"/>
                    <a:pt x="310" y="1058"/>
                  </a:cubicBezTo>
                  <a:cubicBezTo>
                    <a:pt x="310" y="1039"/>
                    <a:pt x="325" y="1024"/>
                    <a:pt x="344" y="1024"/>
                  </a:cubicBezTo>
                  <a:cubicBezTo>
                    <a:pt x="549" y="1024"/>
                    <a:pt x="549" y="1024"/>
                    <a:pt x="549" y="1024"/>
                  </a:cubicBezTo>
                  <a:cubicBezTo>
                    <a:pt x="568" y="1024"/>
                    <a:pt x="583" y="1039"/>
                    <a:pt x="583" y="1058"/>
                  </a:cubicBezTo>
                  <a:lnTo>
                    <a:pt x="583" y="1126"/>
                  </a:lnTo>
                  <a:close/>
                  <a:moveTo>
                    <a:pt x="822" y="452"/>
                  </a:moveTo>
                  <a:cubicBezTo>
                    <a:pt x="824" y="551"/>
                    <a:pt x="789" y="647"/>
                    <a:pt x="724" y="722"/>
                  </a:cubicBezTo>
                  <a:cubicBezTo>
                    <a:pt x="703" y="744"/>
                    <a:pt x="679" y="764"/>
                    <a:pt x="655" y="782"/>
                  </a:cubicBezTo>
                  <a:cubicBezTo>
                    <a:pt x="614" y="810"/>
                    <a:pt x="579" y="844"/>
                    <a:pt x="549" y="883"/>
                  </a:cubicBezTo>
                  <a:cubicBezTo>
                    <a:pt x="549" y="580"/>
                    <a:pt x="549" y="580"/>
                    <a:pt x="549" y="580"/>
                  </a:cubicBezTo>
                  <a:cubicBezTo>
                    <a:pt x="583" y="580"/>
                    <a:pt x="583" y="580"/>
                    <a:pt x="583" y="580"/>
                  </a:cubicBezTo>
                  <a:cubicBezTo>
                    <a:pt x="639" y="580"/>
                    <a:pt x="685" y="534"/>
                    <a:pt x="685" y="478"/>
                  </a:cubicBezTo>
                  <a:cubicBezTo>
                    <a:pt x="685" y="421"/>
                    <a:pt x="639" y="375"/>
                    <a:pt x="583" y="375"/>
                  </a:cubicBezTo>
                  <a:cubicBezTo>
                    <a:pt x="526" y="375"/>
                    <a:pt x="480" y="421"/>
                    <a:pt x="480" y="478"/>
                  </a:cubicBezTo>
                  <a:cubicBezTo>
                    <a:pt x="480" y="512"/>
                    <a:pt x="480" y="512"/>
                    <a:pt x="480" y="512"/>
                  </a:cubicBezTo>
                  <a:cubicBezTo>
                    <a:pt x="412" y="512"/>
                    <a:pt x="412" y="512"/>
                    <a:pt x="412" y="512"/>
                  </a:cubicBezTo>
                  <a:cubicBezTo>
                    <a:pt x="412" y="478"/>
                    <a:pt x="412" y="478"/>
                    <a:pt x="412" y="478"/>
                  </a:cubicBezTo>
                  <a:cubicBezTo>
                    <a:pt x="412" y="421"/>
                    <a:pt x="366" y="375"/>
                    <a:pt x="310" y="375"/>
                  </a:cubicBezTo>
                  <a:cubicBezTo>
                    <a:pt x="253" y="375"/>
                    <a:pt x="207" y="421"/>
                    <a:pt x="207" y="478"/>
                  </a:cubicBezTo>
                  <a:cubicBezTo>
                    <a:pt x="207" y="534"/>
                    <a:pt x="253" y="580"/>
                    <a:pt x="310" y="580"/>
                  </a:cubicBezTo>
                  <a:cubicBezTo>
                    <a:pt x="344" y="580"/>
                    <a:pt x="344" y="580"/>
                    <a:pt x="344" y="580"/>
                  </a:cubicBezTo>
                  <a:cubicBezTo>
                    <a:pt x="344" y="883"/>
                    <a:pt x="344" y="883"/>
                    <a:pt x="344" y="883"/>
                  </a:cubicBezTo>
                  <a:cubicBezTo>
                    <a:pt x="314" y="844"/>
                    <a:pt x="278" y="810"/>
                    <a:pt x="238" y="782"/>
                  </a:cubicBezTo>
                  <a:cubicBezTo>
                    <a:pt x="213" y="764"/>
                    <a:pt x="190" y="744"/>
                    <a:pt x="169" y="722"/>
                  </a:cubicBezTo>
                  <a:cubicBezTo>
                    <a:pt x="104" y="647"/>
                    <a:pt x="69" y="551"/>
                    <a:pt x="71" y="452"/>
                  </a:cubicBezTo>
                  <a:cubicBezTo>
                    <a:pt x="74" y="244"/>
                    <a:pt x="246" y="68"/>
                    <a:pt x="446" y="68"/>
                  </a:cubicBezTo>
                  <a:cubicBezTo>
                    <a:pt x="647" y="68"/>
                    <a:pt x="819" y="244"/>
                    <a:pt x="822" y="452"/>
                  </a:cubicBezTo>
                  <a:close/>
                  <a:moveTo>
                    <a:pt x="549" y="512"/>
                  </a:moveTo>
                  <a:cubicBezTo>
                    <a:pt x="549" y="478"/>
                    <a:pt x="549" y="478"/>
                    <a:pt x="549" y="478"/>
                  </a:cubicBezTo>
                  <a:cubicBezTo>
                    <a:pt x="549" y="459"/>
                    <a:pt x="564" y="444"/>
                    <a:pt x="583" y="444"/>
                  </a:cubicBezTo>
                  <a:cubicBezTo>
                    <a:pt x="602" y="444"/>
                    <a:pt x="617" y="459"/>
                    <a:pt x="617" y="478"/>
                  </a:cubicBezTo>
                  <a:cubicBezTo>
                    <a:pt x="617" y="497"/>
                    <a:pt x="602" y="512"/>
                    <a:pt x="583" y="512"/>
                  </a:cubicBezTo>
                  <a:lnTo>
                    <a:pt x="549" y="512"/>
                  </a:lnTo>
                  <a:close/>
                </a:path>
              </a:pathLst>
            </a:custGeom>
            <a:grp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2" name="Freeform 9">
              <a:extLst>
                <a:ext uri="{FF2B5EF4-FFF2-40B4-BE49-F238E27FC236}">
                  <a16:creationId xmlns:a16="http://schemas.microsoft.com/office/drawing/2014/main" id="{5CAAFCDD-0155-1F0F-E822-87343A8AB63D}"/>
                </a:ext>
              </a:extLst>
            </p:cNvPr>
            <p:cNvSpPr>
              <a:spLocks/>
            </p:cNvSpPr>
            <p:nvPr/>
          </p:nvSpPr>
          <p:spPr bwMode="auto">
            <a:xfrm>
              <a:off x="8472488" y="2051051"/>
              <a:ext cx="298450" cy="119063"/>
            </a:xfrm>
            <a:custGeom>
              <a:avLst/>
              <a:gdLst>
                <a:gd name="T0" fmla="*/ 34 w 171"/>
                <a:gd name="T1" fmla="*/ 68 h 68"/>
                <a:gd name="T2" fmla="*/ 137 w 171"/>
                <a:gd name="T3" fmla="*/ 68 h 68"/>
                <a:gd name="T4" fmla="*/ 171 w 171"/>
                <a:gd name="T5" fmla="*/ 34 h 68"/>
                <a:gd name="T6" fmla="*/ 137 w 171"/>
                <a:gd name="T7" fmla="*/ 0 h 68"/>
                <a:gd name="T8" fmla="*/ 34 w 171"/>
                <a:gd name="T9" fmla="*/ 0 h 68"/>
                <a:gd name="T10" fmla="*/ 0 w 171"/>
                <a:gd name="T11" fmla="*/ 34 h 68"/>
                <a:gd name="T12" fmla="*/ 34 w 171"/>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171" h="68">
                  <a:moveTo>
                    <a:pt x="34" y="68"/>
                  </a:moveTo>
                  <a:cubicBezTo>
                    <a:pt x="137" y="68"/>
                    <a:pt x="137" y="68"/>
                    <a:pt x="137" y="68"/>
                  </a:cubicBezTo>
                  <a:cubicBezTo>
                    <a:pt x="156" y="68"/>
                    <a:pt x="171" y="53"/>
                    <a:pt x="171" y="34"/>
                  </a:cubicBezTo>
                  <a:cubicBezTo>
                    <a:pt x="171" y="15"/>
                    <a:pt x="156" y="0"/>
                    <a:pt x="137" y="0"/>
                  </a:cubicBezTo>
                  <a:cubicBezTo>
                    <a:pt x="34" y="0"/>
                    <a:pt x="34" y="0"/>
                    <a:pt x="34" y="0"/>
                  </a:cubicBezTo>
                  <a:cubicBezTo>
                    <a:pt x="16" y="0"/>
                    <a:pt x="0" y="15"/>
                    <a:pt x="0" y="34"/>
                  </a:cubicBezTo>
                  <a:cubicBezTo>
                    <a:pt x="0" y="53"/>
                    <a:pt x="16" y="68"/>
                    <a:pt x="34" y="68"/>
                  </a:cubicBezTo>
                  <a:close/>
                </a:path>
              </a:pathLst>
            </a:custGeom>
            <a:grp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3" name="Freeform 10">
              <a:extLst>
                <a:ext uri="{FF2B5EF4-FFF2-40B4-BE49-F238E27FC236}">
                  <a16:creationId xmlns:a16="http://schemas.microsoft.com/office/drawing/2014/main" id="{03A31FE1-BDFF-9A86-5281-A26AD2480DD5}"/>
                </a:ext>
              </a:extLst>
            </p:cNvPr>
            <p:cNvSpPr>
              <a:spLocks/>
            </p:cNvSpPr>
            <p:nvPr/>
          </p:nvSpPr>
          <p:spPr bwMode="auto">
            <a:xfrm>
              <a:off x="8191500" y="1249363"/>
              <a:ext cx="252412" cy="249238"/>
            </a:xfrm>
            <a:custGeom>
              <a:avLst/>
              <a:gdLst>
                <a:gd name="T0" fmla="*/ 36 w 145"/>
                <a:gd name="T1" fmla="*/ 143 h 143"/>
                <a:gd name="T2" fmla="*/ 61 w 145"/>
                <a:gd name="T3" fmla="*/ 133 h 143"/>
                <a:gd name="T4" fmla="*/ 133 w 145"/>
                <a:gd name="T5" fmla="*/ 60 h 143"/>
                <a:gd name="T6" fmla="*/ 142 w 145"/>
                <a:gd name="T7" fmla="*/ 27 h 143"/>
                <a:gd name="T8" fmla="*/ 118 w 145"/>
                <a:gd name="T9" fmla="*/ 3 h 143"/>
                <a:gd name="T10" fmla="*/ 85 w 145"/>
                <a:gd name="T11" fmla="*/ 12 h 143"/>
                <a:gd name="T12" fmla="*/ 12 w 145"/>
                <a:gd name="T13" fmla="*/ 84 h 143"/>
                <a:gd name="T14" fmla="*/ 5 w 145"/>
                <a:gd name="T15" fmla="*/ 122 h 143"/>
                <a:gd name="T16" fmla="*/ 36 w 145"/>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43">
                  <a:moveTo>
                    <a:pt x="36" y="143"/>
                  </a:moveTo>
                  <a:cubicBezTo>
                    <a:pt x="46" y="143"/>
                    <a:pt x="54" y="139"/>
                    <a:pt x="61" y="133"/>
                  </a:cubicBezTo>
                  <a:cubicBezTo>
                    <a:pt x="133" y="60"/>
                    <a:pt x="133" y="60"/>
                    <a:pt x="133" y="60"/>
                  </a:cubicBezTo>
                  <a:cubicBezTo>
                    <a:pt x="142" y="52"/>
                    <a:pt x="145" y="39"/>
                    <a:pt x="142" y="27"/>
                  </a:cubicBezTo>
                  <a:cubicBezTo>
                    <a:pt x="139" y="15"/>
                    <a:pt x="130" y="6"/>
                    <a:pt x="118" y="3"/>
                  </a:cubicBezTo>
                  <a:cubicBezTo>
                    <a:pt x="106" y="0"/>
                    <a:pt x="93" y="3"/>
                    <a:pt x="85" y="12"/>
                  </a:cubicBezTo>
                  <a:cubicBezTo>
                    <a:pt x="12" y="84"/>
                    <a:pt x="12" y="84"/>
                    <a:pt x="12" y="84"/>
                  </a:cubicBezTo>
                  <a:cubicBezTo>
                    <a:pt x="3" y="94"/>
                    <a:pt x="0" y="109"/>
                    <a:pt x="5" y="122"/>
                  </a:cubicBezTo>
                  <a:cubicBezTo>
                    <a:pt x="10" y="134"/>
                    <a:pt x="23" y="143"/>
                    <a:pt x="36" y="143"/>
                  </a:cubicBezTo>
                  <a:close/>
                </a:path>
              </a:pathLst>
            </a:custGeom>
            <a:grp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4" name="Freeform 11">
              <a:extLst>
                <a:ext uri="{FF2B5EF4-FFF2-40B4-BE49-F238E27FC236}">
                  <a16:creationId xmlns:a16="http://schemas.microsoft.com/office/drawing/2014/main" id="{F191BEC9-06BE-21D0-BFF3-69C66884CD8B}"/>
                </a:ext>
              </a:extLst>
            </p:cNvPr>
            <p:cNvSpPr>
              <a:spLocks/>
            </p:cNvSpPr>
            <p:nvPr/>
          </p:nvSpPr>
          <p:spPr bwMode="auto">
            <a:xfrm>
              <a:off x="7523163" y="922338"/>
              <a:ext cx="117475" cy="298450"/>
            </a:xfrm>
            <a:custGeom>
              <a:avLst/>
              <a:gdLst>
                <a:gd name="T0" fmla="*/ 34 w 68"/>
                <a:gd name="T1" fmla="*/ 171 h 171"/>
                <a:gd name="T2" fmla="*/ 68 w 68"/>
                <a:gd name="T3" fmla="*/ 137 h 171"/>
                <a:gd name="T4" fmla="*/ 68 w 68"/>
                <a:gd name="T5" fmla="*/ 34 h 171"/>
                <a:gd name="T6" fmla="*/ 34 w 68"/>
                <a:gd name="T7" fmla="*/ 0 h 171"/>
                <a:gd name="T8" fmla="*/ 0 w 68"/>
                <a:gd name="T9" fmla="*/ 34 h 171"/>
                <a:gd name="T10" fmla="*/ 0 w 68"/>
                <a:gd name="T11" fmla="*/ 137 h 171"/>
                <a:gd name="T12" fmla="*/ 34 w 68"/>
                <a:gd name="T13" fmla="*/ 171 h 171"/>
              </a:gdLst>
              <a:ahLst/>
              <a:cxnLst>
                <a:cxn ang="0">
                  <a:pos x="T0" y="T1"/>
                </a:cxn>
                <a:cxn ang="0">
                  <a:pos x="T2" y="T3"/>
                </a:cxn>
                <a:cxn ang="0">
                  <a:pos x="T4" y="T5"/>
                </a:cxn>
                <a:cxn ang="0">
                  <a:pos x="T6" y="T7"/>
                </a:cxn>
                <a:cxn ang="0">
                  <a:pos x="T8" y="T9"/>
                </a:cxn>
                <a:cxn ang="0">
                  <a:pos x="T10" y="T11"/>
                </a:cxn>
                <a:cxn ang="0">
                  <a:pos x="T12" y="T13"/>
                </a:cxn>
              </a:cxnLst>
              <a:rect l="0" t="0" r="r" b="b"/>
              <a:pathLst>
                <a:path w="68" h="171">
                  <a:moveTo>
                    <a:pt x="34" y="171"/>
                  </a:moveTo>
                  <a:cubicBezTo>
                    <a:pt x="53" y="171"/>
                    <a:pt x="68" y="155"/>
                    <a:pt x="68" y="137"/>
                  </a:cubicBezTo>
                  <a:cubicBezTo>
                    <a:pt x="68" y="34"/>
                    <a:pt x="68" y="34"/>
                    <a:pt x="68" y="34"/>
                  </a:cubicBezTo>
                  <a:cubicBezTo>
                    <a:pt x="68" y="15"/>
                    <a:pt x="53" y="0"/>
                    <a:pt x="34" y="0"/>
                  </a:cubicBezTo>
                  <a:cubicBezTo>
                    <a:pt x="15" y="0"/>
                    <a:pt x="0" y="15"/>
                    <a:pt x="0" y="34"/>
                  </a:cubicBezTo>
                  <a:cubicBezTo>
                    <a:pt x="0" y="137"/>
                    <a:pt x="0" y="137"/>
                    <a:pt x="0" y="137"/>
                  </a:cubicBezTo>
                  <a:cubicBezTo>
                    <a:pt x="0" y="155"/>
                    <a:pt x="15" y="171"/>
                    <a:pt x="34" y="171"/>
                  </a:cubicBezTo>
                  <a:close/>
                </a:path>
              </a:pathLst>
            </a:custGeom>
            <a:grp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5" name="Freeform 12">
              <a:extLst>
                <a:ext uri="{FF2B5EF4-FFF2-40B4-BE49-F238E27FC236}">
                  <a16:creationId xmlns:a16="http://schemas.microsoft.com/office/drawing/2014/main" id="{F181FCB2-07B9-A62E-2722-956443836444}"/>
                </a:ext>
              </a:extLst>
            </p:cNvPr>
            <p:cNvSpPr>
              <a:spLocks/>
            </p:cNvSpPr>
            <p:nvPr/>
          </p:nvSpPr>
          <p:spPr bwMode="auto">
            <a:xfrm>
              <a:off x="6719888" y="1249363"/>
              <a:ext cx="249237" cy="249238"/>
            </a:xfrm>
            <a:custGeom>
              <a:avLst/>
              <a:gdLst>
                <a:gd name="T0" fmla="*/ 133 w 143"/>
                <a:gd name="T1" fmla="*/ 133 h 143"/>
                <a:gd name="T2" fmla="*/ 143 w 143"/>
                <a:gd name="T3" fmla="*/ 108 h 143"/>
                <a:gd name="T4" fmla="*/ 133 w 143"/>
                <a:gd name="T5" fmla="*/ 84 h 143"/>
                <a:gd name="T6" fmla="*/ 61 w 143"/>
                <a:gd name="T7" fmla="*/ 12 h 143"/>
                <a:gd name="T8" fmla="*/ 28 w 143"/>
                <a:gd name="T9" fmla="*/ 3 h 143"/>
                <a:gd name="T10" fmla="*/ 3 w 143"/>
                <a:gd name="T11" fmla="*/ 27 h 143"/>
                <a:gd name="T12" fmla="*/ 13 w 143"/>
                <a:gd name="T13" fmla="*/ 60 h 143"/>
                <a:gd name="T14" fmla="*/ 85 w 143"/>
                <a:gd name="T15" fmla="*/ 133 h 143"/>
                <a:gd name="T16" fmla="*/ 109 w 143"/>
                <a:gd name="T17" fmla="*/ 143 h 143"/>
                <a:gd name="T18" fmla="*/ 133 w 143"/>
                <a:gd name="T19" fmla="*/ 13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43">
                  <a:moveTo>
                    <a:pt x="133" y="133"/>
                  </a:moveTo>
                  <a:cubicBezTo>
                    <a:pt x="140" y="126"/>
                    <a:pt x="143" y="118"/>
                    <a:pt x="143" y="108"/>
                  </a:cubicBezTo>
                  <a:cubicBezTo>
                    <a:pt x="143" y="99"/>
                    <a:pt x="140" y="91"/>
                    <a:pt x="133" y="84"/>
                  </a:cubicBezTo>
                  <a:cubicBezTo>
                    <a:pt x="61" y="12"/>
                    <a:pt x="61" y="12"/>
                    <a:pt x="61" y="12"/>
                  </a:cubicBezTo>
                  <a:cubicBezTo>
                    <a:pt x="52" y="3"/>
                    <a:pt x="40" y="0"/>
                    <a:pt x="28" y="3"/>
                  </a:cubicBezTo>
                  <a:cubicBezTo>
                    <a:pt x="16" y="6"/>
                    <a:pt x="6" y="15"/>
                    <a:pt x="3" y="27"/>
                  </a:cubicBezTo>
                  <a:cubicBezTo>
                    <a:pt x="0" y="39"/>
                    <a:pt x="4" y="52"/>
                    <a:pt x="13" y="60"/>
                  </a:cubicBezTo>
                  <a:cubicBezTo>
                    <a:pt x="85" y="133"/>
                    <a:pt x="85" y="133"/>
                    <a:pt x="85" y="133"/>
                  </a:cubicBezTo>
                  <a:cubicBezTo>
                    <a:pt x="91" y="139"/>
                    <a:pt x="100" y="143"/>
                    <a:pt x="109" y="143"/>
                  </a:cubicBezTo>
                  <a:cubicBezTo>
                    <a:pt x="118" y="143"/>
                    <a:pt x="127" y="139"/>
                    <a:pt x="133" y="133"/>
                  </a:cubicBezTo>
                  <a:close/>
                </a:path>
              </a:pathLst>
            </a:custGeom>
            <a:grp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6" name="Freeform 13">
              <a:extLst>
                <a:ext uri="{FF2B5EF4-FFF2-40B4-BE49-F238E27FC236}">
                  <a16:creationId xmlns:a16="http://schemas.microsoft.com/office/drawing/2014/main" id="{31452682-863B-996C-F2D1-F307A7614083}"/>
                </a:ext>
              </a:extLst>
            </p:cNvPr>
            <p:cNvSpPr>
              <a:spLocks/>
            </p:cNvSpPr>
            <p:nvPr/>
          </p:nvSpPr>
          <p:spPr bwMode="auto">
            <a:xfrm>
              <a:off x="6394450" y="2051051"/>
              <a:ext cx="295275" cy="119063"/>
            </a:xfrm>
            <a:custGeom>
              <a:avLst/>
              <a:gdLst>
                <a:gd name="T0" fmla="*/ 34 w 170"/>
                <a:gd name="T1" fmla="*/ 0 h 68"/>
                <a:gd name="T2" fmla="*/ 0 w 170"/>
                <a:gd name="T3" fmla="*/ 34 h 68"/>
                <a:gd name="T4" fmla="*/ 34 w 170"/>
                <a:gd name="T5" fmla="*/ 68 h 68"/>
                <a:gd name="T6" fmla="*/ 136 w 170"/>
                <a:gd name="T7" fmla="*/ 68 h 68"/>
                <a:gd name="T8" fmla="*/ 170 w 170"/>
                <a:gd name="T9" fmla="*/ 34 h 68"/>
                <a:gd name="T10" fmla="*/ 136 w 170"/>
                <a:gd name="T11" fmla="*/ 0 h 68"/>
                <a:gd name="T12" fmla="*/ 34 w 17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70" h="68">
                  <a:moveTo>
                    <a:pt x="34" y="0"/>
                  </a:moveTo>
                  <a:cubicBezTo>
                    <a:pt x="15" y="0"/>
                    <a:pt x="0" y="15"/>
                    <a:pt x="0" y="34"/>
                  </a:cubicBezTo>
                  <a:cubicBezTo>
                    <a:pt x="0" y="53"/>
                    <a:pt x="15" y="68"/>
                    <a:pt x="34" y="68"/>
                  </a:cubicBezTo>
                  <a:cubicBezTo>
                    <a:pt x="136" y="68"/>
                    <a:pt x="136" y="68"/>
                    <a:pt x="136" y="68"/>
                  </a:cubicBezTo>
                  <a:cubicBezTo>
                    <a:pt x="155" y="68"/>
                    <a:pt x="170" y="53"/>
                    <a:pt x="170" y="34"/>
                  </a:cubicBezTo>
                  <a:cubicBezTo>
                    <a:pt x="170" y="15"/>
                    <a:pt x="155" y="0"/>
                    <a:pt x="136" y="0"/>
                  </a:cubicBezTo>
                  <a:lnTo>
                    <a:pt x="34" y="0"/>
                  </a:lnTo>
                  <a:close/>
                </a:path>
              </a:pathLst>
            </a:custGeom>
            <a:grp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17" name="Group 16">
            <a:extLst>
              <a:ext uri="{FF2B5EF4-FFF2-40B4-BE49-F238E27FC236}">
                <a16:creationId xmlns:a16="http://schemas.microsoft.com/office/drawing/2014/main" id="{CF37B1D7-527C-552F-FD4E-01D1E59096C7}"/>
              </a:ext>
            </a:extLst>
          </p:cNvPr>
          <p:cNvGrpSpPr/>
          <p:nvPr/>
        </p:nvGrpSpPr>
        <p:grpSpPr>
          <a:xfrm>
            <a:off x="8335069" y="2132891"/>
            <a:ext cx="2914648" cy="2909467"/>
            <a:chOff x="5197476" y="919163"/>
            <a:chExt cx="3573462" cy="3567113"/>
          </a:xfrm>
          <a:solidFill>
            <a:srgbClr val="566067"/>
          </a:solidFill>
        </p:grpSpPr>
        <p:sp>
          <p:nvSpPr>
            <p:cNvPr id="18" name="Freeform 5">
              <a:extLst>
                <a:ext uri="{FF2B5EF4-FFF2-40B4-BE49-F238E27FC236}">
                  <a16:creationId xmlns:a16="http://schemas.microsoft.com/office/drawing/2014/main" id="{27DB08EC-DE4E-4105-E00F-3ECD05F15A44}"/>
                </a:ext>
              </a:extLst>
            </p:cNvPr>
            <p:cNvSpPr>
              <a:spLocks/>
            </p:cNvSpPr>
            <p:nvPr/>
          </p:nvSpPr>
          <p:spPr bwMode="auto">
            <a:xfrm>
              <a:off x="5197476" y="919163"/>
              <a:ext cx="2974975" cy="3567113"/>
            </a:xfrm>
            <a:custGeom>
              <a:avLst/>
              <a:gdLst>
                <a:gd name="T0" fmla="*/ 91 w 1709"/>
                <a:gd name="T1" fmla="*/ 1299 h 2050"/>
                <a:gd name="T2" fmla="*/ 128 w 1709"/>
                <a:gd name="T3" fmla="*/ 1362 h 2050"/>
                <a:gd name="T4" fmla="*/ 111 w 1709"/>
                <a:gd name="T5" fmla="*/ 1476 h 2050"/>
                <a:gd name="T6" fmla="*/ 132 w 1709"/>
                <a:gd name="T7" fmla="*/ 1550 h 2050"/>
                <a:gd name="T8" fmla="*/ 175 w 1709"/>
                <a:gd name="T9" fmla="*/ 1599 h 2050"/>
                <a:gd name="T10" fmla="*/ 203 w 1709"/>
                <a:gd name="T11" fmla="*/ 1667 h 2050"/>
                <a:gd name="T12" fmla="*/ 209 w 1709"/>
                <a:gd name="T13" fmla="*/ 1786 h 2050"/>
                <a:gd name="T14" fmla="*/ 358 w 1709"/>
                <a:gd name="T15" fmla="*/ 1876 h 2050"/>
                <a:gd name="T16" fmla="*/ 784 w 1709"/>
                <a:gd name="T17" fmla="*/ 2024 h 2050"/>
                <a:gd name="T18" fmla="*/ 1673 w 1709"/>
                <a:gd name="T19" fmla="*/ 2048 h 2050"/>
                <a:gd name="T20" fmla="*/ 1706 w 1709"/>
                <a:gd name="T21" fmla="*/ 2003 h 2050"/>
                <a:gd name="T22" fmla="*/ 1649 w 1709"/>
                <a:gd name="T23" fmla="*/ 1901 h 2050"/>
                <a:gd name="T24" fmla="*/ 1571 w 1709"/>
                <a:gd name="T25" fmla="*/ 1605 h 2050"/>
                <a:gd name="T26" fmla="*/ 1516 w 1709"/>
                <a:gd name="T27" fmla="*/ 1581 h 2050"/>
                <a:gd name="T28" fmla="*/ 1546 w 1709"/>
                <a:gd name="T29" fmla="*/ 1825 h 2050"/>
                <a:gd name="T30" fmla="*/ 1614 w 1709"/>
                <a:gd name="T31" fmla="*/ 1976 h 2050"/>
                <a:gd name="T32" fmla="*/ 842 w 1709"/>
                <a:gd name="T33" fmla="*/ 1982 h 2050"/>
                <a:gd name="T34" fmla="*/ 753 w 1709"/>
                <a:gd name="T35" fmla="*/ 1753 h 2050"/>
                <a:gd name="T36" fmla="*/ 1019 w 1709"/>
                <a:gd name="T37" fmla="*/ 1538 h 2050"/>
                <a:gd name="T38" fmla="*/ 985 w 1709"/>
                <a:gd name="T39" fmla="*/ 1505 h 2050"/>
                <a:gd name="T40" fmla="*/ 781 w 1709"/>
                <a:gd name="T41" fmla="*/ 1671 h 2050"/>
                <a:gd name="T42" fmla="*/ 638 w 1709"/>
                <a:gd name="T43" fmla="*/ 1721 h 2050"/>
                <a:gd name="T44" fmla="*/ 344 w 1709"/>
                <a:gd name="T45" fmla="*/ 1809 h 2050"/>
                <a:gd name="T46" fmla="*/ 266 w 1709"/>
                <a:gd name="T47" fmla="*/ 1703 h 2050"/>
                <a:gd name="T48" fmla="*/ 273 w 1709"/>
                <a:gd name="T49" fmla="*/ 1609 h 2050"/>
                <a:gd name="T50" fmla="*/ 202 w 1709"/>
                <a:gd name="T51" fmla="*/ 1535 h 2050"/>
                <a:gd name="T52" fmla="*/ 222 w 1709"/>
                <a:gd name="T53" fmla="*/ 1488 h 2050"/>
                <a:gd name="T54" fmla="*/ 167 w 1709"/>
                <a:gd name="T55" fmla="*/ 1434 h 2050"/>
                <a:gd name="T56" fmla="*/ 190 w 1709"/>
                <a:gd name="T57" fmla="*/ 1391 h 2050"/>
                <a:gd name="T58" fmla="*/ 122 w 1709"/>
                <a:gd name="T59" fmla="*/ 1238 h 2050"/>
                <a:gd name="T60" fmla="*/ 73 w 1709"/>
                <a:gd name="T61" fmla="*/ 1205 h 2050"/>
                <a:gd name="T62" fmla="*/ 261 w 1709"/>
                <a:gd name="T63" fmla="*/ 902 h 2050"/>
                <a:gd name="T64" fmla="*/ 224 w 1709"/>
                <a:gd name="T65" fmla="*/ 771 h 2050"/>
                <a:gd name="T66" fmla="*/ 201 w 1709"/>
                <a:gd name="T67" fmla="*/ 711 h 2050"/>
                <a:gd name="T68" fmla="*/ 253 w 1709"/>
                <a:gd name="T69" fmla="*/ 578 h 2050"/>
                <a:gd name="T70" fmla="*/ 284 w 1709"/>
                <a:gd name="T71" fmla="*/ 463 h 2050"/>
                <a:gd name="T72" fmla="*/ 713 w 1709"/>
                <a:gd name="T73" fmla="*/ 117 h 2050"/>
                <a:gd name="T74" fmla="*/ 1194 w 1709"/>
                <a:gd name="T75" fmla="*/ 80 h 2050"/>
                <a:gd name="T76" fmla="*/ 1206 w 1709"/>
                <a:gd name="T77" fmla="*/ 13 h 2050"/>
                <a:gd name="T78" fmla="*/ 699 w 1709"/>
                <a:gd name="T79" fmla="*/ 50 h 2050"/>
                <a:gd name="T80" fmla="*/ 220 w 1709"/>
                <a:gd name="T81" fmla="*/ 439 h 2050"/>
                <a:gd name="T82" fmla="*/ 187 w 1709"/>
                <a:gd name="T83" fmla="*/ 563 h 2050"/>
                <a:gd name="T84" fmla="*/ 138 w 1709"/>
                <a:gd name="T85" fmla="*/ 688 h 2050"/>
                <a:gd name="T86" fmla="*/ 178 w 1709"/>
                <a:gd name="T87" fmla="*/ 821 h 2050"/>
                <a:gd name="T88" fmla="*/ 200 w 1709"/>
                <a:gd name="T89" fmla="*/ 871 h 2050"/>
                <a:gd name="T90" fmla="*/ 6 w 1709"/>
                <a:gd name="T91" fmla="*/ 1214 h 2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9" h="2050">
                  <a:moveTo>
                    <a:pt x="55" y="1278"/>
                  </a:moveTo>
                  <a:cubicBezTo>
                    <a:pt x="66" y="1286"/>
                    <a:pt x="78" y="1293"/>
                    <a:pt x="91" y="1299"/>
                  </a:cubicBezTo>
                  <a:cubicBezTo>
                    <a:pt x="105" y="1306"/>
                    <a:pt x="130" y="1319"/>
                    <a:pt x="132" y="1328"/>
                  </a:cubicBezTo>
                  <a:cubicBezTo>
                    <a:pt x="134" y="1339"/>
                    <a:pt x="133" y="1351"/>
                    <a:pt x="128" y="1362"/>
                  </a:cubicBezTo>
                  <a:cubicBezTo>
                    <a:pt x="123" y="1373"/>
                    <a:pt x="117" y="1383"/>
                    <a:pt x="113" y="1391"/>
                  </a:cubicBezTo>
                  <a:cubicBezTo>
                    <a:pt x="100" y="1413"/>
                    <a:pt x="79" y="1450"/>
                    <a:pt x="111" y="1476"/>
                  </a:cubicBezTo>
                  <a:cubicBezTo>
                    <a:pt x="118" y="1482"/>
                    <a:pt x="131" y="1492"/>
                    <a:pt x="143" y="1501"/>
                  </a:cubicBezTo>
                  <a:cubicBezTo>
                    <a:pt x="134" y="1516"/>
                    <a:pt x="130" y="1533"/>
                    <a:pt x="132" y="1550"/>
                  </a:cubicBezTo>
                  <a:cubicBezTo>
                    <a:pt x="133" y="1564"/>
                    <a:pt x="141" y="1576"/>
                    <a:pt x="152" y="1584"/>
                  </a:cubicBezTo>
                  <a:cubicBezTo>
                    <a:pt x="159" y="1589"/>
                    <a:pt x="168" y="1594"/>
                    <a:pt x="175" y="1599"/>
                  </a:cubicBezTo>
                  <a:cubicBezTo>
                    <a:pt x="196" y="1610"/>
                    <a:pt x="204" y="1615"/>
                    <a:pt x="206" y="1626"/>
                  </a:cubicBezTo>
                  <a:cubicBezTo>
                    <a:pt x="208" y="1640"/>
                    <a:pt x="207" y="1654"/>
                    <a:pt x="203" y="1667"/>
                  </a:cubicBezTo>
                  <a:cubicBezTo>
                    <a:pt x="201" y="1676"/>
                    <a:pt x="199" y="1685"/>
                    <a:pt x="198" y="1694"/>
                  </a:cubicBezTo>
                  <a:cubicBezTo>
                    <a:pt x="194" y="1725"/>
                    <a:pt x="198" y="1757"/>
                    <a:pt x="209" y="1786"/>
                  </a:cubicBezTo>
                  <a:cubicBezTo>
                    <a:pt x="224" y="1841"/>
                    <a:pt x="273" y="1878"/>
                    <a:pt x="330" y="1879"/>
                  </a:cubicBezTo>
                  <a:cubicBezTo>
                    <a:pt x="339" y="1879"/>
                    <a:pt x="348" y="1878"/>
                    <a:pt x="358" y="1876"/>
                  </a:cubicBezTo>
                  <a:cubicBezTo>
                    <a:pt x="455" y="1853"/>
                    <a:pt x="551" y="1824"/>
                    <a:pt x="645" y="1790"/>
                  </a:cubicBezTo>
                  <a:cubicBezTo>
                    <a:pt x="722" y="1835"/>
                    <a:pt x="771" y="1973"/>
                    <a:pt x="784" y="2024"/>
                  </a:cubicBezTo>
                  <a:cubicBezTo>
                    <a:pt x="787" y="2039"/>
                    <a:pt x="801" y="2050"/>
                    <a:pt x="817" y="2050"/>
                  </a:cubicBezTo>
                  <a:cubicBezTo>
                    <a:pt x="1673" y="2048"/>
                    <a:pt x="1673" y="2048"/>
                    <a:pt x="1673" y="2048"/>
                  </a:cubicBezTo>
                  <a:cubicBezTo>
                    <a:pt x="1684" y="2048"/>
                    <a:pt x="1694" y="2042"/>
                    <a:pt x="1701" y="2034"/>
                  </a:cubicBezTo>
                  <a:cubicBezTo>
                    <a:pt x="1707" y="2025"/>
                    <a:pt x="1709" y="2014"/>
                    <a:pt x="1706" y="2003"/>
                  </a:cubicBezTo>
                  <a:cubicBezTo>
                    <a:pt x="1697" y="1980"/>
                    <a:pt x="1686" y="1958"/>
                    <a:pt x="1671" y="1938"/>
                  </a:cubicBezTo>
                  <a:cubicBezTo>
                    <a:pt x="1663" y="1927"/>
                    <a:pt x="1656" y="1914"/>
                    <a:pt x="1649" y="1901"/>
                  </a:cubicBezTo>
                  <a:cubicBezTo>
                    <a:pt x="1634" y="1870"/>
                    <a:pt x="1621" y="1838"/>
                    <a:pt x="1611" y="1804"/>
                  </a:cubicBezTo>
                  <a:cubicBezTo>
                    <a:pt x="1592" y="1739"/>
                    <a:pt x="1578" y="1672"/>
                    <a:pt x="1571" y="1605"/>
                  </a:cubicBezTo>
                  <a:cubicBezTo>
                    <a:pt x="1570" y="1592"/>
                    <a:pt x="1562" y="1581"/>
                    <a:pt x="1550" y="1576"/>
                  </a:cubicBezTo>
                  <a:cubicBezTo>
                    <a:pt x="1539" y="1571"/>
                    <a:pt x="1526" y="1573"/>
                    <a:pt x="1516" y="1581"/>
                  </a:cubicBezTo>
                  <a:cubicBezTo>
                    <a:pt x="1506" y="1588"/>
                    <a:pt x="1501" y="1601"/>
                    <a:pt x="1503" y="1613"/>
                  </a:cubicBezTo>
                  <a:cubicBezTo>
                    <a:pt x="1511" y="1685"/>
                    <a:pt x="1525" y="1756"/>
                    <a:pt x="1546" y="1825"/>
                  </a:cubicBezTo>
                  <a:cubicBezTo>
                    <a:pt x="1557" y="1861"/>
                    <a:pt x="1571" y="1897"/>
                    <a:pt x="1588" y="1931"/>
                  </a:cubicBezTo>
                  <a:cubicBezTo>
                    <a:pt x="1596" y="1947"/>
                    <a:pt x="1604" y="1962"/>
                    <a:pt x="1614" y="1976"/>
                  </a:cubicBezTo>
                  <a:cubicBezTo>
                    <a:pt x="1617" y="1980"/>
                    <a:pt x="1617" y="1980"/>
                    <a:pt x="1617" y="1980"/>
                  </a:cubicBezTo>
                  <a:cubicBezTo>
                    <a:pt x="842" y="1982"/>
                    <a:pt x="842" y="1982"/>
                    <a:pt x="842" y="1982"/>
                  </a:cubicBezTo>
                  <a:cubicBezTo>
                    <a:pt x="820" y="1901"/>
                    <a:pt x="779" y="1826"/>
                    <a:pt x="722" y="1764"/>
                  </a:cubicBezTo>
                  <a:cubicBezTo>
                    <a:pt x="753" y="1753"/>
                    <a:pt x="753" y="1753"/>
                    <a:pt x="753" y="1753"/>
                  </a:cubicBezTo>
                  <a:cubicBezTo>
                    <a:pt x="776" y="1745"/>
                    <a:pt x="793" y="1739"/>
                    <a:pt x="802" y="1736"/>
                  </a:cubicBezTo>
                  <a:cubicBezTo>
                    <a:pt x="948" y="1690"/>
                    <a:pt x="1021" y="1623"/>
                    <a:pt x="1019" y="1538"/>
                  </a:cubicBezTo>
                  <a:cubicBezTo>
                    <a:pt x="1019" y="1529"/>
                    <a:pt x="1016" y="1520"/>
                    <a:pt x="1009" y="1514"/>
                  </a:cubicBezTo>
                  <a:cubicBezTo>
                    <a:pt x="1003" y="1508"/>
                    <a:pt x="994" y="1504"/>
                    <a:pt x="985" y="1505"/>
                  </a:cubicBezTo>
                  <a:cubicBezTo>
                    <a:pt x="966" y="1505"/>
                    <a:pt x="951" y="1521"/>
                    <a:pt x="951" y="1540"/>
                  </a:cubicBezTo>
                  <a:cubicBezTo>
                    <a:pt x="952" y="1575"/>
                    <a:pt x="923" y="1626"/>
                    <a:pt x="781" y="1671"/>
                  </a:cubicBezTo>
                  <a:cubicBezTo>
                    <a:pt x="772" y="1674"/>
                    <a:pt x="754" y="1680"/>
                    <a:pt x="731" y="1688"/>
                  </a:cubicBezTo>
                  <a:cubicBezTo>
                    <a:pt x="705" y="1697"/>
                    <a:pt x="673" y="1709"/>
                    <a:pt x="638" y="1721"/>
                  </a:cubicBezTo>
                  <a:cubicBezTo>
                    <a:pt x="637" y="1721"/>
                    <a:pt x="637" y="1721"/>
                    <a:pt x="637" y="1721"/>
                  </a:cubicBezTo>
                  <a:cubicBezTo>
                    <a:pt x="541" y="1756"/>
                    <a:pt x="443" y="1786"/>
                    <a:pt x="344" y="1809"/>
                  </a:cubicBezTo>
                  <a:cubicBezTo>
                    <a:pt x="312" y="1816"/>
                    <a:pt x="281" y="1796"/>
                    <a:pt x="274" y="1764"/>
                  </a:cubicBezTo>
                  <a:cubicBezTo>
                    <a:pt x="266" y="1745"/>
                    <a:pt x="263" y="1724"/>
                    <a:pt x="266" y="1703"/>
                  </a:cubicBezTo>
                  <a:cubicBezTo>
                    <a:pt x="266" y="1696"/>
                    <a:pt x="268" y="1689"/>
                    <a:pt x="270" y="1682"/>
                  </a:cubicBezTo>
                  <a:cubicBezTo>
                    <a:pt x="277" y="1658"/>
                    <a:pt x="278" y="1633"/>
                    <a:pt x="273" y="1609"/>
                  </a:cubicBezTo>
                  <a:cubicBezTo>
                    <a:pt x="263" y="1578"/>
                    <a:pt x="240" y="1552"/>
                    <a:pt x="209" y="1539"/>
                  </a:cubicBezTo>
                  <a:cubicBezTo>
                    <a:pt x="202" y="1535"/>
                    <a:pt x="202" y="1535"/>
                    <a:pt x="202" y="1535"/>
                  </a:cubicBezTo>
                  <a:cubicBezTo>
                    <a:pt x="206" y="1528"/>
                    <a:pt x="210" y="1521"/>
                    <a:pt x="215" y="1514"/>
                  </a:cubicBezTo>
                  <a:cubicBezTo>
                    <a:pt x="221" y="1507"/>
                    <a:pt x="224" y="1498"/>
                    <a:pt x="222" y="1488"/>
                  </a:cubicBezTo>
                  <a:cubicBezTo>
                    <a:pt x="221" y="1479"/>
                    <a:pt x="216" y="1471"/>
                    <a:pt x="209" y="1465"/>
                  </a:cubicBezTo>
                  <a:cubicBezTo>
                    <a:pt x="201" y="1459"/>
                    <a:pt x="181" y="1445"/>
                    <a:pt x="167" y="1434"/>
                  </a:cubicBezTo>
                  <a:cubicBezTo>
                    <a:pt x="169" y="1431"/>
                    <a:pt x="171" y="1427"/>
                    <a:pt x="172" y="1424"/>
                  </a:cubicBezTo>
                  <a:cubicBezTo>
                    <a:pt x="178" y="1415"/>
                    <a:pt x="184" y="1404"/>
                    <a:pt x="190" y="1391"/>
                  </a:cubicBezTo>
                  <a:cubicBezTo>
                    <a:pt x="201" y="1368"/>
                    <a:pt x="204" y="1341"/>
                    <a:pt x="199" y="1315"/>
                  </a:cubicBezTo>
                  <a:cubicBezTo>
                    <a:pt x="191" y="1273"/>
                    <a:pt x="151" y="1253"/>
                    <a:pt x="122" y="1238"/>
                  </a:cubicBezTo>
                  <a:cubicBezTo>
                    <a:pt x="112" y="1233"/>
                    <a:pt x="103" y="1228"/>
                    <a:pt x="94" y="1222"/>
                  </a:cubicBezTo>
                  <a:cubicBezTo>
                    <a:pt x="86" y="1217"/>
                    <a:pt x="80" y="1211"/>
                    <a:pt x="73" y="1205"/>
                  </a:cubicBezTo>
                  <a:cubicBezTo>
                    <a:pt x="73" y="1200"/>
                    <a:pt x="79" y="1188"/>
                    <a:pt x="105" y="1156"/>
                  </a:cubicBezTo>
                  <a:cubicBezTo>
                    <a:pt x="166" y="1077"/>
                    <a:pt x="218" y="992"/>
                    <a:pt x="261" y="902"/>
                  </a:cubicBezTo>
                  <a:cubicBezTo>
                    <a:pt x="269" y="888"/>
                    <a:pt x="274" y="872"/>
                    <a:pt x="274" y="856"/>
                  </a:cubicBezTo>
                  <a:cubicBezTo>
                    <a:pt x="271" y="822"/>
                    <a:pt x="253" y="790"/>
                    <a:pt x="224" y="771"/>
                  </a:cubicBezTo>
                  <a:cubicBezTo>
                    <a:pt x="211" y="758"/>
                    <a:pt x="198" y="746"/>
                    <a:pt x="196" y="735"/>
                  </a:cubicBezTo>
                  <a:cubicBezTo>
                    <a:pt x="196" y="727"/>
                    <a:pt x="198" y="719"/>
                    <a:pt x="201" y="711"/>
                  </a:cubicBezTo>
                  <a:cubicBezTo>
                    <a:pt x="207" y="697"/>
                    <a:pt x="213" y="682"/>
                    <a:pt x="220" y="668"/>
                  </a:cubicBezTo>
                  <a:cubicBezTo>
                    <a:pt x="234" y="639"/>
                    <a:pt x="245" y="609"/>
                    <a:pt x="253" y="578"/>
                  </a:cubicBezTo>
                  <a:cubicBezTo>
                    <a:pt x="257" y="564"/>
                    <a:pt x="257" y="564"/>
                    <a:pt x="257" y="564"/>
                  </a:cubicBezTo>
                  <a:cubicBezTo>
                    <a:pt x="264" y="529"/>
                    <a:pt x="273" y="496"/>
                    <a:pt x="284" y="463"/>
                  </a:cubicBezTo>
                  <a:cubicBezTo>
                    <a:pt x="311" y="389"/>
                    <a:pt x="353" y="320"/>
                    <a:pt x="407" y="263"/>
                  </a:cubicBezTo>
                  <a:cubicBezTo>
                    <a:pt x="472" y="194"/>
                    <a:pt x="575" y="145"/>
                    <a:pt x="713" y="117"/>
                  </a:cubicBezTo>
                  <a:cubicBezTo>
                    <a:pt x="818" y="94"/>
                    <a:pt x="925" y="79"/>
                    <a:pt x="1033" y="71"/>
                  </a:cubicBezTo>
                  <a:cubicBezTo>
                    <a:pt x="1087" y="68"/>
                    <a:pt x="1141" y="71"/>
                    <a:pt x="1194" y="80"/>
                  </a:cubicBezTo>
                  <a:cubicBezTo>
                    <a:pt x="1212" y="83"/>
                    <a:pt x="1229" y="71"/>
                    <a:pt x="1233" y="52"/>
                  </a:cubicBezTo>
                  <a:cubicBezTo>
                    <a:pt x="1236" y="34"/>
                    <a:pt x="1224" y="17"/>
                    <a:pt x="1206" y="13"/>
                  </a:cubicBezTo>
                  <a:cubicBezTo>
                    <a:pt x="1147" y="3"/>
                    <a:pt x="1088" y="0"/>
                    <a:pt x="1030" y="3"/>
                  </a:cubicBezTo>
                  <a:cubicBezTo>
                    <a:pt x="919" y="11"/>
                    <a:pt x="808" y="27"/>
                    <a:pt x="699" y="50"/>
                  </a:cubicBezTo>
                  <a:cubicBezTo>
                    <a:pt x="546" y="81"/>
                    <a:pt x="434" y="135"/>
                    <a:pt x="357" y="216"/>
                  </a:cubicBezTo>
                  <a:cubicBezTo>
                    <a:pt x="297" y="280"/>
                    <a:pt x="251" y="356"/>
                    <a:pt x="220" y="439"/>
                  </a:cubicBezTo>
                  <a:cubicBezTo>
                    <a:pt x="208" y="475"/>
                    <a:pt x="198" y="511"/>
                    <a:pt x="190" y="548"/>
                  </a:cubicBezTo>
                  <a:cubicBezTo>
                    <a:pt x="187" y="563"/>
                    <a:pt x="187" y="563"/>
                    <a:pt x="187" y="563"/>
                  </a:cubicBezTo>
                  <a:cubicBezTo>
                    <a:pt x="179" y="589"/>
                    <a:pt x="170" y="615"/>
                    <a:pt x="158" y="640"/>
                  </a:cubicBezTo>
                  <a:cubicBezTo>
                    <a:pt x="151" y="656"/>
                    <a:pt x="144" y="671"/>
                    <a:pt x="138" y="688"/>
                  </a:cubicBezTo>
                  <a:cubicBezTo>
                    <a:pt x="130" y="705"/>
                    <a:pt x="127" y="725"/>
                    <a:pt x="128" y="745"/>
                  </a:cubicBezTo>
                  <a:cubicBezTo>
                    <a:pt x="135" y="775"/>
                    <a:pt x="153" y="802"/>
                    <a:pt x="178" y="821"/>
                  </a:cubicBezTo>
                  <a:cubicBezTo>
                    <a:pt x="195" y="836"/>
                    <a:pt x="206" y="847"/>
                    <a:pt x="206" y="856"/>
                  </a:cubicBezTo>
                  <a:cubicBezTo>
                    <a:pt x="205" y="862"/>
                    <a:pt x="203" y="867"/>
                    <a:pt x="200" y="871"/>
                  </a:cubicBezTo>
                  <a:cubicBezTo>
                    <a:pt x="159" y="957"/>
                    <a:pt x="109" y="1039"/>
                    <a:pt x="51" y="1114"/>
                  </a:cubicBezTo>
                  <a:cubicBezTo>
                    <a:pt x="26" y="1144"/>
                    <a:pt x="0" y="1179"/>
                    <a:pt x="6" y="1214"/>
                  </a:cubicBezTo>
                  <a:cubicBezTo>
                    <a:pt x="13" y="1241"/>
                    <a:pt x="31" y="1265"/>
                    <a:pt x="55" y="12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9" name="Freeform 6">
              <a:extLst>
                <a:ext uri="{FF2B5EF4-FFF2-40B4-BE49-F238E27FC236}">
                  <a16:creationId xmlns:a16="http://schemas.microsoft.com/office/drawing/2014/main" id="{55C4DD58-F297-434C-B621-21FAF8EB2474}"/>
                </a:ext>
              </a:extLst>
            </p:cNvPr>
            <p:cNvSpPr>
              <a:spLocks/>
            </p:cNvSpPr>
            <p:nvPr/>
          </p:nvSpPr>
          <p:spPr bwMode="auto">
            <a:xfrm>
              <a:off x="5745163" y="1268413"/>
              <a:ext cx="652462" cy="757238"/>
            </a:xfrm>
            <a:custGeom>
              <a:avLst/>
              <a:gdLst>
                <a:gd name="T0" fmla="*/ 71 w 375"/>
                <a:gd name="T1" fmla="*/ 408 h 435"/>
                <a:gd name="T2" fmla="*/ 75 w 375"/>
                <a:gd name="T3" fmla="*/ 393 h 435"/>
                <a:gd name="T4" fmla="*/ 97 w 375"/>
                <a:gd name="T5" fmla="*/ 309 h 435"/>
                <a:gd name="T6" fmla="*/ 191 w 375"/>
                <a:gd name="T7" fmla="*/ 156 h 435"/>
                <a:gd name="T8" fmla="*/ 348 w 375"/>
                <a:gd name="T9" fmla="*/ 69 h 435"/>
                <a:gd name="T10" fmla="*/ 372 w 375"/>
                <a:gd name="T11" fmla="*/ 44 h 435"/>
                <a:gd name="T12" fmla="*/ 362 w 375"/>
                <a:gd name="T13" fmla="*/ 11 h 435"/>
                <a:gd name="T14" fmla="*/ 328 w 375"/>
                <a:gd name="T15" fmla="*/ 4 h 435"/>
                <a:gd name="T16" fmla="*/ 141 w 375"/>
                <a:gd name="T17" fmla="*/ 109 h 435"/>
                <a:gd name="T18" fmla="*/ 33 w 375"/>
                <a:gd name="T19" fmla="*/ 286 h 435"/>
                <a:gd name="T20" fmla="*/ 8 w 375"/>
                <a:gd name="T21" fmla="*/ 378 h 435"/>
                <a:gd name="T22" fmla="*/ 5 w 375"/>
                <a:gd name="T23" fmla="*/ 393 h 435"/>
                <a:gd name="T24" fmla="*/ 30 w 375"/>
                <a:gd name="T25" fmla="*/ 434 h 435"/>
                <a:gd name="T26" fmla="*/ 38 w 375"/>
                <a:gd name="T27" fmla="*/ 435 h 435"/>
                <a:gd name="T28" fmla="*/ 71 w 375"/>
                <a:gd name="T29" fmla="*/ 408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5" h="435">
                  <a:moveTo>
                    <a:pt x="71" y="408"/>
                  </a:moveTo>
                  <a:cubicBezTo>
                    <a:pt x="75" y="393"/>
                    <a:pt x="75" y="393"/>
                    <a:pt x="75" y="393"/>
                  </a:cubicBezTo>
                  <a:cubicBezTo>
                    <a:pt x="81" y="365"/>
                    <a:pt x="88" y="337"/>
                    <a:pt x="97" y="309"/>
                  </a:cubicBezTo>
                  <a:cubicBezTo>
                    <a:pt x="118" y="252"/>
                    <a:pt x="150" y="200"/>
                    <a:pt x="191" y="156"/>
                  </a:cubicBezTo>
                  <a:cubicBezTo>
                    <a:pt x="235" y="114"/>
                    <a:pt x="289" y="84"/>
                    <a:pt x="348" y="69"/>
                  </a:cubicBezTo>
                  <a:cubicBezTo>
                    <a:pt x="360" y="66"/>
                    <a:pt x="369" y="56"/>
                    <a:pt x="372" y="44"/>
                  </a:cubicBezTo>
                  <a:cubicBezTo>
                    <a:pt x="375" y="32"/>
                    <a:pt x="371" y="20"/>
                    <a:pt x="362" y="11"/>
                  </a:cubicBezTo>
                  <a:cubicBezTo>
                    <a:pt x="353" y="3"/>
                    <a:pt x="340" y="0"/>
                    <a:pt x="328" y="4"/>
                  </a:cubicBezTo>
                  <a:cubicBezTo>
                    <a:pt x="258" y="22"/>
                    <a:pt x="194" y="58"/>
                    <a:pt x="141" y="109"/>
                  </a:cubicBezTo>
                  <a:cubicBezTo>
                    <a:pt x="94" y="160"/>
                    <a:pt x="57" y="220"/>
                    <a:pt x="33" y="286"/>
                  </a:cubicBezTo>
                  <a:cubicBezTo>
                    <a:pt x="23" y="316"/>
                    <a:pt x="15" y="347"/>
                    <a:pt x="8" y="378"/>
                  </a:cubicBezTo>
                  <a:cubicBezTo>
                    <a:pt x="5" y="393"/>
                    <a:pt x="5" y="393"/>
                    <a:pt x="5" y="393"/>
                  </a:cubicBezTo>
                  <a:cubicBezTo>
                    <a:pt x="0" y="411"/>
                    <a:pt x="12" y="430"/>
                    <a:pt x="30" y="434"/>
                  </a:cubicBezTo>
                  <a:cubicBezTo>
                    <a:pt x="33" y="434"/>
                    <a:pt x="35" y="435"/>
                    <a:pt x="38" y="435"/>
                  </a:cubicBezTo>
                  <a:cubicBezTo>
                    <a:pt x="54" y="435"/>
                    <a:pt x="68" y="424"/>
                    <a:pt x="71" y="4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0" name="Oval 7">
              <a:extLst>
                <a:ext uri="{FF2B5EF4-FFF2-40B4-BE49-F238E27FC236}">
                  <a16:creationId xmlns:a16="http://schemas.microsoft.com/office/drawing/2014/main" id="{CC100280-5E47-9801-4858-DAE18DE6F0E1}"/>
                </a:ext>
              </a:extLst>
            </p:cNvPr>
            <p:cNvSpPr>
              <a:spLocks noChangeArrowheads="1"/>
            </p:cNvSpPr>
            <p:nvPr/>
          </p:nvSpPr>
          <p:spPr bwMode="auto">
            <a:xfrm>
              <a:off x="5680075" y="2111376"/>
              <a:ext cx="119062" cy="1174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1" name="Freeform 8">
              <a:extLst>
                <a:ext uri="{FF2B5EF4-FFF2-40B4-BE49-F238E27FC236}">
                  <a16:creationId xmlns:a16="http://schemas.microsoft.com/office/drawing/2014/main" id="{B03EDAE8-8987-A97D-E318-06583FF86137}"/>
                </a:ext>
              </a:extLst>
            </p:cNvPr>
            <p:cNvSpPr>
              <a:spLocks noEditPoints="1"/>
            </p:cNvSpPr>
            <p:nvPr/>
          </p:nvSpPr>
          <p:spPr bwMode="auto">
            <a:xfrm>
              <a:off x="6805613" y="1338263"/>
              <a:ext cx="1552575" cy="2374900"/>
            </a:xfrm>
            <a:custGeom>
              <a:avLst/>
              <a:gdLst>
                <a:gd name="T0" fmla="*/ 118 w 892"/>
                <a:gd name="T1" fmla="*/ 768 h 1365"/>
                <a:gd name="T2" fmla="*/ 306 w 892"/>
                <a:gd name="T3" fmla="*/ 963 h 1365"/>
                <a:gd name="T4" fmla="*/ 242 w 892"/>
                <a:gd name="T5" fmla="*/ 1126 h 1365"/>
                <a:gd name="T6" fmla="*/ 310 w 892"/>
                <a:gd name="T7" fmla="*/ 1229 h 1365"/>
                <a:gd name="T8" fmla="*/ 583 w 892"/>
                <a:gd name="T9" fmla="*/ 1229 h 1365"/>
                <a:gd name="T10" fmla="*/ 651 w 892"/>
                <a:gd name="T11" fmla="*/ 1126 h 1365"/>
                <a:gd name="T12" fmla="*/ 586 w 892"/>
                <a:gd name="T13" fmla="*/ 963 h 1365"/>
                <a:gd name="T14" fmla="*/ 775 w 892"/>
                <a:gd name="T15" fmla="*/ 768 h 1365"/>
                <a:gd name="T16" fmla="*/ 446 w 892"/>
                <a:gd name="T17" fmla="*/ 0 h 1365"/>
                <a:gd name="T18" fmla="*/ 344 w 892"/>
                <a:gd name="T19" fmla="*/ 512 h 1365"/>
                <a:gd name="T20" fmla="*/ 276 w 892"/>
                <a:gd name="T21" fmla="*/ 478 h 1365"/>
                <a:gd name="T22" fmla="*/ 344 w 892"/>
                <a:gd name="T23" fmla="*/ 478 h 1365"/>
                <a:gd name="T24" fmla="*/ 480 w 892"/>
                <a:gd name="T25" fmla="*/ 956 h 1365"/>
                <a:gd name="T26" fmla="*/ 412 w 892"/>
                <a:gd name="T27" fmla="*/ 580 h 1365"/>
                <a:gd name="T28" fmla="*/ 480 w 892"/>
                <a:gd name="T29" fmla="*/ 956 h 1365"/>
                <a:gd name="T30" fmla="*/ 378 w 892"/>
                <a:gd name="T31" fmla="*/ 1229 h 1365"/>
                <a:gd name="T32" fmla="*/ 446 w 892"/>
                <a:gd name="T33" fmla="*/ 1297 h 1365"/>
                <a:gd name="T34" fmla="*/ 549 w 892"/>
                <a:gd name="T35" fmla="*/ 1160 h 1365"/>
                <a:gd name="T36" fmla="*/ 310 w 892"/>
                <a:gd name="T37" fmla="*/ 1126 h 1365"/>
                <a:gd name="T38" fmla="*/ 344 w 892"/>
                <a:gd name="T39" fmla="*/ 1024 h 1365"/>
                <a:gd name="T40" fmla="*/ 583 w 892"/>
                <a:gd name="T41" fmla="*/ 1058 h 1365"/>
                <a:gd name="T42" fmla="*/ 822 w 892"/>
                <a:gd name="T43" fmla="*/ 452 h 1365"/>
                <a:gd name="T44" fmla="*/ 655 w 892"/>
                <a:gd name="T45" fmla="*/ 782 h 1365"/>
                <a:gd name="T46" fmla="*/ 549 w 892"/>
                <a:gd name="T47" fmla="*/ 580 h 1365"/>
                <a:gd name="T48" fmla="*/ 685 w 892"/>
                <a:gd name="T49" fmla="*/ 478 h 1365"/>
                <a:gd name="T50" fmla="*/ 480 w 892"/>
                <a:gd name="T51" fmla="*/ 478 h 1365"/>
                <a:gd name="T52" fmla="*/ 412 w 892"/>
                <a:gd name="T53" fmla="*/ 512 h 1365"/>
                <a:gd name="T54" fmla="*/ 310 w 892"/>
                <a:gd name="T55" fmla="*/ 375 h 1365"/>
                <a:gd name="T56" fmla="*/ 310 w 892"/>
                <a:gd name="T57" fmla="*/ 580 h 1365"/>
                <a:gd name="T58" fmla="*/ 344 w 892"/>
                <a:gd name="T59" fmla="*/ 883 h 1365"/>
                <a:gd name="T60" fmla="*/ 169 w 892"/>
                <a:gd name="T61" fmla="*/ 722 h 1365"/>
                <a:gd name="T62" fmla="*/ 446 w 892"/>
                <a:gd name="T63" fmla="*/ 68 h 1365"/>
                <a:gd name="T64" fmla="*/ 549 w 892"/>
                <a:gd name="T65" fmla="*/ 512 h 1365"/>
                <a:gd name="T66" fmla="*/ 583 w 892"/>
                <a:gd name="T67" fmla="*/ 444 h 1365"/>
                <a:gd name="T68" fmla="*/ 583 w 892"/>
                <a:gd name="T69" fmla="*/ 512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92" h="1365">
                  <a:moveTo>
                    <a:pt x="3" y="451"/>
                  </a:moveTo>
                  <a:cubicBezTo>
                    <a:pt x="0" y="567"/>
                    <a:pt x="41" y="680"/>
                    <a:pt x="118" y="768"/>
                  </a:cubicBezTo>
                  <a:cubicBezTo>
                    <a:pt x="142" y="793"/>
                    <a:pt x="168" y="816"/>
                    <a:pt x="196" y="836"/>
                  </a:cubicBezTo>
                  <a:cubicBezTo>
                    <a:pt x="246" y="875"/>
                    <a:pt x="294" y="912"/>
                    <a:pt x="306" y="963"/>
                  </a:cubicBezTo>
                  <a:cubicBezTo>
                    <a:pt x="267" y="978"/>
                    <a:pt x="242" y="1016"/>
                    <a:pt x="242" y="1058"/>
                  </a:cubicBezTo>
                  <a:cubicBezTo>
                    <a:pt x="242" y="1126"/>
                    <a:pt x="242" y="1126"/>
                    <a:pt x="242" y="1126"/>
                  </a:cubicBezTo>
                  <a:cubicBezTo>
                    <a:pt x="242" y="1170"/>
                    <a:pt x="269" y="1208"/>
                    <a:pt x="310" y="1222"/>
                  </a:cubicBezTo>
                  <a:cubicBezTo>
                    <a:pt x="310" y="1229"/>
                    <a:pt x="310" y="1229"/>
                    <a:pt x="310" y="1229"/>
                  </a:cubicBezTo>
                  <a:cubicBezTo>
                    <a:pt x="310" y="1304"/>
                    <a:pt x="371" y="1365"/>
                    <a:pt x="446" y="1365"/>
                  </a:cubicBezTo>
                  <a:cubicBezTo>
                    <a:pt x="522" y="1365"/>
                    <a:pt x="583" y="1304"/>
                    <a:pt x="583" y="1229"/>
                  </a:cubicBezTo>
                  <a:cubicBezTo>
                    <a:pt x="583" y="1222"/>
                    <a:pt x="583" y="1222"/>
                    <a:pt x="583" y="1222"/>
                  </a:cubicBezTo>
                  <a:cubicBezTo>
                    <a:pt x="624" y="1208"/>
                    <a:pt x="651" y="1170"/>
                    <a:pt x="651" y="1126"/>
                  </a:cubicBezTo>
                  <a:cubicBezTo>
                    <a:pt x="651" y="1058"/>
                    <a:pt x="651" y="1058"/>
                    <a:pt x="651" y="1058"/>
                  </a:cubicBezTo>
                  <a:cubicBezTo>
                    <a:pt x="651" y="1016"/>
                    <a:pt x="625" y="978"/>
                    <a:pt x="586" y="963"/>
                  </a:cubicBezTo>
                  <a:cubicBezTo>
                    <a:pt x="599" y="912"/>
                    <a:pt x="646" y="875"/>
                    <a:pt x="696" y="836"/>
                  </a:cubicBezTo>
                  <a:cubicBezTo>
                    <a:pt x="724" y="816"/>
                    <a:pt x="750" y="793"/>
                    <a:pt x="775" y="768"/>
                  </a:cubicBezTo>
                  <a:cubicBezTo>
                    <a:pt x="851" y="680"/>
                    <a:pt x="892" y="567"/>
                    <a:pt x="890" y="451"/>
                  </a:cubicBezTo>
                  <a:cubicBezTo>
                    <a:pt x="889" y="205"/>
                    <a:pt x="692" y="5"/>
                    <a:pt x="446" y="0"/>
                  </a:cubicBezTo>
                  <a:cubicBezTo>
                    <a:pt x="201" y="5"/>
                    <a:pt x="4" y="205"/>
                    <a:pt x="3" y="451"/>
                  </a:cubicBezTo>
                  <a:close/>
                  <a:moveTo>
                    <a:pt x="344" y="512"/>
                  </a:moveTo>
                  <a:cubicBezTo>
                    <a:pt x="310" y="512"/>
                    <a:pt x="310" y="512"/>
                    <a:pt x="310" y="512"/>
                  </a:cubicBezTo>
                  <a:cubicBezTo>
                    <a:pt x="291" y="512"/>
                    <a:pt x="276" y="497"/>
                    <a:pt x="276" y="478"/>
                  </a:cubicBezTo>
                  <a:cubicBezTo>
                    <a:pt x="276" y="459"/>
                    <a:pt x="291" y="444"/>
                    <a:pt x="310" y="444"/>
                  </a:cubicBezTo>
                  <a:cubicBezTo>
                    <a:pt x="329" y="444"/>
                    <a:pt x="344" y="459"/>
                    <a:pt x="344" y="478"/>
                  </a:cubicBezTo>
                  <a:lnTo>
                    <a:pt x="344" y="512"/>
                  </a:lnTo>
                  <a:close/>
                  <a:moveTo>
                    <a:pt x="480" y="956"/>
                  </a:moveTo>
                  <a:cubicBezTo>
                    <a:pt x="412" y="956"/>
                    <a:pt x="412" y="956"/>
                    <a:pt x="412" y="956"/>
                  </a:cubicBezTo>
                  <a:cubicBezTo>
                    <a:pt x="412" y="580"/>
                    <a:pt x="412" y="580"/>
                    <a:pt x="412" y="580"/>
                  </a:cubicBezTo>
                  <a:cubicBezTo>
                    <a:pt x="480" y="580"/>
                    <a:pt x="480" y="580"/>
                    <a:pt x="480" y="580"/>
                  </a:cubicBezTo>
                  <a:lnTo>
                    <a:pt x="480" y="956"/>
                  </a:lnTo>
                  <a:close/>
                  <a:moveTo>
                    <a:pt x="446" y="1297"/>
                  </a:moveTo>
                  <a:cubicBezTo>
                    <a:pt x="409" y="1297"/>
                    <a:pt x="378" y="1266"/>
                    <a:pt x="378" y="1229"/>
                  </a:cubicBezTo>
                  <a:cubicBezTo>
                    <a:pt x="515" y="1229"/>
                    <a:pt x="515" y="1229"/>
                    <a:pt x="515" y="1229"/>
                  </a:cubicBezTo>
                  <a:cubicBezTo>
                    <a:pt x="515" y="1266"/>
                    <a:pt x="484" y="1297"/>
                    <a:pt x="446" y="1297"/>
                  </a:cubicBezTo>
                  <a:close/>
                  <a:moveTo>
                    <a:pt x="583" y="1126"/>
                  </a:moveTo>
                  <a:cubicBezTo>
                    <a:pt x="583" y="1145"/>
                    <a:pt x="568" y="1160"/>
                    <a:pt x="549" y="1160"/>
                  </a:cubicBezTo>
                  <a:cubicBezTo>
                    <a:pt x="344" y="1160"/>
                    <a:pt x="344" y="1160"/>
                    <a:pt x="344" y="1160"/>
                  </a:cubicBezTo>
                  <a:cubicBezTo>
                    <a:pt x="325" y="1160"/>
                    <a:pt x="310" y="1145"/>
                    <a:pt x="310" y="1126"/>
                  </a:cubicBezTo>
                  <a:cubicBezTo>
                    <a:pt x="310" y="1058"/>
                    <a:pt x="310" y="1058"/>
                    <a:pt x="310" y="1058"/>
                  </a:cubicBezTo>
                  <a:cubicBezTo>
                    <a:pt x="310" y="1039"/>
                    <a:pt x="325" y="1024"/>
                    <a:pt x="344" y="1024"/>
                  </a:cubicBezTo>
                  <a:cubicBezTo>
                    <a:pt x="549" y="1024"/>
                    <a:pt x="549" y="1024"/>
                    <a:pt x="549" y="1024"/>
                  </a:cubicBezTo>
                  <a:cubicBezTo>
                    <a:pt x="568" y="1024"/>
                    <a:pt x="583" y="1039"/>
                    <a:pt x="583" y="1058"/>
                  </a:cubicBezTo>
                  <a:lnTo>
                    <a:pt x="583" y="1126"/>
                  </a:lnTo>
                  <a:close/>
                  <a:moveTo>
                    <a:pt x="822" y="452"/>
                  </a:moveTo>
                  <a:cubicBezTo>
                    <a:pt x="824" y="551"/>
                    <a:pt x="789" y="647"/>
                    <a:pt x="724" y="722"/>
                  </a:cubicBezTo>
                  <a:cubicBezTo>
                    <a:pt x="703" y="744"/>
                    <a:pt x="679" y="764"/>
                    <a:pt x="655" y="782"/>
                  </a:cubicBezTo>
                  <a:cubicBezTo>
                    <a:pt x="614" y="810"/>
                    <a:pt x="579" y="844"/>
                    <a:pt x="549" y="883"/>
                  </a:cubicBezTo>
                  <a:cubicBezTo>
                    <a:pt x="549" y="580"/>
                    <a:pt x="549" y="580"/>
                    <a:pt x="549" y="580"/>
                  </a:cubicBezTo>
                  <a:cubicBezTo>
                    <a:pt x="583" y="580"/>
                    <a:pt x="583" y="580"/>
                    <a:pt x="583" y="580"/>
                  </a:cubicBezTo>
                  <a:cubicBezTo>
                    <a:pt x="639" y="580"/>
                    <a:pt x="685" y="534"/>
                    <a:pt x="685" y="478"/>
                  </a:cubicBezTo>
                  <a:cubicBezTo>
                    <a:pt x="685" y="421"/>
                    <a:pt x="639" y="375"/>
                    <a:pt x="583" y="375"/>
                  </a:cubicBezTo>
                  <a:cubicBezTo>
                    <a:pt x="526" y="375"/>
                    <a:pt x="480" y="421"/>
                    <a:pt x="480" y="478"/>
                  </a:cubicBezTo>
                  <a:cubicBezTo>
                    <a:pt x="480" y="512"/>
                    <a:pt x="480" y="512"/>
                    <a:pt x="480" y="512"/>
                  </a:cubicBezTo>
                  <a:cubicBezTo>
                    <a:pt x="412" y="512"/>
                    <a:pt x="412" y="512"/>
                    <a:pt x="412" y="512"/>
                  </a:cubicBezTo>
                  <a:cubicBezTo>
                    <a:pt x="412" y="478"/>
                    <a:pt x="412" y="478"/>
                    <a:pt x="412" y="478"/>
                  </a:cubicBezTo>
                  <a:cubicBezTo>
                    <a:pt x="412" y="421"/>
                    <a:pt x="366" y="375"/>
                    <a:pt x="310" y="375"/>
                  </a:cubicBezTo>
                  <a:cubicBezTo>
                    <a:pt x="253" y="375"/>
                    <a:pt x="207" y="421"/>
                    <a:pt x="207" y="478"/>
                  </a:cubicBezTo>
                  <a:cubicBezTo>
                    <a:pt x="207" y="534"/>
                    <a:pt x="253" y="580"/>
                    <a:pt x="310" y="580"/>
                  </a:cubicBezTo>
                  <a:cubicBezTo>
                    <a:pt x="344" y="580"/>
                    <a:pt x="344" y="580"/>
                    <a:pt x="344" y="580"/>
                  </a:cubicBezTo>
                  <a:cubicBezTo>
                    <a:pt x="344" y="883"/>
                    <a:pt x="344" y="883"/>
                    <a:pt x="344" y="883"/>
                  </a:cubicBezTo>
                  <a:cubicBezTo>
                    <a:pt x="314" y="844"/>
                    <a:pt x="278" y="810"/>
                    <a:pt x="238" y="782"/>
                  </a:cubicBezTo>
                  <a:cubicBezTo>
                    <a:pt x="213" y="764"/>
                    <a:pt x="190" y="744"/>
                    <a:pt x="169" y="722"/>
                  </a:cubicBezTo>
                  <a:cubicBezTo>
                    <a:pt x="104" y="647"/>
                    <a:pt x="69" y="551"/>
                    <a:pt x="71" y="452"/>
                  </a:cubicBezTo>
                  <a:cubicBezTo>
                    <a:pt x="74" y="244"/>
                    <a:pt x="246" y="68"/>
                    <a:pt x="446" y="68"/>
                  </a:cubicBezTo>
                  <a:cubicBezTo>
                    <a:pt x="647" y="68"/>
                    <a:pt x="819" y="244"/>
                    <a:pt x="822" y="452"/>
                  </a:cubicBezTo>
                  <a:close/>
                  <a:moveTo>
                    <a:pt x="549" y="512"/>
                  </a:moveTo>
                  <a:cubicBezTo>
                    <a:pt x="549" y="478"/>
                    <a:pt x="549" y="478"/>
                    <a:pt x="549" y="478"/>
                  </a:cubicBezTo>
                  <a:cubicBezTo>
                    <a:pt x="549" y="459"/>
                    <a:pt x="564" y="444"/>
                    <a:pt x="583" y="444"/>
                  </a:cubicBezTo>
                  <a:cubicBezTo>
                    <a:pt x="602" y="444"/>
                    <a:pt x="617" y="459"/>
                    <a:pt x="617" y="478"/>
                  </a:cubicBezTo>
                  <a:cubicBezTo>
                    <a:pt x="617" y="497"/>
                    <a:pt x="602" y="512"/>
                    <a:pt x="583" y="512"/>
                  </a:cubicBezTo>
                  <a:lnTo>
                    <a:pt x="549" y="5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2" name="Freeform 9">
              <a:extLst>
                <a:ext uri="{FF2B5EF4-FFF2-40B4-BE49-F238E27FC236}">
                  <a16:creationId xmlns:a16="http://schemas.microsoft.com/office/drawing/2014/main" id="{7B443151-4126-4311-D6DC-1CB58418D7DF}"/>
                </a:ext>
              </a:extLst>
            </p:cNvPr>
            <p:cNvSpPr>
              <a:spLocks/>
            </p:cNvSpPr>
            <p:nvPr/>
          </p:nvSpPr>
          <p:spPr bwMode="auto">
            <a:xfrm>
              <a:off x="8472488" y="2051051"/>
              <a:ext cx="298450" cy="119063"/>
            </a:xfrm>
            <a:custGeom>
              <a:avLst/>
              <a:gdLst>
                <a:gd name="T0" fmla="*/ 34 w 171"/>
                <a:gd name="T1" fmla="*/ 68 h 68"/>
                <a:gd name="T2" fmla="*/ 137 w 171"/>
                <a:gd name="T3" fmla="*/ 68 h 68"/>
                <a:gd name="T4" fmla="*/ 171 w 171"/>
                <a:gd name="T5" fmla="*/ 34 h 68"/>
                <a:gd name="T6" fmla="*/ 137 w 171"/>
                <a:gd name="T7" fmla="*/ 0 h 68"/>
                <a:gd name="T8" fmla="*/ 34 w 171"/>
                <a:gd name="T9" fmla="*/ 0 h 68"/>
                <a:gd name="T10" fmla="*/ 0 w 171"/>
                <a:gd name="T11" fmla="*/ 34 h 68"/>
                <a:gd name="T12" fmla="*/ 34 w 171"/>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171" h="68">
                  <a:moveTo>
                    <a:pt x="34" y="68"/>
                  </a:moveTo>
                  <a:cubicBezTo>
                    <a:pt x="137" y="68"/>
                    <a:pt x="137" y="68"/>
                    <a:pt x="137" y="68"/>
                  </a:cubicBezTo>
                  <a:cubicBezTo>
                    <a:pt x="156" y="68"/>
                    <a:pt x="171" y="53"/>
                    <a:pt x="171" y="34"/>
                  </a:cubicBezTo>
                  <a:cubicBezTo>
                    <a:pt x="171" y="15"/>
                    <a:pt x="156" y="0"/>
                    <a:pt x="137" y="0"/>
                  </a:cubicBezTo>
                  <a:cubicBezTo>
                    <a:pt x="34" y="0"/>
                    <a:pt x="34" y="0"/>
                    <a:pt x="34" y="0"/>
                  </a:cubicBezTo>
                  <a:cubicBezTo>
                    <a:pt x="16" y="0"/>
                    <a:pt x="0" y="15"/>
                    <a:pt x="0" y="34"/>
                  </a:cubicBezTo>
                  <a:cubicBezTo>
                    <a:pt x="0" y="53"/>
                    <a:pt x="16" y="68"/>
                    <a:pt x="34"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3" name="Freeform 10">
              <a:extLst>
                <a:ext uri="{FF2B5EF4-FFF2-40B4-BE49-F238E27FC236}">
                  <a16:creationId xmlns:a16="http://schemas.microsoft.com/office/drawing/2014/main" id="{71C56E30-1DC9-D8E7-5F88-CCCD70065835}"/>
                </a:ext>
              </a:extLst>
            </p:cNvPr>
            <p:cNvSpPr>
              <a:spLocks/>
            </p:cNvSpPr>
            <p:nvPr/>
          </p:nvSpPr>
          <p:spPr bwMode="auto">
            <a:xfrm>
              <a:off x="8191500" y="1249363"/>
              <a:ext cx="252412" cy="249238"/>
            </a:xfrm>
            <a:custGeom>
              <a:avLst/>
              <a:gdLst>
                <a:gd name="T0" fmla="*/ 36 w 145"/>
                <a:gd name="T1" fmla="*/ 143 h 143"/>
                <a:gd name="T2" fmla="*/ 61 w 145"/>
                <a:gd name="T3" fmla="*/ 133 h 143"/>
                <a:gd name="T4" fmla="*/ 133 w 145"/>
                <a:gd name="T5" fmla="*/ 60 h 143"/>
                <a:gd name="T6" fmla="*/ 142 w 145"/>
                <a:gd name="T7" fmla="*/ 27 h 143"/>
                <a:gd name="T8" fmla="*/ 118 w 145"/>
                <a:gd name="T9" fmla="*/ 3 h 143"/>
                <a:gd name="T10" fmla="*/ 85 w 145"/>
                <a:gd name="T11" fmla="*/ 12 h 143"/>
                <a:gd name="T12" fmla="*/ 12 w 145"/>
                <a:gd name="T13" fmla="*/ 84 h 143"/>
                <a:gd name="T14" fmla="*/ 5 w 145"/>
                <a:gd name="T15" fmla="*/ 122 h 143"/>
                <a:gd name="T16" fmla="*/ 36 w 145"/>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43">
                  <a:moveTo>
                    <a:pt x="36" y="143"/>
                  </a:moveTo>
                  <a:cubicBezTo>
                    <a:pt x="46" y="143"/>
                    <a:pt x="54" y="139"/>
                    <a:pt x="61" y="133"/>
                  </a:cubicBezTo>
                  <a:cubicBezTo>
                    <a:pt x="133" y="60"/>
                    <a:pt x="133" y="60"/>
                    <a:pt x="133" y="60"/>
                  </a:cubicBezTo>
                  <a:cubicBezTo>
                    <a:pt x="142" y="52"/>
                    <a:pt x="145" y="39"/>
                    <a:pt x="142" y="27"/>
                  </a:cubicBezTo>
                  <a:cubicBezTo>
                    <a:pt x="139" y="15"/>
                    <a:pt x="130" y="6"/>
                    <a:pt x="118" y="3"/>
                  </a:cubicBezTo>
                  <a:cubicBezTo>
                    <a:pt x="106" y="0"/>
                    <a:pt x="93" y="3"/>
                    <a:pt x="85" y="12"/>
                  </a:cubicBezTo>
                  <a:cubicBezTo>
                    <a:pt x="12" y="84"/>
                    <a:pt x="12" y="84"/>
                    <a:pt x="12" y="84"/>
                  </a:cubicBezTo>
                  <a:cubicBezTo>
                    <a:pt x="3" y="94"/>
                    <a:pt x="0" y="109"/>
                    <a:pt x="5" y="122"/>
                  </a:cubicBezTo>
                  <a:cubicBezTo>
                    <a:pt x="10" y="134"/>
                    <a:pt x="23" y="143"/>
                    <a:pt x="36"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4" name="Freeform 11">
              <a:extLst>
                <a:ext uri="{FF2B5EF4-FFF2-40B4-BE49-F238E27FC236}">
                  <a16:creationId xmlns:a16="http://schemas.microsoft.com/office/drawing/2014/main" id="{54637251-6187-BF34-DE44-C5A1F849A386}"/>
                </a:ext>
              </a:extLst>
            </p:cNvPr>
            <p:cNvSpPr>
              <a:spLocks/>
            </p:cNvSpPr>
            <p:nvPr/>
          </p:nvSpPr>
          <p:spPr bwMode="auto">
            <a:xfrm>
              <a:off x="7523163" y="922338"/>
              <a:ext cx="117475" cy="298450"/>
            </a:xfrm>
            <a:custGeom>
              <a:avLst/>
              <a:gdLst>
                <a:gd name="T0" fmla="*/ 34 w 68"/>
                <a:gd name="T1" fmla="*/ 171 h 171"/>
                <a:gd name="T2" fmla="*/ 68 w 68"/>
                <a:gd name="T3" fmla="*/ 137 h 171"/>
                <a:gd name="T4" fmla="*/ 68 w 68"/>
                <a:gd name="T5" fmla="*/ 34 h 171"/>
                <a:gd name="T6" fmla="*/ 34 w 68"/>
                <a:gd name="T7" fmla="*/ 0 h 171"/>
                <a:gd name="T8" fmla="*/ 0 w 68"/>
                <a:gd name="T9" fmla="*/ 34 h 171"/>
                <a:gd name="T10" fmla="*/ 0 w 68"/>
                <a:gd name="T11" fmla="*/ 137 h 171"/>
                <a:gd name="T12" fmla="*/ 34 w 68"/>
                <a:gd name="T13" fmla="*/ 171 h 171"/>
              </a:gdLst>
              <a:ahLst/>
              <a:cxnLst>
                <a:cxn ang="0">
                  <a:pos x="T0" y="T1"/>
                </a:cxn>
                <a:cxn ang="0">
                  <a:pos x="T2" y="T3"/>
                </a:cxn>
                <a:cxn ang="0">
                  <a:pos x="T4" y="T5"/>
                </a:cxn>
                <a:cxn ang="0">
                  <a:pos x="T6" y="T7"/>
                </a:cxn>
                <a:cxn ang="0">
                  <a:pos x="T8" y="T9"/>
                </a:cxn>
                <a:cxn ang="0">
                  <a:pos x="T10" y="T11"/>
                </a:cxn>
                <a:cxn ang="0">
                  <a:pos x="T12" y="T13"/>
                </a:cxn>
              </a:cxnLst>
              <a:rect l="0" t="0" r="r" b="b"/>
              <a:pathLst>
                <a:path w="68" h="171">
                  <a:moveTo>
                    <a:pt x="34" y="171"/>
                  </a:moveTo>
                  <a:cubicBezTo>
                    <a:pt x="53" y="171"/>
                    <a:pt x="68" y="155"/>
                    <a:pt x="68" y="137"/>
                  </a:cubicBezTo>
                  <a:cubicBezTo>
                    <a:pt x="68" y="34"/>
                    <a:pt x="68" y="34"/>
                    <a:pt x="68" y="34"/>
                  </a:cubicBezTo>
                  <a:cubicBezTo>
                    <a:pt x="68" y="15"/>
                    <a:pt x="53" y="0"/>
                    <a:pt x="34" y="0"/>
                  </a:cubicBezTo>
                  <a:cubicBezTo>
                    <a:pt x="15" y="0"/>
                    <a:pt x="0" y="15"/>
                    <a:pt x="0" y="34"/>
                  </a:cubicBezTo>
                  <a:cubicBezTo>
                    <a:pt x="0" y="137"/>
                    <a:pt x="0" y="137"/>
                    <a:pt x="0" y="137"/>
                  </a:cubicBezTo>
                  <a:cubicBezTo>
                    <a:pt x="0" y="155"/>
                    <a:pt x="15" y="171"/>
                    <a:pt x="34"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5" name="Freeform 12">
              <a:extLst>
                <a:ext uri="{FF2B5EF4-FFF2-40B4-BE49-F238E27FC236}">
                  <a16:creationId xmlns:a16="http://schemas.microsoft.com/office/drawing/2014/main" id="{50F20F07-80AF-D144-5660-DD5D5DC8C7C0}"/>
                </a:ext>
              </a:extLst>
            </p:cNvPr>
            <p:cNvSpPr>
              <a:spLocks/>
            </p:cNvSpPr>
            <p:nvPr/>
          </p:nvSpPr>
          <p:spPr bwMode="auto">
            <a:xfrm>
              <a:off x="6719888" y="1249363"/>
              <a:ext cx="249237" cy="249238"/>
            </a:xfrm>
            <a:custGeom>
              <a:avLst/>
              <a:gdLst>
                <a:gd name="T0" fmla="*/ 133 w 143"/>
                <a:gd name="T1" fmla="*/ 133 h 143"/>
                <a:gd name="T2" fmla="*/ 143 w 143"/>
                <a:gd name="T3" fmla="*/ 108 h 143"/>
                <a:gd name="T4" fmla="*/ 133 w 143"/>
                <a:gd name="T5" fmla="*/ 84 h 143"/>
                <a:gd name="T6" fmla="*/ 61 w 143"/>
                <a:gd name="T7" fmla="*/ 12 h 143"/>
                <a:gd name="T8" fmla="*/ 28 w 143"/>
                <a:gd name="T9" fmla="*/ 3 h 143"/>
                <a:gd name="T10" fmla="*/ 3 w 143"/>
                <a:gd name="T11" fmla="*/ 27 h 143"/>
                <a:gd name="T12" fmla="*/ 13 w 143"/>
                <a:gd name="T13" fmla="*/ 60 h 143"/>
                <a:gd name="T14" fmla="*/ 85 w 143"/>
                <a:gd name="T15" fmla="*/ 133 h 143"/>
                <a:gd name="T16" fmla="*/ 109 w 143"/>
                <a:gd name="T17" fmla="*/ 143 h 143"/>
                <a:gd name="T18" fmla="*/ 133 w 143"/>
                <a:gd name="T19" fmla="*/ 13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43">
                  <a:moveTo>
                    <a:pt x="133" y="133"/>
                  </a:moveTo>
                  <a:cubicBezTo>
                    <a:pt x="140" y="126"/>
                    <a:pt x="143" y="118"/>
                    <a:pt x="143" y="108"/>
                  </a:cubicBezTo>
                  <a:cubicBezTo>
                    <a:pt x="143" y="99"/>
                    <a:pt x="140" y="91"/>
                    <a:pt x="133" y="84"/>
                  </a:cubicBezTo>
                  <a:cubicBezTo>
                    <a:pt x="61" y="12"/>
                    <a:pt x="61" y="12"/>
                    <a:pt x="61" y="12"/>
                  </a:cubicBezTo>
                  <a:cubicBezTo>
                    <a:pt x="52" y="3"/>
                    <a:pt x="40" y="0"/>
                    <a:pt x="28" y="3"/>
                  </a:cubicBezTo>
                  <a:cubicBezTo>
                    <a:pt x="16" y="6"/>
                    <a:pt x="6" y="15"/>
                    <a:pt x="3" y="27"/>
                  </a:cubicBezTo>
                  <a:cubicBezTo>
                    <a:pt x="0" y="39"/>
                    <a:pt x="4" y="52"/>
                    <a:pt x="13" y="60"/>
                  </a:cubicBezTo>
                  <a:cubicBezTo>
                    <a:pt x="85" y="133"/>
                    <a:pt x="85" y="133"/>
                    <a:pt x="85" y="133"/>
                  </a:cubicBezTo>
                  <a:cubicBezTo>
                    <a:pt x="91" y="139"/>
                    <a:pt x="100" y="143"/>
                    <a:pt x="109" y="143"/>
                  </a:cubicBezTo>
                  <a:cubicBezTo>
                    <a:pt x="118" y="143"/>
                    <a:pt x="127" y="139"/>
                    <a:pt x="133"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6" name="Freeform 13">
              <a:extLst>
                <a:ext uri="{FF2B5EF4-FFF2-40B4-BE49-F238E27FC236}">
                  <a16:creationId xmlns:a16="http://schemas.microsoft.com/office/drawing/2014/main" id="{345E417D-229B-6022-DE86-C89291F80DC5}"/>
                </a:ext>
              </a:extLst>
            </p:cNvPr>
            <p:cNvSpPr>
              <a:spLocks/>
            </p:cNvSpPr>
            <p:nvPr/>
          </p:nvSpPr>
          <p:spPr bwMode="auto">
            <a:xfrm>
              <a:off x="6394450" y="2051051"/>
              <a:ext cx="295275" cy="119063"/>
            </a:xfrm>
            <a:custGeom>
              <a:avLst/>
              <a:gdLst>
                <a:gd name="T0" fmla="*/ 34 w 170"/>
                <a:gd name="T1" fmla="*/ 0 h 68"/>
                <a:gd name="T2" fmla="*/ 0 w 170"/>
                <a:gd name="T3" fmla="*/ 34 h 68"/>
                <a:gd name="T4" fmla="*/ 34 w 170"/>
                <a:gd name="T5" fmla="*/ 68 h 68"/>
                <a:gd name="T6" fmla="*/ 136 w 170"/>
                <a:gd name="T7" fmla="*/ 68 h 68"/>
                <a:gd name="T8" fmla="*/ 170 w 170"/>
                <a:gd name="T9" fmla="*/ 34 h 68"/>
                <a:gd name="T10" fmla="*/ 136 w 170"/>
                <a:gd name="T11" fmla="*/ 0 h 68"/>
                <a:gd name="T12" fmla="*/ 34 w 17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70" h="68">
                  <a:moveTo>
                    <a:pt x="34" y="0"/>
                  </a:moveTo>
                  <a:cubicBezTo>
                    <a:pt x="15" y="0"/>
                    <a:pt x="0" y="15"/>
                    <a:pt x="0" y="34"/>
                  </a:cubicBezTo>
                  <a:cubicBezTo>
                    <a:pt x="0" y="53"/>
                    <a:pt x="15" y="68"/>
                    <a:pt x="34" y="68"/>
                  </a:cubicBezTo>
                  <a:cubicBezTo>
                    <a:pt x="136" y="68"/>
                    <a:pt x="136" y="68"/>
                    <a:pt x="136" y="68"/>
                  </a:cubicBezTo>
                  <a:cubicBezTo>
                    <a:pt x="155" y="68"/>
                    <a:pt x="170" y="53"/>
                    <a:pt x="170" y="34"/>
                  </a:cubicBezTo>
                  <a:cubicBezTo>
                    <a:pt x="170" y="15"/>
                    <a:pt x="155" y="0"/>
                    <a:pt x="136" y="0"/>
                  </a:cubicBezTo>
                  <a:lnTo>
                    <a:pt x="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27" name="Inhaltsplatzhalter 4">
            <a:extLst>
              <a:ext uri="{FF2B5EF4-FFF2-40B4-BE49-F238E27FC236}">
                <a16:creationId xmlns:a16="http://schemas.microsoft.com/office/drawing/2014/main" id="{3172F9E0-C968-C545-30A4-686FBC9B3CA4}"/>
              </a:ext>
            </a:extLst>
          </p:cNvPr>
          <p:cNvSpPr txBox="1">
            <a:spLocks/>
          </p:cNvSpPr>
          <p:nvPr/>
        </p:nvSpPr>
        <p:spPr>
          <a:xfrm>
            <a:off x="560838" y="3803920"/>
            <a:ext cx="4839419" cy="1669944"/>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50000"/>
              </a:lnSpc>
              <a:spcAft>
                <a:spcPts val="600"/>
              </a:spcAft>
              <a:buNone/>
            </a:pPr>
            <a:r>
              <a:rPr lang="en-US" sz="1600" b="1" dirty="0">
                <a:solidFill>
                  <a:schemeClr val="tx1"/>
                </a:solidFill>
                <a:latin typeface="+mn-lt"/>
              </a:rPr>
              <a:t>Bernardo Dias Raimundo</a:t>
            </a:r>
          </a:p>
          <a:p>
            <a:pPr marL="0" indent="0" algn="just">
              <a:lnSpc>
                <a:spcPct val="150000"/>
              </a:lnSpc>
              <a:spcAft>
                <a:spcPts val="600"/>
              </a:spcAft>
              <a:buNone/>
            </a:pPr>
            <a:r>
              <a:rPr lang="en-US" sz="1600" b="1" dirty="0">
                <a:solidFill>
                  <a:schemeClr val="tx1"/>
                </a:solidFill>
                <a:latin typeface="+mn-lt"/>
              </a:rPr>
              <a:t>Prof. Dr. Jorge Miguel Ventura Bravo</a:t>
            </a:r>
          </a:p>
          <a:p>
            <a:pPr marL="0" indent="0" algn="just">
              <a:lnSpc>
                <a:spcPct val="150000"/>
              </a:lnSpc>
              <a:spcAft>
                <a:spcPts val="600"/>
              </a:spcAft>
              <a:buNone/>
            </a:pPr>
            <a:r>
              <a:rPr lang="en-US" sz="1600" b="1" dirty="0">
                <a:solidFill>
                  <a:schemeClr val="tx1"/>
                </a:solidFill>
                <a:latin typeface="+mn-lt"/>
              </a:rPr>
              <a:t>Nova Information Management School</a:t>
            </a:r>
          </a:p>
          <a:p>
            <a:pPr marL="0" indent="0" algn="just">
              <a:lnSpc>
                <a:spcPct val="150000"/>
              </a:lnSpc>
              <a:spcAft>
                <a:spcPts val="600"/>
              </a:spcAft>
              <a:buNone/>
            </a:pPr>
            <a:r>
              <a:rPr lang="en-US" sz="1600" b="1" dirty="0">
                <a:solidFill>
                  <a:schemeClr val="tx1"/>
                </a:solidFill>
                <a:latin typeface="+mn-lt"/>
              </a:rPr>
              <a:t>World Cist 2023</a:t>
            </a:r>
          </a:p>
        </p:txBody>
      </p:sp>
      <p:pic>
        <p:nvPicPr>
          <p:cNvPr id="3" name="Imagem 2" descr="Uma imagem com logótipo">
            <a:extLst>
              <a:ext uri="{FF2B5EF4-FFF2-40B4-BE49-F238E27FC236}">
                <a16:creationId xmlns:a16="http://schemas.microsoft.com/office/drawing/2014/main" id="{C0DA8075-D107-1F2C-431E-053711447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50" y="288187"/>
            <a:ext cx="1207668" cy="392025"/>
          </a:xfrm>
          <a:prstGeom prst="rect">
            <a:avLst/>
          </a:prstGeom>
        </p:spPr>
      </p:pic>
    </p:spTree>
    <p:extLst>
      <p:ext uri="{BB962C8B-B14F-4D97-AF65-F5344CB8AC3E}">
        <p14:creationId xmlns:p14="http://schemas.microsoft.com/office/powerpoint/2010/main" val="2451594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1">
            <a:extLst>
              <a:ext uri="{FF2B5EF4-FFF2-40B4-BE49-F238E27FC236}">
                <a16:creationId xmlns:a16="http://schemas.microsoft.com/office/drawing/2014/main" id="{29115E3A-3A4B-9EAE-F531-BBB00465CD6E}"/>
              </a:ext>
            </a:extLst>
          </p:cNvPr>
          <p:cNvGrpSpPr/>
          <p:nvPr/>
        </p:nvGrpSpPr>
        <p:grpSpPr>
          <a:xfrm>
            <a:off x="243840" y="172721"/>
            <a:ext cx="727710" cy="731520"/>
            <a:chOff x="190500" y="60960"/>
            <a:chExt cx="830580" cy="760427"/>
          </a:xfrm>
        </p:grpSpPr>
        <p:sp>
          <p:nvSpPr>
            <p:cNvPr id="5" name="Rectangle 16">
              <a:extLst>
                <a:ext uri="{FF2B5EF4-FFF2-40B4-BE49-F238E27FC236}">
                  <a16:creationId xmlns:a16="http://schemas.microsoft.com/office/drawing/2014/main" id="{2609DA27-7436-B39B-1F93-0F51E6FF3D8A}"/>
                </a:ext>
              </a:extLst>
            </p:cNvPr>
            <p:cNvSpPr/>
            <p:nvPr/>
          </p:nvSpPr>
          <p:spPr>
            <a:xfrm>
              <a:off x="190500" y="60960"/>
              <a:ext cx="830580" cy="760427"/>
            </a:xfrm>
            <a:prstGeom prst="rect">
              <a:avLst/>
            </a:prstGeom>
            <a:solidFill>
              <a:srgbClr val="BDD52A"/>
            </a:solidFill>
            <a:ln w="381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6" name="Rectangle 16">
              <a:extLst>
                <a:ext uri="{FF2B5EF4-FFF2-40B4-BE49-F238E27FC236}">
                  <a16:creationId xmlns:a16="http://schemas.microsoft.com/office/drawing/2014/main" id="{C6A84740-74A4-E562-2BEA-7732B9EEDC22}"/>
                </a:ext>
              </a:extLst>
            </p:cNvPr>
            <p:cNvSpPr/>
            <p:nvPr/>
          </p:nvSpPr>
          <p:spPr>
            <a:xfrm>
              <a:off x="245794" y="113489"/>
              <a:ext cx="721946" cy="655369"/>
            </a:xfrm>
            <a:prstGeom prst="rect">
              <a:avLst/>
            </a:prstGeom>
            <a:solidFill>
              <a:srgbClr val="566067"/>
            </a:solidFill>
            <a:ln>
              <a:solidFill>
                <a:srgbClr val="566067"/>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7" name="Textfeld 4">
              <a:extLst>
                <a:ext uri="{FF2B5EF4-FFF2-40B4-BE49-F238E27FC236}">
                  <a16:creationId xmlns:a16="http://schemas.microsoft.com/office/drawing/2014/main" id="{D9CCB3DE-17C1-B37E-939E-7C885A98539D}"/>
                </a:ext>
              </a:extLst>
            </p:cNvPr>
            <p:cNvSpPr txBox="1"/>
            <p:nvPr/>
          </p:nvSpPr>
          <p:spPr bwMode="gray">
            <a:xfrm>
              <a:off x="389761" y="115477"/>
              <a:ext cx="407305" cy="6398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kern="0" dirty="0">
                  <a:ln w="12700">
                    <a:noFill/>
                  </a:ln>
                  <a:solidFill>
                    <a:schemeClr val="bg1"/>
                  </a:solidFill>
                  <a:latin typeface="EYInterstate Light"/>
                </a:rPr>
                <a:t>4</a:t>
              </a:r>
              <a:endParaRPr kumimoji="0" lang="en-US" sz="3200" b="0" i="0" u="none" strike="noStrike" kern="0" cap="none" spc="0" normalizeH="0" baseline="0" noProof="0" dirty="0">
                <a:ln w="12700">
                  <a:noFill/>
                </a:ln>
                <a:solidFill>
                  <a:schemeClr val="bg1"/>
                </a:solidFill>
                <a:effectLst/>
                <a:uLnTx/>
                <a:uFillTx/>
                <a:latin typeface="EYInterstate Light"/>
                <a:ea typeface="+mn-ea"/>
                <a:cs typeface="+mn-cs"/>
              </a:endParaRPr>
            </a:p>
          </p:txBody>
        </p:sp>
      </p:grpSp>
      <p:pic>
        <p:nvPicPr>
          <p:cNvPr id="8" name="Picture 2" descr="See the source image">
            <a:extLst>
              <a:ext uri="{FF2B5EF4-FFF2-40B4-BE49-F238E27FC236}">
                <a16:creationId xmlns:a16="http://schemas.microsoft.com/office/drawing/2014/main" id="{049F736E-9D6E-B85E-C04C-B0C455C49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9378" y="189000"/>
            <a:ext cx="568123" cy="590400"/>
          </a:xfrm>
          <a:prstGeom prst="rect">
            <a:avLst/>
          </a:prstGeom>
          <a:noFill/>
          <a:ln>
            <a:solidFill>
              <a:srgbClr val="BDD52A"/>
            </a:solidFill>
          </a:ln>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78A1C792-F1CE-B5F2-BB6F-852C88FAC642}"/>
              </a:ext>
            </a:extLst>
          </p:cNvPr>
          <p:cNvSpPr txBox="1"/>
          <p:nvPr/>
        </p:nvSpPr>
        <p:spPr>
          <a:xfrm>
            <a:off x="1097686" y="223253"/>
            <a:ext cx="7080156" cy="707886"/>
          </a:xfrm>
          <a:prstGeom prst="rect">
            <a:avLst/>
          </a:prstGeom>
          <a:noFill/>
        </p:spPr>
        <p:txBody>
          <a:bodyPr wrap="square" rtlCol="0">
            <a:spAutoFit/>
          </a:bodyPr>
          <a:lstStyle/>
          <a:p>
            <a:r>
              <a:rPr lang="en-US" sz="2400" b="1" dirty="0"/>
              <a:t>Machine Learning application to online credit scoring </a:t>
            </a:r>
          </a:p>
          <a:p>
            <a:r>
              <a:rPr lang="en-US" sz="1600" i="1" dirty="0"/>
              <a:t>Exploratory data analysis</a:t>
            </a:r>
            <a:endParaRPr lang="pt-PT" sz="1600" i="1" dirty="0"/>
          </a:p>
        </p:txBody>
      </p:sp>
      <p:cxnSp>
        <p:nvCxnSpPr>
          <p:cNvPr id="10" name="Conexão reta 9">
            <a:extLst>
              <a:ext uri="{FF2B5EF4-FFF2-40B4-BE49-F238E27FC236}">
                <a16:creationId xmlns:a16="http://schemas.microsoft.com/office/drawing/2014/main" id="{069FAD71-8C5A-168B-AAC0-DFBD0D4BEB5E}"/>
              </a:ext>
            </a:extLst>
          </p:cNvPr>
          <p:cNvCxnSpPr>
            <a:cxnSpLocks/>
          </p:cNvCxnSpPr>
          <p:nvPr/>
        </p:nvCxnSpPr>
        <p:spPr>
          <a:xfrm>
            <a:off x="243840" y="1028247"/>
            <a:ext cx="11733661" cy="0"/>
          </a:xfrm>
          <a:prstGeom prst="line">
            <a:avLst/>
          </a:prstGeom>
          <a:ln>
            <a:solidFill>
              <a:srgbClr val="C9C9C9"/>
            </a:solidFill>
            <a:prstDash val="lgDash"/>
          </a:ln>
        </p:spPr>
        <p:style>
          <a:lnRef idx="1">
            <a:schemeClr val="accent1"/>
          </a:lnRef>
          <a:fillRef idx="0">
            <a:schemeClr val="accent1"/>
          </a:fillRef>
          <a:effectRef idx="0">
            <a:schemeClr val="accent1"/>
          </a:effectRef>
          <a:fontRef idx="minor">
            <a:schemeClr val="tx1"/>
          </a:fontRef>
        </p:style>
      </p:cxnSp>
      <p:sp>
        <p:nvSpPr>
          <p:cNvPr id="13" name="Rectangle 15">
            <a:extLst>
              <a:ext uri="{FF2B5EF4-FFF2-40B4-BE49-F238E27FC236}">
                <a16:creationId xmlns:a16="http://schemas.microsoft.com/office/drawing/2014/main" id="{83813562-F428-0146-ACC3-F36F96B3B6B1}"/>
              </a:ext>
            </a:extLst>
          </p:cNvPr>
          <p:cNvSpPr/>
          <p:nvPr/>
        </p:nvSpPr>
        <p:spPr>
          <a:xfrm>
            <a:off x="418421" y="1223621"/>
            <a:ext cx="4639354" cy="215444"/>
          </a:xfrm>
          <a:prstGeom prst="rect">
            <a:avLst/>
          </a:prstGeom>
        </p:spPr>
        <p:txBody>
          <a:bodyPr wrap="square" lIns="0" tIns="0" rIns="0" bIns="0">
            <a:spAutoFit/>
          </a:bodyPr>
          <a:lstStyle/>
          <a:p>
            <a:r>
              <a:rPr lang="en-US" altLang="ko-KR" sz="1400" b="1" dirty="0">
                <a:cs typeface="Arial" pitchFamily="34" charset="0"/>
              </a:rPr>
              <a:t>Selected features</a:t>
            </a:r>
          </a:p>
        </p:txBody>
      </p:sp>
      <p:graphicFrame>
        <p:nvGraphicFramePr>
          <p:cNvPr id="2" name="Table 13">
            <a:extLst>
              <a:ext uri="{FF2B5EF4-FFF2-40B4-BE49-F238E27FC236}">
                <a16:creationId xmlns:a16="http://schemas.microsoft.com/office/drawing/2014/main" id="{DBE6DA88-CF4B-50D6-C8A1-B20373795362}"/>
              </a:ext>
            </a:extLst>
          </p:cNvPr>
          <p:cNvGraphicFramePr>
            <a:graphicFrameLocks noGrp="1"/>
          </p:cNvGraphicFramePr>
          <p:nvPr>
            <p:extLst>
              <p:ext uri="{D42A27DB-BD31-4B8C-83A1-F6EECF244321}">
                <p14:modId xmlns:p14="http://schemas.microsoft.com/office/powerpoint/2010/main" val="1447824845"/>
              </p:ext>
            </p:extLst>
          </p:nvPr>
        </p:nvGraphicFramePr>
        <p:xfrm>
          <a:off x="1745220" y="1634438"/>
          <a:ext cx="8338580" cy="4053840"/>
        </p:xfrm>
        <a:graphic>
          <a:graphicData uri="http://schemas.openxmlformats.org/drawingml/2006/table">
            <a:tbl>
              <a:tblPr firstRow="1" bandRow="1">
                <a:tableStyleId>{F2DE63D5-997A-4646-A377-4702673A728D}</a:tableStyleId>
              </a:tblPr>
              <a:tblGrid>
                <a:gridCol w="1310475">
                  <a:extLst>
                    <a:ext uri="{9D8B030D-6E8A-4147-A177-3AD203B41FA5}">
                      <a16:colId xmlns:a16="http://schemas.microsoft.com/office/drawing/2014/main" val="4193635805"/>
                    </a:ext>
                  </a:extLst>
                </a:gridCol>
                <a:gridCol w="7028105">
                  <a:extLst>
                    <a:ext uri="{9D8B030D-6E8A-4147-A177-3AD203B41FA5}">
                      <a16:colId xmlns:a16="http://schemas.microsoft.com/office/drawing/2014/main" val="3116124329"/>
                    </a:ext>
                  </a:extLst>
                </a:gridCol>
              </a:tblGrid>
              <a:tr h="245162">
                <a:tc>
                  <a:txBody>
                    <a:bodyPr/>
                    <a:lstStyle/>
                    <a:p>
                      <a:r>
                        <a:rPr lang="en-US" sz="1100" dirty="0"/>
                        <a:t>Characteristics</a:t>
                      </a:r>
                    </a:p>
                  </a:txBody>
                  <a:tcPr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566067"/>
                    </a:solidFill>
                  </a:tcPr>
                </a:tc>
                <a:tc>
                  <a:txBody>
                    <a:bodyPr/>
                    <a:lstStyle/>
                    <a:p>
                      <a:r>
                        <a:rPr lang="en-US" sz="1100" dirty="0"/>
                        <a:t>Selected features</a:t>
                      </a:r>
                    </a:p>
                  </a:txBody>
                  <a:tcPr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566067"/>
                    </a:solidFill>
                  </a:tcPr>
                </a:tc>
                <a:extLst>
                  <a:ext uri="{0D108BD9-81ED-4DB2-BD59-A6C34878D82A}">
                    <a16:rowId xmlns:a16="http://schemas.microsoft.com/office/drawing/2014/main" val="232333997"/>
                  </a:ext>
                </a:extLst>
              </a:tr>
              <a:tr h="912373">
                <a:tc>
                  <a:txBody>
                    <a:bodyPr/>
                    <a:lstStyle/>
                    <a:p>
                      <a:r>
                        <a:rPr lang="en-GB" sz="1100" b="1" kern="1200" dirty="0">
                          <a:solidFill>
                            <a:schemeClr val="tx1"/>
                          </a:solidFill>
                          <a:effectLst/>
                          <a:latin typeface="+mn-lt"/>
                          <a:ea typeface="+mn-ea"/>
                          <a:cs typeface="+mn-cs"/>
                        </a:rPr>
                        <a:t>Borrower</a:t>
                      </a:r>
                      <a:endParaRPr lang="en-US" sz="1100" b="1" dirty="0"/>
                    </a:p>
                  </a:txBody>
                  <a:tcPr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r>
                        <a:rPr lang="en-GB" sz="1100" b="0" kern="1200" dirty="0">
                          <a:solidFill>
                            <a:schemeClr val="dk1"/>
                          </a:solidFill>
                          <a:effectLst/>
                        </a:rPr>
                        <a:t>Annual income</a:t>
                      </a:r>
                      <a:endParaRPr lang="en-US" sz="1100" b="0" kern="1200" dirty="0">
                        <a:solidFill>
                          <a:schemeClr val="dk1"/>
                        </a:solidFill>
                        <a:effectLst/>
                      </a:endParaRPr>
                    </a:p>
                    <a:p>
                      <a:r>
                        <a:rPr lang="en-GB" sz="1100" b="0" kern="1200" dirty="0">
                          <a:solidFill>
                            <a:schemeClr val="dk1"/>
                          </a:solidFill>
                          <a:effectLst/>
                        </a:rPr>
                        <a:t>Homeownership </a:t>
                      </a:r>
                    </a:p>
                    <a:p>
                      <a:r>
                        <a:rPr lang="en-GB" sz="1100" b="0" kern="1200" dirty="0">
                          <a:solidFill>
                            <a:schemeClr val="dk1"/>
                          </a:solidFill>
                          <a:effectLst/>
                        </a:rPr>
                        <a:t>Verification status</a:t>
                      </a:r>
                      <a:endParaRPr lang="en-US" sz="1100" b="0" kern="1200" dirty="0">
                        <a:solidFill>
                          <a:schemeClr val="dk1"/>
                        </a:solidFill>
                        <a:effectLst/>
                      </a:endParaRPr>
                    </a:p>
                    <a:p>
                      <a:r>
                        <a:rPr lang="en-GB" sz="1100" b="0" kern="1200" dirty="0">
                          <a:solidFill>
                            <a:schemeClr val="dk1"/>
                          </a:solidFill>
                          <a:effectLst/>
                        </a:rPr>
                        <a:t>Address State</a:t>
                      </a:r>
                      <a:endParaRPr lang="en-US" sz="1100" b="0" kern="1200" dirty="0">
                        <a:solidFill>
                          <a:schemeClr val="dk1"/>
                        </a:solidFill>
                        <a:effectLst/>
                      </a:endParaRPr>
                    </a:p>
                    <a:p>
                      <a:r>
                        <a:rPr lang="en-GB" sz="1100" b="0" kern="1200" dirty="0">
                          <a:solidFill>
                            <a:schemeClr val="dk1"/>
                          </a:solidFill>
                          <a:effectLst/>
                        </a:rPr>
                        <a:t>Last payment amount.</a:t>
                      </a:r>
                      <a:endParaRPr lang="en-US" sz="1100" b="0" dirty="0"/>
                    </a:p>
                  </a:txBody>
                  <a:tcPr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4793137"/>
                  </a:ext>
                </a:extLst>
              </a:tr>
              <a:tr h="912373">
                <a:tc>
                  <a:txBody>
                    <a:bodyPr/>
                    <a:lstStyle/>
                    <a:p>
                      <a:r>
                        <a:rPr lang="en-GB" sz="1100" b="1" kern="1200" dirty="0">
                          <a:solidFill>
                            <a:schemeClr val="tx1"/>
                          </a:solidFill>
                          <a:effectLst/>
                          <a:latin typeface="+mn-lt"/>
                          <a:ea typeface="+mn-ea"/>
                          <a:cs typeface="+mn-cs"/>
                        </a:rPr>
                        <a:t>Credit</a:t>
                      </a:r>
                      <a:endParaRPr lang="en-US" sz="1100" b="1" dirty="0"/>
                    </a:p>
                  </a:txBody>
                  <a:tcPr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r>
                        <a:rPr lang="en-GB" sz="1100" b="0" kern="1200" dirty="0">
                          <a:solidFill>
                            <a:schemeClr val="dk1"/>
                          </a:solidFill>
                          <a:effectLst/>
                        </a:rPr>
                        <a:t>Debt-to-Income-Ratio</a:t>
                      </a:r>
                      <a:endParaRPr lang="en-US" sz="1100" b="0" kern="1200" dirty="0">
                        <a:solidFill>
                          <a:schemeClr val="dk1"/>
                        </a:solidFill>
                        <a:effectLst/>
                      </a:endParaRPr>
                    </a:p>
                    <a:p>
                      <a:r>
                        <a:rPr lang="en-GB" sz="1100" b="0" kern="1200" dirty="0">
                          <a:solidFill>
                            <a:schemeClr val="dk1"/>
                          </a:solidFill>
                          <a:effectLst/>
                        </a:rPr>
                        <a:t>Delinquency status in the last 2 years</a:t>
                      </a:r>
                      <a:endParaRPr lang="en-US" sz="1100" b="0" kern="1200" dirty="0">
                        <a:solidFill>
                          <a:schemeClr val="dk1"/>
                        </a:solidFill>
                        <a:effectLst/>
                      </a:endParaRPr>
                    </a:p>
                    <a:p>
                      <a:r>
                        <a:rPr lang="en-GB" sz="1100" b="0" kern="1200" dirty="0">
                          <a:solidFill>
                            <a:schemeClr val="dk1"/>
                          </a:solidFill>
                          <a:effectLst/>
                        </a:rPr>
                        <a:t>Number of inquiries in the last 6 months</a:t>
                      </a:r>
                      <a:endParaRPr lang="en-US" sz="1100" b="0" kern="1200" dirty="0">
                        <a:solidFill>
                          <a:schemeClr val="dk1"/>
                        </a:solidFill>
                        <a:effectLst/>
                      </a:endParaRPr>
                    </a:p>
                    <a:p>
                      <a:r>
                        <a:rPr lang="en-GB" sz="1100" b="0" kern="1200" dirty="0">
                          <a:solidFill>
                            <a:schemeClr val="dk1"/>
                          </a:solidFill>
                          <a:effectLst/>
                        </a:rPr>
                        <a:t>The number of open credit lines in the borrower's credit file</a:t>
                      </a:r>
                      <a:endParaRPr lang="en-US" sz="1100" b="0" kern="1200" dirty="0">
                        <a:solidFill>
                          <a:schemeClr val="dk1"/>
                        </a:solidFill>
                        <a:effectLst/>
                      </a:endParaRPr>
                    </a:p>
                    <a:p>
                      <a:r>
                        <a:rPr lang="en-GB" sz="1100" b="0" kern="1200" dirty="0">
                          <a:solidFill>
                            <a:schemeClr val="dk1"/>
                          </a:solidFill>
                          <a:effectLst/>
                        </a:rPr>
                        <a:t>The number of current open credit lines</a:t>
                      </a:r>
                      <a:endParaRPr lang="en-US" sz="1100" b="0" kern="1200" dirty="0">
                        <a:solidFill>
                          <a:schemeClr val="dk1"/>
                        </a:solidFill>
                        <a:effectLst/>
                      </a:endParaRPr>
                    </a:p>
                    <a:p>
                      <a:r>
                        <a:rPr lang="en-GB" sz="1100" b="0" kern="1200" dirty="0">
                          <a:solidFill>
                            <a:schemeClr val="dk1"/>
                          </a:solidFill>
                          <a:effectLst/>
                        </a:rPr>
                        <a:t>Number of derogatory public records</a:t>
                      </a:r>
                      <a:endParaRPr lang="en-US" sz="1100" b="0" kern="1200" dirty="0">
                        <a:solidFill>
                          <a:schemeClr val="dk1"/>
                        </a:solidFill>
                        <a:effectLst/>
                      </a:endParaRPr>
                    </a:p>
                    <a:p>
                      <a:r>
                        <a:rPr lang="en-GB" sz="1100" b="0" kern="1200" dirty="0">
                          <a:solidFill>
                            <a:schemeClr val="dk1"/>
                          </a:solidFill>
                          <a:effectLst/>
                        </a:rPr>
                        <a:t>Total credit revolving balance</a:t>
                      </a:r>
                      <a:endParaRPr lang="en-US" sz="1100" b="0" kern="1200" dirty="0">
                        <a:solidFill>
                          <a:schemeClr val="dk1"/>
                        </a:solidFill>
                        <a:effectLst/>
                      </a:endParaRPr>
                    </a:p>
                    <a:p>
                      <a:r>
                        <a:rPr lang="en-GB" sz="1100" b="0" kern="1200" dirty="0">
                          <a:solidFill>
                            <a:schemeClr val="dk1"/>
                          </a:solidFill>
                          <a:effectLst/>
                        </a:rPr>
                        <a:t>Revolving line utilization rate</a:t>
                      </a:r>
                      <a:endParaRPr lang="en-US" sz="1100" b="0" kern="1200" dirty="0">
                        <a:solidFill>
                          <a:schemeClr val="dk1"/>
                        </a:solidFill>
                        <a:effectLst/>
                      </a:endParaRPr>
                    </a:p>
                    <a:p>
                      <a:r>
                        <a:rPr lang="en-GB" sz="1100" b="0" kern="1200" dirty="0">
                          <a:solidFill>
                            <a:schemeClr val="dk1"/>
                          </a:solidFill>
                          <a:effectLst/>
                        </a:rPr>
                        <a:t>Number of mortgage accounts</a:t>
                      </a:r>
                      <a:endParaRPr lang="en-US" sz="1100" b="0" kern="1200" dirty="0">
                        <a:solidFill>
                          <a:schemeClr val="dk1"/>
                        </a:solidFill>
                        <a:effectLst/>
                      </a:endParaRPr>
                    </a:p>
                    <a:p>
                      <a:r>
                        <a:rPr lang="en-GB" sz="1100" b="0" kern="1200" dirty="0">
                          <a:solidFill>
                            <a:schemeClr val="dk1"/>
                          </a:solidFill>
                          <a:effectLst/>
                        </a:rPr>
                        <a:t>FICO Score</a:t>
                      </a:r>
                      <a:endParaRPr lang="en-US" sz="1100" b="0" kern="1200" dirty="0">
                        <a:solidFill>
                          <a:schemeClr val="dk1"/>
                        </a:solidFill>
                        <a:effectLst/>
                      </a:endParaRPr>
                    </a:p>
                    <a:p>
                      <a:r>
                        <a:rPr lang="en-GB" sz="1100" b="0" kern="1200" dirty="0">
                          <a:solidFill>
                            <a:schemeClr val="dk1"/>
                          </a:solidFill>
                          <a:effectLst/>
                        </a:rPr>
                        <a:t>The number of public record bankruptcies.</a:t>
                      </a:r>
                      <a:endParaRPr lang="en-US" sz="1100" b="0" dirty="0"/>
                    </a:p>
                  </a:txBody>
                  <a:tcPr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227982"/>
                  </a:ext>
                </a:extLst>
              </a:tr>
              <a:tr h="912373">
                <a:tc>
                  <a:txBody>
                    <a:bodyPr/>
                    <a:lstStyle/>
                    <a:p>
                      <a:r>
                        <a:rPr lang="en-US" sz="1100" b="1" dirty="0"/>
                        <a:t>Loans</a:t>
                      </a:r>
                    </a:p>
                  </a:txBody>
                  <a:tcPr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r>
                        <a:rPr lang="en-GB" sz="1100" b="0" kern="1200" dirty="0">
                          <a:solidFill>
                            <a:schemeClr val="dk1"/>
                          </a:solidFill>
                          <a:effectLst/>
                        </a:rPr>
                        <a:t>Loan amount</a:t>
                      </a:r>
                      <a:endParaRPr lang="en-US" sz="1100" b="0" kern="1200" dirty="0">
                        <a:solidFill>
                          <a:schemeClr val="dk1"/>
                        </a:solidFill>
                        <a:effectLst/>
                      </a:endParaRPr>
                    </a:p>
                    <a:p>
                      <a:r>
                        <a:rPr lang="en-GB" sz="1100" b="0" kern="1200" dirty="0">
                          <a:solidFill>
                            <a:schemeClr val="dk1"/>
                          </a:solidFill>
                          <a:effectLst/>
                        </a:rPr>
                        <a:t>Loan term</a:t>
                      </a:r>
                      <a:endParaRPr lang="en-US" sz="1100" b="0" kern="1200" dirty="0">
                        <a:solidFill>
                          <a:schemeClr val="dk1"/>
                        </a:solidFill>
                        <a:effectLst/>
                      </a:endParaRPr>
                    </a:p>
                    <a:p>
                      <a:r>
                        <a:rPr lang="en-GB" sz="1100" b="0" kern="1200" dirty="0">
                          <a:solidFill>
                            <a:schemeClr val="dk1"/>
                          </a:solidFill>
                          <a:effectLst/>
                        </a:rPr>
                        <a:t>Loan interest rate</a:t>
                      </a:r>
                      <a:endParaRPr lang="en-US" sz="1100" b="0" kern="1200" dirty="0">
                        <a:solidFill>
                          <a:schemeClr val="dk1"/>
                        </a:solidFill>
                        <a:effectLst/>
                      </a:endParaRPr>
                    </a:p>
                    <a:p>
                      <a:r>
                        <a:rPr lang="en-GB" sz="1100" b="0" kern="1200" dirty="0">
                          <a:solidFill>
                            <a:schemeClr val="dk1"/>
                          </a:solidFill>
                          <a:effectLst/>
                        </a:rPr>
                        <a:t>LC assigned loan grade</a:t>
                      </a:r>
                      <a:endParaRPr lang="en-US" sz="1100" b="0" kern="1200" dirty="0">
                        <a:solidFill>
                          <a:schemeClr val="dk1"/>
                        </a:solidFill>
                        <a:effectLst/>
                      </a:endParaRPr>
                    </a:p>
                    <a:p>
                      <a:r>
                        <a:rPr lang="en-GB" sz="1100" b="0" kern="1200" dirty="0">
                          <a:solidFill>
                            <a:schemeClr val="dk1"/>
                          </a:solidFill>
                          <a:effectLst/>
                        </a:rPr>
                        <a:t>Purpose</a:t>
                      </a:r>
                      <a:endParaRPr lang="en-US" sz="1100" b="0" dirty="0"/>
                    </a:p>
                  </a:txBody>
                  <a:tcPr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4716783"/>
                  </a:ext>
                </a:extLst>
              </a:tr>
            </a:tbl>
          </a:graphicData>
        </a:graphic>
      </p:graphicFrame>
      <p:sp>
        <p:nvSpPr>
          <p:cNvPr id="3" name="Fußzeilenplatzhalter 4">
            <a:extLst>
              <a:ext uri="{FF2B5EF4-FFF2-40B4-BE49-F238E27FC236}">
                <a16:creationId xmlns:a16="http://schemas.microsoft.com/office/drawing/2014/main" id="{9E38988B-2314-AA9B-044A-205A022303B2}"/>
              </a:ext>
            </a:extLst>
          </p:cNvPr>
          <p:cNvSpPr>
            <a:spLocks noGrp="1"/>
          </p:cNvSpPr>
          <p:nvPr>
            <p:ph type="ftr" sz="quarter" idx="11"/>
          </p:nvPr>
        </p:nvSpPr>
        <p:spPr>
          <a:xfrm>
            <a:off x="4266170" y="6489000"/>
            <a:ext cx="3086100" cy="180000"/>
          </a:xfrm>
        </p:spPr>
        <p:txBody>
          <a:bodyPr/>
          <a:lstStyle/>
          <a:p>
            <a:r>
              <a:rPr lang="en-US" sz="1000" dirty="0">
                <a:solidFill>
                  <a:schemeClr val="tx1"/>
                </a:solidFill>
              </a:rPr>
              <a:t>Credit Risk Scoring: A Stacking Generalization Approach</a:t>
            </a:r>
            <a:endParaRPr lang="en-US" sz="1000" noProof="0" dirty="0">
              <a:solidFill>
                <a:schemeClr val="tx1"/>
              </a:solidFill>
            </a:endParaRPr>
          </a:p>
        </p:txBody>
      </p:sp>
      <p:sp>
        <p:nvSpPr>
          <p:cNvPr id="14" name="Fußzeilenplatzhalter 4">
            <a:extLst>
              <a:ext uri="{FF2B5EF4-FFF2-40B4-BE49-F238E27FC236}">
                <a16:creationId xmlns:a16="http://schemas.microsoft.com/office/drawing/2014/main" id="{10B3D5B1-2B18-D84F-4DE4-5E25422B24C2}"/>
              </a:ext>
            </a:extLst>
          </p:cNvPr>
          <p:cNvSpPr txBox="1">
            <a:spLocks/>
          </p:cNvSpPr>
          <p:nvPr/>
        </p:nvSpPr>
        <p:spPr>
          <a:xfrm>
            <a:off x="8607340" y="6489000"/>
            <a:ext cx="3086100" cy="180000"/>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solidFill>
                  <a:schemeClr val="tx1"/>
                </a:solidFill>
              </a:rPr>
              <a:t>Page 10</a:t>
            </a:r>
          </a:p>
        </p:txBody>
      </p:sp>
    </p:spTree>
    <p:extLst>
      <p:ext uri="{BB962C8B-B14F-4D97-AF65-F5344CB8AC3E}">
        <p14:creationId xmlns:p14="http://schemas.microsoft.com/office/powerpoint/2010/main" val="908820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991AE6CF-023F-4FD1-BBAA-5E13CE9D7868}"/>
              </a:ext>
            </a:extLst>
          </p:cNvPr>
          <p:cNvGrpSpPr/>
          <p:nvPr/>
        </p:nvGrpSpPr>
        <p:grpSpPr>
          <a:xfrm>
            <a:off x="1076882" y="2594370"/>
            <a:ext cx="2493385" cy="2357911"/>
            <a:chOff x="1752600" y="2038350"/>
            <a:chExt cx="1604846" cy="1517650"/>
          </a:xfrm>
          <a:solidFill>
            <a:srgbClr val="566067"/>
          </a:solidFill>
        </p:grpSpPr>
        <p:sp>
          <p:nvSpPr>
            <p:cNvPr id="41" name="Block Arc 40">
              <a:extLst>
                <a:ext uri="{FF2B5EF4-FFF2-40B4-BE49-F238E27FC236}">
                  <a16:creationId xmlns:a16="http://schemas.microsoft.com/office/drawing/2014/main" id="{1F3CD996-57BB-492B-B6DB-8EF70C0DCA46}"/>
                </a:ext>
              </a:extLst>
            </p:cNvPr>
            <p:cNvSpPr/>
            <p:nvPr/>
          </p:nvSpPr>
          <p:spPr bwMode="auto">
            <a:xfrm>
              <a:off x="1752600" y="2038350"/>
              <a:ext cx="1517650" cy="1517650"/>
            </a:xfrm>
            <a:prstGeom prst="blockArc">
              <a:avLst>
                <a:gd name="adj1" fmla="val 3555861"/>
                <a:gd name="adj2" fmla="val 19907927"/>
                <a:gd name="adj3" fmla="val 11294"/>
              </a:avLst>
            </a:prstGeom>
            <a:grp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42" name="Isosceles Triangle 41">
              <a:extLst>
                <a:ext uri="{FF2B5EF4-FFF2-40B4-BE49-F238E27FC236}">
                  <a16:creationId xmlns:a16="http://schemas.microsoft.com/office/drawing/2014/main" id="{59C2F2EA-24B6-4B4A-BFFB-5A4A3D1D2C15}"/>
                </a:ext>
              </a:extLst>
            </p:cNvPr>
            <p:cNvSpPr/>
            <p:nvPr/>
          </p:nvSpPr>
          <p:spPr bwMode="auto">
            <a:xfrm rot="9090263">
              <a:off x="2949493" y="2463183"/>
              <a:ext cx="407953" cy="237388"/>
            </a:xfrm>
            <a:prstGeom prst="triangle">
              <a:avLst/>
            </a:prstGeom>
            <a:grp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grpSp>
      <p:grpSp>
        <p:nvGrpSpPr>
          <p:cNvPr id="43" name="Group 42">
            <a:extLst>
              <a:ext uri="{FF2B5EF4-FFF2-40B4-BE49-F238E27FC236}">
                <a16:creationId xmlns:a16="http://schemas.microsoft.com/office/drawing/2014/main" id="{FD6F8A48-C3DB-432C-BE28-5DC0F933F07D}"/>
              </a:ext>
            </a:extLst>
          </p:cNvPr>
          <p:cNvGrpSpPr/>
          <p:nvPr/>
        </p:nvGrpSpPr>
        <p:grpSpPr>
          <a:xfrm flipV="1">
            <a:off x="2997860" y="2779350"/>
            <a:ext cx="2493385" cy="2357911"/>
            <a:chOff x="3559423" y="2038350"/>
            <a:chExt cx="1604846" cy="1517650"/>
          </a:xfrm>
          <a:solidFill>
            <a:srgbClr val="BDD52A"/>
          </a:solidFill>
        </p:grpSpPr>
        <p:sp>
          <p:nvSpPr>
            <p:cNvPr id="44" name="Block Arc 43">
              <a:extLst>
                <a:ext uri="{FF2B5EF4-FFF2-40B4-BE49-F238E27FC236}">
                  <a16:creationId xmlns:a16="http://schemas.microsoft.com/office/drawing/2014/main" id="{4360C6D8-B586-47FE-9862-102AC26A478E}"/>
                </a:ext>
              </a:extLst>
            </p:cNvPr>
            <p:cNvSpPr/>
            <p:nvPr/>
          </p:nvSpPr>
          <p:spPr bwMode="auto">
            <a:xfrm>
              <a:off x="3559423" y="2038350"/>
              <a:ext cx="1517650" cy="1517650"/>
            </a:xfrm>
            <a:prstGeom prst="blockArc">
              <a:avLst>
                <a:gd name="adj1" fmla="val 9481174"/>
                <a:gd name="adj2" fmla="val 19907927"/>
                <a:gd name="adj3" fmla="val 11294"/>
              </a:avLst>
            </a:prstGeom>
            <a:grp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45" name="Isosceles Triangle 44">
              <a:extLst>
                <a:ext uri="{FF2B5EF4-FFF2-40B4-BE49-F238E27FC236}">
                  <a16:creationId xmlns:a16="http://schemas.microsoft.com/office/drawing/2014/main" id="{2D6C7F8B-57E9-4777-924F-A1AD7B5DA037}"/>
                </a:ext>
              </a:extLst>
            </p:cNvPr>
            <p:cNvSpPr/>
            <p:nvPr/>
          </p:nvSpPr>
          <p:spPr bwMode="auto">
            <a:xfrm rot="9090263">
              <a:off x="4756316" y="2463183"/>
              <a:ext cx="407953" cy="237388"/>
            </a:xfrm>
            <a:prstGeom prst="triangle">
              <a:avLst/>
            </a:prstGeom>
            <a:grp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grpSp>
      <p:grpSp>
        <p:nvGrpSpPr>
          <p:cNvPr id="46" name="Group 45">
            <a:extLst>
              <a:ext uri="{FF2B5EF4-FFF2-40B4-BE49-F238E27FC236}">
                <a16:creationId xmlns:a16="http://schemas.microsoft.com/office/drawing/2014/main" id="{49762B1E-20E5-465E-A280-907F52C27FEB}"/>
              </a:ext>
            </a:extLst>
          </p:cNvPr>
          <p:cNvGrpSpPr/>
          <p:nvPr/>
        </p:nvGrpSpPr>
        <p:grpSpPr>
          <a:xfrm>
            <a:off x="4915877" y="2601761"/>
            <a:ext cx="2493385" cy="2357911"/>
            <a:chOff x="3559423" y="2038350"/>
            <a:chExt cx="1604846" cy="1517650"/>
          </a:xfrm>
          <a:solidFill>
            <a:srgbClr val="566067"/>
          </a:solidFill>
        </p:grpSpPr>
        <p:sp>
          <p:nvSpPr>
            <p:cNvPr id="47" name="Block Arc 46">
              <a:extLst>
                <a:ext uri="{FF2B5EF4-FFF2-40B4-BE49-F238E27FC236}">
                  <a16:creationId xmlns:a16="http://schemas.microsoft.com/office/drawing/2014/main" id="{31957904-43AF-44EF-A62F-6BB3E62BE7E3}"/>
                </a:ext>
              </a:extLst>
            </p:cNvPr>
            <p:cNvSpPr/>
            <p:nvPr/>
          </p:nvSpPr>
          <p:spPr bwMode="auto">
            <a:xfrm>
              <a:off x="3559423" y="2038350"/>
              <a:ext cx="1517650" cy="1517650"/>
            </a:xfrm>
            <a:prstGeom prst="blockArc">
              <a:avLst>
                <a:gd name="adj1" fmla="val 9481174"/>
                <a:gd name="adj2" fmla="val 19907927"/>
                <a:gd name="adj3" fmla="val 11294"/>
              </a:avLst>
            </a:prstGeom>
            <a:grp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48" name="Isosceles Triangle 47">
              <a:extLst>
                <a:ext uri="{FF2B5EF4-FFF2-40B4-BE49-F238E27FC236}">
                  <a16:creationId xmlns:a16="http://schemas.microsoft.com/office/drawing/2014/main" id="{1B76F53E-87C6-401B-905A-1BB870490451}"/>
                </a:ext>
              </a:extLst>
            </p:cNvPr>
            <p:cNvSpPr/>
            <p:nvPr/>
          </p:nvSpPr>
          <p:spPr bwMode="auto">
            <a:xfrm rot="9090263">
              <a:off x="4756316" y="2463183"/>
              <a:ext cx="407953" cy="237388"/>
            </a:xfrm>
            <a:prstGeom prst="triangle">
              <a:avLst/>
            </a:prstGeom>
            <a:grp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grpSp>
      <p:grpSp>
        <p:nvGrpSpPr>
          <p:cNvPr id="49" name="Group 48">
            <a:extLst>
              <a:ext uri="{FF2B5EF4-FFF2-40B4-BE49-F238E27FC236}">
                <a16:creationId xmlns:a16="http://schemas.microsoft.com/office/drawing/2014/main" id="{02AA2166-9F9F-4DC9-8C8A-46B97FC6CBDC}"/>
              </a:ext>
            </a:extLst>
          </p:cNvPr>
          <p:cNvGrpSpPr/>
          <p:nvPr/>
        </p:nvGrpSpPr>
        <p:grpSpPr>
          <a:xfrm flipV="1">
            <a:off x="6834636" y="2779350"/>
            <a:ext cx="2493385" cy="2357911"/>
            <a:chOff x="3559423" y="2038350"/>
            <a:chExt cx="1604846" cy="1517650"/>
          </a:xfrm>
          <a:solidFill>
            <a:srgbClr val="BDD52A"/>
          </a:solidFill>
        </p:grpSpPr>
        <p:sp>
          <p:nvSpPr>
            <p:cNvPr id="50" name="Block Arc 49">
              <a:extLst>
                <a:ext uri="{FF2B5EF4-FFF2-40B4-BE49-F238E27FC236}">
                  <a16:creationId xmlns:a16="http://schemas.microsoft.com/office/drawing/2014/main" id="{F5D0C336-2678-4E8B-A93E-60BB66FDEE81}"/>
                </a:ext>
              </a:extLst>
            </p:cNvPr>
            <p:cNvSpPr/>
            <p:nvPr/>
          </p:nvSpPr>
          <p:spPr bwMode="auto">
            <a:xfrm>
              <a:off x="3559423" y="2038350"/>
              <a:ext cx="1517650" cy="1517650"/>
            </a:xfrm>
            <a:prstGeom prst="blockArc">
              <a:avLst>
                <a:gd name="adj1" fmla="val 9481174"/>
                <a:gd name="adj2" fmla="val 19907927"/>
                <a:gd name="adj3" fmla="val 11294"/>
              </a:avLst>
            </a:prstGeom>
            <a:grp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51" name="Isosceles Triangle 50">
              <a:extLst>
                <a:ext uri="{FF2B5EF4-FFF2-40B4-BE49-F238E27FC236}">
                  <a16:creationId xmlns:a16="http://schemas.microsoft.com/office/drawing/2014/main" id="{C917A7F5-5231-4F5B-9D12-830B4DE413DF}"/>
                </a:ext>
              </a:extLst>
            </p:cNvPr>
            <p:cNvSpPr/>
            <p:nvPr/>
          </p:nvSpPr>
          <p:spPr bwMode="auto">
            <a:xfrm rot="9090263">
              <a:off x="4756316" y="2463183"/>
              <a:ext cx="407953" cy="237388"/>
            </a:xfrm>
            <a:prstGeom prst="triangle">
              <a:avLst/>
            </a:prstGeom>
            <a:grp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grpSp>
      <p:sp>
        <p:nvSpPr>
          <p:cNvPr id="52" name="Block Arc 51">
            <a:extLst>
              <a:ext uri="{FF2B5EF4-FFF2-40B4-BE49-F238E27FC236}">
                <a16:creationId xmlns:a16="http://schemas.microsoft.com/office/drawing/2014/main" id="{C31C46B6-0262-4C5A-B617-591D7F9FEE27}"/>
              </a:ext>
            </a:extLst>
          </p:cNvPr>
          <p:cNvSpPr/>
          <p:nvPr/>
        </p:nvSpPr>
        <p:spPr bwMode="auto">
          <a:xfrm>
            <a:off x="8757207" y="2601759"/>
            <a:ext cx="2357912" cy="2357911"/>
          </a:xfrm>
          <a:prstGeom prst="blockArc">
            <a:avLst>
              <a:gd name="adj1" fmla="val 9481174"/>
              <a:gd name="adj2" fmla="val 6755091"/>
              <a:gd name="adj3" fmla="val 11353"/>
            </a:avLst>
          </a:prstGeom>
          <a:solidFill>
            <a:srgbClr val="566067"/>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53" name="Oval 52">
            <a:extLst>
              <a:ext uri="{FF2B5EF4-FFF2-40B4-BE49-F238E27FC236}">
                <a16:creationId xmlns:a16="http://schemas.microsoft.com/office/drawing/2014/main" id="{C5816729-644F-46E4-963E-89B90130A688}"/>
              </a:ext>
            </a:extLst>
          </p:cNvPr>
          <p:cNvSpPr/>
          <p:nvPr/>
        </p:nvSpPr>
        <p:spPr>
          <a:xfrm>
            <a:off x="1570064" y="3102689"/>
            <a:ext cx="1341275" cy="1341273"/>
          </a:xfrm>
          <a:prstGeom prst="ellipse">
            <a:avLst/>
          </a:prstGeom>
          <a:solidFill>
            <a:srgbClr val="5660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01</a:t>
            </a:r>
          </a:p>
        </p:txBody>
      </p:sp>
      <p:sp>
        <p:nvSpPr>
          <p:cNvPr id="54" name="Oval 53">
            <a:extLst>
              <a:ext uri="{FF2B5EF4-FFF2-40B4-BE49-F238E27FC236}">
                <a16:creationId xmlns:a16="http://schemas.microsoft.com/office/drawing/2014/main" id="{78C65B67-4245-44FC-BEE0-90EE04D5F750}"/>
              </a:ext>
            </a:extLst>
          </p:cNvPr>
          <p:cNvSpPr/>
          <p:nvPr/>
        </p:nvSpPr>
        <p:spPr>
          <a:xfrm>
            <a:off x="5384577" y="3102686"/>
            <a:ext cx="1341275" cy="1341273"/>
          </a:xfrm>
          <a:prstGeom prst="ellipse">
            <a:avLst/>
          </a:prstGeom>
          <a:solidFill>
            <a:srgbClr val="5660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03</a:t>
            </a:r>
          </a:p>
        </p:txBody>
      </p:sp>
      <p:sp>
        <p:nvSpPr>
          <p:cNvPr id="55" name="Oval 54">
            <a:extLst>
              <a:ext uri="{FF2B5EF4-FFF2-40B4-BE49-F238E27FC236}">
                <a16:creationId xmlns:a16="http://schemas.microsoft.com/office/drawing/2014/main" id="{1C458E00-35EF-4FBF-836D-677CBB28915F}"/>
              </a:ext>
            </a:extLst>
          </p:cNvPr>
          <p:cNvSpPr/>
          <p:nvPr/>
        </p:nvSpPr>
        <p:spPr>
          <a:xfrm>
            <a:off x="9265525" y="3110080"/>
            <a:ext cx="1341275" cy="1341273"/>
          </a:xfrm>
          <a:prstGeom prst="ellipse">
            <a:avLst/>
          </a:prstGeom>
          <a:solidFill>
            <a:srgbClr val="5660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05</a:t>
            </a:r>
          </a:p>
        </p:txBody>
      </p:sp>
      <p:sp>
        <p:nvSpPr>
          <p:cNvPr id="56" name="Oval 55">
            <a:extLst>
              <a:ext uri="{FF2B5EF4-FFF2-40B4-BE49-F238E27FC236}">
                <a16:creationId xmlns:a16="http://schemas.microsoft.com/office/drawing/2014/main" id="{9D89BCB6-F9FF-418D-AB16-BA18BCA48E71}"/>
              </a:ext>
            </a:extLst>
          </p:cNvPr>
          <p:cNvSpPr/>
          <p:nvPr/>
        </p:nvSpPr>
        <p:spPr>
          <a:xfrm>
            <a:off x="7327817" y="3287666"/>
            <a:ext cx="1341275" cy="1341273"/>
          </a:xfrm>
          <a:prstGeom prst="ellipse">
            <a:avLst/>
          </a:prstGeom>
          <a:solidFill>
            <a:srgbClr val="BDD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04</a:t>
            </a:r>
          </a:p>
        </p:txBody>
      </p:sp>
      <p:sp>
        <p:nvSpPr>
          <p:cNvPr id="57" name="Oval 56">
            <a:extLst>
              <a:ext uri="{FF2B5EF4-FFF2-40B4-BE49-F238E27FC236}">
                <a16:creationId xmlns:a16="http://schemas.microsoft.com/office/drawing/2014/main" id="{871B83D8-036A-4945-9A4F-6E6719B0F89C}"/>
              </a:ext>
            </a:extLst>
          </p:cNvPr>
          <p:cNvSpPr/>
          <p:nvPr/>
        </p:nvSpPr>
        <p:spPr>
          <a:xfrm>
            <a:off x="3472055" y="3287665"/>
            <a:ext cx="1341275" cy="1341273"/>
          </a:xfrm>
          <a:prstGeom prst="ellipse">
            <a:avLst/>
          </a:prstGeom>
          <a:solidFill>
            <a:srgbClr val="BDD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02</a:t>
            </a:r>
          </a:p>
        </p:txBody>
      </p:sp>
      <p:sp>
        <p:nvSpPr>
          <p:cNvPr id="58" name="Inhaltsplatzhalter 4">
            <a:extLst>
              <a:ext uri="{FF2B5EF4-FFF2-40B4-BE49-F238E27FC236}">
                <a16:creationId xmlns:a16="http://schemas.microsoft.com/office/drawing/2014/main" id="{8DACAF1F-5F9C-48A0-B41D-01AD2252250B}"/>
              </a:ext>
            </a:extLst>
          </p:cNvPr>
          <p:cNvSpPr txBox="1">
            <a:spLocks/>
          </p:cNvSpPr>
          <p:nvPr/>
        </p:nvSpPr>
        <p:spPr>
          <a:xfrm>
            <a:off x="2448877" y="5248381"/>
            <a:ext cx="3454083" cy="902683"/>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867" b="1" dirty="0">
                <a:solidFill>
                  <a:schemeClr val="tx1"/>
                </a:solidFill>
                <a:latin typeface="+mn-lt"/>
              </a:rPr>
              <a:t>Deal with Missing Values</a:t>
            </a:r>
            <a:br>
              <a:rPr lang="en-US" sz="1467" b="1" dirty="0">
                <a:solidFill>
                  <a:schemeClr val="accent1"/>
                </a:solidFill>
                <a:latin typeface="+mn-lt"/>
              </a:rPr>
            </a:br>
            <a:r>
              <a:rPr lang="en-US" sz="1333" dirty="0">
                <a:solidFill>
                  <a:schemeClr val="tx1">
                    <a:lumMod val="75000"/>
                    <a:lumOff val="25000"/>
                  </a:schemeClr>
                </a:solidFill>
                <a:latin typeface="+mn-lt"/>
              </a:rPr>
              <a:t>Five features have missing values that represent less than 10% of the total data. These were median imputed</a:t>
            </a:r>
          </a:p>
        </p:txBody>
      </p:sp>
      <p:sp>
        <p:nvSpPr>
          <p:cNvPr id="59" name="Inhaltsplatzhalter 4">
            <a:extLst>
              <a:ext uri="{FF2B5EF4-FFF2-40B4-BE49-F238E27FC236}">
                <a16:creationId xmlns:a16="http://schemas.microsoft.com/office/drawing/2014/main" id="{3382766D-66A3-426E-B13F-7EEC65FC7D2C}"/>
              </a:ext>
            </a:extLst>
          </p:cNvPr>
          <p:cNvSpPr txBox="1">
            <a:spLocks/>
          </p:cNvSpPr>
          <p:nvPr/>
        </p:nvSpPr>
        <p:spPr>
          <a:xfrm>
            <a:off x="528796" y="1680719"/>
            <a:ext cx="3454083" cy="697563"/>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867" b="1" dirty="0">
                <a:solidFill>
                  <a:schemeClr val="tx1"/>
                </a:solidFill>
                <a:latin typeface="+mn-lt"/>
              </a:rPr>
              <a:t>Outlier Treatment</a:t>
            </a:r>
            <a:br>
              <a:rPr lang="en-US" sz="1867" b="1" dirty="0">
                <a:solidFill>
                  <a:schemeClr val="accent1"/>
                </a:solidFill>
                <a:latin typeface="+mn-lt"/>
              </a:rPr>
            </a:br>
            <a:r>
              <a:rPr lang="en-US" sz="1333" dirty="0">
                <a:solidFill>
                  <a:schemeClr val="tx1">
                    <a:lumMod val="75000"/>
                    <a:lumOff val="25000"/>
                  </a:schemeClr>
                </a:solidFill>
                <a:latin typeface="+mn-lt"/>
              </a:rPr>
              <a:t>Outliers were appropriately treated to avoid hampering model performance</a:t>
            </a:r>
          </a:p>
        </p:txBody>
      </p:sp>
      <p:sp>
        <p:nvSpPr>
          <p:cNvPr id="60" name="Inhaltsplatzhalter 4">
            <a:extLst>
              <a:ext uri="{FF2B5EF4-FFF2-40B4-BE49-F238E27FC236}">
                <a16:creationId xmlns:a16="http://schemas.microsoft.com/office/drawing/2014/main" id="{8E5FE54F-0B4F-44C4-854E-694D23E8D2FE}"/>
              </a:ext>
            </a:extLst>
          </p:cNvPr>
          <p:cNvSpPr txBox="1">
            <a:spLocks/>
          </p:cNvSpPr>
          <p:nvPr/>
        </p:nvSpPr>
        <p:spPr>
          <a:xfrm>
            <a:off x="6289040" y="5350939"/>
            <a:ext cx="3454083" cy="697563"/>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867" b="1" dirty="0">
                <a:solidFill>
                  <a:schemeClr val="tx1"/>
                </a:solidFill>
                <a:latin typeface="+mn-lt"/>
              </a:rPr>
              <a:t>Proper Scaling</a:t>
            </a:r>
            <a:br>
              <a:rPr lang="en-US" sz="1467" b="1" dirty="0">
                <a:solidFill>
                  <a:schemeClr val="accent1"/>
                </a:solidFill>
                <a:latin typeface="+mn-lt"/>
              </a:rPr>
            </a:br>
            <a:r>
              <a:rPr lang="en-US" sz="1333" dirty="0">
                <a:solidFill>
                  <a:schemeClr val="tx1">
                    <a:lumMod val="75000"/>
                    <a:lumOff val="25000"/>
                  </a:schemeClr>
                </a:solidFill>
                <a:latin typeface="+mn-lt"/>
              </a:rPr>
              <a:t>Numerical features were standardized by removing the mean and scaled to unit variance</a:t>
            </a:r>
          </a:p>
        </p:txBody>
      </p:sp>
      <p:sp>
        <p:nvSpPr>
          <p:cNvPr id="61" name="Inhaltsplatzhalter 4">
            <a:extLst>
              <a:ext uri="{FF2B5EF4-FFF2-40B4-BE49-F238E27FC236}">
                <a16:creationId xmlns:a16="http://schemas.microsoft.com/office/drawing/2014/main" id="{7E8CDFB0-5D8A-4556-9098-89EF687BD293}"/>
              </a:ext>
            </a:extLst>
          </p:cNvPr>
          <p:cNvSpPr txBox="1">
            <a:spLocks/>
          </p:cNvSpPr>
          <p:nvPr/>
        </p:nvSpPr>
        <p:spPr>
          <a:xfrm>
            <a:off x="4368959" y="1680718"/>
            <a:ext cx="3454083" cy="697563"/>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867" b="1" dirty="0">
                <a:solidFill>
                  <a:schemeClr val="tx1"/>
                </a:solidFill>
                <a:latin typeface="+mn-lt"/>
              </a:rPr>
              <a:t>Categorization</a:t>
            </a:r>
            <a:br>
              <a:rPr lang="en-US" sz="1867" b="1" dirty="0">
                <a:solidFill>
                  <a:schemeClr val="accent2"/>
                </a:solidFill>
                <a:latin typeface="+mn-lt"/>
              </a:rPr>
            </a:br>
            <a:r>
              <a:rPr lang="en-US" sz="1333" dirty="0">
                <a:solidFill>
                  <a:schemeClr val="tx1">
                    <a:lumMod val="75000"/>
                    <a:lumOff val="25000"/>
                  </a:schemeClr>
                </a:solidFill>
                <a:latin typeface="+mn-lt"/>
              </a:rPr>
              <a:t>Two types of categorization was performed: Ordinal and One Hot Encoding</a:t>
            </a:r>
          </a:p>
        </p:txBody>
      </p:sp>
      <p:sp>
        <p:nvSpPr>
          <p:cNvPr id="62" name="Inhaltsplatzhalter 4">
            <a:extLst>
              <a:ext uri="{FF2B5EF4-FFF2-40B4-BE49-F238E27FC236}">
                <a16:creationId xmlns:a16="http://schemas.microsoft.com/office/drawing/2014/main" id="{8D2C42DD-AE4E-45EB-9550-D3ACE29FFBEE}"/>
              </a:ext>
            </a:extLst>
          </p:cNvPr>
          <p:cNvSpPr txBox="1">
            <a:spLocks/>
          </p:cNvSpPr>
          <p:nvPr/>
        </p:nvSpPr>
        <p:spPr>
          <a:xfrm>
            <a:off x="8209121" y="1680944"/>
            <a:ext cx="3454083" cy="69711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870" b="1" dirty="0">
                <a:solidFill>
                  <a:schemeClr val="tx1"/>
                </a:solidFill>
                <a:latin typeface="+mn-lt"/>
              </a:rPr>
              <a:t>Principal Component Analysis</a:t>
            </a:r>
            <a:br>
              <a:rPr lang="en-US" sz="1600" b="1" dirty="0">
                <a:solidFill>
                  <a:schemeClr val="accent1"/>
                </a:solidFill>
                <a:latin typeface="+mn-lt"/>
              </a:rPr>
            </a:br>
            <a:r>
              <a:rPr lang="en-US" sz="1330" dirty="0">
                <a:solidFill>
                  <a:schemeClr val="tx1">
                    <a:lumMod val="75000"/>
                    <a:lumOff val="25000"/>
                  </a:schemeClr>
                </a:solidFill>
                <a:latin typeface="+mn-lt"/>
              </a:rPr>
              <a:t>PCA was applied to remove irrelevant information increasing performance</a:t>
            </a:r>
          </a:p>
        </p:txBody>
      </p:sp>
      <p:grpSp>
        <p:nvGrpSpPr>
          <p:cNvPr id="8" name="Agrupar 1">
            <a:extLst>
              <a:ext uri="{FF2B5EF4-FFF2-40B4-BE49-F238E27FC236}">
                <a16:creationId xmlns:a16="http://schemas.microsoft.com/office/drawing/2014/main" id="{705712BC-27C1-A250-76D9-4EABA1EC434A}"/>
              </a:ext>
            </a:extLst>
          </p:cNvPr>
          <p:cNvGrpSpPr/>
          <p:nvPr/>
        </p:nvGrpSpPr>
        <p:grpSpPr>
          <a:xfrm>
            <a:off x="243840" y="172721"/>
            <a:ext cx="727710" cy="731520"/>
            <a:chOff x="190500" y="60960"/>
            <a:chExt cx="830580" cy="760427"/>
          </a:xfrm>
        </p:grpSpPr>
        <p:sp>
          <p:nvSpPr>
            <p:cNvPr id="9" name="Rectangle 16">
              <a:extLst>
                <a:ext uri="{FF2B5EF4-FFF2-40B4-BE49-F238E27FC236}">
                  <a16:creationId xmlns:a16="http://schemas.microsoft.com/office/drawing/2014/main" id="{15D7B57A-E29E-A3FD-E4D6-EE7F6B68D4DA}"/>
                </a:ext>
              </a:extLst>
            </p:cNvPr>
            <p:cNvSpPr/>
            <p:nvPr/>
          </p:nvSpPr>
          <p:spPr>
            <a:xfrm>
              <a:off x="190500" y="60960"/>
              <a:ext cx="830580" cy="760427"/>
            </a:xfrm>
            <a:prstGeom prst="rect">
              <a:avLst/>
            </a:prstGeom>
            <a:solidFill>
              <a:srgbClr val="BDD52A"/>
            </a:solidFill>
            <a:ln w="381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10" name="Rectangle 16">
              <a:extLst>
                <a:ext uri="{FF2B5EF4-FFF2-40B4-BE49-F238E27FC236}">
                  <a16:creationId xmlns:a16="http://schemas.microsoft.com/office/drawing/2014/main" id="{7DF57633-6422-9554-080E-14499EBFC7CF}"/>
                </a:ext>
              </a:extLst>
            </p:cNvPr>
            <p:cNvSpPr/>
            <p:nvPr/>
          </p:nvSpPr>
          <p:spPr>
            <a:xfrm>
              <a:off x="245794" y="113489"/>
              <a:ext cx="721946" cy="655369"/>
            </a:xfrm>
            <a:prstGeom prst="rect">
              <a:avLst/>
            </a:prstGeom>
            <a:solidFill>
              <a:srgbClr val="566067"/>
            </a:solidFill>
            <a:ln>
              <a:solidFill>
                <a:srgbClr val="566067"/>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11" name="Textfeld 4">
              <a:extLst>
                <a:ext uri="{FF2B5EF4-FFF2-40B4-BE49-F238E27FC236}">
                  <a16:creationId xmlns:a16="http://schemas.microsoft.com/office/drawing/2014/main" id="{1F9A83FC-D491-95DD-5353-09DBE6A71B2F}"/>
                </a:ext>
              </a:extLst>
            </p:cNvPr>
            <p:cNvSpPr txBox="1"/>
            <p:nvPr/>
          </p:nvSpPr>
          <p:spPr bwMode="gray">
            <a:xfrm>
              <a:off x="389761" y="115477"/>
              <a:ext cx="407305" cy="6398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kern="0" dirty="0">
                  <a:ln w="12700">
                    <a:noFill/>
                  </a:ln>
                  <a:solidFill>
                    <a:schemeClr val="bg1"/>
                  </a:solidFill>
                  <a:latin typeface="EYInterstate Light"/>
                </a:rPr>
                <a:t>4</a:t>
              </a:r>
              <a:endParaRPr kumimoji="0" lang="en-US" sz="3200" b="0" i="0" u="none" strike="noStrike" kern="0" cap="none" spc="0" normalizeH="0" baseline="0" noProof="0" dirty="0">
                <a:ln w="12700">
                  <a:noFill/>
                </a:ln>
                <a:solidFill>
                  <a:schemeClr val="bg1"/>
                </a:solidFill>
                <a:effectLst/>
                <a:uLnTx/>
                <a:uFillTx/>
                <a:latin typeface="EYInterstate Light"/>
                <a:ea typeface="+mn-ea"/>
                <a:cs typeface="+mn-cs"/>
              </a:endParaRPr>
            </a:p>
          </p:txBody>
        </p:sp>
      </p:grpSp>
      <p:pic>
        <p:nvPicPr>
          <p:cNvPr id="12" name="Picture 2" descr="See the source image">
            <a:extLst>
              <a:ext uri="{FF2B5EF4-FFF2-40B4-BE49-F238E27FC236}">
                <a16:creationId xmlns:a16="http://schemas.microsoft.com/office/drawing/2014/main" id="{CB506F4F-77B5-4B6D-0CDF-5C81C24FB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9378" y="189000"/>
            <a:ext cx="568123" cy="590400"/>
          </a:xfrm>
          <a:prstGeom prst="rect">
            <a:avLst/>
          </a:prstGeom>
          <a:noFill/>
          <a:ln>
            <a:solidFill>
              <a:srgbClr val="BDD52A"/>
            </a:solidFill>
          </a:ln>
          <a:extLst>
            <a:ext uri="{909E8E84-426E-40DD-AFC4-6F175D3DCCD1}">
              <a14:hiddenFill xmlns:a14="http://schemas.microsoft.com/office/drawing/2010/main">
                <a:solidFill>
                  <a:srgbClr val="FFFFFF"/>
                </a:solidFill>
              </a14:hiddenFill>
            </a:ext>
          </a:extLst>
        </p:spPr>
      </p:pic>
      <p:sp>
        <p:nvSpPr>
          <p:cNvPr id="13" name="CaixaDeTexto 8">
            <a:extLst>
              <a:ext uri="{FF2B5EF4-FFF2-40B4-BE49-F238E27FC236}">
                <a16:creationId xmlns:a16="http://schemas.microsoft.com/office/drawing/2014/main" id="{C83A94F7-3180-09D4-5748-D2119DAEC665}"/>
              </a:ext>
            </a:extLst>
          </p:cNvPr>
          <p:cNvSpPr txBox="1"/>
          <p:nvPr/>
        </p:nvSpPr>
        <p:spPr>
          <a:xfrm>
            <a:off x="1097686" y="223253"/>
            <a:ext cx="7080156" cy="707886"/>
          </a:xfrm>
          <a:prstGeom prst="rect">
            <a:avLst/>
          </a:prstGeom>
          <a:noFill/>
        </p:spPr>
        <p:txBody>
          <a:bodyPr wrap="square" rtlCol="0">
            <a:spAutoFit/>
          </a:bodyPr>
          <a:lstStyle/>
          <a:p>
            <a:r>
              <a:rPr lang="en-US" sz="2400" b="1" dirty="0"/>
              <a:t>Machine Learning application to online credit scoring </a:t>
            </a:r>
          </a:p>
          <a:p>
            <a:r>
              <a:rPr lang="en-US" sz="1600" i="1" dirty="0"/>
              <a:t>Preprocessing pipeline</a:t>
            </a:r>
            <a:endParaRPr lang="pt-PT" sz="1600" i="1" dirty="0"/>
          </a:p>
        </p:txBody>
      </p:sp>
      <p:cxnSp>
        <p:nvCxnSpPr>
          <p:cNvPr id="14" name="Conexão reta 9">
            <a:extLst>
              <a:ext uri="{FF2B5EF4-FFF2-40B4-BE49-F238E27FC236}">
                <a16:creationId xmlns:a16="http://schemas.microsoft.com/office/drawing/2014/main" id="{4C32CEB5-63EB-6D5B-9174-2B1A413BF050}"/>
              </a:ext>
            </a:extLst>
          </p:cNvPr>
          <p:cNvCxnSpPr>
            <a:cxnSpLocks/>
          </p:cNvCxnSpPr>
          <p:nvPr/>
        </p:nvCxnSpPr>
        <p:spPr>
          <a:xfrm>
            <a:off x="243840" y="1028247"/>
            <a:ext cx="11733661" cy="0"/>
          </a:xfrm>
          <a:prstGeom prst="line">
            <a:avLst/>
          </a:prstGeom>
          <a:ln>
            <a:solidFill>
              <a:srgbClr val="566067"/>
            </a:solidFill>
            <a:prstDash val="lgDash"/>
          </a:ln>
        </p:spPr>
        <p:style>
          <a:lnRef idx="1">
            <a:schemeClr val="accent1"/>
          </a:lnRef>
          <a:fillRef idx="0">
            <a:schemeClr val="accent1"/>
          </a:fillRef>
          <a:effectRef idx="0">
            <a:schemeClr val="accent1"/>
          </a:effectRef>
          <a:fontRef idx="minor">
            <a:schemeClr val="tx1"/>
          </a:fontRef>
        </p:style>
      </p:cxnSp>
      <p:sp>
        <p:nvSpPr>
          <p:cNvPr id="2" name="Fußzeilenplatzhalter 4">
            <a:extLst>
              <a:ext uri="{FF2B5EF4-FFF2-40B4-BE49-F238E27FC236}">
                <a16:creationId xmlns:a16="http://schemas.microsoft.com/office/drawing/2014/main" id="{4596D7B7-2670-2A2B-A6B0-A665E008B310}"/>
              </a:ext>
            </a:extLst>
          </p:cNvPr>
          <p:cNvSpPr txBox="1">
            <a:spLocks/>
          </p:cNvSpPr>
          <p:nvPr/>
        </p:nvSpPr>
        <p:spPr>
          <a:xfrm>
            <a:off x="4266170" y="6489000"/>
            <a:ext cx="3086100" cy="180000"/>
          </a:xfrm>
          <a:prstGeom prst="rect">
            <a:avLst/>
          </a:prstGeom>
        </p:spPr>
        <p:txBody>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t>Credit Risk Scoring: A Stacking Generalization Approach</a:t>
            </a:r>
            <a:endParaRPr lang="en-US" sz="1000" dirty="0"/>
          </a:p>
        </p:txBody>
      </p:sp>
      <p:sp>
        <p:nvSpPr>
          <p:cNvPr id="3" name="Fußzeilenplatzhalter 4">
            <a:extLst>
              <a:ext uri="{FF2B5EF4-FFF2-40B4-BE49-F238E27FC236}">
                <a16:creationId xmlns:a16="http://schemas.microsoft.com/office/drawing/2014/main" id="{40A3A18E-71E0-D417-DCF7-BA9C2FA60614}"/>
              </a:ext>
            </a:extLst>
          </p:cNvPr>
          <p:cNvSpPr txBox="1">
            <a:spLocks/>
          </p:cNvSpPr>
          <p:nvPr/>
        </p:nvSpPr>
        <p:spPr>
          <a:xfrm>
            <a:off x="8607340" y="6489000"/>
            <a:ext cx="3086100" cy="180000"/>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solidFill>
                  <a:schemeClr val="tx1"/>
                </a:solidFill>
              </a:rPr>
              <a:t>Page 11</a:t>
            </a:r>
          </a:p>
        </p:txBody>
      </p:sp>
    </p:spTree>
    <p:extLst>
      <p:ext uri="{BB962C8B-B14F-4D97-AF65-F5344CB8AC3E}">
        <p14:creationId xmlns:p14="http://schemas.microsoft.com/office/powerpoint/2010/main" val="2682676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1">
            <a:extLst>
              <a:ext uri="{FF2B5EF4-FFF2-40B4-BE49-F238E27FC236}">
                <a16:creationId xmlns:a16="http://schemas.microsoft.com/office/drawing/2014/main" id="{29115E3A-3A4B-9EAE-F531-BBB00465CD6E}"/>
              </a:ext>
            </a:extLst>
          </p:cNvPr>
          <p:cNvGrpSpPr/>
          <p:nvPr/>
        </p:nvGrpSpPr>
        <p:grpSpPr>
          <a:xfrm>
            <a:off x="243840" y="172721"/>
            <a:ext cx="727710" cy="731520"/>
            <a:chOff x="190500" y="60960"/>
            <a:chExt cx="830580" cy="760427"/>
          </a:xfrm>
        </p:grpSpPr>
        <p:sp>
          <p:nvSpPr>
            <p:cNvPr id="5" name="Rectangle 16">
              <a:extLst>
                <a:ext uri="{FF2B5EF4-FFF2-40B4-BE49-F238E27FC236}">
                  <a16:creationId xmlns:a16="http://schemas.microsoft.com/office/drawing/2014/main" id="{2609DA27-7436-B39B-1F93-0F51E6FF3D8A}"/>
                </a:ext>
              </a:extLst>
            </p:cNvPr>
            <p:cNvSpPr/>
            <p:nvPr/>
          </p:nvSpPr>
          <p:spPr>
            <a:xfrm>
              <a:off x="190500" y="60960"/>
              <a:ext cx="830580" cy="760427"/>
            </a:xfrm>
            <a:prstGeom prst="rect">
              <a:avLst/>
            </a:prstGeom>
            <a:solidFill>
              <a:srgbClr val="BDD52A"/>
            </a:solidFill>
            <a:ln w="381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6" name="Rectangle 16">
              <a:extLst>
                <a:ext uri="{FF2B5EF4-FFF2-40B4-BE49-F238E27FC236}">
                  <a16:creationId xmlns:a16="http://schemas.microsoft.com/office/drawing/2014/main" id="{C6A84740-74A4-E562-2BEA-7732B9EEDC22}"/>
                </a:ext>
              </a:extLst>
            </p:cNvPr>
            <p:cNvSpPr/>
            <p:nvPr/>
          </p:nvSpPr>
          <p:spPr>
            <a:xfrm>
              <a:off x="245794" y="113489"/>
              <a:ext cx="721946" cy="655369"/>
            </a:xfrm>
            <a:prstGeom prst="rect">
              <a:avLst/>
            </a:prstGeom>
            <a:solidFill>
              <a:srgbClr val="566067"/>
            </a:solidFill>
            <a:ln>
              <a:solidFill>
                <a:srgbClr val="566067"/>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7" name="Textfeld 4">
              <a:extLst>
                <a:ext uri="{FF2B5EF4-FFF2-40B4-BE49-F238E27FC236}">
                  <a16:creationId xmlns:a16="http://schemas.microsoft.com/office/drawing/2014/main" id="{D9CCB3DE-17C1-B37E-939E-7C885A98539D}"/>
                </a:ext>
              </a:extLst>
            </p:cNvPr>
            <p:cNvSpPr txBox="1"/>
            <p:nvPr/>
          </p:nvSpPr>
          <p:spPr bwMode="gray">
            <a:xfrm>
              <a:off x="389761" y="115477"/>
              <a:ext cx="407305" cy="6398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w="12700">
                    <a:noFill/>
                  </a:ln>
                  <a:solidFill>
                    <a:schemeClr val="bg1"/>
                  </a:solidFill>
                  <a:effectLst/>
                  <a:uLnTx/>
                  <a:uFillTx/>
                  <a:latin typeface="EYInterstate Light"/>
                  <a:ea typeface="+mn-ea"/>
                  <a:cs typeface="+mn-cs"/>
                </a:rPr>
                <a:t>5</a:t>
              </a:r>
              <a:endParaRPr kumimoji="0" lang="en-US" sz="3200" b="0" i="0" u="none" strike="noStrike" kern="0" cap="none" spc="0" normalizeH="0" baseline="0" noProof="0" dirty="0">
                <a:ln w="12700">
                  <a:noFill/>
                </a:ln>
                <a:solidFill>
                  <a:schemeClr val="bg1"/>
                </a:solidFill>
                <a:effectLst/>
                <a:uLnTx/>
                <a:uFillTx/>
                <a:latin typeface="EYInterstate Light"/>
                <a:ea typeface="+mn-ea"/>
                <a:cs typeface="+mn-cs"/>
              </a:endParaRPr>
            </a:p>
          </p:txBody>
        </p:sp>
      </p:grpSp>
      <p:pic>
        <p:nvPicPr>
          <p:cNvPr id="8" name="Picture 2" descr="See the source image">
            <a:extLst>
              <a:ext uri="{FF2B5EF4-FFF2-40B4-BE49-F238E27FC236}">
                <a16:creationId xmlns:a16="http://schemas.microsoft.com/office/drawing/2014/main" id="{049F736E-9D6E-B85E-C04C-B0C455C49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9378" y="189000"/>
            <a:ext cx="568123" cy="590400"/>
          </a:xfrm>
          <a:prstGeom prst="rect">
            <a:avLst/>
          </a:prstGeom>
          <a:noFill/>
          <a:ln>
            <a:solidFill>
              <a:srgbClr val="BDD52A"/>
            </a:solidFill>
          </a:ln>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78A1C792-F1CE-B5F2-BB6F-852C88FAC642}"/>
              </a:ext>
            </a:extLst>
          </p:cNvPr>
          <p:cNvSpPr txBox="1"/>
          <p:nvPr/>
        </p:nvSpPr>
        <p:spPr>
          <a:xfrm>
            <a:off x="1097686" y="223253"/>
            <a:ext cx="7080156" cy="707886"/>
          </a:xfrm>
          <a:prstGeom prst="rect">
            <a:avLst/>
          </a:prstGeom>
          <a:noFill/>
        </p:spPr>
        <p:txBody>
          <a:bodyPr wrap="square" rtlCol="0">
            <a:spAutoFit/>
          </a:bodyPr>
          <a:lstStyle/>
          <a:p>
            <a:r>
              <a:rPr lang="en-US" sz="2400" b="1" dirty="0"/>
              <a:t>Results and discussion</a:t>
            </a:r>
          </a:p>
          <a:p>
            <a:r>
              <a:rPr lang="en-US" sz="1600" i="1" dirty="0"/>
              <a:t>Single based classifiers</a:t>
            </a:r>
            <a:endParaRPr lang="pt-PT" sz="1600" i="1" dirty="0"/>
          </a:p>
        </p:txBody>
      </p:sp>
      <p:cxnSp>
        <p:nvCxnSpPr>
          <p:cNvPr id="10" name="Conexão reta 9">
            <a:extLst>
              <a:ext uri="{FF2B5EF4-FFF2-40B4-BE49-F238E27FC236}">
                <a16:creationId xmlns:a16="http://schemas.microsoft.com/office/drawing/2014/main" id="{069FAD71-8C5A-168B-AAC0-DFBD0D4BEB5E}"/>
              </a:ext>
            </a:extLst>
          </p:cNvPr>
          <p:cNvCxnSpPr>
            <a:cxnSpLocks/>
          </p:cNvCxnSpPr>
          <p:nvPr/>
        </p:nvCxnSpPr>
        <p:spPr>
          <a:xfrm>
            <a:off x="243840" y="1028247"/>
            <a:ext cx="11733661" cy="0"/>
          </a:xfrm>
          <a:prstGeom prst="line">
            <a:avLst/>
          </a:prstGeom>
          <a:ln>
            <a:solidFill>
              <a:srgbClr val="566067"/>
            </a:solidFill>
            <a:prstDash val="lgDash"/>
          </a:ln>
        </p:spPr>
        <p:style>
          <a:lnRef idx="1">
            <a:schemeClr val="accent1"/>
          </a:lnRef>
          <a:fillRef idx="0">
            <a:schemeClr val="accent1"/>
          </a:fillRef>
          <a:effectRef idx="0">
            <a:schemeClr val="accent1"/>
          </a:effectRef>
          <a:fontRef idx="minor">
            <a:schemeClr val="tx1"/>
          </a:fontRef>
        </p:style>
      </p:cxnSp>
      <p:sp>
        <p:nvSpPr>
          <p:cNvPr id="19" name="Rectangle 15">
            <a:extLst>
              <a:ext uri="{FF2B5EF4-FFF2-40B4-BE49-F238E27FC236}">
                <a16:creationId xmlns:a16="http://schemas.microsoft.com/office/drawing/2014/main" id="{B83F4578-4977-09CB-AFE9-F870EF7D548E}"/>
              </a:ext>
            </a:extLst>
          </p:cNvPr>
          <p:cNvSpPr/>
          <p:nvPr/>
        </p:nvSpPr>
        <p:spPr>
          <a:xfrm>
            <a:off x="418421" y="1223621"/>
            <a:ext cx="4639354" cy="215444"/>
          </a:xfrm>
          <a:prstGeom prst="rect">
            <a:avLst/>
          </a:prstGeom>
        </p:spPr>
        <p:txBody>
          <a:bodyPr wrap="square" lIns="0" tIns="0" rIns="0" bIns="0">
            <a:spAutoFit/>
          </a:bodyPr>
          <a:lstStyle/>
          <a:p>
            <a:r>
              <a:rPr lang="en-US" altLang="ko-KR" sz="1400" b="1" dirty="0">
                <a:cs typeface="Arial" pitchFamily="34" charset="0"/>
              </a:rPr>
              <a:t>Before and after tunning</a:t>
            </a:r>
          </a:p>
        </p:txBody>
      </p:sp>
      <p:graphicFrame>
        <p:nvGraphicFramePr>
          <p:cNvPr id="2" name="Table 1">
            <a:extLst>
              <a:ext uri="{FF2B5EF4-FFF2-40B4-BE49-F238E27FC236}">
                <a16:creationId xmlns:a16="http://schemas.microsoft.com/office/drawing/2014/main" id="{F58F4925-996B-6A90-78C6-7B0EB8F8A166}"/>
              </a:ext>
            </a:extLst>
          </p:cNvPr>
          <p:cNvGraphicFramePr>
            <a:graphicFrameLocks noGrp="1"/>
          </p:cNvGraphicFramePr>
          <p:nvPr>
            <p:extLst>
              <p:ext uri="{D42A27DB-BD31-4B8C-83A1-F6EECF244321}">
                <p14:modId xmlns:p14="http://schemas.microsoft.com/office/powerpoint/2010/main" val="1761095484"/>
              </p:ext>
            </p:extLst>
          </p:nvPr>
        </p:nvGraphicFramePr>
        <p:xfrm>
          <a:off x="838198" y="1794294"/>
          <a:ext cx="10515604" cy="4186776"/>
        </p:xfrm>
        <a:graphic>
          <a:graphicData uri="http://schemas.openxmlformats.org/drawingml/2006/table">
            <a:tbl>
              <a:tblPr firstRow="1" firstCol="1" bandRow="1">
                <a:tableStyleId>{F2DE63D5-997A-4646-A377-4702673A728D}</a:tableStyleId>
              </a:tblPr>
              <a:tblGrid>
                <a:gridCol w="955964">
                  <a:extLst>
                    <a:ext uri="{9D8B030D-6E8A-4147-A177-3AD203B41FA5}">
                      <a16:colId xmlns:a16="http://schemas.microsoft.com/office/drawing/2014/main" val="593352190"/>
                    </a:ext>
                  </a:extLst>
                </a:gridCol>
                <a:gridCol w="955964">
                  <a:extLst>
                    <a:ext uri="{9D8B030D-6E8A-4147-A177-3AD203B41FA5}">
                      <a16:colId xmlns:a16="http://schemas.microsoft.com/office/drawing/2014/main" val="1288883601"/>
                    </a:ext>
                  </a:extLst>
                </a:gridCol>
                <a:gridCol w="955964">
                  <a:extLst>
                    <a:ext uri="{9D8B030D-6E8A-4147-A177-3AD203B41FA5}">
                      <a16:colId xmlns:a16="http://schemas.microsoft.com/office/drawing/2014/main" val="3944265338"/>
                    </a:ext>
                  </a:extLst>
                </a:gridCol>
                <a:gridCol w="955964">
                  <a:extLst>
                    <a:ext uri="{9D8B030D-6E8A-4147-A177-3AD203B41FA5}">
                      <a16:colId xmlns:a16="http://schemas.microsoft.com/office/drawing/2014/main" val="672526290"/>
                    </a:ext>
                  </a:extLst>
                </a:gridCol>
                <a:gridCol w="955964">
                  <a:extLst>
                    <a:ext uri="{9D8B030D-6E8A-4147-A177-3AD203B41FA5}">
                      <a16:colId xmlns:a16="http://schemas.microsoft.com/office/drawing/2014/main" val="2641969642"/>
                    </a:ext>
                  </a:extLst>
                </a:gridCol>
                <a:gridCol w="955964">
                  <a:extLst>
                    <a:ext uri="{9D8B030D-6E8A-4147-A177-3AD203B41FA5}">
                      <a16:colId xmlns:a16="http://schemas.microsoft.com/office/drawing/2014/main" val="3871433462"/>
                    </a:ext>
                  </a:extLst>
                </a:gridCol>
                <a:gridCol w="955964">
                  <a:extLst>
                    <a:ext uri="{9D8B030D-6E8A-4147-A177-3AD203B41FA5}">
                      <a16:colId xmlns:a16="http://schemas.microsoft.com/office/drawing/2014/main" val="1370419277"/>
                    </a:ext>
                  </a:extLst>
                </a:gridCol>
                <a:gridCol w="955964">
                  <a:extLst>
                    <a:ext uri="{9D8B030D-6E8A-4147-A177-3AD203B41FA5}">
                      <a16:colId xmlns:a16="http://schemas.microsoft.com/office/drawing/2014/main" val="1759206339"/>
                    </a:ext>
                  </a:extLst>
                </a:gridCol>
                <a:gridCol w="955964">
                  <a:extLst>
                    <a:ext uri="{9D8B030D-6E8A-4147-A177-3AD203B41FA5}">
                      <a16:colId xmlns:a16="http://schemas.microsoft.com/office/drawing/2014/main" val="67869738"/>
                    </a:ext>
                  </a:extLst>
                </a:gridCol>
                <a:gridCol w="955964">
                  <a:extLst>
                    <a:ext uri="{9D8B030D-6E8A-4147-A177-3AD203B41FA5}">
                      <a16:colId xmlns:a16="http://schemas.microsoft.com/office/drawing/2014/main" val="3031717655"/>
                    </a:ext>
                  </a:extLst>
                </a:gridCol>
                <a:gridCol w="955964">
                  <a:extLst>
                    <a:ext uri="{9D8B030D-6E8A-4147-A177-3AD203B41FA5}">
                      <a16:colId xmlns:a16="http://schemas.microsoft.com/office/drawing/2014/main" val="2821491558"/>
                    </a:ext>
                  </a:extLst>
                </a:gridCol>
              </a:tblGrid>
              <a:tr h="366764">
                <a:tc rowSpan="2">
                  <a:txBody>
                    <a:bodyPr/>
                    <a:lstStyle/>
                    <a:p>
                      <a:pPr marL="0" marR="0" algn="ctr">
                        <a:lnSpc>
                          <a:spcPct val="115000"/>
                        </a:lnSpc>
                        <a:spcBef>
                          <a:spcPts val="0"/>
                        </a:spcBef>
                        <a:spcAft>
                          <a:spcPts val="0"/>
                        </a:spcAft>
                      </a:pPr>
                      <a:r>
                        <a:rPr lang="en-US" sz="1200" dirty="0">
                          <a:solidFill>
                            <a:schemeClr val="bg1"/>
                          </a:solidFill>
                          <a:effectLst/>
                        </a:rPr>
                        <a:t>Models </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rgbClr val="566067"/>
                      </a:solidFill>
                      <a:prstDash val="solid"/>
                      <a:round/>
                      <a:headEnd type="none" w="med" len="med"/>
                      <a:tailEnd type="none" w="med" len="med"/>
                    </a:lnB>
                    <a:solidFill>
                      <a:srgbClr val="566067"/>
                    </a:solidFill>
                  </a:tcPr>
                </a:tc>
                <a:tc gridSpan="2">
                  <a:txBody>
                    <a:bodyPr/>
                    <a:lstStyle/>
                    <a:p>
                      <a:pPr marL="0" marR="0" algn="ctr">
                        <a:lnSpc>
                          <a:spcPct val="115000"/>
                        </a:lnSpc>
                        <a:spcBef>
                          <a:spcPts val="0"/>
                        </a:spcBef>
                        <a:spcAft>
                          <a:spcPts val="0"/>
                        </a:spcAft>
                      </a:pPr>
                      <a:r>
                        <a:rPr lang="en-US" sz="1200" dirty="0">
                          <a:solidFill>
                            <a:schemeClr val="bg1"/>
                          </a:solidFill>
                          <a:effectLst/>
                        </a:rPr>
                        <a:t>Accuracy</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rgbClr val="566067"/>
                      </a:solidFill>
                      <a:prstDash val="solid"/>
                      <a:round/>
                      <a:headEnd type="none" w="med" len="med"/>
                      <a:tailEnd type="none" w="med" len="med"/>
                    </a:lnB>
                    <a:solidFill>
                      <a:srgbClr val="566067"/>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US" sz="1200" dirty="0">
                          <a:solidFill>
                            <a:schemeClr val="bg1"/>
                          </a:solidFill>
                          <a:effectLst/>
                        </a:rPr>
                        <a:t>Recall</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rgbClr val="566067"/>
                      </a:solidFill>
                      <a:prstDash val="solid"/>
                      <a:round/>
                      <a:headEnd type="none" w="med" len="med"/>
                      <a:tailEnd type="none" w="med" len="med"/>
                    </a:lnB>
                    <a:solidFill>
                      <a:srgbClr val="566067"/>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US" sz="1200" dirty="0">
                          <a:solidFill>
                            <a:schemeClr val="bg1"/>
                          </a:solidFill>
                          <a:effectLst/>
                        </a:rPr>
                        <a:t>Precision</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rgbClr val="566067"/>
                      </a:solidFill>
                      <a:prstDash val="solid"/>
                      <a:round/>
                      <a:headEnd type="none" w="med" len="med"/>
                      <a:tailEnd type="none" w="med" len="med"/>
                    </a:lnB>
                    <a:solidFill>
                      <a:srgbClr val="566067"/>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US" sz="1200" dirty="0">
                          <a:solidFill>
                            <a:schemeClr val="bg1"/>
                          </a:solidFill>
                          <a:effectLst/>
                        </a:rPr>
                        <a:t>F1 Score</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rgbClr val="566067"/>
                      </a:solidFill>
                      <a:prstDash val="solid"/>
                      <a:round/>
                      <a:headEnd type="none" w="med" len="med"/>
                      <a:tailEnd type="none" w="med" len="med"/>
                    </a:lnB>
                    <a:solidFill>
                      <a:srgbClr val="566067"/>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US" sz="1200" dirty="0">
                          <a:solidFill>
                            <a:schemeClr val="bg1"/>
                          </a:solidFill>
                          <a:effectLst/>
                        </a:rPr>
                        <a:t>AUC Score</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rgbClr val="566067"/>
                      </a:solidFill>
                      <a:prstDash val="solid"/>
                      <a:round/>
                      <a:headEnd type="none" w="med" len="med"/>
                      <a:tailEnd type="none" w="med" len="med"/>
                    </a:lnB>
                    <a:solidFill>
                      <a:srgbClr val="566067"/>
                    </a:solidFill>
                  </a:tcPr>
                </a:tc>
                <a:tc hMerge="1">
                  <a:txBody>
                    <a:bodyPr/>
                    <a:lstStyle/>
                    <a:p>
                      <a:endParaRPr lang="en-US"/>
                    </a:p>
                  </a:txBody>
                  <a:tcPr/>
                </a:tc>
                <a:extLst>
                  <a:ext uri="{0D108BD9-81ED-4DB2-BD59-A6C34878D82A}">
                    <a16:rowId xmlns:a16="http://schemas.microsoft.com/office/drawing/2014/main" val="632918804"/>
                  </a:ext>
                </a:extLst>
              </a:tr>
              <a:tr h="470803">
                <a:tc vMerge="1">
                  <a:txBody>
                    <a:bodyPr/>
                    <a:lstStyle/>
                    <a:p>
                      <a:endParaRPr lang="en-US"/>
                    </a:p>
                  </a:txBody>
                  <a:tcPr/>
                </a:tc>
                <a:tc>
                  <a:txBody>
                    <a:bodyPr/>
                    <a:lstStyle/>
                    <a:p>
                      <a:pPr marL="0" marR="0" algn="ctr">
                        <a:lnSpc>
                          <a:spcPct val="115000"/>
                        </a:lnSpc>
                        <a:spcBef>
                          <a:spcPts val="0"/>
                        </a:spcBef>
                        <a:spcAft>
                          <a:spcPts val="0"/>
                        </a:spcAft>
                      </a:pPr>
                      <a:r>
                        <a:rPr lang="en-US" sz="1200" b="1" dirty="0">
                          <a:effectLst/>
                        </a:rPr>
                        <a:t>Before Tunning</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effectLst/>
                        </a:rPr>
                        <a:t>After Tunning</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effectLst/>
                        </a:rPr>
                        <a:t>Before Tunning</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effectLst/>
                        </a:rPr>
                        <a:t>After Tunning</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effectLst/>
                        </a:rPr>
                        <a:t>Before Tunning</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effectLst/>
                        </a:rPr>
                        <a:t>After Tunning</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effectLst/>
                        </a:rPr>
                        <a:t>Before Tunning</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effectLst/>
                        </a:rPr>
                        <a:t>After Tunning</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effectLst/>
                        </a:rPr>
                        <a:t>Before Tunning</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effectLst/>
                        </a:rPr>
                        <a:t>After Tunning</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extLst>
                  <a:ext uri="{0D108BD9-81ED-4DB2-BD59-A6C34878D82A}">
                    <a16:rowId xmlns:a16="http://schemas.microsoft.com/office/drawing/2014/main" val="2302513252"/>
                  </a:ext>
                </a:extLst>
              </a:tr>
              <a:tr h="669421">
                <a:tc>
                  <a:txBody>
                    <a:bodyPr/>
                    <a:lstStyle/>
                    <a:p>
                      <a:pPr marL="0" marR="0" algn="ctr">
                        <a:lnSpc>
                          <a:spcPct val="115000"/>
                        </a:lnSpc>
                        <a:spcBef>
                          <a:spcPts val="0"/>
                        </a:spcBef>
                        <a:spcAft>
                          <a:spcPts val="0"/>
                        </a:spcAft>
                      </a:pPr>
                      <a:r>
                        <a:rPr lang="en-US" sz="1200" dirty="0">
                          <a:effectLst/>
                        </a:rPr>
                        <a:t>Logistic Regression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0.7438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0.7489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0.7676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rPr>
                        <a:t>0.7607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rPr>
                        <a:t>0.4221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0.4276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rPr>
                        <a:t>0.5446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rPr>
                        <a:t>0.5474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rPr>
                        <a:t>0.8325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rPr>
                        <a:t>0.8329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extLst>
                  <a:ext uri="{0D108BD9-81ED-4DB2-BD59-A6C34878D82A}">
                    <a16:rowId xmlns:a16="http://schemas.microsoft.com/office/drawing/2014/main" val="1616905747"/>
                  </a:ext>
                </a:extLst>
              </a:tr>
              <a:tr h="669421">
                <a:tc>
                  <a:txBody>
                    <a:bodyPr/>
                    <a:lstStyle/>
                    <a:p>
                      <a:pPr marL="0" marR="0" algn="ctr">
                        <a:lnSpc>
                          <a:spcPct val="115000"/>
                        </a:lnSpc>
                        <a:spcBef>
                          <a:spcPts val="0"/>
                        </a:spcBef>
                        <a:spcAft>
                          <a:spcPts val="0"/>
                        </a:spcAft>
                      </a:pPr>
                      <a:r>
                        <a:rPr lang="en-US" sz="1200" dirty="0">
                          <a:effectLst/>
                        </a:rPr>
                        <a:t>Support Vector Machine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0.7374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0.7454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0.7766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0.7667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0.4156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rPr>
                        <a:t>0.4238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0.5415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0.5459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rPr>
                        <a:t>0.7528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rPr>
                        <a:t>0.7564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extLst>
                  <a:ext uri="{0D108BD9-81ED-4DB2-BD59-A6C34878D82A}">
                    <a16:rowId xmlns:a16="http://schemas.microsoft.com/office/drawing/2014/main" val="1952308362"/>
                  </a:ext>
                </a:extLst>
              </a:tr>
              <a:tr h="669421">
                <a:tc>
                  <a:txBody>
                    <a:bodyPr/>
                    <a:lstStyle/>
                    <a:p>
                      <a:pPr marL="0" marR="0" algn="ctr">
                        <a:lnSpc>
                          <a:spcPct val="115000"/>
                        </a:lnSpc>
                        <a:spcBef>
                          <a:spcPts val="0"/>
                        </a:spcBef>
                        <a:spcAft>
                          <a:spcPts val="0"/>
                        </a:spcAft>
                      </a:pPr>
                      <a:r>
                        <a:rPr lang="en-US" sz="1200" dirty="0">
                          <a:effectLst/>
                        </a:rPr>
                        <a:t>K Nearest Neighbors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rPr>
                        <a:t>0.8315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rPr>
                        <a:t>0.8396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0.4639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0.4566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0.6012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rPr>
                        <a:t>0.6372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0.5237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0.5320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rPr>
                        <a:t>0.7845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rPr>
                        <a:t>0.8453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extLst>
                  <a:ext uri="{0D108BD9-81ED-4DB2-BD59-A6C34878D82A}">
                    <a16:rowId xmlns:a16="http://schemas.microsoft.com/office/drawing/2014/main" val="1896934679"/>
                  </a:ext>
                </a:extLst>
              </a:tr>
              <a:tr h="670473">
                <a:tc>
                  <a:txBody>
                    <a:bodyPr/>
                    <a:lstStyle/>
                    <a:p>
                      <a:pPr marL="0" marR="0" algn="ctr">
                        <a:lnSpc>
                          <a:spcPct val="115000"/>
                        </a:lnSpc>
                        <a:spcBef>
                          <a:spcPts val="0"/>
                        </a:spcBef>
                        <a:spcAft>
                          <a:spcPts val="0"/>
                        </a:spcAft>
                      </a:pPr>
                      <a:r>
                        <a:rPr lang="en-US" sz="1200" dirty="0">
                          <a:effectLst/>
                        </a:rPr>
                        <a:t>Decision Tree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0" dirty="0">
                          <a:effectLst/>
                        </a:rPr>
                        <a:t>0.9135</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0" dirty="0">
                          <a:effectLst/>
                        </a:rPr>
                        <a:t>0.9258</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0" dirty="0">
                          <a:effectLst/>
                        </a:rPr>
                        <a:t>0.7757</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0" dirty="0">
                          <a:effectLst/>
                        </a:rPr>
                        <a:t>0.9433</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0" dirty="0">
                          <a:effectLst/>
                        </a:rPr>
                        <a:t>0.7876</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0" dirty="0">
                          <a:effectLst/>
                        </a:rPr>
                        <a:t>0.7492</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0" dirty="0">
                          <a:effectLst/>
                        </a:rPr>
                        <a:t>0.7816</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0" dirty="0">
                          <a:effectLst/>
                        </a:rPr>
                        <a:t>0.8351</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0" dirty="0">
                          <a:effectLst/>
                        </a:rPr>
                        <a:t>0.5768</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0" dirty="0">
                          <a:effectLst/>
                        </a:rPr>
                        <a:t>0.9764</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extLst>
                  <a:ext uri="{0D108BD9-81ED-4DB2-BD59-A6C34878D82A}">
                    <a16:rowId xmlns:a16="http://schemas.microsoft.com/office/drawing/2014/main" val="3013589038"/>
                  </a:ext>
                </a:extLst>
              </a:tr>
              <a:tr h="670473">
                <a:tc>
                  <a:txBody>
                    <a:bodyPr/>
                    <a:lstStyle/>
                    <a:p>
                      <a:pPr marL="0" marR="0" algn="ctr">
                        <a:lnSpc>
                          <a:spcPct val="115000"/>
                        </a:lnSpc>
                        <a:spcBef>
                          <a:spcPts val="0"/>
                        </a:spcBef>
                        <a:spcAft>
                          <a:spcPts val="0"/>
                        </a:spcAft>
                      </a:pPr>
                      <a:r>
                        <a:rPr lang="en-US" sz="1200" dirty="0">
                          <a:effectLst/>
                        </a:rPr>
                        <a:t>Average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0.8066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rPr>
                        <a:t>0.8149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rPr>
                        <a:t>0.6960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rPr>
                        <a:t>0.7318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rPr>
                        <a:t>0.5566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rPr>
                        <a:t>0.5595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rPr>
                        <a:t>0.5979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0.6151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0.7365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0.8528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extLst>
                  <a:ext uri="{0D108BD9-81ED-4DB2-BD59-A6C34878D82A}">
                    <a16:rowId xmlns:a16="http://schemas.microsoft.com/office/drawing/2014/main" val="815000154"/>
                  </a:ext>
                </a:extLst>
              </a:tr>
            </a:tbl>
          </a:graphicData>
        </a:graphic>
      </p:graphicFrame>
      <p:sp>
        <p:nvSpPr>
          <p:cNvPr id="3" name="Fußzeilenplatzhalter 4">
            <a:extLst>
              <a:ext uri="{FF2B5EF4-FFF2-40B4-BE49-F238E27FC236}">
                <a16:creationId xmlns:a16="http://schemas.microsoft.com/office/drawing/2014/main" id="{C32D5796-9E74-3BE9-EE4F-6F2FF89B2FE6}"/>
              </a:ext>
            </a:extLst>
          </p:cNvPr>
          <p:cNvSpPr>
            <a:spLocks noGrp="1"/>
          </p:cNvSpPr>
          <p:nvPr>
            <p:ph type="ftr" sz="quarter" idx="11"/>
          </p:nvPr>
        </p:nvSpPr>
        <p:spPr>
          <a:xfrm>
            <a:off x="4266170" y="6489000"/>
            <a:ext cx="3086100" cy="180000"/>
          </a:xfrm>
        </p:spPr>
        <p:txBody>
          <a:bodyPr/>
          <a:lstStyle/>
          <a:p>
            <a:r>
              <a:rPr lang="en-US" sz="1000" dirty="0">
                <a:solidFill>
                  <a:schemeClr val="tx1"/>
                </a:solidFill>
              </a:rPr>
              <a:t>Credit Risk Scoring: A Stacking Generalization Approach</a:t>
            </a:r>
            <a:endParaRPr lang="en-US" sz="1000" noProof="0" dirty="0">
              <a:solidFill>
                <a:schemeClr val="tx1"/>
              </a:solidFill>
            </a:endParaRPr>
          </a:p>
        </p:txBody>
      </p:sp>
      <p:sp>
        <p:nvSpPr>
          <p:cNvPr id="13" name="Fußzeilenplatzhalter 4">
            <a:extLst>
              <a:ext uri="{FF2B5EF4-FFF2-40B4-BE49-F238E27FC236}">
                <a16:creationId xmlns:a16="http://schemas.microsoft.com/office/drawing/2014/main" id="{FCFB99CB-522C-ABAD-1138-C276B80DE835}"/>
              </a:ext>
            </a:extLst>
          </p:cNvPr>
          <p:cNvSpPr txBox="1">
            <a:spLocks/>
          </p:cNvSpPr>
          <p:nvPr/>
        </p:nvSpPr>
        <p:spPr>
          <a:xfrm>
            <a:off x="8607340" y="6489000"/>
            <a:ext cx="3086100" cy="180000"/>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solidFill>
                  <a:schemeClr val="tx1"/>
                </a:solidFill>
              </a:rPr>
              <a:t>Page 12</a:t>
            </a:r>
          </a:p>
        </p:txBody>
      </p:sp>
    </p:spTree>
    <p:extLst>
      <p:ext uri="{BB962C8B-B14F-4D97-AF65-F5344CB8AC3E}">
        <p14:creationId xmlns:p14="http://schemas.microsoft.com/office/powerpoint/2010/main" val="875263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1">
            <a:extLst>
              <a:ext uri="{FF2B5EF4-FFF2-40B4-BE49-F238E27FC236}">
                <a16:creationId xmlns:a16="http://schemas.microsoft.com/office/drawing/2014/main" id="{29115E3A-3A4B-9EAE-F531-BBB00465CD6E}"/>
              </a:ext>
            </a:extLst>
          </p:cNvPr>
          <p:cNvGrpSpPr/>
          <p:nvPr/>
        </p:nvGrpSpPr>
        <p:grpSpPr>
          <a:xfrm>
            <a:off x="243840" y="172721"/>
            <a:ext cx="727710" cy="731520"/>
            <a:chOff x="190500" y="60960"/>
            <a:chExt cx="830580" cy="760427"/>
          </a:xfrm>
        </p:grpSpPr>
        <p:sp>
          <p:nvSpPr>
            <p:cNvPr id="5" name="Rectangle 16">
              <a:extLst>
                <a:ext uri="{FF2B5EF4-FFF2-40B4-BE49-F238E27FC236}">
                  <a16:creationId xmlns:a16="http://schemas.microsoft.com/office/drawing/2014/main" id="{2609DA27-7436-B39B-1F93-0F51E6FF3D8A}"/>
                </a:ext>
              </a:extLst>
            </p:cNvPr>
            <p:cNvSpPr/>
            <p:nvPr/>
          </p:nvSpPr>
          <p:spPr>
            <a:xfrm>
              <a:off x="190500" y="60960"/>
              <a:ext cx="830580" cy="760427"/>
            </a:xfrm>
            <a:prstGeom prst="rect">
              <a:avLst/>
            </a:prstGeom>
            <a:solidFill>
              <a:srgbClr val="BDD52A"/>
            </a:solidFill>
            <a:ln w="381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6" name="Rectangle 16">
              <a:extLst>
                <a:ext uri="{FF2B5EF4-FFF2-40B4-BE49-F238E27FC236}">
                  <a16:creationId xmlns:a16="http://schemas.microsoft.com/office/drawing/2014/main" id="{C6A84740-74A4-E562-2BEA-7732B9EEDC22}"/>
                </a:ext>
              </a:extLst>
            </p:cNvPr>
            <p:cNvSpPr/>
            <p:nvPr/>
          </p:nvSpPr>
          <p:spPr>
            <a:xfrm>
              <a:off x="245794" y="113489"/>
              <a:ext cx="721946" cy="655369"/>
            </a:xfrm>
            <a:prstGeom prst="rect">
              <a:avLst/>
            </a:prstGeom>
            <a:solidFill>
              <a:srgbClr val="566067"/>
            </a:solidFill>
            <a:ln>
              <a:solidFill>
                <a:srgbClr val="566067"/>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7" name="Textfeld 4">
              <a:extLst>
                <a:ext uri="{FF2B5EF4-FFF2-40B4-BE49-F238E27FC236}">
                  <a16:creationId xmlns:a16="http://schemas.microsoft.com/office/drawing/2014/main" id="{D9CCB3DE-17C1-B37E-939E-7C885A98539D}"/>
                </a:ext>
              </a:extLst>
            </p:cNvPr>
            <p:cNvSpPr txBox="1"/>
            <p:nvPr/>
          </p:nvSpPr>
          <p:spPr bwMode="gray">
            <a:xfrm>
              <a:off x="389761" y="115477"/>
              <a:ext cx="407305" cy="6398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w="12700">
                    <a:noFill/>
                  </a:ln>
                  <a:solidFill>
                    <a:schemeClr val="bg1"/>
                  </a:solidFill>
                  <a:effectLst/>
                  <a:uLnTx/>
                  <a:uFillTx/>
                  <a:latin typeface="EYInterstate Light"/>
                  <a:ea typeface="+mn-ea"/>
                  <a:cs typeface="+mn-cs"/>
                </a:rPr>
                <a:t>5</a:t>
              </a:r>
              <a:endParaRPr kumimoji="0" lang="en-US" sz="3200" b="0" i="0" u="none" strike="noStrike" kern="0" cap="none" spc="0" normalizeH="0" baseline="0" noProof="0" dirty="0">
                <a:ln w="12700">
                  <a:noFill/>
                </a:ln>
                <a:solidFill>
                  <a:schemeClr val="bg1"/>
                </a:solidFill>
                <a:effectLst/>
                <a:uLnTx/>
                <a:uFillTx/>
                <a:latin typeface="EYInterstate Light"/>
                <a:ea typeface="+mn-ea"/>
                <a:cs typeface="+mn-cs"/>
              </a:endParaRPr>
            </a:p>
          </p:txBody>
        </p:sp>
      </p:grpSp>
      <p:pic>
        <p:nvPicPr>
          <p:cNvPr id="8" name="Picture 2" descr="See the source image">
            <a:extLst>
              <a:ext uri="{FF2B5EF4-FFF2-40B4-BE49-F238E27FC236}">
                <a16:creationId xmlns:a16="http://schemas.microsoft.com/office/drawing/2014/main" id="{049F736E-9D6E-B85E-C04C-B0C455C49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9378" y="189000"/>
            <a:ext cx="568123" cy="590400"/>
          </a:xfrm>
          <a:prstGeom prst="rect">
            <a:avLst/>
          </a:prstGeom>
          <a:noFill/>
          <a:ln>
            <a:solidFill>
              <a:srgbClr val="BDD52A"/>
            </a:solidFill>
          </a:ln>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78A1C792-F1CE-B5F2-BB6F-852C88FAC642}"/>
              </a:ext>
            </a:extLst>
          </p:cNvPr>
          <p:cNvSpPr txBox="1"/>
          <p:nvPr/>
        </p:nvSpPr>
        <p:spPr>
          <a:xfrm>
            <a:off x="1097686" y="223253"/>
            <a:ext cx="7080156" cy="707886"/>
          </a:xfrm>
          <a:prstGeom prst="rect">
            <a:avLst/>
          </a:prstGeom>
          <a:noFill/>
        </p:spPr>
        <p:txBody>
          <a:bodyPr wrap="square" rtlCol="0">
            <a:spAutoFit/>
          </a:bodyPr>
          <a:lstStyle/>
          <a:p>
            <a:r>
              <a:rPr lang="en-US" sz="2400" b="1" dirty="0"/>
              <a:t>Results and discussion</a:t>
            </a:r>
          </a:p>
          <a:p>
            <a:r>
              <a:rPr lang="en-US" sz="1600" i="1" dirty="0"/>
              <a:t>Single based classifiers</a:t>
            </a:r>
            <a:endParaRPr lang="pt-PT" sz="1600" i="1" dirty="0"/>
          </a:p>
        </p:txBody>
      </p:sp>
      <p:cxnSp>
        <p:nvCxnSpPr>
          <p:cNvPr id="10" name="Conexão reta 9">
            <a:extLst>
              <a:ext uri="{FF2B5EF4-FFF2-40B4-BE49-F238E27FC236}">
                <a16:creationId xmlns:a16="http://schemas.microsoft.com/office/drawing/2014/main" id="{069FAD71-8C5A-168B-AAC0-DFBD0D4BEB5E}"/>
              </a:ext>
            </a:extLst>
          </p:cNvPr>
          <p:cNvCxnSpPr>
            <a:cxnSpLocks/>
          </p:cNvCxnSpPr>
          <p:nvPr/>
        </p:nvCxnSpPr>
        <p:spPr>
          <a:xfrm>
            <a:off x="243840" y="1028247"/>
            <a:ext cx="11733661" cy="0"/>
          </a:xfrm>
          <a:prstGeom prst="line">
            <a:avLst/>
          </a:prstGeom>
          <a:ln>
            <a:solidFill>
              <a:srgbClr val="566067"/>
            </a:solidFill>
            <a:prstDash val="lgDash"/>
          </a:ln>
        </p:spPr>
        <p:style>
          <a:lnRef idx="1">
            <a:schemeClr val="accent1"/>
          </a:lnRef>
          <a:fillRef idx="0">
            <a:schemeClr val="accent1"/>
          </a:fillRef>
          <a:effectRef idx="0">
            <a:schemeClr val="accent1"/>
          </a:effectRef>
          <a:fontRef idx="minor">
            <a:schemeClr val="tx1"/>
          </a:fontRef>
        </p:style>
      </p:cxnSp>
      <p:sp>
        <p:nvSpPr>
          <p:cNvPr id="19" name="Rectangle 15">
            <a:extLst>
              <a:ext uri="{FF2B5EF4-FFF2-40B4-BE49-F238E27FC236}">
                <a16:creationId xmlns:a16="http://schemas.microsoft.com/office/drawing/2014/main" id="{B83F4578-4977-09CB-AFE9-F870EF7D548E}"/>
              </a:ext>
            </a:extLst>
          </p:cNvPr>
          <p:cNvSpPr/>
          <p:nvPr/>
        </p:nvSpPr>
        <p:spPr>
          <a:xfrm>
            <a:off x="418421" y="1223621"/>
            <a:ext cx="4639354" cy="215444"/>
          </a:xfrm>
          <a:prstGeom prst="rect">
            <a:avLst/>
          </a:prstGeom>
        </p:spPr>
        <p:txBody>
          <a:bodyPr wrap="square" lIns="0" tIns="0" rIns="0" bIns="0">
            <a:spAutoFit/>
          </a:bodyPr>
          <a:lstStyle/>
          <a:p>
            <a:r>
              <a:rPr lang="en-US" altLang="ko-KR" sz="1400" b="1" dirty="0">
                <a:cs typeface="Arial" pitchFamily="34" charset="0"/>
              </a:rPr>
              <a:t>After Tunning Vs Sampling</a:t>
            </a:r>
          </a:p>
        </p:txBody>
      </p:sp>
      <p:graphicFrame>
        <p:nvGraphicFramePr>
          <p:cNvPr id="2" name="Table 1">
            <a:extLst>
              <a:ext uri="{FF2B5EF4-FFF2-40B4-BE49-F238E27FC236}">
                <a16:creationId xmlns:a16="http://schemas.microsoft.com/office/drawing/2014/main" id="{F58F4925-996B-6A90-78C6-7B0EB8F8A166}"/>
              </a:ext>
            </a:extLst>
          </p:cNvPr>
          <p:cNvGraphicFramePr>
            <a:graphicFrameLocks noGrp="1"/>
          </p:cNvGraphicFramePr>
          <p:nvPr>
            <p:extLst>
              <p:ext uri="{D42A27DB-BD31-4B8C-83A1-F6EECF244321}">
                <p14:modId xmlns:p14="http://schemas.microsoft.com/office/powerpoint/2010/main" val="2816047461"/>
              </p:ext>
            </p:extLst>
          </p:nvPr>
        </p:nvGraphicFramePr>
        <p:xfrm>
          <a:off x="838198" y="1794294"/>
          <a:ext cx="10515604" cy="4186776"/>
        </p:xfrm>
        <a:graphic>
          <a:graphicData uri="http://schemas.openxmlformats.org/drawingml/2006/table">
            <a:tbl>
              <a:tblPr firstRow="1" firstCol="1" bandRow="1">
                <a:tableStyleId>{F2DE63D5-997A-4646-A377-4702673A728D}</a:tableStyleId>
              </a:tblPr>
              <a:tblGrid>
                <a:gridCol w="955964">
                  <a:extLst>
                    <a:ext uri="{9D8B030D-6E8A-4147-A177-3AD203B41FA5}">
                      <a16:colId xmlns:a16="http://schemas.microsoft.com/office/drawing/2014/main" val="593352190"/>
                    </a:ext>
                  </a:extLst>
                </a:gridCol>
                <a:gridCol w="955964">
                  <a:extLst>
                    <a:ext uri="{9D8B030D-6E8A-4147-A177-3AD203B41FA5}">
                      <a16:colId xmlns:a16="http://schemas.microsoft.com/office/drawing/2014/main" val="1288883601"/>
                    </a:ext>
                  </a:extLst>
                </a:gridCol>
                <a:gridCol w="955964">
                  <a:extLst>
                    <a:ext uri="{9D8B030D-6E8A-4147-A177-3AD203B41FA5}">
                      <a16:colId xmlns:a16="http://schemas.microsoft.com/office/drawing/2014/main" val="3944265338"/>
                    </a:ext>
                  </a:extLst>
                </a:gridCol>
                <a:gridCol w="955964">
                  <a:extLst>
                    <a:ext uri="{9D8B030D-6E8A-4147-A177-3AD203B41FA5}">
                      <a16:colId xmlns:a16="http://schemas.microsoft.com/office/drawing/2014/main" val="672526290"/>
                    </a:ext>
                  </a:extLst>
                </a:gridCol>
                <a:gridCol w="955964">
                  <a:extLst>
                    <a:ext uri="{9D8B030D-6E8A-4147-A177-3AD203B41FA5}">
                      <a16:colId xmlns:a16="http://schemas.microsoft.com/office/drawing/2014/main" val="2641969642"/>
                    </a:ext>
                  </a:extLst>
                </a:gridCol>
                <a:gridCol w="955964">
                  <a:extLst>
                    <a:ext uri="{9D8B030D-6E8A-4147-A177-3AD203B41FA5}">
                      <a16:colId xmlns:a16="http://schemas.microsoft.com/office/drawing/2014/main" val="3871433462"/>
                    </a:ext>
                  </a:extLst>
                </a:gridCol>
                <a:gridCol w="955964">
                  <a:extLst>
                    <a:ext uri="{9D8B030D-6E8A-4147-A177-3AD203B41FA5}">
                      <a16:colId xmlns:a16="http://schemas.microsoft.com/office/drawing/2014/main" val="1370419277"/>
                    </a:ext>
                  </a:extLst>
                </a:gridCol>
                <a:gridCol w="955964">
                  <a:extLst>
                    <a:ext uri="{9D8B030D-6E8A-4147-A177-3AD203B41FA5}">
                      <a16:colId xmlns:a16="http://schemas.microsoft.com/office/drawing/2014/main" val="1759206339"/>
                    </a:ext>
                  </a:extLst>
                </a:gridCol>
                <a:gridCol w="955964">
                  <a:extLst>
                    <a:ext uri="{9D8B030D-6E8A-4147-A177-3AD203B41FA5}">
                      <a16:colId xmlns:a16="http://schemas.microsoft.com/office/drawing/2014/main" val="67869738"/>
                    </a:ext>
                  </a:extLst>
                </a:gridCol>
                <a:gridCol w="955964">
                  <a:extLst>
                    <a:ext uri="{9D8B030D-6E8A-4147-A177-3AD203B41FA5}">
                      <a16:colId xmlns:a16="http://schemas.microsoft.com/office/drawing/2014/main" val="3031717655"/>
                    </a:ext>
                  </a:extLst>
                </a:gridCol>
                <a:gridCol w="955964">
                  <a:extLst>
                    <a:ext uri="{9D8B030D-6E8A-4147-A177-3AD203B41FA5}">
                      <a16:colId xmlns:a16="http://schemas.microsoft.com/office/drawing/2014/main" val="2821491558"/>
                    </a:ext>
                  </a:extLst>
                </a:gridCol>
              </a:tblGrid>
              <a:tr h="366764">
                <a:tc rowSpan="2">
                  <a:txBody>
                    <a:bodyPr/>
                    <a:lstStyle/>
                    <a:p>
                      <a:pPr marL="0" marR="0" algn="ctr">
                        <a:lnSpc>
                          <a:spcPct val="115000"/>
                        </a:lnSpc>
                        <a:spcBef>
                          <a:spcPts val="0"/>
                        </a:spcBef>
                        <a:spcAft>
                          <a:spcPts val="0"/>
                        </a:spcAft>
                      </a:pPr>
                      <a:r>
                        <a:rPr lang="en-US" sz="1200" dirty="0">
                          <a:solidFill>
                            <a:schemeClr val="bg1"/>
                          </a:solidFill>
                          <a:effectLst/>
                        </a:rPr>
                        <a:t>Models </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rgbClr val="566067"/>
                      </a:solidFill>
                      <a:prstDash val="solid"/>
                      <a:round/>
                      <a:headEnd type="none" w="med" len="med"/>
                      <a:tailEnd type="none" w="med" len="med"/>
                    </a:lnB>
                    <a:solidFill>
                      <a:srgbClr val="566067"/>
                    </a:solidFill>
                  </a:tcPr>
                </a:tc>
                <a:tc gridSpan="2">
                  <a:txBody>
                    <a:bodyPr/>
                    <a:lstStyle/>
                    <a:p>
                      <a:pPr marL="0" marR="0" algn="ctr">
                        <a:lnSpc>
                          <a:spcPct val="115000"/>
                        </a:lnSpc>
                        <a:spcBef>
                          <a:spcPts val="0"/>
                        </a:spcBef>
                        <a:spcAft>
                          <a:spcPts val="0"/>
                        </a:spcAft>
                      </a:pPr>
                      <a:r>
                        <a:rPr lang="en-US" sz="1200" dirty="0">
                          <a:solidFill>
                            <a:schemeClr val="bg1"/>
                          </a:solidFill>
                          <a:effectLst/>
                        </a:rPr>
                        <a:t>Accuracy</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rgbClr val="566067"/>
                      </a:solidFill>
                      <a:prstDash val="solid"/>
                      <a:round/>
                      <a:headEnd type="none" w="med" len="med"/>
                      <a:tailEnd type="none" w="med" len="med"/>
                    </a:lnB>
                    <a:solidFill>
                      <a:srgbClr val="566067"/>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US" sz="1200" dirty="0">
                          <a:solidFill>
                            <a:schemeClr val="bg1"/>
                          </a:solidFill>
                          <a:effectLst/>
                        </a:rPr>
                        <a:t>Recall</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rgbClr val="566067"/>
                      </a:solidFill>
                      <a:prstDash val="solid"/>
                      <a:round/>
                      <a:headEnd type="none" w="med" len="med"/>
                      <a:tailEnd type="none" w="med" len="med"/>
                    </a:lnB>
                    <a:solidFill>
                      <a:srgbClr val="566067"/>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US" sz="1200" dirty="0">
                          <a:solidFill>
                            <a:schemeClr val="bg1"/>
                          </a:solidFill>
                          <a:effectLst/>
                        </a:rPr>
                        <a:t>Precision</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rgbClr val="566067"/>
                      </a:solidFill>
                      <a:prstDash val="solid"/>
                      <a:round/>
                      <a:headEnd type="none" w="med" len="med"/>
                      <a:tailEnd type="none" w="med" len="med"/>
                    </a:lnB>
                    <a:solidFill>
                      <a:srgbClr val="566067"/>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US" sz="1200" dirty="0">
                          <a:solidFill>
                            <a:schemeClr val="bg1"/>
                          </a:solidFill>
                          <a:effectLst/>
                        </a:rPr>
                        <a:t>F1 Score</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rgbClr val="566067"/>
                      </a:solidFill>
                      <a:prstDash val="solid"/>
                      <a:round/>
                      <a:headEnd type="none" w="med" len="med"/>
                      <a:tailEnd type="none" w="med" len="med"/>
                    </a:lnB>
                    <a:solidFill>
                      <a:srgbClr val="566067"/>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US" sz="1200" dirty="0">
                          <a:solidFill>
                            <a:schemeClr val="bg1"/>
                          </a:solidFill>
                          <a:effectLst/>
                        </a:rPr>
                        <a:t>AUC Score</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rgbClr val="566067"/>
                      </a:solidFill>
                      <a:prstDash val="solid"/>
                      <a:round/>
                      <a:headEnd type="none" w="med" len="med"/>
                      <a:tailEnd type="none" w="med" len="med"/>
                    </a:lnB>
                    <a:solidFill>
                      <a:srgbClr val="566067"/>
                    </a:solidFill>
                  </a:tcPr>
                </a:tc>
                <a:tc hMerge="1">
                  <a:txBody>
                    <a:bodyPr/>
                    <a:lstStyle/>
                    <a:p>
                      <a:endParaRPr lang="en-US"/>
                    </a:p>
                  </a:txBody>
                  <a:tcPr/>
                </a:tc>
                <a:extLst>
                  <a:ext uri="{0D108BD9-81ED-4DB2-BD59-A6C34878D82A}">
                    <a16:rowId xmlns:a16="http://schemas.microsoft.com/office/drawing/2014/main" val="632918804"/>
                  </a:ext>
                </a:extLst>
              </a:tr>
              <a:tr h="470803">
                <a:tc vMerge="1">
                  <a:txBody>
                    <a:bodyPr/>
                    <a:lstStyle/>
                    <a:p>
                      <a:endParaRPr lang="en-US"/>
                    </a:p>
                  </a:txBody>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After Tunning</a:t>
                      </a: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Sampling</a:t>
                      </a: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alibri" panose="020F0502020204030204"/>
                          <a:ea typeface="+mn-ea"/>
                          <a:cs typeface="+mn-cs"/>
                        </a:rPr>
                        <a:t>After Tunning</a:t>
                      </a: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Sampling</a:t>
                      </a: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alibri" panose="020F0502020204030204"/>
                          <a:ea typeface="+mn-ea"/>
                          <a:cs typeface="+mn-cs"/>
                        </a:rPr>
                        <a:t>After Tunning</a:t>
                      </a: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Sampling</a:t>
                      </a: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alibri" panose="020F0502020204030204"/>
                          <a:ea typeface="+mn-ea"/>
                          <a:cs typeface="+mn-cs"/>
                        </a:rPr>
                        <a:t>After Tunning</a:t>
                      </a: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Sampling</a:t>
                      </a: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alibri" panose="020F0502020204030204"/>
                          <a:ea typeface="+mn-ea"/>
                          <a:cs typeface="+mn-cs"/>
                        </a:rPr>
                        <a:t>After Tunning</a:t>
                      </a: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Sampling</a:t>
                      </a: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extLst>
                  <a:ext uri="{0D108BD9-81ED-4DB2-BD59-A6C34878D82A}">
                    <a16:rowId xmlns:a16="http://schemas.microsoft.com/office/drawing/2014/main" val="2302513252"/>
                  </a:ext>
                </a:extLst>
              </a:tr>
              <a:tr h="669421">
                <a:tc>
                  <a:txBody>
                    <a:bodyPr/>
                    <a:lstStyle/>
                    <a:p>
                      <a:pPr marL="0" marR="0" algn="ctr">
                        <a:lnSpc>
                          <a:spcPct val="115000"/>
                        </a:lnSpc>
                        <a:spcBef>
                          <a:spcPts val="0"/>
                        </a:spcBef>
                        <a:spcAft>
                          <a:spcPts val="0"/>
                        </a:spcAft>
                      </a:pPr>
                      <a:r>
                        <a:rPr lang="en-US" sz="1200" dirty="0">
                          <a:effectLst/>
                        </a:rPr>
                        <a:t>Logistic Regression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0.7489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0.8387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0.7607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0.8514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0.4276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0.5636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0.5474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0.6783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0.8329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0.9185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extLst>
                  <a:ext uri="{0D108BD9-81ED-4DB2-BD59-A6C34878D82A}">
                    <a16:rowId xmlns:a16="http://schemas.microsoft.com/office/drawing/2014/main" val="1616905747"/>
                  </a:ext>
                </a:extLst>
              </a:tr>
              <a:tr h="669421">
                <a:tc>
                  <a:txBody>
                    <a:bodyPr/>
                    <a:lstStyle/>
                    <a:p>
                      <a:pPr marL="0" marR="0" algn="ctr">
                        <a:lnSpc>
                          <a:spcPct val="115000"/>
                        </a:lnSpc>
                        <a:spcBef>
                          <a:spcPts val="0"/>
                        </a:spcBef>
                        <a:spcAft>
                          <a:spcPts val="0"/>
                        </a:spcAft>
                      </a:pPr>
                      <a:r>
                        <a:rPr lang="en-US" sz="1200" dirty="0">
                          <a:effectLst/>
                        </a:rPr>
                        <a:t>Support Vector Machine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0.7454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0.8379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0.7667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0.8584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0.4238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0.5618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0.5459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0.6782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0.7564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0.8450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extLst>
                  <a:ext uri="{0D108BD9-81ED-4DB2-BD59-A6C34878D82A}">
                    <a16:rowId xmlns:a16="http://schemas.microsoft.com/office/drawing/2014/main" val="1952308362"/>
                  </a:ext>
                </a:extLst>
              </a:tr>
              <a:tr h="669421">
                <a:tc>
                  <a:txBody>
                    <a:bodyPr/>
                    <a:lstStyle/>
                    <a:p>
                      <a:pPr marL="0" marR="0" algn="ctr">
                        <a:lnSpc>
                          <a:spcPct val="115000"/>
                        </a:lnSpc>
                        <a:spcBef>
                          <a:spcPts val="0"/>
                        </a:spcBef>
                        <a:spcAft>
                          <a:spcPts val="0"/>
                        </a:spcAft>
                      </a:pPr>
                      <a:r>
                        <a:rPr lang="en-US" sz="1200" dirty="0">
                          <a:effectLst/>
                        </a:rPr>
                        <a:t>K Nearest Neighbors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0.8396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rPr>
                        <a:t>0.8607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0.4566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0.8829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0.6372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0.6003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0.5320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0.7167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0.8453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0.9265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extLst>
                  <a:ext uri="{0D108BD9-81ED-4DB2-BD59-A6C34878D82A}">
                    <a16:rowId xmlns:a16="http://schemas.microsoft.com/office/drawing/2014/main" val="1896934679"/>
                  </a:ext>
                </a:extLst>
              </a:tr>
              <a:tr h="670473">
                <a:tc>
                  <a:txBody>
                    <a:bodyPr/>
                    <a:lstStyle/>
                    <a:p>
                      <a:pPr marL="0" marR="0" algn="ctr">
                        <a:lnSpc>
                          <a:spcPct val="115000"/>
                        </a:lnSpc>
                        <a:spcBef>
                          <a:spcPts val="0"/>
                        </a:spcBef>
                        <a:spcAft>
                          <a:spcPts val="0"/>
                        </a:spcAft>
                      </a:pPr>
                      <a:r>
                        <a:rPr lang="en-US" sz="1200" dirty="0">
                          <a:effectLst/>
                        </a:rPr>
                        <a:t>Decision Tree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0" dirty="0">
                          <a:effectLst/>
                        </a:rPr>
                        <a:t>0.9258</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0" dirty="0">
                          <a:effectLst/>
                        </a:rPr>
                        <a:t>0.9262</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0" dirty="0">
                          <a:effectLst/>
                        </a:rPr>
                        <a:t>0.9433</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0" dirty="0">
                          <a:effectLst/>
                        </a:rPr>
                        <a:t>0.9422</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0" dirty="0">
                          <a:effectLst/>
                        </a:rPr>
                        <a:t>0.7492</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0" dirty="0">
                          <a:effectLst/>
                        </a:rPr>
                        <a:t>0.7514</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0" dirty="0">
                          <a:effectLst/>
                        </a:rPr>
                        <a:t>0.8351</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0" dirty="0">
                          <a:effectLst/>
                        </a:rPr>
                        <a:t>0.8361</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0" dirty="0">
                          <a:effectLst/>
                        </a:rPr>
                        <a:t>0.9764</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0" dirty="0">
                          <a:effectLst/>
                        </a:rPr>
                        <a:t>0.9732</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extLst>
                  <a:ext uri="{0D108BD9-81ED-4DB2-BD59-A6C34878D82A}">
                    <a16:rowId xmlns:a16="http://schemas.microsoft.com/office/drawing/2014/main" val="3013589038"/>
                  </a:ext>
                </a:extLst>
              </a:tr>
              <a:tr h="670473">
                <a:tc>
                  <a:txBody>
                    <a:bodyPr/>
                    <a:lstStyle/>
                    <a:p>
                      <a:pPr marL="0" marR="0" algn="ctr">
                        <a:lnSpc>
                          <a:spcPct val="115000"/>
                        </a:lnSpc>
                        <a:spcBef>
                          <a:spcPts val="0"/>
                        </a:spcBef>
                        <a:spcAft>
                          <a:spcPts val="0"/>
                        </a:spcAft>
                      </a:pPr>
                      <a:r>
                        <a:rPr lang="en-US" sz="1200" dirty="0">
                          <a:effectLst/>
                        </a:rPr>
                        <a:t>Average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0.8149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0.8659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0.7318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0.8837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0.5595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0.6193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0.6151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0.7272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0.8528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rPr>
                        <a:t>0.9162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extLst>
                  <a:ext uri="{0D108BD9-81ED-4DB2-BD59-A6C34878D82A}">
                    <a16:rowId xmlns:a16="http://schemas.microsoft.com/office/drawing/2014/main" val="815000154"/>
                  </a:ext>
                </a:extLst>
              </a:tr>
            </a:tbl>
          </a:graphicData>
        </a:graphic>
      </p:graphicFrame>
      <p:sp>
        <p:nvSpPr>
          <p:cNvPr id="3" name="Fußzeilenplatzhalter 4">
            <a:extLst>
              <a:ext uri="{FF2B5EF4-FFF2-40B4-BE49-F238E27FC236}">
                <a16:creationId xmlns:a16="http://schemas.microsoft.com/office/drawing/2014/main" id="{2EE4DB22-CBCB-0838-21E3-8186E458DFF0}"/>
              </a:ext>
            </a:extLst>
          </p:cNvPr>
          <p:cNvSpPr>
            <a:spLocks noGrp="1"/>
          </p:cNvSpPr>
          <p:nvPr>
            <p:ph type="ftr" sz="quarter" idx="11"/>
          </p:nvPr>
        </p:nvSpPr>
        <p:spPr>
          <a:xfrm>
            <a:off x="4266170" y="6489000"/>
            <a:ext cx="3086100" cy="180000"/>
          </a:xfrm>
        </p:spPr>
        <p:txBody>
          <a:bodyPr/>
          <a:lstStyle/>
          <a:p>
            <a:r>
              <a:rPr lang="en-US" sz="1000" dirty="0">
                <a:solidFill>
                  <a:schemeClr val="tx1"/>
                </a:solidFill>
              </a:rPr>
              <a:t>Credit Risk Scoring: A Stacking Generalization Approach</a:t>
            </a:r>
            <a:endParaRPr lang="en-US" sz="1000" noProof="0" dirty="0">
              <a:solidFill>
                <a:schemeClr val="tx1"/>
              </a:solidFill>
            </a:endParaRPr>
          </a:p>
        </p:txBody>
      </p:sp>
      <p:sp>
        <p:nvSpPr>
          <p:cNvPr id="13" name="Fußzeilenplatzhalter 4">
            <a:extLst>
              <a:ext uri="{FF2B5EF4-FFF2-40B4-BE49-F238E27FC236}">
                <a16:creationId xmlns:a16="http://schemas.microsoft.com/office/drawing/2014/main" id="{CA6985E0-32B0-A1DE-2B49-B1B789553A5B}"/>
              </a:ext>
            </a:extLst>
          </p:cNvPr>
          <p:cNvSpPr txBox="1">
            <a:spLocks/>
          </p:cNvSpPr>
          <p:nvPr/>
        </p:nvSpPr>
        <p:spPr>
          <a:xfrm>
            <a:off x="8607340" y="6489000"/>
            <a:ext cx="3086100" cy="180000"/>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solidFill>
                  <a:schemeClr val="tx1"/>
                </a:solidFill>
              </a:rPr>
              <a:t>Page 13</a:t>
            </a:r>
          </a:p>
        </p:txBody>
      </p:sp>
    </p:spTree>
    <p:extLst>
      <p:ext uri="{BB962C8B-B14F-4D97-AF65-F5344CB8AC3E}">
        <p14:creationId xmlns:p14="http://schemas.microsoft.com/office/powerpoint/2010/main" val="3206482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1">
            <a:extLst>
              <a:ext uri="{FF2B5EF4-FFF2-40B4-BE49-F238E27FC236}">
                <a16:creationId xmlns:a16="http://schemas.microsoft.com/office/drawing/2014/main" id="{29115E3A-3A4B-9EAE-F531-BBB00465CD6E}"/>
              </a:ext>
            </a:extLst>
          </p:cNvPr>
          <p:cNvGrpSpPr/>
          <p:nvPr/>
        </p:nvGrpSpPr>
        <p:grpSpPr>
          <a:xfrm>
            <a:off x="243840" y="172721"/>
            <a:ext cx="727710" cy="731520"/>
            <a:chOff x="190500" y="60960"/>
            <a:chExt cx="830580" cy="760427"/>
          </a:xfrm>
        </p:grpSpPr>
        <p:sp>
          <p:nvSpPr>
            <p:cNvPr id="5" name="Rectangle 16">
              <a:extLst>
                <a:ext uri="{FF2B5EF4-FFF2-40B4-BE49-F238E27FC236}">
                  <a16:creationId xmlns:a16="http://schemas.microsoft.com/office/drawing/2014/main" id="{2609DA27-7436-B39B-1F93-0F51E6FF3D8A}"/>
                </a:ext>
              </a:extLst>
            </p:cNvPr>
            <p:cNvSpPr/>
            <p:nvPr/>
          </p:nvSpPr>
          <p:spPr>
            <a:xfrm>
              <a:off x="190500" y="60960"/>
              <a:ext cx="830580" cy="760427"/>
            </a:xfrm>
            <a:prstGeom prst="rect">
              <a:avLst/>
            </a:prstGeom>
            <a:solidFill>
              <a:srgbClr val="BDD52A"/>
            </a:solidFill>
            <a:ln w="381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6" name="Rectangle 16">
              <a:extLst>
                <a:ext uri="{FF2B5EF4-FFF2-40B4-BE49-F238E27FC236}">
                  <a16:creationId xmlns:a16="http://schemas.microsoft.com/office/drawing/2014/main" id="{C6A84740-74A4-E562-2BEA-7732B9EEDC22}"/>
                </a:ext>
              </a:extLst>
            </p:cNvPr>
            <p:cNvSpPr/>
            <p:nvPr/>
          </p:nvSpPr>
          <p:spPr>
            <a:xfrm>
              <a:off x="245794" y="113489"/>
              <a:ext cx="721946" cy="655369"/>
            </a:xfrm>
            <a:prstGeom prst="rect">
              <a:avLst/>
            </a:prstGeom>
            <a:solidFill>
              <a:srgbClr val="566067"/>
            </a:solidFill>
            <a:ln>
              <a:solidFill>
                <a:srgbClr val="566067"/>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7" name="Textfeld 4">
              <a:extLst>
                <a:ext uri="{FF2B5EF4-FFF2-40B4-BE49-F238E27FC236}">
                  <a16:creationId xmlns:a16="http://schemas.microsoft.com/office/drawing/2014/main" id="{D9CCB3DE-17C1-B37E-939E-7C885A98539D}"/>
                </a:ext>
              </a:extLst>
            </p:cNvPr>
            <p:cNvSpPr txBox="1"/>
            <p:nvPr/>
          </p:nvSpPr>
          <p:spPr bwMode="gray">
            <a:xfrm>
              <a:off x="389761" y="115477"/>
              <a:ext cx="407305" cy="6398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w="12700">
                    <a:noFill/>
                  </a:ln>
                  <a:solidFill>
                    <a:schemeClr val="bg1"/>
                  </a:solidFill>
                  <a:effectLst/>
                  <a:uLnTx/>
                  <a:uFillTx/>
                  <a:latin typeface="EYInterstate Light"/>
                  <a:ea typeface="+mn-ea"/>
                  <a:cs typeface="+mn-cs"/>
                </a:rPr>
                <a:t>5</a:t>
              </a:r>
              <a:endParaRPr kumimoji="0" lang="en-US" sz="3200" b="0" i="0" u="none" strike="noStrike" kern="0" cap="none" spc="0" normalizeH="0" baseline="0" noProof="0" dirty="0">
                <a:ln w="12700">
                  <a:noFill/>
                </a:ln>
                <a:solidFill>
                  <a:schemeClr val="bg1"/>
                </a:solidFill>
                <a:effectLst/>
                <a:uLnTx/>
                <a:uFillTx/>
                <a:latin typeface="EYInterstate Light"/>
                <a:ea typeface="+mn-ea"/>
                <a:cs typeface="+mn-cs"/>
              </a:endParaRPr>
            </a:p>
          </p:txBody>
        </p:sp>
      </p:grpSp>
      <p:pic>
        <p:nvPicPr>
          <p:cNvPr id="8" name="Picture 2" descr="See the source image">
            <a:extLst>
              <a:ext uri="{FF2B5EF4-FFF2-40B4-BE49-F238E27FC236}">
                <a16:creationId xmlns:a16="http://schemas.microsoft.com/office/drawing/2014/main" id="{049F736E-9D6E-B85E-C04C-B0C455C49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9378" y="189000"/>
            <a:ext cx="568123" cy="590400"/>
          </a:xfrm>
          <a:prstGeom prst="rect">
            <a:avLst/>
          </a:prstGeom>
          <a:noFill/>
          <a:ln>
            <a:solidFill>
              <a:srgbClr val="BDD52A"/>
            </a:solidFill>
          </a:ln>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78A1C792-F1CE-B5F2-BB6F-852C88FAC642}"/>
              </a:ext>
            </a:extLst>
          </p:cNvPr>
          <p:cNvSpPr txBox="1"/>
          <p:nvPr/>
        </p:nvSpPr>
        <p:spPr>
          <a:xfrm>
            <a:off x="1097686" y="223253"/>
            <a:ext cx="7080156" cy="707886"/>
          </a:xfrm>
          <a:prstGeom prst="rect">
            <a:avLst/>
          </a:prstGeom>
          <a:noFill/>
        </p:spPr>
        <p:txBody>
          <a:bodyPr wrap="square" rtlCol="0">
            <a:spAutoFit/>
          </a:bodyPr>
          <a:lstStyle/>
          <a:p>
            <a:r>
              <a:rPr lang="en-US" sz="2400" b="1" dirty="0"/>
              <a:t>Results and discussion</a:t>
            </a:r>
          </a:p>
          <a:p>
            <a:r>
              <a:rPr lang="en-US" sz="1600" i="1" dirty="0"/>
              <a:t>Single based classifiers with sampling applied</a:t>
            </a:r>
            <a:endParaRPr lang="pt-PT" sz="1600" i="1" dirty="0"/>
          </a:p>
        </p:txBody>
      </p:sp>
      <p:cxnSp>
        <p:nvCxnSpPr>
          <p:cNvPr id="10" name="Conexão reta 9">
            <a:extLst>
              <a:ext uri="{FF2B5EF4-FFF2-40B4-BE49-F238E27FC236}">
                <a16:creationId xmlns:a16="http://schemas.microsoft.com/office/drawing/2014/main" id="{069FAD71-8C5A-168B-AAC0-DFBD0D4BEB5E}"/>
              </a:ext>
            </a:extLst>
          </p:cNvPr>
          <p:cNvCxnSpPr>
            <a:cxnSpLocks/>
          </p:cNvCxnSpPr>
          <p:nvPr/>
        </p:nvCxnSpPr>
        <p:spPr>
          <a:xfrm>
            <a:off x="243840" y="1028247"/>
            <a:ext cx="11733661" cy="0"/>
          </a:xfrm>
          <a:prstGeom prst="line">
            <a:avLst/>
          </a:prstGeom>
          <a:ln>
            <a:solidFill>
              <a:srgbClr val="566067"/>
            </a:solidFill>
            <a:prstDash val="lgDash"/>
          </a:ln>
        </p:spPr>
        <p:style>
          <a:lnRef idx="1">
            <a:schemeClr val="accent1"/>
          </a:lnRef>
          <a:fillRef idx="0">
            <a:schemeClr val="accent1"/>
          </a:fillRef>
          <a:effectRef idx="0">
            <a:schemeClr val="accent1"/>
          </a:effectRef>
          <a:fontRef idx="minor">
            <a:schemeClr val="tx1"/>
          </a:fontRef>
        </p:style>
      </p:cxnSp>
      <p:sp>
        <p:nvSpPr>
          <p:cNvPr id="13" name="Rectangle 15">
            <a:extLst>
              <a:ext uri="{FF2B5EF4-FFF2-40B4-BE49-F238E27FC236}">
                <a16:creationId xmlns:a16="http://schemas.microsoft.com/office/drawing/2014/main" id="{5ACC75D6-2AF9-55A0-46AC-16C7AB020C3E}"/>
              </a:ext>
            </a:extLst>
          </p:cNvPr>
          <p:cNvSpPr/>
          <p:nvPr/>
        </p:nvSpPr>
        <p:spPr>
          <a:xfrm>
            <a:off x="418421" y="1223621"/>
            <a:ext cx="4639354" cy="215444"/>
          </a:xfrm>
          <a:prstGeom prst="rect">
            <a:avLst/>
          </a:prstGeom>
        </p:spPr>
        <p:txBody>
          <a:bodyPr wrap="square" lIns="0" tIns="0" rIns="0" bIns="0">
            <a:spAutoFit/>
          </a:bodyPr>
          <a:lstStyle/>
          <a:p>
            <a:r>
              <a:rPr lang="en-US" altLang="ko-KR" sz="1400" b="1" dirty="0">
                <a:cs typeface="Arial" pitchFamily="34" charset="0"/>
              </a:rPr>
              <a:t>Single Based Classifiers vs Stacking Approach</a:t>
            </a:r>
          </a:p>
        </p:txBody>
      </p:sp>
      <p:graphicFrame>
        <p:nvGraphicFramePr>
          <p:cNvPr id="14" name="Table 13">
            <a:extLst>
              <a:ext uri="{FF2B5EF4-FFF2-40B4-BE49-F238E27FC236}">
                <a16:creationId xmlns:a16="http://schemas.microsoft.com/office/drawing/2014/main" id="{D1B975C8-45DD-DD1F-DC20-3708A922FE6C}"/>
              </a:ext>
            </a:extLst>
          </p:cNvPr>
          <p:cNvGraphicFramePr>
            <a:graphicFrameLocks noGrp="1"/>
          </p:cNvGraphicFramePr>
          <p:nvPr>
            <p:extLst>
              <p:ext uri="{D42A27DB-BD31-4B8C-83A1-F6EECF244321}">
                <p14:modId xmlns:p14="http://schemas.microsoft.com/office/powerpoint/2010/main" val="3026091074"/>
              </p:ext>
            </p:extLst>
          </p:nvPr>
        </p:nvGraphicFramePr>
        <p:xfrm>
          <a:off x="2207895" y="1830871"/>
          <a:ext cx="7776209" cy="3855506"/>
        </p:xfrm>
        <a:graphic>
          <a:graphicData uri="http://schemas.openxmlformats.org/drawingml/2006/table">
            <a:tbl>
              <a:tblPr firstRow="1" firstCol="1" bandRow="1">
                <a:tableStyleId>{F2DE63D5-997A-4646-A377-4702673A728D}</a:tableStyleId>
              </a:tblPr>
              <a:tblGrid>
                <a:gridCol w="1110887">
                  <a:extLst>
                    <a:ext uri="{9D8B030D-6E8A-4147-A177-3AD203B41FA5}">
                      <a16:colId xmlns:a16="http://schemas.microsoft.com/office/drawing/2014/main" val="593352190"/>
                    </a:ext>
                  </a:extLst>
                </a:gridCol>
                <a:gridCol w="1110887">
                  <a:extLst>
                    <a:ext uri="{9D8B030D-6E8A-4147-A177-3AD203B41FA5}">
                      <a16:colId xmlns:a16="http://schemas.microsoft.com/office/drawing/2014/main" val="1288883601"/>
                    </a:ext>
                  </a:extLst>
                </a:gridCol>
                <a:gridCol w="1110887">
                  <a:extLst>
                    <a:ext uri="{9D8B030D-6E8A-4147-A177-3AD203B41FA5}">
                      <a16:colId xmlns:a16="http://schemas.microsoft.com/office/drawing/2014/main" val="672526290"/>
                    </a:ext>
                  </a:extLst>
                </a:gridCol>
                <a:gridCol w="1110887">
                  <a:extLst>
                    <a:ext uri="{9D8B030D-6E8A-4147-A177-3AD203B41FA5}">
                      <a16:colId xmlns:a16="http://schemas.microsoft.com/office/drawing/2014/main" val="3871433462"/>
                    </a:ext>
                  </a:extLst>
                </a:gridCol>
                <a:gridCol w="1110887">
                  <a:extLst>
                    <a:ext uri="{9D8B030D-6E8A-4147-A177-3AD203B41FA5}">
                      <a16:colId xmlns:a16="http://schemas.microsoft.com/office/drawing/2014/main" val="1759206339"/>
                    </a:ext>
                  </a:extLst>
                </a:gridCol>
                <a:gridCol w="1110887">
                  <a:extLst>
                    <a:ext uri="{9D8B030D-6E8A-4147-A177-3AD203B41FA5}">
                      <a16:colId xmlns:a16="http://schemas.microsoft.com/office/drawing/2014/main" val="3031717655"/>
                    </a:ext>
                  </a:extLst>
                </a:gridCol>
                <a:gridCol w="1110887">
                  <a:extLst>
                    <a:ext uri="{9D8B030D-6E8A-4147-A177-3AD203B41FA5}">
                      <a16:colId xmlns:a16="http://schemas.microsoft.com/office/drawing/2014/main" val="3368252622"/>
                    </a:ext>
                  </a:extLst>
                </a:gridCol>
              </a:tblGrid>
              <a:tr h="506082">
                <a:tc>
                  <a:txBody>
                    <a:bodyPr/>
                    <a:lstStyle/>
                    <a:p>
                      <a:pPr marL="0" marR="0" algn="ctr">
                        <a:lnSpc>
                          <a:spcPct val="115000"/>
                        </a:lnSpc>
                        <a:spcBef>
                          <a:spcPts val="0"/>
                        </a:spcBef>
                        <a:spcAft>
                          <a:spcPts val="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Stacking Combination</a:t>
                      </a:r>
                    </a:p>
                  </a:txBody>
                  <a:tcPr marL="68580" marR="68580" marT="0" marB="0" anchor="ctr">
                    <a:lnB w="12700" cap="flat" cmpd="sng" algn="ctr">
                      <a:solidFill>
                        <a:srgbClr val="566067"/>
                      </a:solidFill>
                      <a:prstDash val="solid"/>
                      <a:round/>
                      <a:headEnd type="none" w="med" len="med"/>
                      <a:tailEnd type="none" w="med" len="med"/>
                    </a:lnB>
                    <a:solidFill>
                      <a:srgbClr val="566067"/>
                    </a:solidFill>
                  </a:tcPr>
                </a:tc>
                <a:tc>
                  <a:txBody>
                    <a:bodyPr/>
                    <a:lstStyle/>
                    <a:p>
                      <a:pPr marL="0" marR="0" algn="ctr">
                        <a:lnSpc>
                          <a:spcPct val="115000"/>
                        </a:lnSpc>
                        <a:spcBef>
                          <a:spcPts val="0"/>
                        </a:spcBef>
                        <a:spcAft>
                          <a:spcPts val="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Models</a:t>
                      </a:r>
                    </a:p>
                  </a:txBody>
                  <a:tcPr marL="68580" marR="68580" marT="0" marB="0" anchor="ctr">
                    <a:lnB w="12700" cap="flat" cmpd="sng" algn="ctr">
                      <a:solidFill>
                        <a:srgbClr val="566067"/>
                      </a:solidFill>
                      <a:prstDash val="solid"/>
                      <a:round/>
                      <a:headEnd type="none" w="med" len="med"/>
                      <a:tailEnd type="none" w="med" len="med"/>
                    </a:lnB>
                    <a:solidFill>
                      <a:srgbClr val="566067"/>
                    </a:solidFill>
                  </a:tcPr>
                </a:tc>
                <a:tc>
                  <a:txBody>
                    <a:bodyPr/>
                    <a:lstStyle/>
                    <a:p>
                      <a:pPr marL="0" marR="0" algn="ctr">
                        <a:lnSpc>
                          <a:spcPct val="115000"/>
                        </a:lnSpc>
                        <a:spcBef>
                          <a:spcPts val="0"/>
                        </a:spcBef>
                        <a:spcAft>
                          <a:spcPts val="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Accuracy</a:t>
                      </a:r>
                    </a:p>
                  </a:txBody>
                  <a:tcPr marL="68580" marR="68580" marT="0" marB="0" anchor="ctr">
                    <a:lnB w="12700" cap="flat" cmpd="sng" algn="ctr">
                      <a:solidFill>
                        <a:srgbClr val="566067"/>
                      </a:solidFill>
                      <a:prstDash val="solid"/>
                      <a:round/>
                      <a:headEnd type="none" w="med" len="med"/>
                      <a:tailEnd type="none" w="med" len="med"/>
                    </a:lnB>
                    <a:solidFill>
                      <a:srgbClr val="566067"/>
                    </a:solidFill>
                  </a:tcPr>
                </a:tc>
                <a:tc>
                  <a:txBody>
                    <a:bodyPr/>
                    <a:lstStyle/>
                    <a:p>
                      <a:pPr marL="0" marR="0" algn="ctr">
                        <a:lnSpc>
                          <a:spcPct val="115000"/>
                        </a:lnSpc>
                        <a:spcBef>
                          <a:spcPts val="0"/>
                        </a:spcBef>
                        <a:spcAft>
                          <a:spcPts val="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Recall</a:t>
                      </a:r>
                    </a:p>
                  </a:txBody>
                  <a:tcPr marL="68580" marR="68580" marT="0" marB="0" anchor="ctr">
                    <a:lnB w="12700" cap="flat" cmpd="sng" algn="ctr">
                      <a:solidFill>
                        <a:srgbClr val="566067"/>
                      </a:solidFill>
                      <a:prstDash val="solid"/>
                      <a:round/>
                      <a:headEnd type="none" w="med" len="med"/>
                      <a:tailEnd type="none" w="med" len="med"/>
                    </a:lnB>
                    <a:solidFill>
                      <a:srgbClr val="566067"/>
                    </a:solidFill>
                  </a:tcPr>
                </a:tc>
                <a:tc>
                  <a:txBody>
                    <a:bodyPr/>
                    <a:lstStyle/>
                    <a:p>
                      <a:pPr marL="0" marR="0" algn="ctr">
                        <a:lnSpc>
                          <a:spcPct val="115000"/>
                        </a:lnSpc>
                        <a:spcBef>
                          <a:spcPts val="0"/>
                        </a:spcBef>
                        <a:spcAft>
                          <a:spcPts val="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Precision</a:t>
                      </a:r>
                    </a:p>
                  </a:txBody>
                  <a:tcPr marL="68580" marR="68580" marT="0" marB="0" anchor="ctr">
                    <a:lnB w="12700" cap="flat" cmpd="sng" algn="ctr">
                      <a:solidFill>
                        <a:srgbClr val="566067"/>
                      </a:solidFill>
                      <a:prstDash val="solid"/>
                      <a:round/>
                      <a:headEnd type="none" w="med" len="med"/>
                      <a:tailEnd type="none" w="med" len="med"/>
                    </a:lnB>
                    <a:solidFill>
                      <a:srgbClr val="566067"/>
                    </a:solidFill>
                  </a:tcPr>
                </a:tc>
                <a:tc>
                  <a:txBody>
                    <a:bodyPr/>
                    <a:lstStyle/>
                    <a:p>
                      <a:pPr marL="0" marR="0" algn="ctr">
                        <a:lnSpc>
                          <a:spcPct val="115000"/>
                        </a:lnSpc>
                        <a:spcBef>
                          <a:spcPts val="0"/>
                        </a:spcBef>
                        <a:spcAft>
                          <a:spcPts val="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F1 Score</a:t>
                      </a:r>
                    </a:p>
                  </a:txBody>
                  <a:tcPr marL="68580" marR="68580" marT="0" marB="0" anchor="ctr">
                    <a:lnB w="12700" cap="flat" cmpd="sng" algn="ctr">
                      <a:solidFill>
                        <a:srgbClr val="566067"/>
                      </a:solidFill>
                      <a:prstDash val="solid"/>
                      <a:round/>
                      <a:headEnd type="none" w="med" len="med"/>
                      <a:tailEnd type="none" w="med" len="med"/>
                    </a:lnB>
                    <a:solidFill>
                      <a:srgbClr val="566067"/>
                    </a:solidFill>
                  </a:tcPr>
                </a:tc>
                <a:tc>
                  <a:txBody>
                    <a:bodyPr/>
                    <a:lstStyle/>
                    <a:p>
                      <a:pPr marL="0" marR="0" algn="ctr">
                        <a:lnSpc>
                          <a:spcPct val="115000"/>
                        </a:lnSpc>
                        <a:spcBef>
                          <a:spcPts val="0"/>
                        </a:spcBef>
                        <a:spcAft>
                          <a:spcPts val="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AUC Score</a:t>
                      </a:r>
                    </a:p>
                  </a:txBody>
                  <a:tcPr marL="68580" marR="68580" marT="0" marB="0" anchor="ctr">
                    <a:lnB w="12700" cap="flat" cmpd="sng" algn="ctr">
                      <a:solidFill>
                        <a:srgbClr val="566067"/>
                      </a:solidFill>
                      <a:prstDash val="solid"/>
                      <a:round/>
                      <a:headEnd type="none" w="med" len="med"/>
                      <a:tailEnd type="none" w="med" len="med"/>
                    </a:lnB>
                    <a:solidFill>
                      <a:srgbClr val="566067"/>
                    </a:solidFill>
                  </a:tcPr>
                </a:tc>
                <a:extLst>
                  <a:ext uri="{0D108BD9-81ED-4DB2-BD59-A6C34878D82A}">
                    <a16:rowId xmlns:a16="http://schemas.microsoft.com/office/drawing/2014/main" val="632918804"/>
                  </a:ext>
                </a:extLst>
              </a:tr>
              <a:tr h="837356">
                <a:tc>
                  <a:txBody>
                    <a:bodyPr/>
                    <a:lstStyle/>
                    <a:p>
                      <a:pPr marL="0" marR="0" algn="ctr">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SC1</a:t>
                      </a: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KNN and SVM (level 0)</a:t>
                      </a:r>
                    </a:p>
                    <a:p>
                      <a:pPr marL="0" marR="0" algn="ctr">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LR (level 1)</a:t>
                      </a: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0.8623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0.8790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0.6072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0.7182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0.9335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extLst>
                  <a:ext uri="{0D108BD9-81ED-4DB2-BD59-A6C34878D82A}">
                    <a16:rowId xmlns:a16="http://schemas.microsoft.com/office/drawing/2014/main" val="1616905747"/>
                  </a:ext>
                </a:extLst>
              </a:tr>
              <a:tr h="837356">
                <a:tc>
                  <a:txBody>
                    <a:bodyPr/>
                    <a:lstStyle/>
                    <a:p>
                      <a:pPr marL="0" marR="0" algn="ctr">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SC2</a:t>
                      </a: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DT and SVM (level 0)</a:t>
                      </a:r>
                    </a:p>
                    <a:p>
                      <a:pPr marL="0" marR="0" algn="ctr">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LR (level 1) </a:t>
                      </a: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0.9265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0.9415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0.7525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0.8365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0.9726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extLst>
                  <a:ext uri="{0D108BD9-81ED-4DB2-BD59-A6C34878D82A}">
                    <a16:rowId xmlns:a16="http://schemas.microsoft.com/office/drawing/2014/main" val="1952308362"/>
                  </a:ext>
                </a:extLst>
              </a:tr>
              <a:tr h="837356">
                <a:tc>
                  <a:txBody>
                    <a:bodyPr/>
                    <a:lstStyle/>
                    <a:p>
                      <a:pPr marL="0" marR="0" algn="ctr">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SC3</a:t>
                      </a: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DT and KNN (level 0)</a:t>
                      </a:r>
                    </a:p>
                    <a:p>
                      <a:pPr marL="0" marR="0" algn="ctr">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LR (level 1)</a:t>
                      </a: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0.9284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0.9404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0.7587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0.8399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0.9739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extLst>
                  <a:ext uri="{0D108BD9-81ED-4DB2-BD59-A6C34878D82A}">
                    <a16:rowId xmlns:a16="http://schemas.microsoft.com/office/drawing/2014/main" val="1896934679"/>
                  </a:ext>
                </a:extLst>
              </a:tr>
              <a:tr h="837356">
                <a:tc>
                  <a:txBody>
                    <a:bodyPr/>
                    <a:lstStyle/>
                    <a:p>
                      <a:pPr marL="0" marR="0" algn="ctr">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SC4</a:t>
                      </a: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0" dirty="0">
                          <a:effectLst/>
                          <a:latin typeface="Calibri" panose="020F0502020204030204" pitchFamily="34" charset="0"/>
                          <a:ea typeface="Calibri" panose="020F0502020204030204" pitchFamily="34" charset="0"/>
                          <a:cs typeface="Times New Roman" panose="02020603050405020304" pitchFamily="18" charset="0"/>
                        </a:rPr>
                        <a:t>DT, KNN and SVM (level 0)</a:t>
                      </a:r>
                    </a:p>
                    <a:p>
                      <a:pPr marL="0" marR="0" algn="ctr">
                        <a:lnSpc>
                          <a:spcPct val="115000"/>
                        </a:lnSpc>
                        <a:spcBef>
                          <a:spcPts val="0"/>
                        </a:spcBef>
                        <a:spcAft>
                          <a:spcPts val="0"/>
                        </a:spcAft>
                      </a:pPr>
                      <a:r>
                        <a:rPr lang="en-US" sz="1200" b="0" dirty="0">
                          <a:effectLst/>
                          <a:latin typeface="Calibri" panose="020F0502020204030204" pitchFamily="34" charset="0"/>
                          <a:ea typeface="Calibri" panose="020F0502020204030204" pitchFamily="34" charset="0"/>
                          <a:cs typeface="Times New Roman" panose="02020603050405020304" pitchFamily="18" charset="0"/>
                        </a:rPr>
                        <a:t>LR (level 1)</a:t>
                      </a: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0.9277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0.9409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0.7564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0.8386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0.9731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566067"/>
                      </a:solidFill>
                      <a:prstDash val="solid"/>
                      <a:round/>
                      <a:headEnd type="none" w="med" len="med"/>
                      <a:tailEnd type="none" w="med" len="med"/>
                    </a:lnL>
                    <a:lnR w="12700" cap="flat" cmpd="sng" algn="ctr">
                      <a:solidFill>
                        <a:srgbClr val="566067"/>
                      </a:solidFill>
                      <a:prstDash val="solid"/>
                      <a:round/>
                      <a:headEnd type="none" w="med" len="med"/>
                      <a:tailEnd type="none" w="med" len="med"/>
                    </a:lnR>
                    <a:lnT w="12700" cap="flat" cmpd="sng" algn="ctr">
                      <a:solidFill>
                        <a:srgbClr val="566067"/>
                      </a:solidFill>
                      <a:prstDash val="solid"/>
                      <a:round/>
                      <a:headEnd type="none" w="med" len="med"/>
                      <a:tailEnd type="none" w="med" len="med"/>
                    </a:lnT>
                    <a:lnB w="12700" cap="flat" cmpd="sng" algn="ctr">
                      <a:solidFill>
                        <a:srgbClr val="566067"/>
                      </a:solidFill>
                      <a:prstDash val="solid"/>
                      <a:round/>
                      <a:headEnd type="none" w="med" len="med"/>
                      <a:tailEnd type="none" w="med" len="med"/>
                    </a:lnB>
                  </a:tcPr>
                </a:tc>
                <a:extLst>
                  <a:ext uri="{0D108BD9-81ED-4DB2-BD59-A6C34878D82A}">
                    <a16:rowId xmlns:a16="http://schemas.microsoft.com/office/drawing/2014/main" val="3013589038"/>
                  </a:ext>
                </a:extLst>
              </a:tr>
            </a:tbl>
          </a:graphicData>
        </a:graphic>
      </p:graphicFrame>
      <p:sp>
        <p:nvSpPr>
          <p:cNvPr id="2" name="Fußzeilenplatzhalter 4">
            <a:extLst>
              <a:ext uri="{FF2B5EF4-FFF2-40B4-BE49-F238E27FC236}">
                <a16:creationId xmlns:a16="http://schemas.microsoft.com/office/drawing/2014/main" id="{E166F720-ADBD-1139-B6F5-443EFA57526B}"/>
              </a:ext>
            </a:extLst>
          </p:cNvPr>
          <p:cNvSpPr>
            <a:spLocks noGrp="1"/>
          </p:cNvSpPr>
          <p:nvPr>
            <p:ph type="ftr" sz="quarter" idx="11"/>
          </p:nvPr>
        </p:nvSpPr>
        <p:spPr>
          <a:xfrm>
            <a:off x="4266170" y="6489000"/>
            <a:ext cx="3086100" cy="180000"/>
          </a:xfrm>
        </p:spPr>
        <p:txBody>
          <a:bodyPr/>
          <a:lstStyle/>
          <a:p>
            <a:r>
              <a:rPr lang="en-US" sz="1000" dirty="0">
                <a:solidFill>
                  <a:schemeClr val="tx1"/>
                </a:solidFill>
              </a:rPr>
              <a:t>Credit Risk Scoring: A Stacking Generalization Approach</a:t>
            </a:r>
            <a:endParaRPr lang="en-US" sz="1000" noProof="0" dirty="0">
              <a:solidFill>
                <a:schemeClr val="tx1"/>
              </a:solidFill>
            </a:endParaRPr>
          </a:p>
        </p:txBody>
      </p:sp>
      <p:sp>
        <p:nvSpPr>
          <p:cNvPr id="3" name="Fußzeilenplatzhalter 4">
            <a:extLst>
              <a:ext uri="{FF2B5EF4-FFF2-40B4-BE49-F238E27FC236}">
                <a16:creationId xmlns:a16="http://schemas.microsoft.com/office/drawing/2014/main" id="{2FA6A216-C201-ECDA-F1EA-F75E640073A5}"/>
              </a:ext>
            </a:extLst>
          </p:cNvPr>
          <p:cNvSpPr txBox="1">
            <a:spLocks/>
          </p:cNvSpPr>
          <p:nvPr/>
        </p:nvSpPr>
        <p:spPr>
          <a:xfrm>
            <a:off x="8607340" y="6489000"/>
            <a:ext cx="3086100" cy="180000"/>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solidFill>
                  <a:schemeClr val="tx1"/>
                </a:solidFill>
              </a:rPr>
              <a:t>Page 14</a:t>
            </a:r>
          </a:p>
        </p:txBody>
      </p:sp>
    </p:spTree>
    <p:extLst>
      <p:ext uri="{BB962C8B-B14F-4D97-AF65-F5344CB8AC3E}">
        <p14:creationId xmlns:p14="http://schemas.microsoft.com/office/powerpoint/2010/main" val="2423139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Inhaltsplatzhalter 4">
            <a:extLst>
              <a:ext uri="{FF2B5EF4-FFF2-40B4-BE49-F238E27FC236}">
                <a16:creationId xmlns:a16="http://schemas.microsoft.com/office/drawing/2014/main" id="{7F127F57-95E4-4CF0-B6AD-3DA3CC089B66}"/>
              </a:ext>
            </a:extLst>
          </p:cNvPr>
          <p:cNvSpPr txBox="1">
            <a:spLocks/>
          </p:cNvSpPr>
          <p:nvPr/>
        </p:nvSpPr>
        <p:spPr>
          <a:xfrm>
            <a:off x="586865" y="1392156"/>
            <a:ext cx="7270922" cy="4199676"/>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04792" indent="-304792">
              <a:lnSpc>
                <a:spcPct val="130000"/>
              </a:lnSpc>
              <a:buFont typeface="+mj-lt"/>
              <a:buAutoNum type="arabicPeriod"/>
            </a:pPr>
            <a:r>
              <a:rPr lang="en-US" sz="2133" b="1" dirty="0">
                <a:solidFill>
                  <a:schemeClr val="tx1"/>
                </a:solidFill>
                <a:latin typeface="+mj-lt"/>
              </a:rPr>
              <a:t>Conclusion #1</a:t>
            </a:r>
            <a:br>
              <a:rPr lang="en-US" sz="2133" b="1" dirty="0">
                <a:solidFill>
                  <a:schemeClr val="accent1"/>
                </a:solidFill>
                <a:latin typeface="+mj-lt"/>
              </a:rPr>
            </a:br>
            <a:r>
              <a:rPr lang="en-US" sz="1400" dirty="0">
                <a:solidFill>
                  <a:schemeClr val="tx1">
                    <a:lumMod val="75000"/>
                    <a:lumOff val="25000"/>
                  </a:schemeClr>
                </a:solidFill>
                <a:latin typeface="+mj-lt"/>
              </a:rPr>
              <a:t>An ensemble-based approach can contribute to improving the predictive accuracy of traditional classifiers in credit risk scoring. </a:t>
            </a:r>
          </a:p>
          <a:p>
            <a:pPr marL="304792" indent="-304792">
              <a:lnSpc>
                <a:spcPct val="130000"/>
              </a:lnSpc>
              <a:buFont typeface="+mj-lt"/>
              <a:buAutoNum type="arabicPeriod"/>
            </a:pPr>
            <a:r>
              <a:rPr lang="en-US" sz="2133" b="1" dirty="0">
                <a:solidFill>
                  <a:schemeClr val="tx1"/>
                </a:solidFill>
                <a:latin typeface="+mj-lt"/>
              </a:rPr>
              <a:t>Conclusion #2</a:t>
            </a:r>
            <a:br>
              <a:rPr lang="en-US" sz="2400" b="1" dirty="0">
                <a:solidFill>
                  <a:schemeClr val="accent1"/>
                </a:solidFill>
                <a:latin typeface="+mj-lt"/>
              </a:rPr>
            </a:br>
            <a:r>
              <a:rPr lang="en-US" sz="1400" dirty="0">
                <a:solidFill>
                  <a:schemeClr val="tx1">
                    <a:lumMod val="75000"/>
                    <a:lumOff val="25000"/>
                  </a:schemeClr>
                </a:solidFill>
                <a:latin typeface="+mj-lt"/>
              </a:rPr>
              <a:t>Despite the overall better performance of the ensemble model combination, the usage of single based classifiers may be on par or even a better alternative. Often, the best solution may be the simplest one.</a:t>
            </a:r>
          </a:p>
          <a:p>
            <a:pPr marL="304792" indent="-304792">
              <a:lnSpc>
                <a:spcPct val="130000"/>
              </a:lnSpc>
              <a:buFont typeface="+mj-lt"/>
              <a:buAutoNum type="arabicPeriod"/>
            </a:pPr>
            <a:r>
              <a:rPr lang="en-US" sz="2133" b="1" dirty="0">
                <a:solidFill>
                  <a:schemeClr val="tx1"/>
                </a:solidFill>
                <a:latin typeface="+mj-lt"/>
              </a:rPr>
              <a:t>Conclusion #3</a:t>
            </a:r>
            <a:br>
              <a:rPr lang="en-US" sz="2400" b="1" dirty="0">
                <a:solidFill>
                  <a:schemeClr val="accent1"/>
                </a:solidFill>
                <a:latin typeface="+mj-lt"/>
              </a:rPr>
            </a:br>
            <a:r>
              <a:rPr lang="en-US" sz="1400" dirty="0">
                <a:solidFill>
                  <a:schemeClr val="tx1">
                    <a:lumMod val="75000"/>
                    <a:lumOff val="25000"/>
                  </a:schemeClr>
                </a:solidFill>
              </a:rPr>
              <a:t>Due to its computational power and complexity, as of right now an ensemble model combination may not be the best application in realistic scenarios. Solving complex problems is an arduous task and if even the best solution is achieved it won’t be of much use if it lacks interpretability.</a:t>
            </a:r>
          </a:p>
          <a:p>
            <a:pPr marL="457189" indent="-457189">
              <a:lnSpc>
                <a:spcPct val="130000"/>
              </a:lnSpc>
              <a:buFont typeface="+mj-lt"/>
              <a:buAutoNum type="arabicPeriod"/>
            </a:pPr>
            <a:endParaRPr lang="en-US" sz="1600" dirty="0">
              <a:solidFill>
                <a:schemeClr val="tx1">
                  <a:lumMod val="75000"/>
                  <a:lumOff val="25000"/>
                </a:schemeClr>
              </a:solidFill>
              <a:latin typeface="+mj-lt"/>
            </a:endParaRPr>
          </a:p>
        </p:txBody>
      </p:sp>
      <p:grpSp>
        <p:nvGrpSpPr>
          <p:cNvPr id="87" name="Group 86">
            <a:extLst>
              <a:ext uri="{FF2B5EF4-FFF2-40B4-BE49-F238E27FC236}">
                <a16:creationId xmlns:a16="http://schemas.microsoft.com/office/drawing/2014/main" id="{0B7E18D7-E06D-4BE8-BD2A-94FC19410C70}"/>
              </a:ext>
            </a:extLst>
          </p:cNvPr>
          <p:cNvGrpSpPr/>
          <p:nvPr/>
        </p:nvGrpSpPr>
        <p:grpSpPr>
          <a:xfrm>
            <a:off x="8576975" y="1937633"/>
            <a:ext cx="3028160" cy="2982733"/>
            <a:chOff x="-1203326" y="3975101"/>
            <a:chExt cx="1270001" cy="1250950"/>
          </a:xfrm>
          <a:solidFill>
            <a:srgbClr val="6C7982"/>
          </a:solidFill>
        </p:grpSpPr>
        <p:sp>
          <p:nvSpPr>
            <p:cNvPr id="88" name="Freeform 28">
              <a:extLst>
                <a:ext uri="{FF2B5EF4-FFF2-40B4-BE49-F238E27FC236}">
                  <a16:creationId xmlns:a16="http://schemas.microsoft.com/office/drawing/2014/main" id="{A2DFE498-A63A-4B0C-A1AC-8C394040BF9F}"/>
                </a:ext>
              </a:extLst>
            </p:cNvPr>
            <p:cNvSpPr>
              <a:spLocks noEditPoints="1"/>
            </p:cNvSpPr>
            <p:nvPr/>
          </p:nvSpPr>
          <p:spPr bwMode="auto">
            <a:xfrm>
              <a:off x="-1058863" y="4121151"/>
              <a:ext cx="823913" cy="823913"/>
            </a:xfrm>
            <a:custGeom>
              <a:avLst/>
              <a:gdLst>
                <a:gd name="T0" fmla="*/ 672 w 1344"/>
                <a:gd name="T1" fmla="*/ 0 h 1344"/>
                <a:gd name="T2" fmla="*/ 0 w 1344"/>
                <a:gd name="T3" fmla="*/ 672 h 1344"/>
                <a:gd name="T4" fmla="*/ 672 w 1344"/>
                <a:gd name="T5" fmla="*/ 1344 h 1344"/>
                <a:gd name="T6" fmla="*/ 1344 w 1344"/>
                <a:gd name="T7" fmla="*/ 672 h 1344"/>
                <a:gd name="T8" fmla="*/ 672 w 1344"/>
                <a:gd name="T9" fmla="*/ 0 h 1344"/>
                <a:gd name="T10" fmla="*/ 672 w 1344"/>
                <a:gd name="T11" fmla="*/ 1280 h 1344"/>
                <a:gd name="T12" fmla="*/ 64 w 1344"/>
                <a:gd name="T13" fmla="*/ 672 h 1344"/>
                <a:gd name="T14" fmla="*/ 672 w 1344"/>
                <a:gd name="T15" fmla="*/ 64 h 1344"/>
                <a:gd name="T16" fmla="*/ 1280 w 1344"/>
                <a:gd name="T17" fmla="*/ 672 h 1344"/>
                <a:gd name="T18" fmla="*/ 672 w 1344"/>
                <a:gd name="T19" fmla="*/ 128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4" h="1344">
                  <a:moveTo>
                    <a:pt x="672" y="0"/>
                  </a:moveTo>
                  <a:cubicBezTo>
                    <a:pt x="301" y="0"/>
                    <a:pt x="0" y="301"/>
                    <a:pt x="0" y="672"/>
                  </a:cubicBezTo>
                  <a:cubicBezTo>
                    <a:pt x="0" y="1043"/>
                    <a:pt x="301" y="1344"/>
                    <a:pt x="672" y="1344"/>
                  </a:cubicBezTo>
                  <a:cubicBezTo>
                    <a:pt x="1043" y="1344"/>
                    <a:pt x="1344" y="1043"/>
                    <a:pt x="1344" y="672"/>
                  </a:cubicBezTo>
                  <a:cubicBezTo>
                    <a:pt x="1344" y="301"/>
                    <a:pt x="1043" y="0"/>
                    <a:pt x="672" y="0"/>
                  </a:cubicBezTo>
                  <a:close/>
                  <a:moveTo>
                    <a:pt x="672" y="1280"/>
                  </a:moveTo>
                  <a:cubicBezTo>
                    <a:pt x="336" y="1280"/>
                    <a:pt x="64" y="1008"/>
                    <a:pt x="64" y="672"/>
                  </a:cubicBezTo>
                  <a:cubicBezTo>
                    <a:pt x="64" y="336"/>
                    <a:pt x="336" y="64"/>
                    <a:pt x="672" y="64"/>
                  </a:cubicBezTo>
                  <a:cubicBezTo>
                    <a:pt x="1008" y="64"/>
                    <a:pt x="1280" y="336"/>
                    <a:pt x="1280" y="672"/>
                  </a:cubicBezTo>
                  <a:cubicBezTo>
                    <a:pt x="1280" y="1008"/>
                    <a:pt x="1008" y="1280"/>
                    <a:pt x="672" y="1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89" name="Freeform 29">
              <a:extLst>
                <a:ext uri="{FF2B5EF4-FFF2-40B4-BE49-F238E27FC236}">
                  <a16:creationId xmlns:a16="http://schemas.microsoft.com/office/drawing/2014/main" id="{F372B46A-60F8-48A1-98E7-C6FED58C2BEC}"/>
                </a:ext>
              </a:extLst>
            </p:cNvPr>
            <p:cNvSpPr>
              <a:spLocks noEditPoints="1"/>
            </p:cNvSpPr>
            <p:nvPr/>
          </p:nvSpPr>
          <p:spPr bwMode="auto">
            <a:xfrm>
              <a:off x="-1203326" y="3975101"/>
              <a:ext cx="1270001" cy="1250950"/>
            </a:xfrm>
            <a:custGeom>
              <a:avLst/>
              <a:gdLst>
                <a:gd name="T0" fmla="*/ 1552 w 2072"/>
                <a:gd name="T1" fmla="*/ 1384 h 2040"/>
                <a:gd name="T2" fmla="*/ 1384 w 2072"/>
                <a:gd name="T3" fmla="*/ 263 h 2040"/>
                <a:gd name="T4" fmla="*/ 264 w 2072"/>
                <a:gd name="T5" fmla="*/ 431 h 2040"/>
                <a:gd name="T6" fmla="*/ 431 w 2072"/>
                <a:gd name="T7" fmla="*/ 1552 h 2040"/>
                <a:gd name="T8" fmla="*/ 1420 w 2072"/>
                <a:gd name="T9" fmla="*/ 1524 h 2040"/>
                <a:gd name="T10" fmla="*/ 1897 w 2072"/>
                <a:gd name="T11" fmla="*/ 2001 h 2040"/>
                <a:gd name="T12" fmla="*/ 2033 w 2072"/>
                <a:gd name="T13" fmla="*/ 2003 h 2040"/>
                <a:gd name="T14" fmla="*/ 2035 w 2072"/>
                <a:gd name="T15" fmla="*/ 1868 h 2040"/>
                <a:gd name="T16" fmla="*/ 2033 w 2072"/>
                <a:gd name="T17" fmla="*/ 1865 h 2040"/>
                <a:gd name="T18" fmla="*/ 1552 w 2072"/>
                <a:gd name="T19" fmla="*/ 1384 h 2040"/>
                <a:gd name="T20" fmla="*/ 173 w 2072"/>
                <a:gd name="T21" fmla="*/ 909 h 2040"/>
                <a:gd name="T22" fmla="*/ 909 w 2072"/>
                <a:gd name="T23" fmla="*/ 173 h 2040"/>
                <a:gd name="T24" fmla="*/ 1645 w 2072"/>
                <a:gd name="T25" fmla="*/ 909 h 2040"/>
                <a:gd name="T26" fmla="*/ 909 w 2072"/>
                <a:gd name="T27" fmla="*/ 1645 h 2040"/>
                <a:gd name="T28" fmla="*/ 173 w 2072"/>
                <a:gd name="T29" fmla="*/ 909 h 2040"/>
                <a:gd name="T30" fmla="*/ 1987 w 2072"/>
                <a:gd name="T31" fmla="*/ 1956 h 2040"/>
                <a:gd name="T32" fmla="*/ 1943 w 2072"/>
                <a:gd name="T33" fmla="*/ 1956 h 2040"/>
                <a:gd name="T34" fmla="*/ 1468 w 2072"/>
                <a:gd name="T35" fmla="*/ 1481 h 2040"/>
                <a:gd name="T36" fmla="*/ 1511 w 2072"/>
                <a:gd name="T37" fmla="*/ 1434 h 2040"/>
                <a:gd name="T38" fmla="*/ 1987 w 2072"/>
                <a:gd name="T39" fmla="*/ 1911 h 2040"/>
                <a:gd name="T40" fmla="*/ 1997 w 2072"/>
                <a:gd name="T41" fmla="*/ 1933 h 2040"/>
                <a:gd name="T42" fmla="*/ 1987 w 2072"/>
                <a:gd name="T43" fmla="*/ 1956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72" h="2040">
                  <a:moveTo>
                    <a:pt x="1552" y="1384"/>
                  </a:moveTo>
                  <a:cubicBezTo>
                    <a:pt x="1815" y="1028"/>
                    <a:pt x="1740" y="527"/>
                    <a:pt x="1384" y="263"/>
                  </a:cubicBezTo>
                  <a:cubicBezTo>
                    <a:pt x="1029" y="0"/>
                    <a:pt x="527" y="75"/>
                    <a:pt x="264" y="431"/>
                  </a:cubicBezTo>
                  <a:cubicBezTo>
                    <a:pt x="0" y="787"/>
                    <a:pt x="75" y="1289"/>
                    <a:pt x="431" y="1552"/>
                  </a:cubicBezTo>
                  <a:cubicBezTo>
                    <a:pt x="728" y="1771"/>
                    <a:pt x="1136" y="1760"/>
                    <a:pt x="1420" y="1524"/>
                  </a:cubicBezTo>
                  <a:cubicBezTo>
                    <a:pt x="1897" y="2001"/>
                    <a:pt x="1897" y="2001"/>
                    <a:pt x="1897" y="2001"/>
                  </a:cubicBezTo>
                  <a:cubicBezTo>
                    <a:pt x="1934" y="2039"/>
                    <a:pt x="1994" y="2040"/>
                    <a:pt x="2033" y="2003"/>
                  </a:cubicBezTo>
                  <a:cubicBezTo>
                    <a:pt x="2071" y="1966"/>
                    <a:pt x="2072" y="1906"/>
                    <a:pt x="2035" y="1868"/>
                  </a:cubicBezTo>
                  <a:cubicBezTo>
                    <a:pt x="2034" y="1867"/>
                    <a:pt x="2033" y="1866"/>
                    <a:pt x="2033" y="1865"/>
                  </a:cubicBezTo>
                  <a:lnTo>
                    <a:pt x="1552" y="1384"/>
                  </a:lnTo>
                  <a:close/>
                  <a:moveTo>
                    <a:pt x="173" y="909"/>
                  </a:moveTo>
                  <a:cubicBezTo>
                    <a:pt x="173" y="503"/>
                    <a:pt x="503" y="173"/>
                    <a:pt x="909" y="173"/>
                  </a:cubicBezTo>
                  <a:cubicBezTo>
                    <a:pt x="1315" y="173"/>
                    <a:pt x="1645" y="503"/>
                    <a:pt x="1645" y="909"/>
                  </a:cubicBezTo>
                  <a:cubicBezTo>
                    <a:pt x="1645" y="1315"/>
                    <a:pt x="1315" y="1645"/>
                    <a:pt x="909" y="1645"/>
                  </a:cubicBezTo>
                  <a:cubicBezTo>
                    <a:pt x="503" y="1645"/>
                    <a:pt x="173" y="1315"/>
                    <a:pt x="173" y="909"/>
                  </a:cubicBezTo>
                  <a:close/>
                  <a:moveTo>
                    <a:pt x="1987" y="1956"/>
                  </a:moveTo>
                  <a:cubicBezTo>
                    <a:pt x="1975" y="1968"/>
                    <a:pt x="1955" y="1968"/>
                    <a:pt x="1943" y="1956"/>
                  </a:cubicBezTo>
                  <a:cubicBezTo>
                    <a:pt x="1468" y="1481"/>
                    <a:pt x="1468" y="1481"/>
                    <a:pt x="1468" y="1481"/>
                  </a:cubicBezTo>
                  <a:cubicBezTo>
                    <a:pt x="1483" y="1466"/>
                    <a:pt x="1497" y="1450"/>
                    <a:pt x="1511" y="1434"/>
                  </a:cubicBezTo>
                  <a:cubicBezTo>
                    <a:pt x="1987" y="1911"/>
                    <a:pt x="1987" y="1911"/>
                    <a:pt x="1987" y="1911"/>
                  </a:cubicBezTo>
                  <a:cubicBezTo>
                    <a:pt x="1994" y="1916"/>
                    <a:pt x="1997" y="1925"/>
                    <a:pt x="1997" y="1933"/>
                  </a:cubicBezTo>
                  <a:cubicBezTo>
                    <a:pt x="1997" y="1942"/>
                    <a:pt x="1994" y="1950"/>
                    <a:pt x="1987" y="1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90" name="Freeform 30">
              <a:extLst>
                <a:ext uri="{FF2B5EF4-FFF2-40B4-BE49-F238E27FC236}">
                  <a16:creationId xmlns:a16="http://schemas.microsoft.com/office/drawing/2014/main" id="{6E2B40D3-70B2-441E-8C20-F51A514F63B4}"/>
                </a:ext>
              </a:extLst>
            </p:cNvPr>
            <p:cNvSpPr>
              <a:spLocks noEditPoints="1"/>
            </p:cNvSpPr>
            <p:nvPr/>
          </p:nvSpPr>
          <p:spPr bwMode="auto">
            <a:xfrm>
              <a:off x="-862013" y="4435476"/>
              <a:ext cx="117475" cy="234950"/>
            </a:xfrm>
            <a:custGeom>
              <a:avLst/>
              <a:gdLst>
                <a:gd name="T0" fmla="*/ 32 w 192"/>
                <a:gd name="T1" fmla="*/ 384 h 384"/>
                <a:gd name="T2" fmla="*/ 160 w 192"/>
                <a:gd name="T3" fmla="*/ 384 h 384"/>
                <a:gd name="T4" fmla="*/ 192 w 192"/>
                <a:gd name="T5" fmla="*/ 352 h 384"/>
                <a:gd name="T6" fmla="*/ 192 w 192"/>
                <a:gd name="T7" fmla="*/ 32 h 384"/>
                <a:gd name="T8" fmla="*/ 160 w 192"/>
                <a:gd name="T9" fmla="*/ 0 h 384"/>
                <a:gd name="T10" fmla="*/ 32 w 192"/>
                <a:gd name="T11" fmla="*/ 0 h 384"/>
                <a:gd name="T12" fmla="*/ 0 w 192"/>
                <a:gd name="T13" fmla="*/ 32 h 384"/>
                <a:gd name="T14" fmla="*/ 0 w 192"/>
                <a:gd name="T15" fmla="*/ 352 h 384"/>
                <a:gd name="T16" fmla="*/ 32 w 192"/>
                <a:gd name="T17" fmla="*/ 384 h 384"/>
                <a:gd name="T18" fmla="*/ 64 w 192"/>
                <a:gd name="T19" fmla="*/ 64 h 384"/>
                <a:gd name="T20" fmla="*/ 128 w 192"/>
                <a:gd name="T21" fmla="*/ 64 h 384"/>
                <a:gd name="T22" fmla="*/ 128 w 192"/>
                <a:gd name="T23" fmla="*/ 320 h 384"/>
                <a:gd name="T24" fmla="*/ 64 w 192"/>
                <a:gd name="T25" fmla="*/ 320 h 384"/>
                <a:gd name="T26" fmla="*/ 64 w 192"/>
                <a:gd name="T27" fmla="*/ 6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384">
                  <a:moveTo>
                    <a:pt x="32" y="384"/>
                  </a:moveTo>
                  <a:cubicBezTo>
                    <a:pt x="160" y="384"/>
                    <a:pt x="160" y="384"/>
                    <a:pt x="160" y="384"/>
                  </a:cubicBezTo>
                  <a:cubicBezTo>
                    <a:pt x="178" y="384"/>
                    <a:pt x="192" y="370"/>
                    <a:pt x="192" y="352"/>
                  </a:cubicBezTo>
                  <a:cubicBezTo>
                    <a:pt x="192" y="32"/>
                    <a:pt x="192" y="32"/>
                    <a:pt x="192" y="32"/>
                  </a:cubicBezTo>
                  <a:cubicBezTo>
                    <a:pt x="192" y="14"/>
                    <a:pt x="178" y="0"/>
                    <a:pt x="160" y="0"/>
                  </a:cubicBezTo>
                  <a:cubicBezTo>
                    <a:pt x="32" y="0"/>
                    <a:pt x="32" y="0"/>
                    <a:pt x="32" y="0"/>
                  </a:cubicBezTo>
                  <a:cubicBezTo>
                    <a:pt x="14" y="0"/>
                    <a:pt x="0" y="14"/>
                    <a:pt x="0" y="32"/>
                  </a:cubicBezTo>
                  <a:cubicBezTo>
                    <a:pt x="0" y="352"/>
                    <a:pt x="0" y="352"/>
                    <a:pt x="0" y="352"/>
                  </a:cubicBezTo>
                  <a:cubicBezTo>
                    <a:pt x="0" y="370"/>
                    <a:pt x="14" y="384"/>
                    <a:pt x="32" y="384"/>
                  </a:cubicBezTo>
                  <a:close/>
                  <a:moveTo>
                    <a:pt x="64" y="64"/>
                  </a:moveTo>
                  <a:cubicBezTo>
                    <a:pt x="128" y="64"/>
                    <a:pt x="128" y="64"/>
                    <a:pt x="128" y="64"/>
                  </a:cubicBezTo>
                  <a:cubicBezTo>
                    <a:pt x="128" y="320"/>
                    <a:pt x="128" y="320"/>
                    <a:pt x="128" y="320"/>
                  </a:cubicBezTo>
                  <a:cubicBezTo>
                    <a:pt x="64" y="320"/>
                    <a:pt x="64" y="320"/>
                    <a:pt x="64" y="320"/>
                  </a:cubicBezTo>
                  <a:lnTo>
                    <a:pt x="64"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91" name="Freeform 31">
              <a:extLst>
                <a:ext uri="{FF2B5EF4-FFF2-40B4-BE49-F238E27FC236}">
                  <a16:creationId xmlns:a16="http://schemas.microsoft.com/office/drawing/2014/main" id="{2E503ACF-7677-4814-9C19-63C4C6586360}"/>
                </a:ext>
              </a:extLst>
            </p:cNvPr>
            <p:cNvSpPr>
              <a:spLocks noEditPoints="1"/>
            </p:cNvSpPr>
            <p:nvPr/>
          </p:nvSpPr>
          <p:spPr bwMode="auto">
            <a:xfrm>
              <a:off x="-704850" y="4395788"/>
              <a:ext cx="117475" cy="274638"/>
            </a:xfrm>
            <a:custGeom>
              <a:avLst/>
              <a:gdLst>
                <a:gd name="T0" fmla="*/ 32 w 192"/>
                <a:gd name="T1" fmla="*/ 448 h 448"/>
                <a:gd name="T2" fmla="*/ 160 w 192"/>
                <a:gd name="T3" fmla="*/ 448 h 448"/>
                <a:gd name="T4" fmla="*/ 192 w 192"/>
                <a:gd name="T5" fmla="*/ 416 h 448"/>
                <a:gd name="T6" fmla="*/ 192 w 192"/>
                <a:gd name="T7" fmla="*/ 32 h 448"/>
                <a:gd name="T8" fmla="*/ 160 w 192"/>
                <a:gd name="T9" fmla="*/ 0 h 448"/>
                <a:gd name="T10" fmla="*/ 32 w 192"/>
                <a:gd name="T11" fmla="*/ 0 h 448"/>
                <a:gd name="T12" fmla="*/ 0 w 192"/>
                <a:gd name="T13" fmla="*/ 32 h 448"/>
                <a:gd name="T14" fmla="*/ 0 w 192"/>
                <a:gd name="T15" fmla="*/ 416 h 448"/>
                <a:gd name="T16" fmla="*/ 32 w 192"/>
                <a:gd name="T17" fmla="*/ 448 h 448"/>
                <a:gd name="T18" fmla="*/ 64 w 192"/>
                <a:gd name="T19" fmla="*/ 64 h 448"/>
                <a:gd name="T20" fmla="*/ 128 w 192"/>
                <a:gd name="T21" fmla="*/ 64 h 448"/>
                <a:gd name="T22" fmla="*/ 128 w 192"/>
                <a:gd name="T23" fmla="*/ 384 h 448"/>
                <a:gd name="T24" fmla="*/ 64 w 192"/>
                <a:gd name="T25" fmla="*/ 384 h 448"/>
                <a:gd name="T26" fmla="*/ 64 w 192"/>
                <a:gd name="T27" fmla="*/ 64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448">
                  <a:moveTo>
                    <a:pt x="32" y="448"/>
                  </a:moveTo>
                  <a:cubicBezTo>
                    <a:pt x="160" y="448"/>
                    <a:pt x="160" y="448"/>
                    <a:pt x="160" y="448"/>
                  </a:cubicBezTo>
                  <a:cubicBezTo>
                    <a:pt x="178" y="448"/>
                    <a:pt x="192" y="434"/>
                    <a:pt x="192" y="416"/>
                  </a:cubicBezTo>
                  <a:cubicBezTo>
                    <a:pt x="192" y="32"/>
                    <a:pt x="192" y="32"/>
                    <a:pt x="192" y="32"/>
                  </a:cubicBezTo>
                  <a:cubicBezTo>
                    <a:pt x="192" y="14"/>
                    <a:pt x="178" y="0"/>
                    <a:pt x="160" y="0"/>
                  </a:cubicBezTo>
                  <a:cubicBezTo>
                    <a:pt x="32" y="0"/>
                    <a:pt x="32" y="0"/>
                    <a:pt x="32" y="0"/>
                  </a:cubicBezTo>
                  <a:cubicBezTo>
                    <a:pt x="14" y="0"/>
                    <a:pt x="0" y="14"/>
                    <a:pt x="0" y="32"/>
                  </a:cubicBezTo>
                  <a:cubicBezTo>
                    <a:pt x="0" y="416"/>
                    <a:pt x="0" y="416"/>
                    <a:pt x="0" y="416"/>
                  </a:cubicBezTo>
                  <a:cubicBezTo>
                    <a:pt x="0" y="434"/>
                    <a:pt x="14" y="448"/>
                    <a:pt x="32" y="448"/>
                  </a:cubicBezTo>
                  <a:close/>
                  <a:moveTo>
                    <a:pt x="64" y="64"/>
                  </a:moveTo>
                  <a:cubicBezTo>
                    <a:pt x="128" y="64"/>
                    <a:pt x="128" y="64"/>
                    <a:pt x="128" y="64"/>
                  </a:cubicBezTo>
                  <a:cubicBezTo>
                    <a:pt x="128" y="384"/>
                    <a:pt x="128" y="384"/>
                    <a:pt x="128" y="384"/>
                  </a:cubicBezTo>
                  <a:cubicBezTo>
                    <a:pt x="64" y="384"/>
                    <a:pt x="64" y="384"/>
                    <a:pt x="64" y="384"/>
                  </a:cubicBezTo>
                  <a:lnTo>
                    <a:pt x="64"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92" name="Freeform 32">
              <a:extLst>
                <a:ext uri="{FF2B5EF4-FFF2-40B4-BE49-F238E27FC236}">
                  <a16:creationId xmlns:a16="http://schemas.microsoft.com/office/drawing/2014/main" id="{1DAD541A-2987-4279-ADF6-FD601DBE3053}"/>
                </a:ext>
              </a:extLst>
            </p:cNvPr>
            <p:cNvSpPr>
              <a:spLocks noEditPoints="1"/>
            </p:cNvSpPr>
            <p:nvPr/>
          </p:nvSpPr>
          <p:spPr bwMode="auto">
            <a:xfrm>
              <a:off x="-549275" y="4356101"/>
              <a:ext cx="117475" cy="314325"/>
            </a:xfrm>
            <a:custGeom>
              <a:avLst/>
              <a:gdLst>
                <a:gd name="T0" fmla="*/ 160 w 192"/>
                <a:gd name="T1" fmla="*/ 0 h 512"/>
                <a:gd name="T2" fmla="*/ 32 w 192"/>
                <a:gd name="T3" fmla="*/ 0 h 512"/>
                <a:gd name="T4" fmla="*/ 0 w 192"/>
                <a:gd name="T5" fmla="*/ 32 h 512"/>
                <a:gd name="T6" fmla="*/ 0 w 192"/>
                <a:gd name="T7" fmla="*/ 480 h 512"/>
                <a:gd name="T8" fmla="*/ 32 w 192"/>
                <a:gd name="T9" fmla="*/ 512 h 512"/>
                <a:gd name="T10" fmla="*/ 160 w 192"/>
                <a:gd name="T11" fmla="*/ 512 h 512"/>
                <a:gd name="T12" fmla="*/ 192 w 192"/>
                <a:gd name="T13" fmla="*/ 480 h 512"/>
                <a:gd name="T14" fmla="*/ 192 w 192"/>
                <a:gd name="T15" fmla="*/ 32 h 512"/>
                <a:gd name="T16" fmla="*/ 160 w 192"/>
                <a:gd name="T17" fmla="*/ 0 h 512"/>
                <a:gd name="T18" fmla="*/ 128 w 192"/>
                <a:gd name="T19" fmla="*/ 448 h 512"/>
                <a:gd name="T20" fmla="*/ 64 w 192"/>
                <a:gd name="T21" fmla="*/ 448 h 512"/>
                <a:gd name="T22" fmla="*/ 64 w 192"/>
                <a:gd name="T23" fmla="*/ 64 h 512"/>
                <a:gd name="T24" fmla="*/ 128 w 192"/>
                <a:gd name="T25" fmla="*/ 64 h 512"/>
                <a:gd name="T26" fmla="*/ 128 w 192"/>
                <a:gd name="T27" fmla="*/ 44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512">
                  <a:moveTo>
                    <a:pt x="160" y="0"/>
                  </a:moveTo>
                  <a:cubicBezTo>
                    <a:pt x="32" y="0"/>
                    <a:pt x="32" y="0"/>
                    <a:pt x="32" y="0"/>
                  </a:cubicBezTo>
                  <a:cubicBezTo>
                    <a:pt x="14" y="0"/>
                    <a:pt x="0" y="14"/>
                    <a:pt x="0" y="32"/>
                  </a:cubicBezTo>
                  <a:cubicBezTo>
                    <a:pt x="0" y="480"/>
                    <a:pt x="0" y="480"/>
                    <a:pt x="0" y="480"/>
                  </a:cubicBezTo>
                  <a:cubicBezTo>
                    <a:pt x="0" y="498"/>
                    <a:pt x="14" y="512"/>
                    <a:pt x="32" y="512"/>
                  </a:cubicBezTo>
                  <a:cubicBezTo>
                    <a:pt x="160" y="512"/>
                    <a:pt x="160" y="512"/>
                    <a:pt x="160" y="512"/>
                  </a:cubicBezTo>
                  <a:cubicBezTo>
                    <a:pt x="178" y="512"/>
                    <a:pt x="192" y="498"/>
                    <a:pt x="192" y="480"/>
                  </a:cubicBezTo>
                  <a:cubicBezTo>
                    <a:pt x="192" y="32"/>
                    <a:pt x="192" y="32"/>
                    <a:pt x="192" y="32"/>
                  </a:cubicBezTo>
                  <a:cubicBezTo>
                    <a:pt x="192" y="14"/>
                    <a:pt x="178" y="0"/>
                    <a:pt x="160" y="0"/>
                  </a:cubicBezTo>
                  <a:close/>
                  <a:moveTo>
                    <a:pt x="128" y="448"/>
                  </a:moveTo>
                  <a:cubicBezTo>
                    <a:pt x="64" y="448"/>
                    <a:pt x="64" y="448"/>
                    <a:pt x="64" y="448"/>
                  </a:cubicBezTo>
                  <a:cubicBezTo>
                    <a:pt x="64" y="64"/>
                    <a:pt x="64" y="64"/>
                    <a:pt x="64" y="64"/>
                  </a:cubicBezTo>
                  <a:cubicBezTo>
                    <a:pt x="128" y="64"/>
                    <a:pt x="128" y="64"/>
                    <a:pt x="128" y="64"/>
                  </a:cubicBezTo>
                  <a:lnTo>
                    <a:pt x="128" y="4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93" name="Freeform 33">
              <a:extLst>
                <a:ext uri="{FF2B5EF4-FFF2-40B4-BE49-F238E27FC236}">
                  <a16:creationId xmlns:a16="http://schemas.microsoft.com/office/drawing/2014/main" id="{27C22315-E5AF-4F24-88F9-CB6AB7E08552}"/>
                </a:ext>
              </a:extLst>
            </p:cNvPr>
            <p:cNvSpPr>
              <a:spLocks/>
            </p:cNvSpPr>
            <p:nvPr/>
          </p:nvSpPr>
          <p:spPr bwMode="auto">
            <a:xfrm>
              <a:off x="-288925" y="4081463"/>
              <a:ext cx="131763" cy="93663"/>
            </a:xfrm>
            <a:custGeom>
              <a:avLst/>
              <a:gdLst>
                <a:gd name="T0" fmla="*/ 132 w 215"/>
                <a:gd name="T1" fmla="*/ 64 h 151"/>
                <a:gd name="T2" fmla="*/ 215 w 215"/>
                <a:gd name="T3" fmla="*/ 64 h 151"/>
                <a:gd name="T4" fmla="*/ 215 w 215"/>
                <a:gd name="T5" fmla="*/ 0 h 151"/>
                <a:gd name="T6" fmla="*/ 119 w 215"/>
                <a:gd name="T7" fmla="*/ 0 h 151"/>
                <a:gd name="T8" fmla="*/ 96 w 215"/>
                <a:gd name="T9" fmla="*/ 9 h 151"/>
                <a:gd name="T10" fmla="*/ 0 w 215"/>
                <a:gd name="T11" fmla="*/ 105 h 151"/>
                <a:gd name="T12" fmla="*/ 46 w 215"/>
                <a:gd name="T13" fmla="*/ 151 h 151"/>
                <a:gd name="T14" fmla="*/ 132 w 215"/>
                <a:gd name="T15" fmla="*/ 64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51">
                  <a:moveTo>
                    <a:pt x="132" y="64"/>
                  </a:moveTo>
                  <a:cubicBezTo>
                    <a:pt x="215" y="64"/>
                    <a:pt x="215" y="64"/>
                    <a:pt x="215" y="64"/>
                  </a:cubicBezTo>
                  <a:cubicBezTo>
                    <a:pt x="215" y="0"/>
                    <a:pt x="215" y="0"/>
                    <a:pt x="215" y="0"/>
                  </a:cubicBezTo>
                  <a:cubicBezTo>
                    <a:pt x="119" y="0"/>
                    <a:pt x="119" y="0"/>
                    <a:pt x="119" y="0"/>
                  </a:cubicBezTo>
                  <a:cubicBezTo>
                    <a:pt x="111" y="0"/>
                    <a:pt x="102" y="3"/>
                    <a:pt x="96" y="9"/>
                  </a:cubicBezTo>
                  <a:cubicBezTo>
                    <a:pt x="0" y="105"/>
                    <a:pt x="0" y="105"/>
                    <a:pt x="0" y="105"/>
                  </a:cubicBezTo>
                  <a:cubicBezTo>
                    <a:pt x="46" y="151"/>
                    <a:pt x="46" y="151"/>
                    <a:pt x="46" y="151"/>
                  </a:cubicBezTo>
                  <a:lnTo>
                    <a:pt x="132"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94" name="Rectangle 34">
              <a:extLst>
                <a:ext uri="{FF2B5EF4-FFF2-40B4-BE49-F238E27FC236}">
                  <a16:creationId xmlns:a16="http://schemas.microsoft.com/office/drawing/2014/main" id="{6E9B25CB-5EDE-4F43-95BF-53487A8F78CD}"/>
                </a:ext>
              </a:extLst>
            </p:cNvPr>
            <p:cNvSpPr>
              <a:spLocks noChangeArrowheads="1"/>
            </p:cNvSpPr>
            <p:nvPr/>
          </p:nvSpPr>
          <p:spPr bwMode="auto">
            <a:xfrm>
              <a:off x="-117475" y="4081463"/>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95" name="Rectangle 35">
              <a:extLst>
                <a:ext uri="{FF2B5EF4-FFF2-40B4-BE49-F238E27FC236}">
                  <a16:creationId xmlns:a16="http://schemas.microsoft.com/office/drawing/2014/main" id="{83D7A9F0-856E-4247-A559-F5E383557906}"/>
                </a:ext>
              </a:extLst>
            </p:cNvPr>
            <p:cNvSpPr>
              <a:spLocks noChangeArrowheads="1"/>
            </p:cNvSpPr>
            <p:nvPr/>
          </p:nvSpPr>
          <p:spPr bwMode="auto">
            <a:xfrm>
              <a:off x="-117475" y="4160838"/>
              <a:ext cx="39688"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96" name="Rectangle 36">
              <a:extLst>
                <a:ext uri="{FF2B5EF4-FFF2-40B4-BE49-F238E27FC236}">
                  <a16:creationId xmlns:a16="http://schemas.microsoft.com/office/drawing/2014/main" id="{36A06170-56B1-4211-90CF-2E5B07E98FE6}"/>
                </a:ext>
              </a:extLst>
            </p:cNvPr>
            <p:cNvSpPr>
              <a:spLocks noChangeArrowheads="1"/>
            </p:cNvSpPr>
            <p:nvPr/>
          </p:nvSpPr>
          <p:spPr bwMode="auto">
            <a:xfrm>
              <a:off x="-38100" y="4160838"/>
              <a:ext cx="96838"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97" name="Rectangle 37">
              <a:extLst>
                <a:ext uri="{FF2B5EF4-FFF2-40B4-BE49-F238E27FC236}">
                  <a16:creationId xmlns:a16="http://schemas.microsoft.com/office/drawing/2014/main" id="{A4EA0809-738E-4248-91F7-E4939164DD56}"/>
                </a:ext>
              </a:extLst>
            </p:cNvPr>
            <p:cNvSpPr>
              <a:spLocks noChangeArrowheads="1"/>
            </p:cNvSpPr>
            <p:nvPr/>
          </p:nvSpPr>
          <p:spPr bwMode="auto">
            <a:xfrm>
              <a:off x="-117475" y="4238626"/>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98" name="Freeform 38">
              <a:extLst>
                <a:ext uri="{FF2B5EF4-FFF2-40B4-BE49-F238E27FC236}">
                  <a16:creationId xmlns:a16="http://schemas.microsoft.com/office/drawing/2014/main" id="{AA353F4E-D515-4479-912A-6B7B3EDD8524}"/>
                </a:ext>
              </a:extLst>
            </p:cNvPr>
            <p:cNvSpPr>
              <a:spLocks/>
            </p:cNvSpPr>
            <p:nvPr/>
          </p:nvSpPr>
          <p:spPr bwMode="auto">
            <a:xfrm>
              <a:off x="-901700" y="5087938"/>
              <a:ext cx="131763" cy="93663"/>
            </a:xfrm>
            <a:custGeom>
              <a:avLst/>
              <a:gdLst>
                <a:gd name="T0" fmla="*/ 83 w 215"/>
                <a:gd name="T1" fmla="*/ 87 h 151"/>
                <a:gd name="T2" fmla="*/ 0 w 215"/>
                <a:gd name="T3" fmla="*/ 87 h 151"/>
                <a:gd name="T4" fmla="*/ 0 w 215"/>
                <a:gd name="T5" fmla="*/ 151 h 151"/>
                <a:gd name="T6" fmla="*/ 96 w 215"/>
                <a:gd name="T7" fmla="*/ 151 h 151"/>
                <a:gd name="T8" fmla="*/ 119 w 215"/>
                <a:gd name="T9" fmla="*/ 142 h 151"/>
                <a:gd name="T10" fmla="*/ 215 w 215"/>
                <a:gd name="T11" fmla="*/ 46 h 151"/>
                <a:gd name="T12" fmla="*/ 169 w 215"/>
                <a:gd name="T13" fmla="*/ 0 h 151"/>
                <a:gd name="T14" fmla="*/ 83 w 215"/>
                <a:gd name="T15" fmla="*/ 87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51">
                  <a:moveTo>
                    <a:pt x="83" y="87"/>
                  </a:moveTo>
                  <a:cubicBezTo>
                    <a:pt x="0" y="87"/>
                    <a:pt x="0" y="87"/>
                    <a:pt x="0" y="87"/>
                  </a:cubicBezTo>
                  <a:cubicBezTo>
                    <a:pt x="0" y="151"/>
                    <a:pt x="0" y="151"/>
                    <a:pt x="0" y="151"/>
                  </a:cubicBezTo>
                  <a:cubicBezTo>
                    <a:pt x="96" y="151"/>
                    <a:pt x="96" y="151"/>
                    <a:pt x="96" y="151"/>
                  </a:cubicBezTo>
                  <a:cubicBezTo>
                    <a:pt x="104" y="151"/>
                    <a:pt x="113" y="148"/>
                    <a:pt x="119" y="142"/>
                  </a:cubicBezTo>
                  <a:cubicBezTo>
                    <a:pt x="215" y="46"/>
                    <a:pt x="215" y="46"/>
                    <a:pt x="215" y="46"/>
                  </a:cubicBezTo>
                  <a:cubicBezTo>
                    <a:pt x="169" y="0"/>
                    <a:pt x="169" y="0"/>
                    <a:pt x="169" y="0"/>
                  </a:cubicBezTo>
                  <a:lnTo>
                    <a:pt x="83"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99" name="Rectangle 39">
              <a:extLst>
                <a:ext uri="{FF2B5EF4-FFF2-40B4-BE49-F238E27FC236}">
                  <a16:creationId xmlns:a16="http://schemas.microsoft.com/office/drawing/2014/main" id="{4030DBF4-6224-49C9-A3A0-8B1B08C009F3}"/>
                </a:ext>
              </a:extLst>
            </p:cNvPr>
            <p:cNvSpPr>
              <a:spLocks noChangeArrowheads="1"/>
            </p:cNvSpPr>
            <p:nvPr/>
          </p:nvSpPr>
          <p:spPr bwMode="auto">
            <a:xfrm>
              <a:off x="-1117600" y="5141913"/>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00" name="Rectangle 40">
              <a:extLst>
                <a:ext uri="{FF2B5EF4-FFF2-40B4-BE49-F238E27FC236}">
                  <a16:creationId xmlns:a16="http://schemas.microsoft.com/office/drawing/2014/main" id="{7F749F18-E56E-474F-BD9D-B9DD63EC1354}"/>
                </a:ext>
              </a:extLst>
            </p:cNvPr>
            <p:cNvSpPr>
              <a:spLocks noChangeArrowheads="1"/>
            </p:cNvSpPr>
            <p:nvPr/>
          </p:nvSpPr>
          <p:spPr bwMode="auto">
            <a:xfrm>
              <a:off x="-979488" y="5062538"/>
              <a:ext cx="38100"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01" name="Rectangle 41">
              <a:extLst>
                <a:ext uri="{FF2B5EF4-FFF2-40B4-BE49-F238E27FC236}">
                  <a16:creationId xmlns:a16="http://schemas.microsoft.com/office/drawing/2014/main" id="{68C57248-310C-425B-B74C-839A2814A596}"/>
                </a:ext>
              </a:extLst>
            </p:cNvPr>
            <p:cNvSpPr>
              <a:spLocks noChangeArrowheads="1"/>
            </p:cNvSpPr>
            <p:nvPr/>
          </p:nvSpPr>
          <p:spPr bwMode="auto">
            <a:xfrm>
              <a:off x="-1117600" y="5062538"/>
              <a:ext cx="98425"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02" name="Rectangle 42">
              <a:extLst>
                <a:ext uri="{FF2B5EF4-FFF2-40B4-BE49-F238E27FC236}">
                  <a16:creationId xmlns:a16="http://schemas.microsoft.com/office/drawing/2014/main" id="{EE20CDD9-D381-4B32-A5C7-FEBCADCF75E6}"/>
                </a:ext>
              </a:extLst>
            </p:cNvPr>
            <p:cNvSpPr>
              <a:spLocks noChangeArrowheads="1"/>
            </p:cNvSpPr>
            <p:nvPr/>
          </p:nvSpPr>
          <p:spPr bwMode="auto">
            <a:xfrm>
              <a:off x="-1117600" y="4984751"/>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03" name="Rectangle 43">
              <a:extLst>
                <a:ext uri="{FF2B5EF4-FFF2-40B4-BE49-F238E27FC236}">
                  <a16:creationId xmlns:a16="http://schemas.microsoft.com/office/drawing/2014/main" id="{FA0CFA0B-E82E-4A3A-909A-4409641821C2}"/>
                </a:ext>
              </a:extLst>
            </p:cNvPr>
            <p:cNvSpPr>
              <a:spLocks noChangeArrowheads="1"/>
            </p:cNvSpPr>
            <p:nvPr/>
          </p:nvSpPr>
          <p:spPr bwMode="auto">
            <a:xfrm>
              <a:off x="-862013" y="4710113"/>
              <a:ext cx="430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8" name="Agrupar 1">
            <a:extLst>
              <a:ext uri="{FF2B5EF4-FFF2-40B4-BE49-F238E27FC236}">
                <a16:creationId xmlns:a16="http://schemas.microsoft.com/office/drawing/2014/main" id="{5DE34150-FFFB-46B1-A30F-3662C1019B87}"/>
              </a:ext>
            </a:extLst>
          </p:cNvPr>
          <p:cNvGrpSpPr/>
          <p:nvPr/>
        </p:nvGrpSpPr>
        <p:grpSpPr>
          <a:xfrm>
            <a:off x="243840" y="172721"/>
            <a:ext cx="727710" cy="731520"/>
            <a:chOff x="190500" y="60960"/>
            <a:chExt cx="830580" cy="760427"/>
          </a:xfrm>
        </p:grpSpPr>
        <p:sp>
          <p:nvSpPr>
            <p:cNvPr id="9" name="Rectangle 16">
              <a:extLst>
                <a:ext uri="{FF2B5EF4-FFF2-40B4-BE49-F238E27FC236}">
                  <a16:creationId xmlns:a16="http://schemas.microsoft.com/office/drawing/2014/main" id="{795296BC-B48A-8972-C0F7-BA6A24437970}"/>
                </a:ext>
              </a:extLst>
            </p:cNvPr>
            <p:cNvSpPr/>
            <p:nvPr/>
          </p:nvSpPr>
          <p:spPr>
            <a:xfrm>
              <a:off x="190500" y="60960"/>
              <a:ext cx="830580" cy="760427"/>
            </a:xfrm>
            <a:prstGeom prst="rect">
              <a:avLst/>
            </a:prstGeom>
            <a:solidFill>
              <a:srgbClr val="BDD52A"/>
            </a:solidFill>
            <a:ln w="381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10" name="Rectangle 16">
              <a:extLst>
                <a:ext uri="{FF2B5EF4-FFF2-40B4-BE49-F238E27FC236}">
                  <a16:creationId xmlns:a16="http://schemas.microsoft.com/office/drawing/2014/main" id="{69AC0AB3-B163-1291-9B12-518EB370D641}"/>
                </a:ext>
              </a:extLst>
            </p:cNvPr>
            <p:cNvSpPr/>
            <p:nvPr/>
          </p:nvSpPr>
          <p:spPr>
            <a:xfrm>
              <a:off x="245794" y="113489"/>
              <a:ext cx="721946" cy="655369"/>
            </a:xfrm>
            <a:prstGeom prst="rect">
              <a:avLst/>
            </a:prstGeom>
            <a:solidFill>
              <a:srgbClr val="566067"/>
            </a:solidFill>
            <a:ln>
              <a:solidFill>
                <a:srgbClr val="566067"/>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11" name="Textfeld 4">
              <a:extLst>
                <a:ext uri="{FF2B5EF4-FFF2-40B4-BE49-F238E27FC236}">
                  <a16:creationId xmlns:a16="http://schemas.microsoft.com/office/drawing/2014/main" id="{B727D82B-62A2-39E5-C324-4B0A88DE221E}"/>
                </a:ext>
              </a:extLst>
            </p:cNvPr>
            <p:cNvSpPr txBox="1"/>
            <p:nvPr/>
          </p:nvSpPr>
          <p:spPr bwMode="gray">
            <a:xfrm>
              <a:off x="389761" y="115477"/>
              <a:ext cx="407305" cy="6398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w="12700">
                    <a:noFill/>
                  </a:ln>
                  <a:solidFill>
                    <a:schemeClr val="bg1"/>
                  </a:solidFill>
                  <a:effectLst/>
                  <a:uLnTx/>
                  <a:uFillTx/>
                  <a:latin typeface="EYInterstate Light"/>
                  <a:ea typeface="+mn-ea"/>
                  <a:cs typeface="+mn-cs"/>
                </a:rPr>
                <a:t>6</a:t>
              </a:r>
              <a:endParaRPr kumimoji="0" lang="en-US" sz="3200" b="0" i="0" u="none" strike="noStrike" kern="0" cap="none" spc="0" normalizeH="0" baseline="0" noProof="0" dirty="0">
                <a:ln w="12700">
                  <a:noFill/>
                </a:ln>
                <a:solidFill>
                  <a:schemeClr val="bg1"/>
                </a:solidFill>
                <a:effectLst/>
                <a:uLnTx/>
                <a:uFillTx/>
                <a:latin typeface="EYInterstate Light"/>
                <a:ea typeface="+mn-ea"/>
                <a:cs typeface="+mn-cs"/>
              </a:endParaRPr>
            </a:p>
          </p:txBody>
        </p:sp>
      </p:grpSp>
      <p:pic>
        <p:nvPicPr>
          <p:cNvPr id="12" name="Picture 2" descr="See the source image">
            <a:extLst>
              <a:ext uri="{FF2B5EF4-FFF2-40B4-BE49-F238E27FC236}">
                <a16:creationId xmlns:a16="http://schemas.microsoft.com/office/drawing/2014/main" id="{7A62F28B-1722-4063-533F-66830A2DDA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9378" y="189000"/>
            <a:ext cx="568123" cy="590400"/>
          </a:xfrm>
          <a:prstGeom prst="rect">
            <a:avLst/>
          </a:prstGeom>
          <a:noFill/>
          <a:ln>
            <a:solidFill>
              <a:srgbClr val="BDD52A"/>
            </a:solidFill>
          </a:ln>
          <a:extLst>
            <a:ext uri="{909E8E84-426E-40DD-AFC4-6F175D3DCCD1}">
              <a14:hiddenFill xmlns:a14="http://schemas.microsoft.com/office/drawing/2010/main">
                <a:solidFill>
                  <a:srgbClr val="FFFFFF"/>
                </a:solidFill>
              </a14:hiddenFill>
            </a:ext>
          </a:extLst>
        </p:spPr>
      </p:pic>
      <p:sp>
        <p:nvSpPr>
          <p:cNvPr id="13" name="CaixaDeTexto 8">
            <a:extLst>
              <a:ext uri="{FF2B5EF4-FFF2-40B4-BE49-F238E27FC236}">
                <a16:creationId xmlns:a16="http://schemas.microsoft.com/office/drawing/2014/main" id="{07734198-A9BE-2C36-384A-5B6FA9C84D23}"/>
              </a:ext>
            </a:extLst>
          </p:cNvPr>
          <p:cNvSpPr txBox="1"/>
          <p:nvPr/>
        </p:nvSpPr>
        <p:spPr>
          <a:xfrm>
            <a:off x="1097686" y="223253"/>
            <a:ext cx="7080156" cy="707886"/>
          </a:xfrm>
          <a:prstGeom prst="rect">
            <a:avLst/>
          </a:prstGeom>
          <a:noFill/>
        </p:spPr>
        <p:txBody>
          <a:bodyPr wrap="square" rtlCol="0">
            <a:spAutoFit/>
          </a:bodyPr>
          <a:lstStyle/>
          <a:p>
            <a:r>
              <a:rPr lang="en-US" sz="2400" b="1" dirty="0"/>
              <a:t>Final Conclusions</a:t>
            </a:r>
          </a:p>
          <a:p>
            <a:r>
              <a:rPr lang="en-US" sz="1600" i="1" dirty="0"/>
              <a:t>Main Findings</a:t>
            </a:r>
            <a:endParaRPr lang="pt-PT" sz="1600" i="1" dirty="0"/>
          </a:p>
        </p:txBody>
      </p:sp>
      <p:cxnSp>
        <p:nvCxnSpPr>
          <p:cNvPr id="14" name="Conexão reta 9">
            <a:extLst>
              <a:ext uri="{FF2B5EF4-FFF2-40B4-BE49-F238E27FC236}">
                <a16:creationId xmlns:a16="http://schemas.microsoft.com/office/drawing/2014/main" id="{CF65CD0E-9EE2-FDA3-1768-D02BD98B1382}"/>
              </a:ext>
            </a:extLst>
          </p:cNvPr>
          <p:cNvCxnSpPr>
            <a:cxnSpLocks/>
          </p:cNvCxnSpPr>
          <p:nvPr/>
        </p:nvCxnSpPr>
        <p:spPr>
          <a:xfrm>
            <a:off x="243840" y="1028247"/>
            <a:ext cx="11733661" cy="0"/>
          </a:xfrm>
          <a:prstGeom prst="line">
            <a:avLst/>
          </a:prstGeom>
          <a:ln>
            <a:solidFill>
              <a:srgbClr val="566067"/>
            </a:solidFill>
            <a:prstDash val="lgDash"/>
          </a:ln>
        </p:spPr>
        <p:style>
          <a:lnRef idx="1">
            <a:schemeClr val="accent1"/>
          </a:lnRef>
          <a:fillRef idx="0">
            <a:schemeClr val="accent1"/>
          </a:fillRef>
          <a:effectRef idx="0">
            <a:schemeClr val="accent1"/>
          </a:effectRef>
          <a:fontRef idx="minor">
            <a:schemeClr val="tx1"/>
          </a:fontRef>
        </p:style>
      </p:cxnSp>
      <p:sp>
        <p:nvSpPr>
          <p:cNvPr id="2" name="Fußzeilenplatzhalter 4">
            <a:extLst>
              <a:ext uri="{FF2B5EF4-FFF2-40B4-BE49-F238E27FC236}">
                <a16:creationId xmlns:a16="http://schemas.microsoft.com/office/drawing/2014/main" id="{D35130F3-60FA-F901-AFED-FAB1871FF653}"/>
              </a:ext>
            </a:extLst>
          </p:cNvPr>
          <p:cNvSpPr txBox="1">
            <a:spLocks/>
          </p:cNvSpPr>
          <p:nvPr/>
        </p:nvSpPr>
        <p:spPr>
          <a:xfrm>
            <a:off x="4266170" y="6489000"/>
            <a:ext cx="3086100" cy="180000"/>
          </a:xfrm>
          <a:prstGeom prst="rect">
            <a:avLst/>
          </a:prstGeom>
        </p:spPr>
        <p:txBody>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t>Credit Risk Scoring: A Stacking Generalization Approach</a:t>
            </a:r>
            <a:endParaRPr lang="en-US" sz="1000" dirty="0"/>
          </a:p>
        </p:txBody>
      </p:sp>
      <p:sp>
        <p:nvSpPr>
          <p:cNvPr id="3" name="Fußzeilenplatzhalter 4">
            <a:extLst>
              <a:ext uri="{FF2B5EF4-FFF2-40B4-BE49-F238E27FC236}">
                <a16:creationId xmlns:a16="http://schemas.microsoft.com/office/drawing/2014/main" id="{3D4029CB-70AA-2309-C4B9-771956D1480F}"/>
              </a:ext>
            </a:extLst>
          </p:cNvPr>
          <p:cNvSpPr txBox="1">
            <a:spLocks/>
          </p:cNvSpPr>
          <p:nvPr/>
        </p:nvSpPr>
        <p:spPr>
          <a:xfrm>
            <a:off x="8607340" y="6489000"/>
            <a:ext cx="3086100" cy="180000"/>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solidFill>
                  <a:schemeClr val="tx1"/>
                </a:solidFill>
              </a:rPr>
              <a:t>Page 15</a:t>
            </a:r>
          </a:p>
        </p:txBody>
      </p:sp>
    </p:spTree>
    <p:extLst>
      <p:ext uri="{BB962C8B-B14F-4D97-AF65-F5344CB8AC3E}">
        <p14:creationId xmlns:p14="http://schemas.microsoft.com/office/powerpoint/2010/main" val="3406045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8529D4D3-D72C-4BE1-9DA3-5F12DF51E1B6}"/>
              </a:ext>
            </a:extLst>
          </p:cNvPr>
          <p:cNvGrpSpPr/>
          <p:nvPr/>
        </p:nvGrpSpPr>
        <p:grpSpPr>
          <a:xfrm>
            <a:off x="1313511" y="1639601"/>
            <a:ext cx="2072217" cy="2357967"/>
            <a:chOff x="6248400" y="1724025"/>
            <a:chExt cx="1554163" cy="1768475"/>
          </a:xfrm>
          <a:solidFill>
            <a:schemeClr val="accent6"/>
          </a:solidFill>
        </p:grpSpPr>
        <p:sp>
          <p:nvSpPr>
            <p:cNvPr id="75" name="Freeform 5">
              <a:extLst>
                <a:ext uri="{FF2B5EF4-FFF2-40B4-BE49-F238E27FC236}">
                  <a16:creationId xmlns:a16="http://schemas.microsoft.com/office/drawing/2014/main" id="{39C00DDA-F4D5-47BE-9D57-949885153D48}"/>
                </a:ext>
              </a:extLst>
            </p:cNvPr>
            <p:cNvSpPr>
              <a:spLocks noEditPoints="1"/>
            </p:cNvSpPr>
            <p:nvPr/>
          </p:nvSpPr>
          <p:spPr bwMode="auto">
            <a:xfrm>
              <a:off x="6248400" y="2038350"/>
              <a:ext cx="1554163" cy="1454150"/>
            </a:xfrm>
            <a:custGeom>
              <a:avLst/>
              <a:gdLst>
                <a:gd name="T0" fmla="*/ 5274 w 5274"/>
                <a:gd name="T1" fmla="*/ 2297 h 4934"/>
                <a:gd name="T2" fmla="*/ 3723 w 5274"/>
                <a:gd name="T3" fmla="*/ 1770 h 4934"/>
                <a:gd name="T4" fmla="*/ 3867 w 5274"/>
                <a:gd name="T5" fmla="*/ 704 h 4934"/>
                <a:gd name="T6" fmla="*/ 2989 w 5274"/>
                <a:gd name="T7" fmla="*/ 0 h 4934"/>
                <a:gd name="T8" fmla="*/ 2722 w 5274"/>
                <a:gd name="T9" fmla="*/ 517 h 4934"/>
                <a:gd name="T10" fmla="*/ 1231 w 5274"/>
                <a:gd name="T11" fmla="*/ 1418 h 4934"/>
                <a:gd name="T12" fmla="*/ 0 w 5274"/>
                <a:gd name="T13" fmla="*/ 1594 h 4934"/>
                <a:gd name="T14" fmla="*/ 176 w 5274"/>
                <a:gd name="T15" fmla="*/ 4934 h 4934"/>
                <a:gd name="T16" fmla="*/ 1707 w 5274"/>
                <a:gd name="T17" fmla="*/ 4633 h 4934"/>
                <a:gd name="T18" fmla="*/ 2922 w 5274"/>
                <a:gd name="T19" fmla="*/ 4934 h 4934"/>
                <a:gd name="T20" fmla="*/ 4922 w 5274"/>
                <a:gd name="T21" fmla="*/ 4407 h 4934"/>
                <a:gd name="T22" fmla="*/ 5274 w 5274"/>
                <a:gd name="T23" fmla="*/ 3704 h 4934"/>
                <a:gd name="T24" fmla="*/ 5274 w 5274"/>
                <a:gd name="T25" fmla="*/ 3000 h 4934"/>
                <a:gd name="T26" fmla="*/ 1407 w 5274"/>
                <a:gd name="T27" fmla="*/ 4407 h 4934"/>
                <a:gd name="T28" fmla="*/ 352 w 5274"/>
                <a:gd name="T29" fmla="*/ 4582 h 4934"/>
                <a:gd name="T30" fmla="*/ 1231 w 5274"/>
                <a:gd name="T31" fmla="*/ 1770 h 4934"/>
                <a:gd name="T32" fmla="*/ 1407 w 5274"/>
                <a:gd name="T33" fmla="*/ 4407 h 4934"/>
                <a:gd name="T34" fmla="*/ 4746 w 5274"/>
                <a:gd name="T35" fmla="*/ 2825 h 4934"/>
                <a:gd name="T36" fmla="*/ 4746 w 5274"/>
                <a:gd name="T37" fmla="*/ 3176 h 4934"/>
                <a:gd name="T38" fmla="*/ 4219 w 5274"/>
                <a:gd name="T39" fmla="*/ 3352 h 4934"/>
                <a:gd name="T40" fmla="*/ 4746 w 5274"/>
                <a:gd name="T41" fmla="*/ 3528 h 4934"/>
                <a:gd name="T42" fmla="*/ 4746 w 5274"/>
                <a:gd name="T43" fmla="*/ 3879 h 4934"/>
                <a:gd name="T44" fmla="*/ 4219 w 5274"/>
                <a:gd name="T45" fmla="*/ 4055 h 4934"/>
                <a:gd name="T46" fmla="*/ 4571 w 5274"/>
                <a:gd name="T47" fmla="*/ 4407 h 4934"/>
                <a:gd name="T48" fmla="*/ 2922 w 5274"/>
                <a:gd name="T49" fmla="*/ 4582 h 4934"/>
                <a:gd name="T50" fmla="*/ 1758 w 5274"/>
                <a:gd name="T51" fmla="*/ 4280 h 4934"/>
                <a:gd name="T52" fmla="*/ 2547 w 5274"/>
                <a:gd name="T53" fmla="*/ 1592 h 4934"/>
                <a:gd name="T54" fmla="*/ 3126 w 5274"/>
                <a:gd name="T55" fmla="*/ 352 h 4934"/>
                <a:gd name="T56" fmla="*/ 3516 w 5274"/>
                <a:gd name="T57" fmla="*/ 704 h 4934"/>
                <a:gd name="T58" fmla="*/ 3348 w 5274"/>
                <a:gd name="T59" fmla="*/ 1770 h 4934"/>
                <a:gd name="T60" fmla="*/ 2813 w 5274"/>
                <a:gd name="T61" fmla="*/ 1946 h 4934"/>
                <a:gd name="T62" fmla="*/ 4746 w 5274"/>
                <a:gd name="T63" fmla="*/ 2121 h 4934"/>
                <a:gd name="T64" fmla="*/ 4746 w 5274"/>
                <a:gd name="T65" fmla="*/ 2473 h 4934"/>
                <a:gd name="T66" fmla="*/ 4219 w 5274"/>
                <a:gd name="T67" fmla="*/ 2649 h 4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4" h="4934">
                  <a:moveTo>
                    <a:pt x="5139" y="2649"/>
                  </a:moveTo>
                  <a:cubicBezTo>
                    <a:pt x="5223" y="2555"/>
                    <a:pt x="5274" y="2432"/>
                    <a:pt x="5274" y="2297"/>
                  </a:cubicBezTo>
                  <a:cubicBezTo>
                    <a:pt x="5274" y="2007"/>
                    <a:pt x="5037" y="1770"/>
                    <a:pt x="4746" y="1770"/>
                  </a:cubicBezTo>
                  <a:cubicBezTo>
                    <a:pt x="3723" y="1770"/>
                    <a:pt x="3723" y="1770"/>
                    <a:pt x="3723" y="1770"/>
                  </a:cubicBezTo>
                  <a:cubicBezTo>
                    <a:pt x="3824" y="1462"/>
                    <a:pt x="3867" y="1054"/>
                    <a:pt x="3867" y="879"/>
                  </a:cubicBezTo>
                  <a:cubicBezTo>
                    <a:pt x="3867" y="704"/>
                    <a:pt x="3867" y="704"/>
                    <a:pt x="3867" y="704"/>
                  </a:cubicBezTo>
                  <a:cubicBezTo>
                    <a:pt x="3867" y="316"/>
                    <a:pt x="3552" y="0"/>
                    <a:pt x="3164" y="0"/>
                  </a:cubicBezTo>
                  <a:cubicBezTo>
                    <a:pt x="2989" y="0"/>
                    <a:pt x="2989" y="0"/>
                    <a:pt x="2989" y="0"/>
                  </a:cubicBezTo>
                  <a:cubicBezTo>
                    <a:pt x="2908" y="0"/>
                    <a:pt x="2838" y="55"/>
                    <a:pt x="2818" y="134"/>
                  </a:cubicBezTo>
                  <a:cubicBezTo>
                    <a:pt x="2722" y="517"/>
                    <a:pt x="2722" y="517"/>
                    <a:pt x="2722" y="517"/>
                  </a:cubicBezTo>
                  <a:cubicBezTo>
                    <a:pt x="2588" y="1053"/>
                    <a:pt x="2162" y="1645"/>
                    <a:pt x="1721" y="1753"/>
                  </a:cubicBezTo>
                  <a:cubicBezTo>
                    <a:pt x="1644" y="1557"/>
                    <a:pt x="1453" y="1418"/>
                    <a:pt x="1231" y="1418"/>
                  </a:cubicBezTo>
                  <a:cubicBezTo>
                    <a:pt x="176" y="1418"/>
                    <a:pt x="176" y="1418"/>
                    <a:pt x="176" y="1418"/>
                  </a:cubicBezTo>
                  <a:cubicBezTo>
                    <a:pt x="79" y="1418"/>
                    <a:pt x="0" y="1497"/>
                    <a:pt x="0" y="1594"/>
                  </a:cubicBezTo>
                  <a:cubicBezTo>
                    <a:pt x="0" y="4758"/>
                    <a:pt x="0" y="4758"/>
                    <a:pt x="0" y="4758"/>
                  </a:cubicBezTo>
                  <a:cubicBezTo>
                    <a:pt x="0" y="4855"/>
                    <a:pt x="79" y="4934"/>
                    <a:pt x="176" y="4934"/>
                  </a:cubicBezTo>
                  <a:cubicBezTo>
                    <a:pt x="1231" y="4934"/>
                    <a:pt x="1231" y="4934"/>
                    <a:pt x="1231" y="4934"/>
                  </a:cubicBezTo>
                  <a:cubicBezTo>
                    <a:pt x="1440" y="4934"/>
                    <a:pt x="1622" y="4811"/>
                    <a:pt x="1707" y="4633"/>
                  </a:cubicBezTo>
                  <a:cubicBezTo>
                    <a:pt x="2311" y="4835"/>
                    <a:pt x="2311" y="4835"/>
                    <a:pt x="2311" y="4835"/>
                  </a:cubicBezTo>
                  <a:cubicBezTo>
                    <a:pt x="2508" y="4901"/>
                    <a:pt x="2714" y="4934"/>
                    <a:pt x="2922" y="4934"/>
                  </a:cubicBezTo>
                  <a:cubicBezTo>
                    <a:pt x="4395" y="4934"/>
                    <a:pt x="4395" y="4934"/>
                    <a:pt x="4395" y="4934"/>
                  </a:cubicBezTo>
                  <a:cubicBezTo>
                    <a:pt x="4686" y="4934"/>
                    <a:pt x="4922" y="4697"/>
                    <a:pt x="4922" y="4407"/>
                  </a:cubicBezTo>
                  <a:cubicBezTo>
                    <a:pt x="4922" y="4338"/>
                    <a:pt x="4909" y="4272"/>
                    <a:pt x="4885" y="4212"/>
                  </a:cubicBezTo>
                  <a:cubicBezTo>
                    <a:pt x="5109" y="4151"/>
                    <a:pt x="5274" y="3946"/>
                    <a:pt x="5274" y="3704"/>
                  </a:cubicBezTo>
                  <a:cubicBezTo>
                    <a:pt x="5274" y="3569"/>
                    <a:pt x="5223" y="3445"/>
                    <a:pt x="5139" y="3352"/>
                  </a:cubicBezTo>
                  <a:cubicBezTo>
                    <a:pt x="5223" y="3259"/>
                    <a:pt x="5274" y="3135"/>
                    <a:pt x="5274" y="3000"/>
                  </a:cubicBezTo>
                  <a:cubicBezTo>
                    <a:pt x="5274" y="2866"/>
                    <a:pt x="5223" y="2742"/>
                    <a:pt x="5139" y="2649"/>
                  </a:cubicBezTo>
                  <a:close/>
                  <a:moveTo>
                    <a:pt x="1407" y="4407"/>
                  </a:moveTo>
                  <a:cubicBezTo>
                    <a:pt x="1407" y="4504"/>
                    <a:pt x="1328" y="4582"/>
                    <a:pt x="1231" y="4582"/>
                  </a:cubicBezTo>
                  <a:cubicBezTo>
                    <a:pt x="352" y="4582"/>
                    <a:pt x="352" y="4582"/>
                    <a:pt x="352" y="4582"/>
                  </a:cubicBezTo>
                  <a:cubicBezTo>
                    <a:pt x="352" y="1770"/>
                    <a:pt x="352" y="1770"/>
                    <a:pt x="352" y="1770"/>
                  </a:cubicBezTo>
                  <a:cubicBezTo>
                    <a:pt x="1231" y="1770"/>
                    <a:pt x="1231" y="1770"/>
                    <a:pt x="1231" y="1770"/>
                  </a:cubicBezTo>
                  <a:cubicBezTo>
                    <a:pt x="1328" y="1770"/>
                    <a:pt x="1407" y="1849"/>
                    <a:pt x="1407" y="1946"/>
                  </a:cubicBezTo>
                  <a:lnTo>
                    <a:pt x="1407" y="4407"/>
                  </a:lnTo>
                  <a:close/>
                  <a:moveTo>
                    <a:pt x="4395" y="2825"/>
                  </a:moveTo>
                  <a:cubicBezTo>
                    <a:pt x="4746" y="2825"/>
                    <a:pt x="4746" y="2825"/>
                    <a:pt x="4746" y="2825"/>
                  </a:cubicBezTo>
                  <a:cubicBezTo>
                    <a:pt x="4843" y="2825"/>
                    <a:pt x="4922" y="2903"/>
                    <a:pt x="4922" y="3000"/>
                  </a:cubicBezTo>
                  <a:cubicBezTo>
                    <a:pt x="4922" y="3097"/>
                    <a:pt x="4843" y="3176"/>
                    <a:pt x="4746" y="3176"/>
                  </a:cubicBezTo>
                  <a:cubicBezTo>
                    <a:pt x="4395" y="3176"/>
                    <a:pt x="4395" y="3176"/>
                    <a:pt x="4395" y="3176"/>
                  </a:cubicBezTo>
                  <a:cubicBezTo>
                    <a:pt x="4298" y="3176"/>
                    <a:pt x="4219" y="3255"/>
                    <a:pt x="4219" y="3352"/>
                  </a:cubicBezTo>
                  <a:cubicBezTo>
                    <a:pt x="4219" y="3449"/>
                    <a:pt x="4298" y="3528"/>
                    <a:pt x="4395" y="3528"/>
                  </a:cubicBezTo>
                  <a:cubicBezTo>
                    <a:pt x="4746" y="3528"/>
                    <a:pt x="4746" y="3528"/>
                    <a:pt x="4746" y="3528"/>
                  </a:cubicBezTo>
                  <a:cubicBezTo>
                    <a:pt x="4843" y="3528"/>
                    <a:pt x="4922" y="3607"/>
                    <a:pt x="4922" y="3704"/>
                  </a:cubicBezTo>
                  <a:cubicBezTo>
                    <a:pt x="4922" y="3800"/>
                    <a:pt x="4843" y="3879"/>
                    <a:pt x="4746" y="3879"/>
                  </a:cubicBezTo>
                  <a:cubicBezTo>
                    <a:pt x="4395" y="3879"/>
                    <a:pt x="4395" y="3879"/>
                    <a:pt x="4395" y="3879"/>
                  </a:cubicBezTo>
                  <a:cubicBezTo>
                    <a:pt x="4298" y="3879"/>
                    <a:pt x="4219" y="3958"/>
                    <a:pt x="4219" y="4055"/>
                  </a:cubicBezTo>
                  <a:cubicBezTo>
                    <a:pt x="4219" y="4152"/>
                    <a:pt x="4298" y="4231"/>
                    <a:pt x="4395" y="4231"/>
                  </a:cubicBezTo>
                  <a:cubicBezTo>
                    <a:pt x="4492" y="4231"/>
                    <a:pt x="4571" y="4310"/>
                    <a:pt x="4571" y="4407"/>
                  </a:cubicBezTo>
                  <a:cubicBezTo>
                    <a:pt x="4571" y="4504"/>
                    <a:pt x="4492" y="4582"/>
                    <a:pt x="4395" y="4582"/>
                  </a:cubicBezTo>
                  <a:cubicBezTo>
                    <a:pt x="2922" y="4582"/>
                    <a:pt x="2922" y="4582"/>
                    <a:pt x="2922" y="4582"/>
                  </a:cubicBezTo>
                  <a:cubicBezTo>
                    <a:pt x="2752" y="4582"/>
                    <a:pt x="2583" y="4555"/>
                    <a:pt x="2422" y="4501"/>
                  </a:cubicBezTo>
                  <a:cubicBezTo>
                    <a:pt x="1758" y="4280"/>
                    <a:pt x="1758" y="4280"/>
                    <a:pt x="1758" y="4280"/>
                  </a:cubicBezTo>
                  <a:cubicBezTo>
                    <a:pt x="1758" y="2105"/>
                    <a:pt x="1758" y="2105"/>
                    <a:pt x="1758" y="2105"/>
                  </a:cubicBezTo>
                  <a:cubicBezTo>
                    <a:pt x="2034" y="2052"/>
                    <a:pt x="2304" y="1878"/>
                    <a:pt x="2547" y="1592"/>
                  </a:cubicBezTo>
                  <a:cubicBezTo>
                    <a:pt x="2785" y="1313"/>
                    <a:pt x="2978" y="943"/>
                    <a:pt x="3063" y="602"/>
                  </a:cubicBezTo>
                  <a:cubicBezTo>
                    <a:pt x="3126" y="352"/>
                    <a:pt x="3126" y="352"/>
                    <a:pt x="3126" y="352"/>
                  </a:cubicBezTo>
                  <a:cubicBezTo>
                    <a:pt x="3164" y="352"/>
                    <a:pt x="3164" y="352"/>
                    <a:pt x="3164" y="352"/>
                  </a:cubicBezTo>
                  <a:cubicBezTo>
                    <a:pt x="3358" y="352"/>
                    <a:pt x="3516" y="510"/>
                    <a:pt x="3516" y="704"/>
                  </a:cubicBezTo>
                  <a:cubicBezTo>
                    <a:pt x="3516" y="879"/>
                    <a:pt x="3516" y="879"/>
                    <a:pt x="3516" y="879"/>
                  </a:cubicBezTo>
                  <a:cubicBezTo>
                    <a:pt x="3516" y="1115"/>
                    <a:pt x="3442" y="1568"/>
                    <a:pt x="3348" y="1770"/>
                  </a:cubicBezTo>
                  <a:cubicBezTo>
                    <a:pt x="2989" y="1770"/>
                    <a:pt x="2989" y="1770"/>
                    <a:pt x="2989" y="1770"/>
                  </a:cubicBezTo>
                  <a:cubicBezTo>
                    <a:pt x="2892" y="1770"/>
                    <a:pt x="2813" y="1849"/>
                    <a:pt x="2813" y="1946"/>
                  </a:cubicBezTo>
                  <a:cubicBezTo>
                    <a:pt x="2813" y="2043"/>
                    <a:pt x="2892" y="2121"/>
                    <a:pt x="2989" y="2121"/>
                  </a:cubicBezTo>
                  <a:cubicBezTo>
                    <a:pt x="4746" y="2121"/>
                    <a:pt x="4746" y="2121"/>
                    <a:pt x="4746" y="2121"/>
                  </a:cubicBezTo>
                  <a:cubicBezTo>
                    <a:pt x="4843" y="2121"/>
                    <a:pt x="4922" y="2200"/>
                    <a:pt x="4922" y="2297"/>
                  </a:cubicBezTo>
                  <a:cubicBezTo>
                    <a:pt x="4922" y="2394"/>
                    <a:pt x="4843" y="2473"/>
                    <a:pt x="4746" y="2473"/>
                  </a:cubicBezTo>
                  <a:cubicBezTo>
                    <a:pt x="4395" y="2473"/>
                    <a:pt x="4395" y="2473"/>
                    <a:pt x="4395" y="2473"/>
                  </a:cubicBezTo>
                  <a:cubicBezTo>
                    <a:pt x="4298" y="2473"/>
                    <a:pt x="4219" y="2552"/>
                    <a:pt x="4219" y="2649"/>
                  </a:cubicBezTo>
                  <a:cubicBezTo>
                    <a:pt x="4219" y="2746"/>
                    <a:pt x="4298" y="2825"/>
                    <a:pt x="4395" y="28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76" name="Oval 6">
              <a:extLst>
                <a:ext uri="{FF2B5EF4-FFF2-40B4-BE49-F238E27FC236}">
                  <a16:creationId xmlns:a16="http://schemas.microsoft.com/office/drawing/2014/main" id="{6BE4E5FB-76BA-4682-BE0A-F54DA1748425}"/>
                </a:ext>
              </a:extLst>
            </p:cNvPr>
            <p:cNvSpPr>
              <a:spLocks noChangeArrowheads="1"/>
            </p:cNvSpPr>
            <p:nvPr/>
          </p:nvSpPr>
          <p:spPr bwMode="auto">
            <a:xfrm>
              <a:off x="6456363" y="3181350"/>
              <a:ext cx="103188" cy="104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77" name="Freeform 7">
              <a:extLst>
                <a:ext uri="{FF2B5EF4-FFF2-40B4-BE49-F238E27FC236}">
                  <a16:creationId xmlns:a16="http://schemas.microsoft.com/office/drawing/2014/main" id="{34C84E72-07B4-43D0-8894-7ED72DD7922E}"/>
                </a:ext>
              </a:extLst>
            </p:cNvPr>
            <p:cNvSpPr>
              <a:spLocks/>
            </p:cNvSpPr>
            <p:nvPr/>
          </p:nvSpPr>
          <p:spPr bwMode="auto">
            <a:xfrm>
              <a:off x="7181850" y="1724025"/>
              <a:ext cx="103188" cy="211138"/>
            </a:xfrm>
            <a:custGeom>
              <a:avLst/>
              <a:gdLst>
                <a:gd name="T0" fmla="*/ 176 w 352"/>
                <a:gd name="T1" fmla="*/ 0 h 715"/>
                <a:gd name="T2" fmla="*/ 0 w 352"/>
                <a:gd name="T3" fmla="*/ 176 h 715"/>
                <a:gd name="T4" fmla="*/ 0 w 352"/>
                <a:gd name="T5" fmla="*/ 539 h 715"/>
                <a:gd name="T6" fmla="*/ 176 w 352"/>
                <a:gd name="T7" fmla="*/ 715 h 715"/>
                <a:gd name="T8" fmla="*/ 352 w 352"/>
                <a:gd name="T9" fmla="*/ 539 h 715"/>
                <a:gd name="T10" fmla="*/ 352 w 352"/>
                <a:gd name="T11" fmla="*/ 176 h 715"/>
                <a:gd name="T12" fmla="*/ 176 w 352"/>
                <a:gd name="T13" fmla="*/ 0 h 715"/>
              </a:gdLst>
              <a:ahLst/>
              <a:cxnLst>
                <a:cxn ang="0">
                  <a:pos x="T0" y="T1"/>
                </a:cxn>
                <a:cxn ang="0">
                  <a:pos x="T2" y="T3"/>
                </a:cxn>
                <a:cxn ang="0">
                  <a:pos x="T4" y="T5"/>
                </a:cxn>
                <a:cxn ang="0">
                  <a:pos x="T6" y="T7"/>
                </a:cxn>
                <a:cxn ang="0">
                  <a:pos x="T8" y="T9"/>
                </a:cxn>
                <a:cxn ang="0">
                  <a:pos x="T10" y="T11"/>
                </a:cxn>
                <a:cxn ang="0">
                  <a:pos x="T12" y="T13"/>
                </a:cxn>
              </a:cxnLst>
              <a:rect l="0" t="0" r="r" b="b"/>
              <a:pathLst>
                <a:path w="352" h="715">
                  <a:moveTo>
                    <a:pt x="176" y="0"/>
                  </a:moveTo>
                  <a:cubicBezTo>
                    <a:pt x="79" y="0"/>
                    <a:pt x="0" y="79"/>
                    <a:pt x="0" y="176"/>
                  </a:cubicBezTo>
                  <a:cubicBezTo>
                    <a:pt x="0" y="539"/>
                    <a:pt x="0" y="539"/>
                    <a:pt x="0" y="539"/>
                  </a:cubicBezTo>
                  <a:cubicBezTo>
                    <a:pt x="0" y="636"/>
                    <a:pt x="79" y="715"/>
                    <a:pt x="176" y="715"/>
                  </a:cubicBezTo>
                  <a:cubicBezTo>
                    <a:pt x="273" y="715"/>
                    <a:pt x="352" y="636"/>
                    <a:pt x="352" y="539"/>
                  </a:cubicBezTo>
                  <a:cubicBezTo>
                    <a:pt x="352" y="176"/>
                    <a:pt x="352" y="176"/>
                    <a:pt x="352" y="176"/>
                  </a:cubicBezTo>
                  <a:cubicBezTo>
                    <a:pt x="352" y="79"/>
                    <a:pt x="273" y="0"/>
                    <a:pt x="17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78" name="Freeform 8">
              <a:extLst>
                <a:ext uri="{FF2B5EF4-FFF2-40B4-BE49-F238E27FC236}">
                  <a16:creationId xmlns:a16="http://schemas.microsoft.com/office/drawing/2014/main" id="{E1858843-6C07-4715-BA97-3227148A570C}"/>
                </a:ext>
              </a:extLst>
            </p:cNvPr>
            <p:cNvSpPr>
              <a:spLocks/>
            </p:cNvSpPr>
            <p:nvPr/>
          </p:nvSpPr>
          <p:spPr bwMode="auto">
            <a:xfrm>
              <a:off x="6846888" y="1858963"/>
              <a:ext cx="187325" cy="187325"/>
            </a:xfrm>
            <a:custGeom>
              <a:avLst/>
              <a:gdLst>
                <a:gd name="T0" fmla="*/ 565 w 634"/>
                <a:gd name="T1" fmla="*/ 317 h 634"/>
                <a:gd name="T2" fmla="*/ 317 w 634"/>
                <a:gd name="T3" fmla="*/ 69 h 634"/>
                <a:gd name="T4" fmla="*/ 68 w 634"/>
                <a:gd name="T5" fmla="*/ 69 h 634"/>
                <a:gd name="T6" fmla="*/ 68 w 634"/>
                <a:gd name="T7" fmla="*/ 317 h 634"/>
                <a:gd name="T8" fmla="*/ 317 w 634"/>
                <a:gd name="T9" fmla="*/ 566 h 634"/>
                <a:gd name="T10" fmla="*/ 565 w 634"/>
                <a:gd name="T11" fmla="*/ 566 h 634"/>
                <a:gd name="T12" fmla="*/ 565 w 634"/>
                <a:gd name="T13" fmla="*/ 317 h 634"/>
              </a:gdLst>
              <a:ahLst/>
              <a:cxnLst>
                <a:cxn ang="0">
                  <a:pos x="T0" y="T1"/>
                </a:cxn>
                <a:cxn ang="0">
                  <a:pos x="T2" y="T3"/>
                </a:cxn>
                <a:cxn ang="0">
                  <a:pos x="T4" y="T5"/>
                </a:cxn>
                <a:cxn ang="0">
                  <a:pos x="T6" y="T7"/>
                </a:cxn>
                <a:cxn ang="0">
                  <a:pos x="T8" y="T9"/>
                </a:cxn>
                <a:cxn ang="0">
                  <a:pos x="T10" y="T11"/>
                </a:cxn>
                <a:cxn ang="0">
                  <a:pos x="T12" y="T13"/>
                </a:cxn>
              </a:cxnLst>
              <a:rect l="0" t="0" r="r" b="b"/>
              <a:pathLst>
                <a:path w="634" h="634">
                  <a:moveTo>
                    <a:pt x="565" y="317"/>
                  </a:moveTo>
                  <a:cubicBezTo>
                    <a:pt x="317" y="69"/>
                    <a:pt x="317" y="69"/>
                    <a:pt x="317" y="69"/>
                  </a:cubicBezTo>
                  <a:cubicBezTo>
                    <a:pt x="248" y="0"/>
                    <a:pt x="137" y="0"/>
                    <a:pt x="68" y="69"/>
                  </a:cubicBezTo>
                  <a:cubicBezTo>
                    <a:pt x="0" y="137"/>
                    <a:pt x="0" y="249"/>
                    <a:pt x="68" y="317"/>
                  </a:cubicBezTo>
                  <a:cubicBezTo>
                    <a:pt x="317" y="566"/>
                    <a:pt x="317" y="566"/>
                    <a:pt x="317" y="566"/>
                  </a:cubicBezTo>
                  <a:cubicBezTo>
                    <a:pt x="385" y="634"/>
                    <a:pt x="497" y="634"/>
                    <a:pt x="565" y="566"/>
                  </a:cubicBezTo>
                  <a:cubicBezTo>
                    <a:pt x="634" y="497"/>
                    <a:pt x="634" y="386"/>
                    <a:pt x="565" y="3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79" name="Freeform 9">
              <a:extLst>
                <a:ext uri="{FF2B5EF4-FFF2-40B4-BE49-F238E27FC236}">
                  <a16:creationId xmlns:a16="http://schemas.microsoft.com/office/drawing/2014/main" id="{0420E447-D75F-4E62-93C3-D10FDBE5EA0E}"/>
                </a:ext>
              </a:extLst>
            </p:cNvPr>
            <p:cNvSpPr>
              <a:spLocks/>
            </p:cNvSpPr>
            <p:nvPr/>
          </p:nvSpPr>
          <p:spPr bwMode="auto">
            <a:xfrm>
              <a:off x="7432675" y="1858963"/>
              <a:ext cx="187325" cy="187325"/>
            </a:xfrm>
            <a:custGeom>
              <a:avLst/>
              <a:gdLst>
                <a:gd name="T0" fmla="*/ 566 w 635"/>
                <a:gd name="T1" fmla="*/ 69 h 634"/>
                <a:gd name="T2" fmla="*/ 317 w 635"/>
                <a:gd name="T3" fmla="*/ 69 h 634"/>
                <a:gd name="T4" fmla="*/ 69 w 635"/>
                <a:gd name="T5" fmla="*/ 317 h 634"/>
                <a:gd name="T6" fmla="*/ 69 w 635"/>
                <a:gd name="T7" fmla="*/ 566 h 634"/>
                <a:gd name="T8" fmla="*/ 317 w 635"/>
                <a:gd name="T9" fmla="*/ 566 h 634"/>
                <a:gd name="T10" fmla="*/ 566 w 635"/>
                <a:gd name="T11" fmla="*/ 317 h 634"/>
                <a:gd name="T12" fmla="*/ 566 w 635"/>
                <a:gd name="T13" fmla="*/ 69 h 634"/>
              </a:gdLst>
              <a:ahLst/>
              <a:cxnLst>
                <a:cxn ang="0">
                  <a:pos x="T0" y="T1"/>
                </a:cxn>
                <a:cxn ang="0">
                  <a:pos x="T2" y="T3"/>
                </a:cxn>
                <a:cxn ang="0">
                  <a:pos x="T4" y="T5"/>
                </a:cxn>
                <a:cxn ang="0">
                  <a:pos x="T6" y="T7"/>
                </a:cxn>
                <a:cxn ang="0">
                  <a:pos x="T8" y="T9"/>
                </a:cxn>
                <a:cxn ang="0">
                  <a:pos x="T10" y="T11"/>
                </a:cxn>
                <a:cxn ang="0">
                  <a:pos x="T12" y="T13"/>
                </a:cxn>
              </a:cxnLst>
              <a:rect l="0" t="0" r="r" b="b"/>
              <a:pathLst>
                <a:path w="635" h="634">
                  <a:moveTo>
                    <a:pt x="566" y="69"/>
                  </a:moveTo>
                  <a:cubicBezTo>
                    <a:pt x="497" y="0"/>
                    <a:pt x="386" y="0"/>
                    <a:pt x="317" y="69"/>
                  </a:cubicBezTo>
                  <a:cubicBezTo>
                    <a:pt x="69" y="317"/>
                    <a:pt x="69" y="317"/>
                    <a:pt x="69" y="317"/>
                  </a:cubicBezTo>
                  <a:cubicBezTo>
                    <a:pt x="0" y="386"/>
                    <a:pt x="0" y="497"/>
                    <a:pt x="69" y="566"/>
                  </a:cubicBezTo>
                  <a:cubicBezTo>
                    <a:pt x="138" y="634"/>
                    <a:pt x="249" y="634"/>
                    <a:pt x="317" y="566"/>
                  </a:cubicBezTo>
                  <a:cubicBezTo>
                    <a:pt x="566" y="317"/>
                    <a:pt x="566" y="317"/>
                    <a:pt x="566" y="317"/>
                  </a:cubicBezTo>
                  <a:cubicBezTo>
                    <a:pt x="635" y="249"/>
                    <a:pt x="635" y="137"/>
                    <a:pt x="566"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31" name="Group 30">
            <a:extLst>
              <a:ext uri="{FF2B5EF4-FFF2-40B4-BE49-F238E27FC236}">
                <a16:creationId xmlns:a16="http://schemas.microsoft.com/office/drawing/2014/main" id="{69532D16-D0D2-4D5C-8F36-30549155D129}"/>
              </a:ext>
            </a:extLst>
          </p:cNvPr>
          <p:cNvGrpSpPr/>
          <p:nvPr/>
        </p:nvGrpSpPr>
        <p:grpSpPr>
          <a:xfrm>
            <a:off x="5165220" y="1305560"/>
            <a:ext cx="6509688" cy="1498600"/>
            <a:chOff x="3873915" y="979170"/>
            <a:chExt cx="4882266" cy="1123950"/>
          </a:xfrm>
        </p:grpSpPr>
        <p:sp>
          <p:nvSpPr>
            <p:cNvPr id="80" name="Round Same Side Corner Rectangle 46">
              <a:extLst>
                <a:ext uri="{FF2B5EF4-FFF2-40B4-BE49-F238E27FC236}">
                  <a16:creationId xmlns:a16="http://schemas.microsoft.com/office/drawing/2014/main" id="{77BCA6DF-2335-4C49-99B9-EEA43D08D1E2}"/>
                </a:ext>
              </a:extLst>
            </p:cNvPr>
            <p:cNvSpPr/>
            <p:nvPr/>
          </p:nvSpPr>
          <p:spPr bwMode="auto">
            <a:xfrm>
              <a:off x="3873915" y="1139567"/>
              <a:ext cx="4882266" cy="963553"/>
            </a:xfrm>
            <a:prstGeom prst="round2SameRect">
              <a:avLst>
                <a:gd name="adj1" fmla="val 0"/>
                <a:gd name="adj2" fmla="val 3392"/>
              </a:avLst>
            </a:prstGeom>
            <a:solidFill>
              <a:srgbClr val="6C7982"/>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sp>
          <p:nvSpPr>
            <p:cNvPr id="81" name="Round Same Side Corner Rectangle 2">
              <a:extLst>
                <a:ext uri="{FF2B5EF4-FFF2-40B4-BE49-F238E27FC236}">
                  <a16:creationId xmlns:a16="http://schemas.microsoft.com/office/drawing/2014/main" id="{676D37A5-8C9A-48F5-A065-55F0E413954B}"/>
                </a:ext>
              </a:extLst>
            </p:cNvPr>
            <p:cNvSpPr/>
            <p:nvPr/>
          </p:nvSpPr>
          <p:spPr bwMode="auto">
            <a:xfrm>
              <a:off x="3967092" y="979170"/>
              <a:ext cx="1900307" cy="346026"/>
            </a:xfrm>
            <a:prstGeom prst="round2SameRect">
              <a:avLst/>
            </a:prstGeom>
            <a:solidFill>
              <a:srgbClr val="BDD52A"/>
            </a:solidFill>
            <a:ln w="9525">
              <a:noFill/>
              <a:round/>
              <a:headEnd/>
              <a:tailEnd/>
            </a:ln>
          </p:spPr>
          <p:txBody>
            <a:bodyPr vert="horz" wrap="square" lIns="121920" tIns="60960" rIns="121920" bIns="60960" numCol="1" rtlCol="0" anchor="t" anchorCtr="0" compatLnSpc="1">
              <a:prstTxWarp prst="textNoShape">
                <a:avLst/>
              </a:prstTxWarp>
            </a:bodyPr>
            <a:lstStyle/>
            <a:p>
              <a:pPr algn="ctr"/>
              <a:r>
                <a:rPr lang="en-US" sz="1867" b="1" dirty="0">
                  <a:solidFill>
                    <a:schemeClr val="bg1"/>
                  </a:solidFill>
                </a:rPr>
                <a:t>Recommendation 1</a:t>
              </a:r>
              <a:endParaRPr lang="en-US" sz="1867" dirty="0">
                <a:solidFill>
                  <a:schemeClr val="bg1"/>
                </a:solidFill>
              </a:endParaRPr>
            </a:p>
          </p:txBody>
        </p:sp>
        <p:sp>
          <p:nvSpPr>
            <p:cNvPr id="82" name="Rectangle 81">
              <a:extLst>
                <a:ext uri="{FF2B5EF4-FFF2-40B4-BE49-F238E27FC236}">
                  <a16:creationId xmlns:a16="http://schemas.microsoft.com/office/drawing/2014/main" id="{CF8088EB-E1F3-4CA9-9B7B-8C2AF71AD24E}"/>
                </a:ext>
              </a:extLst>
            </p:cNvPr>
            <p:cNvSpPr/>
            <p:nvPr/>
          </p:nvSpPr>
          <p:spPr>
            <a:xfrm>
              <a:off x="3974542" y="1434298"/>
              <a:ext cx="4636058" cy="487970"/>
            </a:xfrm>
            <a:prstGeom prst="rect">
              <a:avLst/>
            </a:prstGeom>
          </p:spPr>
          <p:txBody>
            <a:bodyPr wrap="square" lIns="0" tIns="0" rIns="0" bIns="0">
              <a:spAutoFit/>
            </a:bodyPr>
            <a:lstStyle/>
            <a:p>
              <a:pPr>
                <a:lnSpc>
                  <a:spcPct val="160000"/>
                </a:lnSpc>
              </a:pPr>
              <a:r>
                <a:rPr lang="en-US" sz="1400" dirty="0">
                  <a:solidFill>
                    <a:schemeClr val="bg1"/>
                  </a:solidFill>
                </a:rPr>
                <a:t>Explore other state-of-the-art machine learning models combinations and different sampling techniques (e.g. SMOTE)</a:t>
              </a:r>
              <a:endParaRPr lang="en-US" sz="1467" dirty="0">
                <a:solidFill>
                  <a:schemeClr val="bg1"/>
                </a:solidFill>
              </a:endParaRPr>
            </a:p>
          </p:txBody>
        </p:sp>
      </p:grpSp>
      <p:grpSp>
        <p:nvGrpSpPr>
          <p:cNvPr id="92" name="Group 91">
            <a:extLst>
              <a:ext uri="{FF2B5EF4-FFF2-40B4-BE49-F238E27FC236}">
                <a16:creationId xmlns:a16="http://schemas.microsoft.com/office/drawing/2014/main" id="{59F38289-2A50-4024-8680-7B9FCC678EA6}"/>
              </a:ext>
            </a:extLst>
          </p:cNvPr>
          <p:cNvGrpSpPr/>
          <p:nvPr/>
        </p:nvGrpSpPr>
        <p:grpSpPr>
          <a:xfrm>
            <a:off x="5165220" y="2947419"/>
            <a:ext cx="6509688" cy="1498600"/>
            <a:chOff x="3873915" y="979170"/>
            <a:chExt cx="4882266" cy="1123950"/>
          </a:xfrm>
        </p:grpSpPr>
        <p:sp>
          <p:nvSpPr>
            <p:cNvPr id="93" name="Round Same Side Corner Rectangle 46">
              <a:extLst>
                <a:ext uri="{FF2B5EF4-FFF2-40B4-BE49-F238E27FC236}">
                  <a16:creationId xmlns:a16="http://schemas.microsoft.com/office/drawing/2014/main" id="{F752DA26-7FF1-4659-AB74-14085537B607}"/>
                </a:ext>
              </a:extLst>
            </p:cNvPr>
            <p:cNvSpPr/>
            <p:nvPr/>
          </p:nvSpPr>
          <p:spPr bwMode="auto">
            <a:xfrm>
              <a:off x="3873915" y="1139567"/>
              <a:ext cx="4882266" cy="963553"/>
            </a:xfrm>
            <a:prstGeom prst="round2SameRect">
              <a:avLst>
                <a:gd name="adj1" fmla="val 0"/>
                <a:gd name="adj2" fmla="val 3392"/>
              </a:avLst>
            </a:prstGeom>
            <a:solidFill>
              <a:srgbClr val="6C7982"/>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sp>
          <p:nvSpPr>
            <p:cNvPr id="94" name="Round Same Side Corner Rectangle 2">
              <a:extLst>
                <a:ext uri="{FF2B5EF4-FFF2-40B4-BE49-F238E27FC236}">
                  <a16:creationId xmlns:a16="http://schemas.microsoft.com/office/drawing/2014/main" id="{296BDE06-E628-4810-B7B8-E17BDC042C58}"/>
                </a:ext>
              </a:extLst>
            </p:cNvPr>
            <p:cNvSpPr/>
            <p:nvPr/>
          </p:nvSpPr>
          <p:spPr bwMode="auto">
            <a:xfrm>
              <a:off x="3967092" y="979170"/>
              <a:ext cx="1900307" cy="346026"/>
            </a:xfrm>
            <a:prstGeom prst="round2SameRect">
              <a:avLst/>
            </a:prstGeom>
            <a:solidFill>
              <a:srgbClr val="BDD52A"/>
            </a:solidFill>
            <a:ln w="9525">
              <a:noFill/>
              <a:round/>
              <a:headEnd/>
              <a:tailEnd/>
            </a:ln>
          </p:spPr>
          <p:txBody>
            <a:bodyPr vert="horz" wrap="square" lIns="121920" tIns="60960" rIns="121920" bIns="60960" numCol="1" rtlCol="0" anchor="t" anchorCtr="0" compatLnSpc="1">
              <a:prstTxWarp prst="textNoShape">
                <a:avLst/>
              </a:prstTxWarp>
            </a:bodyPr>
            <a:lstStyle/>
            <a:p>
              <a:pPr algn="ctr"/>
              <a:r>
                <a:rPr lang="en-US" sz="1867" b="1" dirty="0">
                  <a:solidFill>
                    <a:schemeClr val="bg1"/>
                  </a:solidFill>
                </a:rPr>
                <a:t>Recommendation 2</a:t>
              </a:r>
              <a:endParaRPr lang="en-US" sz="1867" dirty="0">
                <a:solidFill>
                  <a:schemeClr val="bg1"/>
                </a:solidFill>
              </a:endParaRPr>
            </a:p>
          </p:txBody>
        </p:sp>
        <p:sp>
          <p:nvSpPr>
            <p:cNvPr id="95" name="Rectangle 94">
              <a:extLst>
                <a:ext uri="{FF2B5EF4-FFF2-40B4-BE49-F238E27FC236}">
                  <a16:creationId xmlns:a16="http://schemas.microsoft.com/office/drawing/2014/main" id="{A344B8E7-6D2B-4EBD-B3C5-020A05A80550}"/>
                </a:ext>
              </a:extLst>
            </p:cNvPr>
            <p:cNvSpPr/>
            <p:nvPr/>
          </p:nvSpPr>
          <p:spPr>
            <a:xfrm>
              <a:off x="3974542" y="1434298"/>
              <a:ext cx="4636058" cy="487970"/>
            </a:xfrm>
            <a:prstGeom prst="rect">
              <a:avLst/>
            </a:prstGeom>
          </p:spPr>
          <p:txBody>
            <a:bodyPr wrap="square" lIns="0" tIns="0" rIns="0" bIns="0">
              <a:spAutoFit/>
            </a:bodyPr>
            <a:lstStyle/>
            <a:p>
              <a:pPr>
                <a:lnSpc>
                  <a:spcPct val="160000"/>
                </a:lnSpc>
              </a:pPr>
              <a:r>
                <a:rPr lang="en-US" sz="1400" dirty="0">
                  <a:solidFill>
                    <a:schemeClr val="bg1"/>
                  </a:solidFill>
                </a:rPr>
                <a:t>A cost sensitive learning approach could serve as an alternative to both  undersampling and oversampling</a:t>
              </a:r>
              <a:endParaRPr lang="en-US" sz="1467" dirty="0">
                <a:solidFill>
                  <a:schemeClr val="bg1"/>
                </a:solidFill>
              </a:endParaRPr>
            </a:p>
          </p:txBody>
        </p:sp>
      </p:grpSp>
      <p:grpSp>
        <p:nvGrpSpPr>
          <p:cNvPr id="8" name="Agrupar 1">
            <a:extLst>
              <a:ext uri="{FF2B5EF4-FFF2-40B4-BE49-F238E27FC236}">
                <a16:creationId xmlns:a16="http://schemas.microsoft.com/office/drawing/2014/main" id="{AF41A9E1-6915-0BD4-6A2B-075852DD5FFE}"/>
              </a:ext>
            </a:extLst>
          </p:cNvPr>
          <p:cNvGrpSpPr/>
          <p:nvPr/>
        </p:nvGrpSpPr>
        <p:grpSpPr>
          <a:xfrm>
            <a:off x="243840" y="172721"/>
            <a:ext cx="727710" cy="731520"/>
            <a:chOff x="190500" y="60960"/>
            <a:chExt cx="830580" cy="760427"/>
          </a:xfrm>
        </p:grpSpPr>
        <p:sp>
          <p:nvSpPr>
            <p:cNvPr id="9" name="Rectangle 16">
              <a:extLst>
                <a:ext uri="{FF2B5EF4-FFF2-40B4-BE49-F238E27FC236}">
                  <a16:creationId xmlns:a16="http://schemas.microsoft.com/office/drawing/2014/main" id="{77556565-82A6-7CD8-295B-F65E9FC25FF7}"/>
                </a:ext>
              </a:extLst>
            </p:cNvPr>
            <p:cNvSpPr/>
            <p:nvPr/>
          </p:nvSpPr>
          <p:spPr>
            <a:xfrm>
              <a:off x="190500" y="60960"/>
              <a:ext cx="830580" cy="760427"/>
            </a:xfrm>
            <a:prstGeom prst="rect">
              <a:avLst/>
            </a:prstGeom>
            <a:solidFill>
              <a:srgbClr val="BDD52A"/>
            </a:solidFill>
            <a:ln w="381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10" name="Rectangle 16">
              <a:extLst>
                <a:ext uri="{FF2B5EF4-FFF2-40B4-BE49-F238E27FC236}">
                  <a16:creationId xmlns:a16="http://schemas.microsoft.com/office/drawing/2014/main" id="{CAEAA0A5-6942-BBAA-E9E6-8C4988D9AE4E}"/>
                </a:ext>
              </a:extLst>
            </p:cNvPr>
            <p:cNvSpPr/>
            <p:nvPr/>
          </p:nvSpPr>
          <p:spPr>
            <a:xfrm>
              <a:off x="245794" y="113489"/>
              <a:ext cx="721946" cy="655369"/>
            </a:xfrm>
            <a:prstGeom prst="rect">
              <a:avLst/>
            </a:prstGeom>
            <a:solidFill>
              <a:srgbClr val="566067"/>
            </a:solidFill>
            <a:ln>
              <a:solidFill>
                <a:srgbClr val="566067"/>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11" name="Textfeld 4">
              <a:extLst>
                <a:ext uri="{FF2B5EF4-FFF2-40B4-BE49-F238E27FC236}">
                  <a16:creationId xmlns:a16="http://schemas.microsoft.com/office/drawing/2014/main" id="{23B94D47-D5E4-B21F-395C-3F4C815BA31E}"/>
                </a:ext>
              </a:extLst>
            </p:cNvPr>
            <p:cNvSpPr txBox="1"/>
            <p:nvPr/>
          </p:nvSpPr>
          <p:spPr bwMode="gray">
            <a:xfrm>
              <a:off x="389761" y="115477"/>
              <a:ext cx="407305" cy="6398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w="12700">
                    <a:noFill/>
                  </a:ln>
                  <a:solidFill>
                    <a:schemeClr val="bg1"/>
                  </a:solidFill>
                  <a:effectLst/>
                  <a:uLnTx/>
                  <a:uFillTx/>
                  <a:latin typeface="EYInterstate Light"/>
                  <a:ea typeface="+mn-ea"/>
                  <a:cs typeface="+mn-cs"/>
                </a:rPr>
                <a:t>6</a:t>
              </a:r>
              <a:endParaRPr kumimoji="0" lang="en-US" sz="3200" b="0" i="0" u="none" strike="noStrike" kern="0" cap="none" spc="0" normalizeH="0" baseline="0" noProof="0" dirty="0">
                <a:ln w="12700">
                  <a:noFill/>
                </a:ln>
                <a:solidFill>
                  <a:schemeClr val="bg1"/>
                </a:solidFill>
                <a:effectLst/>
                <a:uLnTx/>
                <a:uFillTx/>
                <a:latin typeface="EYInterstate Light"/>
                <a:ea typeface="+mn-ea"/>
                <a:cs typeface="+mn-cs"/>
              </a:endParaRPr>
            </a:p>
          </p:txBody>
        </p:sp>
      </p:grpSp>
      <p:pic>
        <p:nvPicPr>
          <p:cNvPr id="12" name="Picture 2" descr="See the source image">
            <a:extLst>
              <a:ext uri="{FF2B5EF4-FFF2-40B4-BE49-F238E27FC236}">
                <a16:creationId xmlns:a16="http://schemas.microsoft.com/office/drawing/2014/main" id="{45665BED-B06F-B005-E614-7D71F5363C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9378" y="189000"/>
            <a:ext cx="568123" cy="590400"/>
          </a:xfrm>
          <a:prstGeom prst="rect">
            <a:avLst/>
          </a:prstGeom>
          <a:noFill/>
          <a:ln>
            <a:solidFill>
              <a:srgbClr val="BDD52A"/>
            </a:solidFill>
          </a:ln>
          <a:extLst>
            <a:ext uri="{909E8E84-426E-40DD-AFC4-6F175D3DCCD1}">
              <a14:hiddenFill xmlns:a14="http://schemas.microsoft.com/office/drawing/2010/main">
                <a:solidFill>
                  <a:srgbClr val="FFFFFF"/>
                </a:solidFill>
              </a14:hiddenFill>
            </a:ext>
          </a:extLst>
        </p:spPr>
      </p:pic>
      <p:sp>
        <p:nvSpPr>
          <p:cNvPr id="13" name="CaixaDeTexto 8">
            <a:extLst>
              <a:ext uri="{FF2B5EF4-FFF2-40B4-BE49-F238E27FC236}">
                <a16:creationId xmlns:a16="http://schemas.microsoft.com/office/drawing/2014/main" id="{8684A56D-8B7F-1CB5-49B0-628DDDFC485A}"/>
              </a:ext>
            </a:extLst>
          </p:cNvPr>
          <p:cNvSpPr txBox="1"/>
          <p:nvPr/>
        </p:nvSpPr>
        <p:spPr>
          <a:xfrm>
            <a:off x="1097686" y="223253"/>
            <a:ext cx="7080156" cy="707886"/>
          </a:xfrm>
          <a:prstGeom prst="rect">
            <a:avLst/>
          </a:prstGeom>
          <a:noFill/>
        </p:spPr>
        <p:txBody>
          <a:bodyPr wrap="square" rtlCol="0">
            <a:spAutoFit/>
          </a:bodyPr>
          <a:lstStyle/>
          <a:p>
            <a:r>
              <a:rPr lang="en-US" sz="2400" b="1" dirty="0"/>
              <a:t>Final Conclusions</a:t>
            </a:r>
          </a:p>
          <a:p>
            <a:r>
              <a:rPr lang="en-US" sz="1600" i="1" dirty="0"/>
              <a:t>Recommendations for future work</a:t>
            </a:r>
            <a:endParaRPr lang="pt-PT" sz="1600" i="1" dirty="0"/>
          </a:p>
        </p:txBody>
      </p:sp>
      <p:cxnSp>
        <p:nvCxnSpPr>
          <p:cNvPr id="14" name="Conexão reta 9">
            <a:extLst>
              <a:ext uri="{FF2B5EF4-FFF2-40B4-BE49-F238E27FC236}">
                <a16:creationId xmlns:a16="http://schemas.microsoft.com/office/drawing/2014/main" id="{5987CD2E-BB63-CA7A-E502-FABAAEC2C231}"/>
              </a:ext>
            </a:extLst>
          </p:cNvPr>
          <p:cNvCxnSpPr>
            <a:cxnSpLocks/>
          </p:cNvCxnSpPr>
          <p:nvPr/>
        </p:nvCxnSpPr>
        <p:spPr>
          <a:xfrm>
            <a:off x="243840" y="1028247"/>
            <a:ext cx="11733661" cy="0"/>
          </a:xfrm>
          <a:prstGeom prst="line">
            <a:avLst/>
          </a:prstGeom>
          <a:ln>
            <a:solidFill>
              <a:srgbClr val="566067"/>
            </a:solidFill>
            <a:prstDash val="lg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2ED8789-88CD-A120-6394-8905D889CC80}"/>
              </a:ext>
            </a:extLst>
          </p:cNvPr>
          <p:cNvSpPr txBox="1"/>
          <p:nvPr/>
        </p:nvSpPr>
        <p:spPr>
          <a:xfrm>
            <a:off x="290783" y="5256379"/>
            <a:ext cx="11639773" cy="705258"/>
          </a:xfrm>
          <a:prstGeom prst="rect">
            <a:avLst/>
          </a:prstGeom>
          <a:noFill/>
        </p:spPr>
        <p:txBody>
          <a:bodyPr wrap="square">
            <a:spAutoFit/>
          </a:bodyPr>
          <a:lstStyle/>
          <a:p>
            <a:pPr algn="just">
              <a:lnSpc>
                <a:spcPct val="150000"/>
              </a:lnSpc>
            </a:pPr>
            <a:r>
              <a:rPr lang="en-US" sz="1400" dirty="0">
                <a:solidFill>
                  <a:schemeClr val="tx1">
                    <a:lumMod val="75000"/>
                    <a:lumOff val="25000"/>
                  </a:schemeClr>
                </a:solidFill>
                <a:latin typeface="+mj-lt"/>
              </a:rPr>
              <a:t>There is always room for improvement, new promising methods, and techniques that may improve results achieved by the proposed solutions are constantly arising permitting continuous learning.</a:t>
            </a:r>
          </a:p>
        </p:txBody>
      </p:sp>
      <p:sp>
        <p:nvSpPr>
          <p:cNvPr id="2" name="Fußzeilenplatzhalter 4">
            <a:extLst>
              <a:ext uri="{FF2B5EF4-FFF2-40B4-BE49-F238E27FC236}">
                <a16:creationId xmlns:a16="http://schemas.microsoft.com/office/drawing/2014/main" id="{93D8E4F7-672F-B529-1510-7460EC346C27}"/>
              </a:ext>
            </a:extLst>
          </p:cNvPr>
          <p:cNvSpPr txBox="1">
            <a:spLocks/>
          </p:cNvSpPr>
          <p:nvPr/>
        </p:nvSpPr>
        <p:spPr>
          <a:xfrm>
            <a:off x="4266170" y="6489000"/>
            <a:ext cx="3086100" cy="180000"/>
          </a:xfrm>
          <a:prstGeom prst="rect">
            <a:avLst/>
          </a:prstGeom>
        </p:spPr>
        <p:txBody>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t>Credit Risk Scoring: A Stacking Generalization Approach</a:t>
            </a:r>
            <a:endParaRPr lang="en-US" sz="1000" dirty="0"/>
          </a:p>
        </p:txBody>
      </p:sp>
      <p:sp>
        <p:nvSpPr>
          <p:cNvPr id="3" name="Fußzeilenplatzhalter 4">
            <a:extLst>
              <a:ext uri="{FF2B5EF4-FFF2-40B4-BE49-F238E27FC236}">
                <a16:creationId xmlns:a16="http://schemas.microsoft.com/office/drawing/2014/main" id="{C936CCEC-5E7B-6FE4-A338-781BA42AAF07}"/>
              </a:ext>
            </a:extLst>
          </p:cNvPr>
          <p:cNvSpPr txBox="1">
            <a:spLocks/>
          </p:cNvSpPr>
          <p:nvPr/>
        </p:nvSpPr>
        <p:spPr>
          <a:xfrm>
            <a:off x="8607340" y="6489000"/>
            <a:ext cx="3086100" cy="180000"/>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solidFill>
                  <a:schemeClr val="tx1"/>
                </a:solidFill>
              </a:rPr>
              <a:t>Page 16</a:t>
            </a:r>
          </a:p>
        </p:txBody>
      </p:sp>
    </p:spTree>
    <p:extLst>
      <p:ext uri="{BB962C8B-B14F-4D97-AF65-F5344CB8AC3E}">
        <p14:creationId xmlns:p14="http://schemas.microsoft.com/office/powerpoint/2010/main" val="1916947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Agrupar 6">
            <a:extLst>
              <a:ext uri="{FF2B5EF4-FFF2-40B4-BE49-F238E27FC236}">
                <a16:creationId xmlns:a16="http://schemas.microsoft.com/office/drawing/2014/main" id="{5407A30B-259F-9142-E8EC-6E007BFB289D}"/>
              </a:ext>
            </a:extLst>
          </p:cNvPr>
          <p:cNvGrpSpPr/>
          <p:nvPr/>
        </p:nvGrpSpPr>
        <p:grpSpPr>
          <a:xfrm>
            <a:off x="243840" y="172721"/>
            <a:ext cx="727710" cy="731520"/>
            <a:chOff x="190500" y="60960"/>
            <a:chExt cx="830580" cy="760427"/>
          </a:xfrm>
        </p:grpSpPr>
        <p:sp>
          <p:nvSpPr>
            <p:cNvPr id="10" name="Rectangle 16">
              <a:extLst>
                <a:ext uri="{FF2B5EF4-FFF2-40B4-BE49-F238E27FC236}">
                  <a16:creationId xmlns:a16="http://schemas.microsoft.com/office/drawing/2014/main" id="{7F8A4B6A-B7C2-262D-C800-BF442C18BC50}"/>
                </a:ext>
              </a:extLst>
            </p:cNvPr>
            <p:cNvSpPr/>
            <p:nvPr/>
          </p:nvSpPr>
          <p:spPr>
            <a:xfrm>
              <a:off x="190500" y="60960"/>
              <a:ext cx="830580" cy="760427"/>
            </a:xfrm>
            <a:prstGeom prst="rect">
              <a:avLst/>
            </a:prstGeom>
            <a:solidFill>
              <a:srgbClr val="BDD52A"/>
            </a:solidFill>
            <a:ln w="381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11" name="Rectangle 16">
              <a:extLst>
                <a:ext uri="{FF2B5EF4-FFF2-40B4-BE49-F238E27FC236}">
                  <a16:creationId xmlns:a16="http://schemas.microsoft.com/office/drawing/2014/main" id="{EC481842-B2DF-C208-7367-08EA0277C449}"/>
                </a:ext>
              </a:extLst>
            </p:cNvPr>
            <p:cNvSpPr/>
            <p:nvPr/>
          </p:nvSpPr>
          <p:spPr>
            <a:xfrm>
              <a:off x="245794" y="113489"/>
              <a:ext cx="721946" cy="655369"/>
            </a:xfrm>
            <a:prstGeom prst="rect">
              <a:avLst/>
            </a:prstGeom>
            <a:solidFill>
              <a:srgbClr val="566067"/>
            </a:solidFill>
            <a:ln>
              <a:solidFill>
                <a:srgbClr val="566067"/>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12" name="Textfeld 4">
              <a:extLst>
                <a:ext uri="{FF2B5EF4-FFF2-40B4-BE49-F238E27FC236}">
                  <a16:creationId xmlns:a16="http://schemas.microsoft.com/office/drawing/2014/main" id="{E75E111B-26D2-6FD7-91C1-6B04A5D5A100}"/>
                </a:ext>
              </a:extLst>
            </p:cNvPr>
            <p:cNvSpPr txBox="1"/>
            <p:nvPr/>
          </p:nvSpPr>
          <p:spPr bwMode="gray">
            <a:xfrm>
              <a:off x="389761" y="115477"/>
              <a:ext cx="407305" cy="6398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w="12700">
                    <a:noFill/>
                  </a:ln>
                  <a:solidFill>
                    <a:schemeClr val="bg1"/>
                  </a:solidFill>
                  <a:effectLst/>
                  <a:uLnTx/>
                  <a:uFillTx/>
                  <a:latin typeface="EYInterstate Light"/>
                  <a:ea typeface="+mn-ea"/>
                  <a:cs typeface="+mn-cs"/>
                </a:rPr>
                <a:t>7</a:t>
              </a:r>
              <a:endParaRPr kumimoji="0" lang="en-US" sz="3200" b="0" i="0" u="none" strike="noStrike" kern="0" cap="none" spc="0" normalizeH="0" baseline="0" noProof="0" dirty="0">
                <a:ln w="12700">
                  <a:noFill/>
                </a:ln>
                <a:solidFill>
                  <a:schemeClr val="bg1"/>
                </a:solidFill>
                <a:effectLst/>
                <a:uLnTx/>
                <a:uFillTx/>
                <a:latin typeface="EYInterstate Light"/>
                <a:ea typeface="+mn-ea"/>
                <a:cs typeface="+mn-cs"/>
              </a:endParaRPr>
            </a:p>
          </p:txBody>
        </p:sp>
      </p:grpSp>
      <p:pic>
        <p:nvPicPr>
          <p:cNvPr id="13" name="Picture 2" descr="See the source image">
            <a:extLst>
              <a:ext uri="{FF2B5EF4-FFF2-40B4-BE49-F238E27FC236}">
                <a16:creationId xmlns:a16="http://schemas.microsoft.com/office/drawing/2014/main" id="{5AAB3430-1A73-499F-47D3-45863E1B9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9378" y="189000"/>
            <a:ext cx="568123" cy="590400"/>
          </a:xfrm>
          <a:prstGeom prst="rect">
            <a:avLst/>
          </a:prstGeom>
          <a:noFill/>
          <a:ln>
            <a:solidFill>
              <a:srgbClr val="BDD52A"/>
            </a:solidFill>
          </a:ln>
          <a:extLst>
            <a:ext uri="{909E8E84-426E-40DD-AFC4-6F175D3DCCD1}">
              <a14:hiddenFill xmlns:a14="http://schemas.microsoft.com/office/drawing/2010/main">
                <a:solidFill>
                  <a:srgbClr val="FFFFFF"/>
                </a:solidFill>
              </a14:hiddenFill>
            </a:ext>
          </a:extLst>
        </p:spPr>
      </p:pic>
      <p:sp>
        <p:nvSpPr>
          <p:cNvPr id="16" name="CaixaDeTexto 14">
            <a:extLst>
              <a:ext uri="{FF2B5EF4-FFF2-40B4-BE49-F238E27FC236}">
                <a16:creationId xmlns:a16="http://schemas.microsoft.com/office/drawing/2014/main" id="{C7B40D7D-C533-FF57-EC06-8270808C8F55}"/>
              </a:ext>
            </a:extLst>
          </p:cNvPr>
          <p:cNvSpPr txBox="1"/>
          <p:nvPr/>
        </p:nvSpPr>
        <p:spPr>
          <a:xfrm>
            <a:off x="1097686" y="223253"/>
            <a:ext cx="9595714" cy="461665"/>
          </a:xfrm>
          <a:prstGeom prst="rect">
            <a:avLst/>
          </a:prstGeom>
          <a:noFill/>
        </p:spPr>
        <p:txBody>
          <a:bodyPr wrap="square" rtlCol="0">
            <a:spAutoFit/>
          </a:bodyPr>
          <a:lstStyle/>
          <a:p>
            <a:r>
              <a:rPr lang="en-US" sz="2400" b="1" dirty="0"/>
              <a:t>References</a:t>
            </a:r>
            <a:endParaRPr lang="en-US" b="1" dirty="0"/>
          </a:p>
        </p:txBody>
      </p:sp>
      <p:cxnSp>
        <p:nvCxnSpPr>
          <p:cNvPr id="75" name="Conexão reta 8">
            <a:extLst>
              <a:ext uri="{FF2B5EF4-FFF2-40B4-BE49-F238E27FC236}">
                <a16:creationId xmlns:a16="http://schemas.microsoft.com/office/drawing/2014/main" id="{C84113F0-3F2A-363E-6812-39C13CA30069}"/>
              </a:ext>
            </a:extLst>
          </p:cNvPr>
          <p:cNvCxnSpPr>
            <a:cxnSpLocks/>
          </p:cNvCxnSpPr>
          <p:nvPr/>
        </p:nvCxnSpPr>
        <p:spPr>
          <a:xfrm>
            <a:off x="243840" y="1028247"/>
            <a:ext cx="11733661" cy="0"/>
          </a:xfrm>
          <a:prstGeom prst="line">
            <a:avLst/>
          </a:prstGeom>
          <a:ln>
            <a:solidFill>
              <a:srgbClr val="566067"/>
            </a:solidFill>
            <a:prstDash val="lgDash"/>
          </a:ln>
        </p:spPr>
        <p:style>
          <a:lnRef idx="1">
            <a:schemeClr val="accent1"/>
          </a:lnRef>
          <a:fillRef idx="0">
            <a:schemeClr val="accent1"/>
          </a:fillRef>
          <a:effectRef idx="0">
            <a:schemeClr val="accent1"/>
          </a:effectRef>
          <a:fontRef idx="minor">
            <a:schemeClr val="tx1"/>
          </a:fontRef>
        </p:style>
      </p:cxnSp>
      <p:sp>
        <p:nvSpPr>
          <p:cNvPr id="2" name="Fußzeilenplatzhalter 4">
            <a:extLst>
              <a:ext uri="{FF2B5EF4-FFF2-40B4-BE49-F238E27FC236}">
                <a16:creationId xmlns:a16="http://schemas.microsoft.com/office/drawing/2014/main" id="{405E5B39-94C0-DE04-490E-464AB80CC6D2}"/>
              </a:ext>
            </a:extLst>
          </p:cNvPr>
          <p:cNvSpPr txBox="1">
            <a:spLocks/>
          </p:cNvSpPr>
          <p:nvPr/>
        </p:nvSpPr>
        <p:spPr>
          <a:xfrm>
            <a:off x="4266170" y="6489000"/>
            <a:ext cx="3086100" cy="180000"/>
          </a:xfrm>
          <a:prstGeom prst="rect">
            <a:avLst/>
          </a:prstGeom>
        </p:spPr>
        <p:txBody>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t>Credit Risk Scoring: A Stacking Generalization Approach</a:t>
            </a:r>
            <a:endParaRPr lang="en-US" sz="1000" dirty="0"/>
          </a:p>
        </p:txBody>
      </p:sp>
      <p:sp>
        <p:nvSpPr>
          <p:cNvPr id="3" name="Fußzeilenplatzhalter 4">
            <a:extLst>
              <a:ext uri="{FF2B5EF4-FFF2-40B4-BE49-F238E27FC236}">
                <a16:creationId xmlns:a16="http://schemas.microsoft.com/office/drawing/2014/main" id="{421B1FFC-9608-CD9D-5A95-AA99ED71D1CD}"/>
              </a:ext>
            </a:extLst>
          </p:cNvPr>
          <p:cNvSpPr txBox="1">
            <a:spLocks/>
          </p:cNvSpPr>
          <p:nvPr/>
        </p:nvSpPr>
        <p:spPr>
          <a:xfrm>
            <a:off x="8607340" y="6489000"/>
            <a:ext cx="3086100" cy="180000"/>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solidFill>
                  <a:schemeClr val="tx1"/>
                </a:solidFill>
              </a:rPr>
              <a:t>Page 17</a:t>
            </a:r>
          </a:p>
        </p:txBody>
      </p:sp>
      <p:cxnSp>
        <p:nvCxnSpPr>
          <p:cNvPr id="4" name="Conexão reta 8">
            <a:extLst>
              <a:ext uri="{FF2B5EF4-FFF2-40B4-BE49-F238E27FC236}">
                <a16:creationId xmlns:a16="http://schemas.microsoft.com/office/drawing/2014/main" id="{8F8582B9-978B-985D-B53A-EF7766BB726E}"/>
              </a:ext>
            </a:extLst>
          </p:cNvPr>
          <p:cNvCxnSpPr>
            <a:cxnSpLocks/>
          </p:cNvCxnSpPr>
          <p:nvPr/>
        </p:nvCxnSpPr>
        <p:spPr>
          <a:xfrm>
            <a:off x="5514975" y="1308722"/>
            <a:ext cx="0" cy="4830792"/>
          </a:xfrm>
          <a:prstGeom prst="line">
            <a:avLst/>
          </a:prstGeom>
          <a:ln>
            <a:solidFill>
              <a:srgbClr val="566067"/>
            </a:solidFill>
            <a:prstDash val="lgDash"/>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4D90D82A-65C4-FBF4-B410-07BD30456DB3}"/>
              </a:ext>
            </a:extLst>
          </p:cNvPr>
          <p:cNvSpPr/>
          <p:nvPr/>
        </p:nvSpPr>
        <p:spPr bwMode="auto">
          <a:xfrm>
            <a:off x="5338375" y="1495774"/>
            <a:ext cx="353199" cy="345058"/>
          </a:xfrm>
          <a:prstGeom prst="ellipse">
            <a:avLst/>
          </a:prstGeom>
          <a:solidFill>
            <a:srgbClr val="BDD52A"/>
          </a:solidFill>
          <a:ln w="9525">
            <a:noFill/>
            <a:round/>
            <a:headEnd/>
            <a:tailEnd/>
          </a:ln>
        </p:spPr>
        <p:txBody>
          <a:bodyPr vert="horz" wrap="square" lIns="0" tIns="0" rIns="0" bIns="0" numCol="1" rtlCol="0" anchor="ctr" anchorCtr="0" compatLnSpc="1">
            <a:prstTxWarp prst="textNoShape">
              <a:avLst/>
            </a:prstTxWarp>
          </a:bodyPr>
          <a:lstStyle/>
          <a:p>
            <a:pPr algn="ctr"/>
            <a:r>
              <a:rPr lang="en-US" sz="1400" b="1" dirty="0">
                <a:solidFill>
                  <a:schemeClr val="bg1"/>
                </a:solidFill>
              </a:rPr>
              <a:t>01</a:t>
            </a:r>
          </a:p>
        </p:txBody>
      </p:sp>
      <p:sp>
        <p:nvSpPr>
          <p:cNvPr id="27" name="Oval 26">
            <a:extLst>
              <a:ext uri="{FF2B5EF4-FFF2-40B4-BE49-F238E27FC236}">
                <a16:creationId xmlns:a16="http://schemas.microsoft.com/office/drawing/2014/main" id="{5CE28300-23D4-FEF0-99FB-7F9BBA2A3FD1}"/>
              </a:ext>
            </a:extLst>
          </p:cNvPr>
          <p:cNvSpPr/>
          <p:nvPr/>
        </p:nvSpPr>
        <p:spPr bwMode="auto">
          <a:xfrm>
            <a:off x="5338374" y="2438996"/>
            <a:ext cx="353199" cy="345058"/>
          </a:xfrm>
          <a:prstGeom prst="ellipse">
            <a:avLst/>
          </a:prstGeom>
          <a:solidFill>
            <a:srgbClr val="BDD52A"/>
          </a:solidFill>
          <a:ln w="9525">
            <a:noFill/>
            <a:round/>
            <a:headEnd/>
            <a:tailEnd/>
          </a:ln>
        </p:spPr>
        <p:txBody>
          <a:bodyPr vert="horz" wrap="square" lIns="0" tIns="0" rIns="0" bIns="0" numCol="1" rtlCol="0" anchor="ctr" anchorCtr="0" compatLnSpc="1">
            <a:prstTxWarp prst="textNoShape">
              <a:avLst/>
            </a:prstTxWarp>
          </a:bodyPr>
          <a:lstStyle/>
          <a:p>
            <a:pPr algn="ctr"/>
            <a:r>
              <a:rPr lang="en-US" sz="1400" b="1" dirty="0">
                <a:solidFill>
                  <a:schemeClr val="bg1"/>
                </a:solidFill>
              </a:rPr>
              <a:t>02</a:t>
            </a:r>
          </a:p>
        </p:txBody>
      </p:sp>
      <p:sp>
        <p:nvSpPr>
          <p:cNvPr id="28" name="Oval 27">
            <a:extLst>
              <a:ext uri="{FF2B5EF4-FFF2-40B4-BE49-F238E27FC236}">
                <a16:creationId xmlns:a16="http://schemas.microsoft.com/office/drawing/2014/main" id="{5584C2F3-E4A2-D9F9-647A-362C5A134D4B}"/>
              </a:ext>
            </a:extLst>
          </p:cNvPr>
          <p:cNvSpPr/>
          <p:nvPr/>
        </p:nvSpPr>
        <p:spPr bwMode="auto">
          <a:xfrm>
            <a:off x="5341068" y="3379060"/>
            <a:ext cx="353199" cy="345058"/>
          </a:xfrm>
          <a:prstGeom prst="ellipse">
            <a:avLst/>
          </a:prstGeom>
          <a:solidFill>
            <a:srgbClr val="BDD52A"/>
          </a:solidFill>
          <a:ln w="9525">
            <a:noFill/>
            <a:round/>
            <a:headEnd/>
            <a:tailEnd/>
          </a:ln>
        </p:spPr>
        <p:txBody>
          <a:bodyPr vert="horz" wrap="square" lIns="0" tIns="0" rIns="0" bIns="0" numCol="1" rtlCol="0" anchor="ctr" anchorCtr="0" compatLnSpc="1">
            <a:prstTxWarp prst="textNoShape">
              <a:avLst/>
            </a:prstTxWarp>
          </a:bodyPr>
          <a:lstStyle/>
          <a:p>
            <a:pPr algn="ctr"/>
            <a:r>
              <a:rPr lang="en-US" sz="1400" b="1" dirty="0">
                <a:solidFill>
                  <a:schemeClr val="bg1"/>
                </a:solidFill>
              </a:rPr>
              <a:t>03</a:t>
            </a:r>
          </a:p>
        </p:txBody>
      </p:sp>
      <p:sp>
        <p:nvSpPr>
          <p:cNvPr id="29" name="Oval 28">
            <a:extLst>
              <a:ext uri="{FF2B5EF4-FFF2-40B4-BE49-F238E27FC236}">
                <a16:creationId xmlns:a16="http://schemas.microsoft.com/office/drawing/2014/main" id="{9DE970DF-F08F-AFA3-D65E-0E8398332CA2}"/>
              </a:ext>
            </a:extLst>
          </p:cNvPr>
          <p:cNvSpPr/>
          <p:nvPr/>
        </p:nvSpPr>
        <p:spPr bwMode="auto">
          <a:xfrm>
            <a:off x="5338372" y="4319124"/>
            <a:ext cx="353199" cy="345058"/>
          </a:xfrm>
          <a:prstGeom prst="ellipse">
            <a:avLst/>
          </a:prstGeom>
          <a:solidFill>
            <a:srgbClr val="BDD52A"/>
          </a:solidFill>
          <a:ln w="9525">
            <a:noFill/>
            <a:round/>
            <a:headEnd/>
            <a:tailEnd/>
          </a:ln>
        </p:spPr>
        <p:txBody>
          <a:bodyPr vert="horz" wrap="square" lIns="0" tIns="0" rIns="0" bIns="0" numCol="1" rtlCol="0" anchor="ctr" anchorCtr="0" compatLnSpc="1">
            <a:prstTxWarp prst="textNoShape">
              <a:avLst/>
            </a:prstTxWarp>
          </a:bodyPr>
          <a:lstStyle/>
          <a:p>
            <a:pPr algn="ctr"/>
            <a:r>
              <a:rPr lang="en-US" sz="1400" b="1" dirty="0">
                <a:solidFill>
                  <a:schemeClr val="bg1"/>
                </a:solidFill>
              </a:rPr>
              <a:t>04</a:t>
            </a:r>
          </a:p>
        </p:txBody>
      </p:sp>
      <p:sp>
        <p:nvSpPr>
          <p:cNvPr id="30" name="Oval 29">
            <a:extLst>
              <a:ext uri="{FF2B5EF4-FFF2-40B4-BE49-F238E27FC236}">
                <a16:creationId xmlns:a16="http://schemas.microsoft.com/office/drawing/2014/main" id="{CCB8C293-4A2B-D3B7-CA7E-FD2F652CA9D1}"/>
              </a:ext>
            </a:extLst>
          </p:cNvPr>
          <p:cNvSpPr/>
          <p:nvPr/>
        </p:nvSpPr>
        <p:spPr bwMode="auto">
          <a:xfrm>
            <a:off x="5338372" y="5259188"/>
            <a:ext cx="353199" cy="345058"/>
          </a:xfrm>
          <a:prstGeom prst="ellipse">
            <a:avLst/>
          </a:prstGeom>
          <a:solidFill>
            <a:srgbClr val="BDD52A"/>
          </a:solidFill>
          <a:ln w="9525">
            <a:noFill/>
            <a:round/>
            <a:headEnd/>
            <a:tailEnd/>
          </a:ln>
        </p:spPr>
        <p:txBody>
          <a:bodyPr vert="horz" wrap="square" lIns="0" tIns="0" rIns="0" bIns="0" numCol="1" rtlCol="0" anchor="ctr" anchorCtr="0" compatLnSpc="1">
            <a:prstTxWarp prst="textNoShape">
              <a:avLst/>
            </a:prstTxWarp>
          </a:bodyPr>
          <a:lstStyle/>
          <a:p>
            <a:pPr algn="ctr"/>
            <a:r>
              <a:rPr lang="en-US" sz="1400" b="1" dirty="0">
                <a:solidFill>
                  <a:schemeClr val="bg1"/>
                </a:solidFill>
              </a:rPr>
              <a:t>05</a:t>
            </a:r>
          </a:p>
        </p:txBody>
      </p:sp>
      <p:sp>
        <p:nvSpPr>
          <p:cNvPr id="34" name="Inhaltsplatzhalter 4">
            <a:extLst>
              <a:ext uri="{FF2B5EF4-FFF2-40B4-BE49-F238E27FC236}">
                <a16:creationId xmlns:a16="http://schemas.microsoft.com/office/drawing/2014/main" id="{68AD502E-ACDE-9DDE-D31C-A8F288D9DE8F}"/>
              </a:ext>
            </a:extLst>
          </p:cNvPr>
          <p:cNvSpPr txBox="1">
            <a:spLocks/>
          </p:cNvSpPr>
          <p:nvPr/>
        </p:nvSpPr>
        <p:spPr>
          <a:xfrm>
            <a:off x="5809837" y="1430585"/>
            <a:ext cx="6112017" cy="46076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30000"/>
              </a:lnSpc>
              <a:buNone/>
            </a:pPr>
            <a:r>
              <a:rPr lang="en-US" sz="1200" dirty="0">
                <a:solidFill>
                  <a:schemeClr val="tx1">
                    <a:lumMod val="75000"/>
                    <a:lumOff val="25000"/>
                  </a:schemeClr>
                </a:solidFill>
                <a:effectLst/>
                <a:latin typeface="Calibri" panose="020F0502020204030204" pitchFamily="34" charset="0"/>
                <a:ea typeface="Calibri" panose="020F0502020204030204" pitchFamily="34" charset="0"/>
              </a:rPr>
              <a:t>Altman, E. (1968). Financial Ratios, Discriminant Analysis, and the Prediction of Corporate Bankruptcy. The Journal of Finance, 23(4): 589–609. </a:t>
            </a:r>
            <a:endParaRPr lang="en-US" sz="1200" b="1" dirty="0">
              <a:solidFill>
                <a:schemeClr val="tx1">
                  <a:lumMod val="75000"/>
                  <a:lumOff val="25000"/>
                </a:schemeClr>
              </a:solidFill>
              <a:latin typeface="+mn-lt"/>
            </a:endParaRPr>
          </a:p>
        </p:txBody>
      </p:sp>
      <p:sp>
        <p:nvSpPr>
          <p:cNvPr id="35" name="Inhaltsplatzhalter 4">
            <a:extLst>
              <a:ext uri="{FF2B5EF4-FFF2-40B4-BE49-F238E27FC236}">
                <a16:creationId xmlns:a16="http://schemas.microsoft.com/office/drawing/2014/main" id="{40814BBC-D220-4896-A6A9-AC2D26A12B3A}"/>
              </a:ext>
            </a:extLst>
          </p:cNvPr>
          <p:cNvSpPr txBox="1">
            <a:spLocks/>
          </p:cNvSpPr>
          <p:nvPr/>
        </p:nvSpPr>
        <p:spPr>
          <a:xfrm>
            <a:off x="5809836" y="3323313"/>
            <a:ext cx="6112017" cy="46076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30000"/>
              </a:lnSpc>
              <a:buNone/>
            </a:pPr>
            <a:r>
              <a:rPr lang="en-US" sz="1200" dirty="0">
                <a:solidFill>
                  <a:schemeClr val="tx1">
                    <a:lumMod val="75000"/>
                    <a:lumOff val="25000"/>
                  </a:schemeClr>
                </a:solidFill>
                <a:latin typeface="Calibri" panose="020F0502020204030204" pitchFamily="34" charset="0"/>
                <a:ea typeface="Calibri" panose="020F0502020204030204" pitchFamily="34" charset="0"/>
              </a:rPr>
              <a:t>Dietterich, T.G. (2000). Ensemble methods in machine learning. Multiple Classifier Systems: First International Workshop, MCS 2000, Lecture Notes in Computer Science. 1-15. </a:t>
            </a:r>
          </a:p>
        </p:txBody>
      </p:sp>
      <p:sp>
        <p:nvSpPr>
          <p:cNvPr id="37" name="CaixaDeTexto 36">
            <a:extLst>
              <a:ext uri="{FF2B5EF4-FFF2-40B4-BE49-F238E27FC236}">
                <a16:creationId xmlns:a16="http://schemas.microsoft.com/office/drawing/2014/main" id="{368EF273-F14C-DF6C-FCC5-8C7BA18115E0}"/>
              </a:ext>
            </a:extLst>
          </p:cNvPr>
          <p:cNvSpPr txBox="1"/>
          <p:nvPr/>
        </p:nvSpPr>
        <p:spPr>
          <a:xfrm>
            <a:off x="5688882" y="2477615"/>
            <a:ext cx="6232971" cy="276999"/>
          </a:xfrm>
          <a:prstGeom prst="rect">
            <a:avLst/>
          </a:prstGeom>
          <a:noFill/>
        </p:spPr>
        <p:txBody>
          <a:bodyPr wrap="square">
            <a:spAutoFit/>
          </a:bodyPr>
          <a:lstStyle/>
          <a:p>
            <a:r>
              <a:rPr lang="en-US" sz="1200" dirty="0">
                <a:solidFill>
                  <a:schemeClr val="tx1">
                    <a:lumMod val="75000"/>
                    <a:lumOff val="25000"/>
                  </a:schemeClr>
                </a:solidFill>
                <a:latin typeface="Calibri" panose="020F0502020204030204" pitchFamily="34" charset="0"/>
                <a:ea typeface="Calibri" panose="020F0502020204030204" pitchFamily="34" charset="0"/>
              </a:rPr>
              <a:t>Wolpert, D. (1992). Stacked Generalization. Neural Networks. 5. 241-259. </a:t>
            </a:r>
          </a:p>
        </p:txBody>
      </p:sp>
      <p:sp>
        <p:nvSpPr>
          <p:cNvPr id="41" name="Inhaltsplatzhalter 4">
            <a:extLst>
              <a:ext uri="{FF2B5EF4-FFF2-40B4-BE49-F238E27FC236}">
                <a16:creationId xmlns:a16="http://schemas.microsoft.com/office/drawing/2014/main" id="{107C27D6-EC55-2D4D-E066-0369EF229281}"/>
              </a:ext>
            </a:extLst>
          </p:cNvPr>
          <p:cNvSpPr txBox="1">
            <a:spLocks/>
          </p:cNvSpPr>
          <p:nvPr/>
        </p:nvSpPr>
        <p:spPr>
          <a:xfrm>
            <a:off x="5809836" y="5215648"/>
            <a:ext cx="6112017" cy="46076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30000"/>
              </a:lnSpc>
              <a:buNone/>
            </a:pPr>
            <a:r>
              <a:rPr lang="en-US" sz="1200" dirty="0">
                <a:solidFill>
                  <a:schemeClr val="tx1">
                    <a:lumMod val="75000"/>
                    <a:lumOff val="25000"/>
                  </a:schemeClr>
                </a:solidFill>
                <a:latin typeface="Calibri" panose="020F0502020204030204" pitchFamily="34" charset="0"/>
                <a:ea typeface="Calibri" panose="020F0502020204030204" pitchFamily="34" charset="0"/>
              </a:rPr>
              <a:t>Ashofteh, A., &amp; Bravo, J. M. (2021). A conservative approach for online credit scoring. Expert Systems with Applications, 176, 1-16.</a:t>
            </a:r>
          </a:p>
        </p:txBody>
      </p:sp>
      <p:sp>
        <p:nvSpPr>
          <p:cNvPr id="44" name="Inhaltsplatzhalter 4">
            <a:extLst>
              <a:ext uri="{FF2B5EF4-FFF2-40B4-BE49-F238E27FC236}">
                <a16:creationId xmlns:a16="http://schemas.microsoft.com/office/drawing/2014/main" id="{5AECC398-74BB-C684-7357-EDEF6E8BD883}"/>
              </a:ext>
            </a:extLst>
          </p:cNvPr>
          <p:cNvSpPr txBox="1">
            <a:spLocks/>
          </p:cNvSpPr>
          <p:nvPr/>
        </p:nvSpPr>
        <p:spPr>
          <a:xfrm>
            <a:off x="5803158" y="4261269"/>
            <a:ext cx="6112017" cy="46076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30000"/>
              </a:lnSpc>
              <a:buNone/>
            </a:pPr>
            <a:r>
              <a:rPr lang="en-US" sz="1200" dirty="0">
                <a:solidFill>
                  <a:schemeClr val="tx1">
                    <a:lumMod val="75000"/>
                    <a:lumOff val="25000"/>
                  </a:schemeClr>
                </a:solidFill>
                <a:latin typeface="Calibri" panose="020F0502020204030204" pitchFamily="34" charset="0"/>
                <a:ea typeface="Calibri" panose="020F0502020204030204" pitchFamily="34" charset="0"/>
              </a:rPr>
              <a:t>Steel, M. F. J. (2020). Model Averaging and Its Use in Economics. Journal of Economic Literature, 58, 644–719. </a:t>
            </a:r>
          </a:p>
        </p:txBody>
      </p:sp>
      <p:pic>
        <p:nvPicPr>
          <p:cNvPr id="71" name="Gráfico 70" descr="Livros com preenchimento sólido">
            <a:extLst>
              <a:ext uri="{FF2B5EF4-FFF2-40B4-BE49-F238E27FC236}">
                <a16:creationId xmlns:a16="http://schemas.microsoft.com/office/drawing/2014/main" id="{B4629576-2D1E-4DB9-B6BF-CAFCD3F576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8422" y="1306913"/>
            <a:ext cx="4489351" cy="4489351"/>
          </a:xfrm>
          <a:prstGeom prst="rect">
            <a:avLst/>
          </a:prstGeom>
        </p:spPr>
      </p:pic>
      <p:pic>
        <p:nvPicPr>
          <p:cNvPr id="70" name="Gráfico 69" descr="Livros com preenchimento sólido">
            <a:extLst>
              <a:ext uri="{FF2B5EF4-FFF2-40B4-BE49-F238E27FC236}">
                <a16:creationId xmlns:a16="http://schemas.microsoft.com/office/drawing/2014/main" id="{08140ED8-7352-CC61-9659-DAD727CC169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44727" y="2453333"/>
            <a:ext cx="2436740" cy="2436740"/>
          </a:xfrm>
          <a:prstGeom prst="rect">
            <a:avLst/>
          </a:prstGeom>
        </p:spPr>
      </p:pic>
    </p:spTree>
    <p:extLst>
      <p:ext uri="{BB962C8B-B14F-4D97-AF65-F5344CB8AC3E}">
        <p14:creationId xmlns:p14="http://schemas.microsoft.com/office/powerpoint/2010/main" val="2266381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Agrupar 6">
            <a:extLst>
              <a:ext uri="{FF2B5EF4-FFF2-40B4-BE49-F238E27FC236}">
                <a16:creationId xmlns:a16="http://schemas.microsoft.com/office/drawing/2014/main" id="{290686E1-B888-690A-2360-D9B49A4CE68A}"/>
              </a:ext>
            </a:extLst>
          </p:cNvPr>
          <p:cNvGrpSpPr/>
          <p:nvPr/>
        </p:nvGrpSpPr>
        <p:grpSpPr>
          <a:xfrm>
            <a:off x="243840" y="172721"/>
            <a:ext cx="727710" cy="731520"/>
            <a:chOff x="190500" y="60960"/>
            <a:chExt cx="830580" cy="760427"/>
          </a:xfrm>
        </p:grpSpPr>
        <p:sp>
          <p:nvSpPr>
            <p:cNvPr id="6" name="Rectangle 16">
              <a:extLst>
                <a:ext uri="{FF2B5EF4-FFF2-40B4-BE49-F238E27FC236}">
                  <a16:creationId xmlns:a16="http://schemas.microsoft.com/office/drawing/2014/main" id="{876509E4-9F3C-4BC0-1608-ABFA6D039BAA}"/>
                </a:ext>
              </a:extLst>
            </p:cNvPr>
            <p:cNvSpPr/>
            <p:nvPr/>
          </p:nvSpPr>
          <p:spPr>
            <a:xfrm>
              <a:off x="190500" y="60960"/>
              <a:ext cx="830580" cy="760427"/>
            </a:xfrm>
            <a:prstGeom prst="rect">
              <a:avLst/>
            </a:prstGeom>
            <a:solidFill>
              <a:srgbClr val="BDD52A"/>
            </a:solidFill>
            <a:ln w="381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4" name="Rectangle 16">
              <a:extLst>
                <a:ext uri="{FF2B5EF4-FFF2-40B4-BE49-F238E27FC236}">
                  <a16:creationId xmlns:a16="http://schemas.microsoft.com/office/drawing/2014/main" id="{E5FB44D7-E203-464E-69C1-E956C47B1C65}"/>
                </a:ext>
              </a:extLst>
            </p:cNvPr>
            <p:cNvSpPr/>
            <p:nvPr/>
          </p:nvSpPr>
          <p:spPr>
            <a:xfrm>
              <a:off x="245794" y="113489"/>
              <a:ext cx="721946" cy="655369"/>
            </a:xfrm>
            <a:prstGeom prst="rect">
              <a:avLst/>
            </a:prstGeom>
            <a:solidFill>
              <a:srgbClr val="566067"/>
            </a:solidFill>
            <a:ln>
              <a:solidFill>
                <a:srgbClr val="566067"/>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5" name="Textfeld 4">
              <a:extLst>
                <a:ext uri="{FF2B5EF4-FFF2-40B4-BE49-F238E27FC236}">
                  <a16:creationId xmlns:a16="http://schemas.microsoft.com/office/drawing/2014/main" id="{12FD1118-A378-B223-B6D3-F553A6AF2A5C}"/>
                </a:ext>
              </a:extLst>
            </p:cNvPr>
            <p:cNvSpPr txBox="1"/>
            <p:nvPr/>
          </p:nvSpPr>
          <p:spPr bwMode="gray">
            <a:xfrm>
              <a:off x="389761" y="115477"/>
              <a:ext cx="407305" cy="6398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w="12700">
                    <a:noFill/>
                  </a:ln>
                  <a:solidFill>
                    <a:schemeClr val="bg1"/>
                  </a:solidFill>
                  <a:effectLst/>
                  <a:uLnTx/>
                  <a:uFillTx/>
                  <a:latin typeface="EYInterstate Light"/>
                  <a:ea typeface="+mn-ea"/>
                  <a:cs typeface="+mn-cs"/>
                </a:rPr>
                <a:t>1</a:t>
              </a:r>
              <a:endParaRPr kumimoji="0" lang="en-US" sz="3200" b="0" i="0" u="none" strike="noStrike" kern="0" cap="none" spc="0" normalizeH="0" baseline="0" noProof="0" dirty="0">
                <a:ln w="12700">
                  <a:noFill/>
                </a:ln>
                <a:solidFill>
                  <a:schemeClr val="bg1"/>
                </a:solidFill>
                <a:effectLst/>
                <a:uLnTx/>
                <a:uFillTx/>
                <a:latin typeface="EYInterstate Light"/>
                <a:ea typeface="+mn-ea"/>
                <a:cs typeface="+mn-cs"/>
              </a:endParaRPr>
            </a:p>
          </p:txBody>
        </p:sp>
      </p:grpSp>
      <p:cxnSp>
        <p:nvCxnSpPr>
          <p:cNvPr id="9" name="Conexão reta 8">
            <a:extLst>
              <a:ext uri="{FF2B5EF4-FFF2-40B4-BE49-F238E27FC236}">
                <a16:creationId xmlns:a16="http://schemas.microsoft.com/office/drawing/2014/main" id="{F9C12C93-A942-3129-2811-A62B598E66CF}"/>
              </a:ext>
            </a:extLst>
          </p:cNvPr>
          <p:cNvCxnSpPr>
            <a:cxnSpLocks/>
          </p:cNvCxnSpPr>
          <p:nvPr/>
        </p:nvCxnSpPr>
        <p:spPr>
          <a:xfrm>
            <a:off x="243840" y="1028247"/>
            <a:ext cx="11733661" cy="0"/>
          </a:xfrm>
          <a:prstGeom prst="line">
            <a:avLst/>
          </a:prstGeom>
          <a:ln>
            <a:solidFill>
              <a:srgbClr val="566067"/>
            </a:solidFill>
            <a:prstDash val="lgDash"/>
          </a:ln>
        </p:spPr>
        <p:style>
          <a:lnRef idx="1">
            <a:schemeClr val="accent1"/>
          </a:lnRef>
          <a:fillRef idx="0">
            <a:schemeClr val="accent1"/>
          </a:fillRef>
          <a:effectRef idx="0">
            <a:schemeClr val="accent1"/>
          </a:effectRef>
          <a:fontRef idx="minor">
            <a:schemeClr val="tx1"/>
          </a:fontRef>
        </p:style>
      </p:cxnSp>
      <p:sp>
        <p:nvSpPr>
          <p:cNvPr id="11" name="Fußzeilenplatzhalter 4">
            <a:extLst>
              <a:ext uri="{FF2B5EF4-FFF2-40B4-BE49-F238E27FC236}">
                <a16:creationId xmlns:a16="http://schemas.microsoft.com/office/drawing/2014/main" id="{14C6F651-2D87-EE5D-3435-96291A3EFDA0}"/>
              </a:ext>
            </a:extLst>
          </p:cNvPr>
          <p:cNvSpPr>
            <a:spLocks noGrp="1"/>
          </p:cNvSpPr>
          <p:nvPr>
            <p:ph type="ftr" sz="quarter" idx="11"/>
          </p:nvPr>
        </p:nvSpPr>
        <p:spPr>
          <a:xfrm>
            <a:off x="4266170" y="6489000"/>
            <a:ext cx="3086100" cy="180000"/>
          </a:xfrm>
        </p:spPr>
        <p:txBody>
          <a:bodyPr/>
          <a:lstStyle/>
          <a:p>
            <a:r>
              <a:rPr lang="en-US" sz="1000" dirty="0">
                <a:solidFill>
                  <a:schemeClr val="tx1"/>
                </a:solidFill>
              </a:rPr>
              <a:t>Credit Risk Scoring: A Stacking Generalization Approach</a:t>
            </a:r>
            <a:endParaRPr lang="en-US" sz="1000" noProof="0" dirty="0">
              <a:solidFill>
                <a:schemeClr val="tx1"/>
              </a:solidFill>
            </a:endParaRPr>
          </a:p>
        </p:txBody>
      </p:sp>
      <p:sp>
        <p:nvSpPr>
          <p:cNvPr id="12" name="Fußzeilenplatzhalter 4">
            <a:extLst>
              <a:ext uri="{FF2B5EF4-FFF2-40B4-BE49-F238E27FC236}">
                <a16:creationId xmlns:a16="http://schemas.microsoft.com/office/drawing/2014/main" id="{62B4487F-7DBD-10D2-E250-99F724D6DB94}"/>
              </a:ext>
            </a:extLst>
          </p:cNvPr>
          <p:cNvSpPr txBox="1">
            <a:spLocks/>
          </p:cNvSpPr>
          <p:nvPr/>
        </p:nvSpPr>
        <p:spPr>
          <a:xfrm>
            <a:off x="8607340" y="6489000"/>
            <a:ext cx="3086100" cy="180000"/>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solidFill>
                  <a:schemeClr val="tx1"/>
                </a:solidFill>
              </a:rPr>
              <a:t>Page 2</a:t>
            </a:r>
          </a:p>
        </p:txBody>
      </p:sp>
      <p:pic>
        <p:nvPicPr>
          <p:cNvPr id="13" name="Picture 2" descr="See the source image">
            <a:extLst>
              <a:ext uri="{FF2B5EF4-FFF2-40B4-BE49-F238E27FC236}">
                <a16:creationId xmlns:a16="http://schemas.microsoft.com/office/drawing/2014/main" id="{6F758774-BC1F-4BC2-472E-1015ABF40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9378" y="189000"/>
            <a:ext cx="568123" cy="590400"/>
          </a:xfrm>
          <a:prstGeom prst="rect">
            <a:avLst/>
          </a:prstGeom>
          <a:noFill/>
          <a:ln>
            <a:solidFill>
              <a:srgbClr val="BDD52A"/>
            </a:solidFill>
          </a:ln>
          <a:extLst>
            <a:ext uri="{909E8E84-426E-40DD-AFC4-6F175D3DCCD1}">
              <a14:hiddenFill xmlns:a14="http://schemas.microsoft.com/office/drawing/2010/main">
                <a:solidFill>
                  <a:srgbClr val="FFFFFF"/>
                </a:solidFill>
              </a14:hiddenFill>
            </a:ext>
          </a:extLst>
        </p:spPr>
      </p:pic>
      <p:sp>
        <p:nvSpPr>
          <p:cNvPr id="38" name="CaixaDeTexto 14">
            <a:extLst>
              <a:ext uri="{FF2B5EF4-FFF2-40B4-BE49-F238E27FC236}">
                <a16:creationId xmlns:a16="http://schemas.microsoft.com/office/drawing/2014/main" id="{6AA6FE65-7B13-7162-2F25-24907E8C13CF}"/>
              </a:ext>
            </a:extLst>
          </p:cNvPr>
          <p:cNvSpPr txBox="1"/>
          <p:nvPr/>
        </p:nvSpPr>
        <p:spPr>
          <a:xfrm>
            <a:off x="1097686" y="223253"/>
            <a:ext cx="9595714" cy="707886"/>
          </a:xfrm>
          <a:prstGeom prst="rect">
            <a:avLst/>
          </a:prstGeom>
          <a:noFill/>
        </p:spPr>
        <p:txBody>
          <a:bodyPr wrap="square" rtlCol="0">
            <a:spAutoFit/>
          </a:bodyPr>
          <a:lstStyle/>
          <a:p>
            <a:r>
              <a:rPr lang="en-US" sz="2400" b="1" dirty="0"/>
              <a:t>Introduction</a:t>
            </a:r>
            <a:endParaRPr lang="en-US" b="1" dirty="0"/>
          </a:p>
          <a:p>
            <a:r>
              <a:rPr lang="en-US" sz="1600" i="1" dirty="0"/>
              <a:t>A momentary overview</a:t>
            </a:r>
            <a:endParaRPr lang="pt-PT" sz="1600" i="1" dirty="0"/>
          </a:p>
        </p:txBody>
      </p:sp>
      <p:grpSp>
        <p:nvGrpSpPr>
          <p:cNvPr id="60" name="Group 59">
            <a:extLst>
              <a:ext uri="{FF2B5EF4-FFF2-40B4-BE49-F238E27FC236}">
                <a16:creationId xmlns:a16="http://schemas.microsoft.com/office/drawing/2014/main" id="{052A765B-3862-D6E2-2579-3A30270145CC}"/>
              </a:ext>
            </a:extLst>
          </p:cNvPr>
          <p:cNvGrpSpPr/>
          <p:nvPr/>
        </p:nvGrpSpPr>
        <p:grpSpPr>
          <a:xfrm>
            <a:off x="2049651" y="1930772"/>
            <a:ext cx="1918256" cy="3461485"/>
            <a:chOff x="495491" y="1087655"/>
            <a:chExt cx="1918256" cy="3461485"/>
          </a:xfrm>
        </p:grpSpPr>
        <p:sp>
          <p:nvSpPr>
            <p:cNvPr id="61" name="Rectangle: Top Corners Rounded 60">
              <a:extLst>
                <a:ext uri="{FF2B5EF4-FFF2-40B4-BE49-F238E27FC236}">
                  <a16:creationId xmlns:a16="http://schemas.microsoft.com/office/drawing/2014/main" id="{80852406-2687-3B14-250B-2DB66E1195C6}"/>
                </a:ext>
              </a:extLst>
            </p:cNvPr>
            <p:cNvSpPr/>
            <p:nvPr/>
          </p:nvSpPr>
          <p:spPr bwMode="auto">
            <a:xfrm>
              <a:off x="495491" y="1087655"/>
              <a:ext cx="1918256" cy="722095"/>
            </a:xfrm>
            <a:prstGeom prst="round2SameRect">
              <a:avLst>
                <a:gd name="adj1" fmla="val 8975"/>
                <a:gd name="adj2" fmla="val 0"/>
              </a:avLst>
            </a:prstGeom>
            <a:solidFill>
              <a:srgbClr val="BDD52A"/>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600"/>
            </a:p>
          </p:txBody>
        </p:sp>
        <p:sp>
          <p:nvSpPr>
            <p:cNvPr id="62" name="Rectangle 61">
              <a:extLst>
                <a:ext uri="{FF2B5EF4-FFF2-40B4-BE49-F238E27FC236}">
                  <a16:creationId xmlns:a16="http://schemas.microsoft.com/office/drawing/2014/main" id="{F3DA00DA-48A6-1796-6E7F-29F7EE1902E4}"/>
                </a:ext>
              </a:extLst>
            </p:cNvPr>
            <p:cNvSpPr/>
            <p:nvPr/>
          </p:nvSpPr>
          <p:spPr bwMode="auto">
            <a:xfrm>
              <a:off x="495491" y="1809750"/>
              <a:ext cx="1918256" cy="2739390"/>
            </a:xfrm>
            <a:prstGeom prst="rect">
              <a:avLst/>
            </a:prstGeom>
            <a:solidFill>
              <a:srgbClr val="C9C9C9"/>
            </a:solidFill>
            <a:ln w="9525">
              <a:noFill/>
              <a:round/>
              <a:headEnd/>
              <a:tailEnd/>
            </a:ln>
          </p:spPr>
          <p:txBody>
            <a:bodyPr vert="horz" wrap="square" lIns="91440" tIns="640080" rIns="91440" bIns="45720" numCol="1" rtlCol="0" anchor="t" anchorCtr="0" compatLnSpc="1">
              <a:prstTxWarp prst="textNoShape">
                <a:avLst/>
              </a:prstTxWarp>
            </a:bodyPr>
            <a:lstStyle/>
            <a:p>
              <a:pPr algn="ctr"/>
              <a:r>
                <a:rPr lang="en-US" sz="1400" b="1" dirty="0">
                  <a:solidFill>
                    <a:schemeClr val="tx1">
                      <a:lumMod val="75000"/>
                      <a:lumOff val="25000"/>
                    </a:schemeClr>
                  </a:solidFill>
                </a:rPr>
                <a:t>Credit Risk</a:t>
              </a:r>
              <a:br>
                <a:rPr lang="en-US" sz="1600" dirty="0">
                  <a:solidFill>
                    <a:schemeClr val="tx1">
                      <a:lumMod val="75000"/>
                      <a:lumOff val="25000"/>
                    </a:schemeClr>
                  </a:solidFill>
                </a:rPr>
              </a:br>
              <a:r>
                <a:rPr lang="en-US" sz="1100" dirty="0">
                  <a:solidFill>
                    <a:schemeClr val="tx1">
                      <a:lumMod val="75000"/>
                      <a:lumOff val="25000"/>
                    </a:schemeClr>
                  </a:solidFill>
                </a:rPr>
                <a:t>A significant concern for financial institutions</a:t>
              </a:r>
              <a:endParaRPr lang="en-US" sz="1600" dirty="0">
                <a:solidFill>
                  <a:schemeClr val="tx1">
                    <a:lumMod val="75000"/>
                    <a:lumOff val="25000"/>
                  </a:schemeClr>
                </a:solidFill>
              </a:endParaRPr>
            </a:p>
          </p:txBody>
        </p:sp>
      </p:grpSp>
      <p:grpSp>
        <p:nvGrpSpPr>
          <p:cNvPr id="63" name="Group 62">
            <a:extLst>
              <a:ext uri="{FF2B5EF4-FFF2-40B4-BE49-F238E27FC236}">
                <a16:creationId xmlns:a16="http://schemas.microsoft.com/office/drawing/2014/main" id="{243BC4C0-5FAB-D37F-2689-29D2F41E3FDD}"/>
              </a:ext>
            </a:extLst>
          </p:cNvPr>
          <p:cNvGrpSpPr/>
          <p:nvPr/>
        </p:nvGrpSpPr>
        <p:grpSpPr>
          <a:xfrm>
            <a:off x="4196698" y="1930772"/>
            <a:ext cx="1918256" cy="3461485"/>
            <a:chOff x="495491" y="1087655"/>
            <a:chExt cx="1918256" cy="3461485"/>
          </a:xfrm>
        </p:grpSpPr>
        <p:sp>
          <p:nvSpPr>
            <p:cNvPr id="64" name="Rectangle: Top Corners Rounded 63">
              <a:extLst>
                <a:ext uri="{FF2B5EF4-FFF2-40B4-BE49-F238E27FC236}">
                  <a16:creationId xmlns:a16="http://schemas.microsoft.com/office/drawing/2014/main" id="{FA54116B-69EC-D9EF-9EC3-06C9748B9A7D}"/>
                </a:ext>
              </a:extLst>
            </p:cNvPr>
            <p:cNvSpPr/>
            <p:nvPr/>
          </p:nvSpPr>
          <p:spPr bwMode="auto">
            <a:xfrm>
              <a:off x="495491" y="1087655"/>
              <a:ext cx="1918256" cy="722095"/>
            </a:xfrm>
            <a:prstGeom prst="round2SameRect">
              <a:avLst>
                <a:gd name="adj1" fmla="val 8975"/>
                <a:gd name="adj2" fmla="val 0"/>
              </a:avLst>
            </a:prstGeom>
            <a:solidFill>
              <a:srgbClr val="BDD52A"/>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600"/>
            </a:p>
          </p:txBody>
        </p:sp>
        <p:sp>
          <p:nvSpPr>
            <p:cNvPr id="65" name="Rectangle 64">
              <a:extLst>
                <a:ext uri="{FF2B5EF4-FFF2-40B4-BE49-F238E27FC236}">
                  <a16:creationId xmlns:a16="http://schemas.microsoft.com/office/drawing/2014/main" id="{10302AEF-D402-36D5-0286-06AAABC8264C}"/>
                </a:ext>
              </a:extLst>
            </p:cNvPr>
            <p:cNvSpPr/>
            <p:nvPr/>
          </p:nvSpPr>
          <p:spPr bwMode="auto">
            <a:xfrm>
              <a:off x="495491" y="1809750"/>
              <a:ext cx="1918256" cy="2739390"/>
            </a:xfrm>
            <a:prstGeom prst="rect">
              <a:avLst/>
            </a:prstGeom>
            <a:solidFill>
              <a:srgbClr val="C9C9C9"/>
            </a:solidFill>
            <a:ln w="9525">
              <a:noFill/>
              <a:round/>
              <a:headEnd/>
              <a:tailEnd/>
            </a:ln>
          </p:spPr>
          <p:txBody>
            <a:bodyPr vert="horz" wrap="square" lIns="91440" tIns="640080" rIns="91440" bIns="45720" numCol="1" rtlCol="0" anchor="t" anchorCtr="0" compatLnSpc="1">
              <a:prstTxWarp prst="textNoShape">
                <a:avLst/>
              </a:prstTxWarp>
            </a:bodyPr>
            <a:lstStyle/>
            <a:p>
              <a:pPr algn="ctr"/>
              <a:r>
                <a:rPr lang="en-US" sz="1400" b="1" dirty="0">
                  <a:solidFill>
                    <a:schemeClr val="tx1">
                      <a:lumMod val="75000"/>
                      <a:lumOff val="25000"/>
                    </a:schemeClr>
                  </a:solidFill>
                </a:rPr>
                <a:t>Banking Regulations</a:t>
              </a:r>
              <a:br>
                <a:rPr lang="en-US" sz="1600" dirty="0">
                  <a:solidFill>
                    <a:schemeClr val="tx1">
                      <a:lumMod val="75000"/>
                      <a:lumOff val="25000"/>
                    </a:schemeClr>
                  </a:solidFill>
                </a:rPr>
              </a:br>
              <a:r>
                <a:rPr lang="en-US" sz="1100" dirty="0">
                  <a:solidFill>
                    <a:schemeClr val="tx1">
                      <a:lumMod val="75000"/>
                      <a:lumOff val="25000"/>
                    </a:schemeClr>
                  </a:solidFill>
                </a:rPr>
                <a:t>The revised Basel accords and it’s contributions</a:t>
              </a:r>
            </a:p>
          </p:txBody>
        </p:sp>
      </p:grpSp>
      <p:grpSp>
        <p:nvGrpSpPr>
          <p:cNvPr id="66" name="Group 65">
            <a:extLst>
              <a:ext uri="{FF2B5EF4-FFF2-40B4-BE49-F238E27FC236}">
                <a16:creationId xmlns:a16="http://schemas.microsoft.com/office/drawing/2014/main" id="{F834B47E-0521-92AE-898E-6AC9592DB87D}"/>
              </a:ext>
            </a:extLst>
          </p:cNvPr>
          <p:cNvGrpSpPr/>
          <p:nvPr/>
        </p:nvGrpSpPr>
        <p:grpSpPr>
          <a:xfrm>
            <a:off x="6343745" y="1930772"/>
            <a:ext cx="1918256" cy="3461485"/>
            <a:chOff x="495491" y="1087655"/>
            <a:chExt cx="1918256" cy="3461485"/>
          </a:xfrm>
        </p:grpSpPr>
        <p:sp>
          <p:nvSpPr>
            <p:cNvPr id="67" name="Rectangle: Top Corners Rounded 66">
              <a:extLst>
                <a:ext uri="{FF2B5EF4-FFF2-40B4-BE49-F238E27FC236}">
                  <a16:creationId xmlns:a16="http://schemas.microsoft.com/office/drawing/2014/main" id="{6BFF72A7-1097-68D1-FBB2-9A03786C5782}"/>
                </a:ext>
              </a:extLst>
            </p:cNvPr>
            <p:cNvSpPr/>
            <p:nvPr/>
          </p:nvSpPr>
          <p:spPr bwMode="auto">
            <a:xfrm>
              <a:off x="495491" y="1087655"/>
              <a:ext cx="1918256" cy="722095"/>
            </a:xfrm>
            <a:prstGeom prst="round2SameRect">
              <a:avLst>
                <a:gd name="adj1" fmla="val 8975"/>
                <a:gd name="adj2" fmla="val 0"/>
              </a:avLst>
            </a:prstGeom>
            <a:solidFill>
              <a:srgbClr val="BDD52A"/>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600" dirty="0"/>
            </a:p>
          </p:txBody>
        </p:sp>
        <p:sp>
          <p:nvSpPr>
            <p:cNvPr id="68" name="Rectangle 67">
              <a:extLst>
                <a:ext uri="{FF2B5EF4-FFF2-40B4-BE49-F238E27FC236}">
                  <a16:creationId xmlns:a16="http://schemas.microsoft.com/office/drawing/2014/main" id="{B4195C5A-C0D0-3D2A-AB15-F26371452AEA}"/>
                </a:ext>
              </a:extLst>
            </p:cNvPr>
            <p:cNvSpPr/>
            <p:nvPr/>
          </p:nvSpPr>
          <p:spPr bwMode="auto">
            <a:xfrm>
              <a:off x="495491" y="1809750"/>
              <a:ext cx="1918256" cy="2739390"/>
            </a:xfrm>
            <a:prstGeom prst="rect">
              <a:avLst/>
            </a:prstGeom>
            <a:solidFill>
              <a:srgbClr val="C9C9C9"/>
            </a:solidFill>
            <a:ln w="9525">
              <a:noFill/>
              <a:round/>
              <a:headEnd/>
              <a:tailEnd/>
            </a:ln>
          </p:spPr>
          <p:txBody>
            <a:bodyPr vert="horz" wrap="square" lIns="91440" tIns="640080" rIns="91440" bIns="45720" numCol="1" rtlCol="0" anchor="t" anchorCtr="0" compatLnSpc="1">
              <a:prstTxWarp prst="textNoShape">
                <a:avLst/>
              </a:prstTxWarp>
            </a:bodyPr>
            <a:lstStyle/>
            <a:p>
              <a:pPr algn="ctr"/>
              <a:r>
                <a:rPr lang="en-US" sz="1400" b="1" dirty="0">
                  <a:solidFill>
                    <a:schemeClr val="tx1">
                      <a:lumMod val="75000"/>
                      <a:lumOff val="25000"/>
                    </a:schemeClr>
                  </a:solidFill>
                </a:rPr>
                <a:t>Credit Scoring Methods</a:t>
              </a:r>
              <a:br>
                <a:rPr lang="en-US" sz="1600" dirty="0">
                  <a:solidFill>
                    <a:schemeClr val="tx1">
                      <a:lumMod val="75000"/>
                      <a:lumOff val="25000"/>
                    </a:schemeClr>
                  </a:solidFill>
                </a:rPr>
              </a:br>
              <a:r>
                <a:rPr lang="en-US" sz="1100" dirty="0">
                  <a:solidFill>
                    <a:schemeClr val="tx1">
                      <a:lumMod val="75000"/>
                      <a:lumOff val="25000"/>
                    </a:schemeClr>
                  </a:solidFill>
                </a:rPr>
                <a:t>Regression models and machine learning applications</a:t>
              </a:r>
              <a:endParaRPr lang="en-US" sz="1600" dirty="0">
                <a:solidFill>
                  <a:schemeClr val="tx1">
                    <a:lumMod val="75000"/>
                    <a:lumOff val="25000"/>
                  </a:schemeClr>
                </a:solidFill>
              </a:endParaRPr>
            </a:p>
          </p:txBody>
        </p:sp>
      </p:grpSp>
      <p:grpSp>
        <p:nvGrpSpPr>
          <p:cNvPr id="69" name="Group 68">
            <a:extLst>
              <a:ext uri="{FF2B5EF4-FFF2-40B4-BE49-F238E27FC236}">
                <a16:creationId xmlns:a16="http://schemas.microsoft.com/office/drawing/2014/main" id="{A97FAA78-162B-92EB-561F-C198BE117319}"/>
              </a:ext>
            </a:extLst>
          </p:cNvPr>
          <p:cNvGrpSpPr/>
          <p:nvPr/>
        </p:nvGrpSpPr>
        <p:grpSpPr>
          <a:xfrm>
            <a:off x="8490793" y="1930772"/>
            <a:ext cx="1918256" cy="3461485"/>
            <a:chOff x="495491" y="1087655"/>
            <a:chExt cx="1918256" cy="3461485"/>
          </a:xfrm>
        </p:grpSpPr>
        <p:sp>
          <p:nvSpPr>
            <p:cNvPr id="70" name="Rectangle: Top Corners Rounded 69">
              <a:extLst>
                <a:ext uri="{FF2B5EF4-FFF2-40B4-BE49-F238E27FC236}">
                  <a16:creationId xmlns:a16="http://schemas.microsoft.com/office/drawing/2014/main" id="{6482238F-4E26-6546-73E4-DC535CE2916E}"/>
                </a:ext>
              </a:extLst>
            </p:cNvPr>
            <p:cNvSpPr/>
            <p:nvPr/>
          </p:nvSpPr>
          <p:spPr bwMode="auto">
            <a:xfrm>
              <a:off x="495491" y="1087655"/>
              <a:ext cx="1918256" cy="722095"/>
            </a:xfrm>
            <a:prstGeom prst="round2SameRect">
              <a:avLst>
                <a:gd name="adj1" fmla="val 8975"/>
                <a:gd name="adj2" fmla="val 0"/>
              </a:avLst>
            </a:prstGeom>
            <a:solidFill>
              <a:srgbClr val="BDD52A"/>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600" dirty="0"/>
            </a:p>
          </p:txBody>
        </p:sp>
        <p:sp>
          <p:nvSpPr>
            <p:cNvPr id="71" name="Rectangle 70">
              <a:extLst>
                <a:ext uri="{FF2B5EF4-FFF2-40B4-BE49-F238E27FC236}">
                  <a16:creationId xmlns:a16="http://schemas.microsoft.com/office/drawing/2014/main" id="{F5AB282C-0E55-FAC1-40B0-6974DB2EB598}"/>
                </a:ext>
              </a:extLst>
            </p:cNvPr>
            <p:cNvSpPr/>
            <p:nvPr/>
          </p:nvSpPr>
          <p:spPr bwMode="auto">
            <a:xfrm>
              <a:off x="495491" y="1809750"/>
              <a:ext cx="1918256" cy="2739390"/>
            </a:xfrm>
            <a:prstGeom prst="rect">
              <a:avLst/>
            </a:prstGeom>
            <a:solidFill>
              <a:srgbClr val="C9C9C9"/>
            </a:solidFill>
            <a:ln w="9525">
              <a:noFill/>
              <a:round/>
              <a:headEnd/>
              <a:tailEnd/>
            </a:ln>
          </p:spPr>
          <p:txBody>
            <a:bodyPr vert="horz" wrap="square" lIns="91440" tIns="640080" rIns="91440" bIns="45720" numCol="1" rtlCol="0" anchor="t" anchorCtr="0" compatLnSpc="1">
              <a:prstTxWarp prst="textNoShape">
                <a:avLst/>
              </a:prstTxWarp>
            </a:bodyPr>
            <a:lstStyle/>
            <a:p>
              <a:pPr algn="ctr"/>
              <a:r>
                <a:rPr lang="en-US" sz="1400" b="1" dirty="0">
                  <a:solidFill>
                    <a:schemeClr val="tx1">
                      <a:lumMod val="75000"/>
                      <a:lumOff val="25000"/>
                    </a:schemeClr>
                  </a:solidFill>
                </a:rPr>
                <a:t>Ensemble Learning</a:t>
              </a:r>
              <a:br>
                <a:rPr lang="en-US" sz="1400" b="1" dirty="0">
                  <a:solidFill>
                    <a:schemeClr val="tx1">
                      <a:lumMod val="75000"/>
                      <a:lumOff val="25000"/>
                    </a:schemeClr>
                  </a:solidFill>
                </a:rPr>
              </a:br>
              <a:r>
                <a:rPr lang="en-US" sz="1100" dirty="0">
                  <a:solidFill>
                    <a:schemeClr val="tx1">
                      <a:lumMod val="75000"/>
                      <a:lumOff val="25000"/>
                    </a:schemeClr>
                  </a:solidFill>
                </a:rPr>
                <a:t>Homogeneous and heterogenous ensembles</a:t>
              </a:r>
              <a:endParaRPr lang="en-US" sz="1600" dirty="0">
                <a:solidFill>
                  <a:schemeClr val="tx1">
                    <a:lumMod val="75000"/>
                    <a:lumOff val="25000"/>
                  </a:schemeClr>
                </a:solidFill>
              </a:endParaRPr>
            </a:p>
          </p:txBody>
        </p:sp>
      </p:grpSp>
      <p:sp>
        <p:nvSpPr>
          <p:cNvPr id="72" name="Oval 71">
            <a:extLst>
              <a:ext uri="{FF2B5EF4-FFF2-40B4-BE49-F238E27FC236}">
                <a16:creationId xmlns:a16="http://schemas.microsoft.com/office/drawing/2014/main" id="{8C429B6F-B8C4-86F9-74AB-0A73E7938BF6}"/>
              </a:ext>
            </a:extLst>
          </p:cNvPr>
          <p:cNvSpPr/>
          <p:nvPr/>
        </p:nvSpPr>
        <p:spPr bwMode="auto">
          <a:xfrm>
            <a:off x="2623969" y="2280389"/>
            <a:ext cx="769620" cy="769620"/>
          </a:xfrm>
          <a:prstGeom prst="ellipse">
            <a:avLst/>
          </a:prstGeom>
          <a:solidFill>
            <a:schemeClr val="bg1"/>
          </a:solidFill>
          <a:ln w="28575">
            <a:solidFill>
              <a:srgbClr val="566067"/>
            </a:solidFill>
            <a:round/>
            <a:headEnd/>
            <a:tailEn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b="1" dirty="0"/>
              <a:t>01</a:t>
            </a:r>
          </a:p>
        </p:txBody>
      </p:sp>
      <p:sp>
        <p:nvSpPr>
          <p:cNvPr id="74" name="Oval 73">
            <a:extLst>
              <a:ext uri="{FF2B5EF4-FFF2-40B4-BE49-F238E27FC236}">
                <a16:creationId xmlns:a16="http://schemas.microsoft.com/office/drawing/2014/main" id="{CFC16FA0-561C-A7D2-B247-5257B5348038}"/>
              </a:ext>
            </a:extLst>
          </p:cNvPr>
          <p:cNvSpPr/>
          <p:nvPr/>
        </p:nvSpPr>
        <p:spPr bwMode="auto">
          <a:xfrm>
            <a:off x="4771016" y="2280389"/>
            <a:ext cx="769620" cy="769620"/>
          </a:xfrm>
          <a:prstGeom prst="ellipse">
            <a:avLst/>
          </a:prstGeom>
          <a:solidFill>
            <a:schemeClr val="bg1"/>
          </a:solidFill>
          <a:ln w="28575">
            <a:solidFill>
              <a:srgbClr val="566067"/>
            </a:solidFill>
            <a:round/>
            <a:headEnd/>
            <a:tailEn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b="1" dirty="0"/>
              <a:t>02</a:t>
            </a:r>
          </a:p>
        </p:txBody>
      </p:sp>
      <p:sp>
        <p:nvSpPr>
          <p:cNvPr id="75" name="Oval 74">
            <a:extLst>
              <a:ext uri="{FF2B5EF4-FFF2-40B4-BE49-F238E27FC236}">
                <a16:creationId xmlns:a16="http://schemas.microsoft.com/office/drawing/2014/main" id="{B40FBBEF-41A6-3E5A-238C-A70327AE6FFD}"/>
              </a:ext>
            </a:extLst>
          </p:cNvPr>
          <p:cNvSpPr/>
          <p:nvPr/>
        </p:nvSpPr>
        <p:spPr bwMode="auto">
          <a:xfrm>
            <a:off x="6918063" y="2280389"/>
            <a:ext cx="769620" cy="769620"/>
          </a:xfrm>
          <a:prstGeom prst="ellipse">
            <a:avLst/>
          </a:prstGeom>
          <a:solidFill>
            <a:schemeClr val="bg1"/>
          </a:solidFill>
          <a:ln w="28575">
            <a:solidFill>
              <a:srgbClr val="566067"/>
            </a:solidFill>
            <a:round/>
            <a:headEnd/>
            <a:tailEn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b="1" dirty="0"/>
              <a:t>03</a:t>
            </a:r>
          </a:p>
        </p:txBody>
      </p:sp>
      <p:sp>
        <p:nvSpPr>
          <p:cNvPr id="76" name="Oval 75">
            <a:extLst>
              <a:ext uri="{FF2B5EF4-FFF2-40B4-BE49-F238E27FC236}">
                <a16:creationId xmlns:a16="http://schemas.microsoft.com/office/drawing/2014/main" id="{09BBDD2F-D5B0-E052-7449-EE3D5BD42D7E}"/>
              </a:ext>
            </a:extLst>
          </p:cNvPr>
          <p:cNvSpPr/>
          <p:nvPr/>
        </p:nvSpPr>
        <p:spPr bwMode="auto">
          <a:xfrm>
            <a:off x="9065111" y="2280389"/>
            <a:ext cx="769620" cy="769620"/>
          </a:xfrm>
          <a:prstGeom prst="ellipse">
            <a:avLst/>
          </a:prstGeom>
          <a:solidFill>
            <a:schemeClr val="bg1"/>
          </a:solidFill>
          <a:ln w="28575">
            <a:solidFill>
              <a:srgbClr val="566067"/>
            </a:solidFill>
            <a:round/>
            <a:headEnd/>
            <a:tailEn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b="1" dirty="0"/>
              <a:t>04</a:t>
            </a:r>
          </a:p>
        </p:txBody>
      </p:sp>
    </p:spTree>
    <p:extLst>
      <p:ext uri="{BB962C8B-B14F-4D97-AF65-F5344CB8AC3E}">
        <p14:creationId xmlns:p14="http://schemas.microsoft.com/office/powerpoint/2010/main" val="290279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8E6F1E8-B521-418C-A2FA-86802CE68BF3}"/>
              </a:ext>
            </a:extLst>
          </p:cNvPr>
          <p:cNvGrpSpPr/>
          <p:nvPr/>
        </p:nvGrpSpPr>
        <p:grpSpPr>
          <a:xfrm>
            <a:off x="7607285" y="1406400"/>
            <a:ext cx="4370216" cy="4362451"/>
            <a:chOff x="5197476" y="919163"/>
            <a:chExt cx="3573462" cy="3567113"/>
          </a:xfrm>
          <a:solidFill>
            <a:schemeClr val="bg1">
              <a:lumMod val="95000"/>
              <a:alpha val="50000"/>
            </a:schemeClr>
          </a:solidFill>
        </p:grpSpPr>
        <p:sp>
          <p:nvSpPr>
            <p:cNvPr id="11" name="Freeform 5">
              <a:extLst>
                <a:ext uri="{FF2B5EF4-FFF2-40B4-BE49-F238E27FC236}">
                  <a16:creationId xmlns:a16="http://schemas.microsoft.com/office/drawing/2014/main" id="{9ABA1EC8-D243-4770-96D2-7BC0A6A5AD7C}"/>
                </a:ext>
              </a:extLst>
            </p:cNvPr>
            <p:cNvSpPr>
              <a:spLocks/>
            </p:cNvSpPr>
            <p:nvPr/>
          </p:nvSpPr>
          <p:spPr bwMode="auto">
            <a:xfrm>
              <a:off x="5197476" y="919163"/>
              <a:ext cx="2974975" cy="3567113"/>
            </a:xfrm>
            <a:custGeom>
              <a:avLst/>
              <a:gdLst>
                <a:gd name="T0" fmla="*/ 91 w 1709"/>
                <a:gd name="T1" fmla="*/ 1299 h 2050"/>
                <a:gd name="T2" fmla="*/ 128 w 1709"/>
                <a:gd name="T3" fmla="*/ 1362 h 2050"/>
                <a:gd name="T4" fmla="*/ 111 w 1709"/>
                <a:gd name="T5" fmla="*/ 1476 h 2050"/>
                <a:gd name="T6" fmla="*/ 132 w 1709"/>
                <a:gd name="T7" fmla="*/ 1550 h 2050"/>
                <a:gd name="T8" fmla="*/ 175 w 1709"/>
                <a:gd name="T9" fmla="*/ 1599 h 2050"/>
                <a:gd name="T10" fmla="*/ 203 w 1709"/>
                <a:gd name="T11" fmla="*/ 1667 h 2050"/>
                <a:gd name="T12" fmla="*/ 209 w 1709"/>
                <a:gd name="T13" fmla="*/ 1786 h 2050"/>
                <a:gd name="T14" fmla="*/ 358 w 1709"/>
                <a:gd name="T15" fmla="*/ 1876 h 2050"/>
                <a:gd name="T16" fmla="*/ 784 w 1709"/>
                <a:gd name="T17" fmla="*/ 2024 h 2050"/>
                <a:gd name="T18" fmla="*/ 1673 w 1709"/>
                <a:gd name="T19" fmla="*/ 2048 h 2050"/>
                <a:gd name="T20" fmla="*/ 1706 w 1709"/>
                <a:gd name="T21" fmla="*/ 2003 h 2050"/>
                <a:gd name="T22" fmla="*/ 1649 w 1709"/>
                <a:gd name="T23" fmla="*/ 1901 h 2050"/>
                <a:gd name="T24" fmla="*/ 1571 w 1709"/>
                <a:gd name="T25" fmla="*/ 1605 h 2050"/>
                <a:gd name="T26" fmla="*/ 1516 w 1709"/>
                <a:gd name="T27" fmla="*/ 1581 h 2050"/>
                <a:gd name="T28" fmla="*/ 1546 w 1709"/>
                <a:gd name="T29" fmla="*/ 1825 h 2050"/>
                <a:gd name="T30" fmla="*/ 1614 w 1709"/>
                <a:gd name="T31" fmla="*/ 1976 h 2050"/>
                <a:gd name="T32" fmla="*/ 842 w 1709"/>
                <a:gd name="T33" fmla="*/ 1982 h 2050"/>
                <a:gd name="T34" fmla="*/ 753 w 1709"/>
                <a:gd name="T35" fmla="*/ 1753 h 2050"/>
                <a:gd name="T36" fmla="*/ 1019 w 1709"/>
                <a:gd name="T37" fmla="*/ 1538 h 2050"/>
                <a:gd name="T38" fmla="*/ 985 w 1709"/>
                <a:gd name="T39" fmla="*/ 1505 h 2050"/>
                <a:gd name="T40" fmla="*/ 781 w 1709"/>
                <a:gd name="T41" fmla="*/ 1671 h 2050"/>
                <a:gd name="T42" fmla="*/ 638 w 1709"/>
                <a:gd name="T43" fmla="*/ 1721 h 2050"/>
                <a:gd name="T44" fmla="*/ 344 w 1709"/>
                <a:gd name="T45" fmla="*/ 1809 h 2050"/>
                <a:gd name="T46" fmla="*/ 266 w 1709"/>
                <a:gd name="T47" fmla="*/ 1703 h 2050"/>
                <a:gd name="T48" fmla="*/ 273 w 1709"/>
                <a:gd name="T49" fmla="*/ 1609 h 2050"/>
                <a:gd name="T50" fmla="*/ 202 w 1709"/>
                <a:gd name="T51" fmla="*/ 1535 h 2050"/>
                <a:gd name="T52" fmla="*/ 222 w 1709"/>
                <a:gd name="T53" fmla="*/ 1488 h 2050"/>
                <a:gd name="T54" fmla="*/ 167 w 1709"/>
                <a:gd name="T55" fmla="*/ 1434 h 2050"/>
                <a:gd name="T56" fmla="*/ 190 w 1709"/>
                <a:gd name="T57" fmla="*/ 1391 h 2050"/>
                <a:gd name="T58" fmla="*/ 122 w 1709"/>
                <a:gd name="T59" fmla="*/ 1238 h 2050"/>
                <a:gd name="T60" fmla="*/ 73 w 1709"/>
                <a:gd name="T61" fmla="*/ 1205 h 2050"/>
                <a:gd name="T62" fmla="*/ 261 w 1709"/>
                <a:gd name="T63" fmla="*/ 902 h 2050"/>
                <a:gd name="T64" fmla="*/ 224 w 1709"/>
                <a:gd name="T65" fmla="*/ 771 h 2050"/>
                <a:gd name="T66" fmla="*/ 201 w 1709"/>
                <a:gd name="T67" fmla="*/ 711 h 2050"/>
                <a:gd name="T68" fmla="*/ 253 w 1709"/>
                <a:gd name="T69" fmla="*/ 578 h 2050"/>
                <a:gd name="T70" fmla="*/ 284 w 1709"/>
                <a:gd name="T71" fmla="*/ 463 h 2050"/>
                <a:gd name="T72" fmla="*/ 713 w 1709"/>
                <a:gd name="T73" fmla="*/ 117 h 2050"/>
                <a:gd name="T74" fmla="*/ 1194 w 1709"/>
                <a:gd name="T75" fmla="*/ 80 h 2050"/>
                <a:gd name="T76" fmla="*/ 1206 w 1709"/>
                <a:gd name="T77" fmla="*/ 13 h 2050"/>
                <a:gd name="T78" fmla="*/ 699 w 1709"/>
                <a:gd name="T79" fmla="*/ 50 h 2050"/>
                <a:gd name="T80" fmla="*/ 220 w 1709"/>
                <a:gd name="T81" fmla="*/ 439 h 2050"/>
                <a:gd name="T82" fmla="*/ 187 w 1709"/>
                <a:gd name="T83" fmla="*/ 563 h 2050"/>
                <a:gd name="T84" fmla="*/ 138 w 1709"/>
                <a:gd name="T85" fmla="*/ 688 h 2050"/>
                <a:gd name="T86" fmla="*/ 178 w 1709"/>
                <a:gd name="T87" fmla="*/ 821 h 2050"/>
                <a:gd name="T88" fmla="*/ 200 w 1709"/>
                <a:gd name="T89" fmla="*/ 871 h 2050"/>
                <a:gd name="T90" fmla="*/ 6 w 1709"/>
                <a:gd name="T91" fmla="*/ 1214 h 2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9" h="2050">
                  <a:moveTo>
                    <a:pt x="55" y="1278"/>
                  </a:moveTo>
                  <a:cubicBezTo>
                    <a:pt x="66" y="1286"/>
                    <a:pt x="78" y="1293"/>
                    <a:pt x="91" y="1299"/>
                  </a:cubicBezTo>
                  <a:cubicBezTo>
                    <a:pt x="105" y="1306"/>
                    <a:pt x="130" y="1319"/>
                    <a:pt x="132" y="1328"/>
                  </a:cubicBezTo>
                  <a:cubicBezTo>
                    <a:pt x="134" y="1339"/>
                    <a:pt x="133" y="1351"/>
                    <a:pt x="128" y="1362"/>
                  </a:cubicBezTo>
                  <a:cubicBezTo>
                    <a:pt x="123" y="1373"/>
                    <a:pt x="117" y="1383"/>
                    <a:pt x="113" y="1391"/>
                  </a:cubicBezTo>
                  <a:cubicBezTo>
                    <a:pt x="100" y="1413"/>
                    <a:pt x="79" y="1450"/>
                    <a:pt x="111" y="1476"/>
                  </a:cubicBezTo>
                  <a:cubicBezTo>
                    <a:pt x="118" y="1482"/>
                    <a:pt x="131" y="1492"/>
                    <a:pt x="143" y="1501"/>
                  </a:cubicBezTo>
                  <a:cubicBezTo>
                    <a:pt x="134" y="1516"/>
                    <a:pt x="130" y="1533"/>
                    <a:pt x="132" y="1550"/>
                  </a:cubicBezTo>
                  <a:cubicBezTo>
                    <a:pt x="133" y="1564"/>
                    <a:pt x="141" y="1576"/>
                    <a:pt x="152" y="1584"/>
                  </a:cubicBezTo>
                  <a:cubicBezTo>
                    <a:pt x="159" y="1589"/>
                    <a:pt x="168" y="1594"/>
                    <a:pt x="175" y="1599"/>
                  </a:cubicBezTo>
                  <a:cubicBezTo>
                    <a:pt x="196" y="1610"/>
                    <a:pt x="204" y="1615"/>
                    <a:pt x="206" y="1626"/>
                  </a:cubicBezTo>
                  <a:cubicBezTo>
                    <a:pt x="208" y="1640"/>
                    <a:pt x="207" y="1654"/>
                    <a:pt x="203" y="1667"/>
                  </a:cubicBezTo>
                  <a:cubicBezTo>
                    <a:pt x="201" y="1676"/>
                    <a:pt x="199" y="1685"/>
                    <a:pt x="198" y="1694"/>
                  </a:cubicBezTo>
                  <a:cubicBezTo>
                    <a:pt x="194" y="1725"/>
                    <a:pt x="198" y="1757"/>
                    <a:pt x="209" y="1786"/>
                  </a:cubicBezTo>
                  <a:cubicBezTo>
                    <a:pt x="224" y="1841"/>
                    <a:pt x="273" y="1878"/>
                    <a:pt x="330" y="1879"/>
                  </a:cubicBezTo>
                  <a:cubicBezTo>
                    <a:pt x="339" y="1879"/>
                    <a:pt x="348" y="1878"/>
                    <a:pt x="358" y="1876"/>
                  </a:cubicBezTo>
                  <a:cubicBezTo>
                    <a:pt x="455" y="1853"/>
                    <a:pt x="551" y="1824"/>
                    <a:pt x="645" y="1790"/>
                  </a:cubicBezTo>
                  <a:cubicBezTo>
                    <a:pt x="722" y="1835"/>
                    <a:pt x="771" y="1973"/>
                    <a:pt x="784" y="2024"/>
                  </a:cubicBezTo>
                  <a:cubicBezTo>
                    <a:pt x="787" y="2039"/>
                    <a:pt x="801" y="2050"/>
                    <a:pt x="817" y="2050"/>
                  </a:cubicBezTo>
                  <a:cubicBezTo>
                    <a:pt x="1673" y="2048"/>
                    <a:pt x="1673" y="2048"/>
                    <a:pt x="1673" y="2048"/>
                  </a:cubicBezTo>
                  <a:cubicBezTo>
                    <a:pt x="1684" y="2048"/>
                    <a:pt x="1694" y="2042"/>
                    <a:pt x="1701" y="2034"/>
                  </a:cubicBezTo>
                  <a:cubicBezTo>
                    <a:pt x="1707" y="2025"/>
                    <a:pt x="1709" y="2014"/>
                    <a:pt x="1706" y="2003"/>
                  </a:cubicBezTo>
                  <a:cubicBezTo>
                    <a:pt x="1697" y="1980"/>
                    <a:pt x="1686" y="1958"/>
                    <a:pt x="1671" y="1938"/>
                  </a:cubicBezTo>
                  <a:cubicBezTo>
                    <a:pt x="1663" y="1927"/>
                    <a:pt x="1656" y="1914"/>
                    <a:pt x="1649" y="1901"/>
                  </a:cubicBezTo>
                  <a:cubicBezTo>
                    <a:pt x="1634" y="1870"/>
                    <a:pt x="1621" y="1838"/>
                    <a:pt x="1611" y="1804"/>
                  </a:cubicBezTo>
                  <a:cubicBezTo>
                    <a:pt x="1592" y="1739"/>
                    <a:pt x="1578" y="1672"/>
                    <a:pt x="1571" y="1605"/>
                  </a:cubicBezTo>
                  <a:cubicBezTo>
                    <a:pt x="1570" y="1592"/>
                    <a:pt x="1562" y="1581"/>
                    <a:pt x="1550" y="1576"/>
                  </a:cubicBezTo>
                  <a:cubicBezTo>
                    <a:pt x="1539" y="1571"/>
                    <a:pt x="1526" y="1573"/>
                    <a:pt x="1516" y="1581"/>
                  </a:cubicBezTo>
                  <a:cubicBezTo>
                    <a:pt x="1506" y="1588"/>
                    <a:pt x="1501" y="1601"/>
                    <a:pt x="1503" y="1613"/>
                  </a:cubicBezTo>
                  <a:cubicBezTo>
                    <a:pt x="1511" y="1685"/>
                    <a:pt x="1525" y="1756"/>
                    <a:pt x="1546" y="1825"/>
                  </a:cubicBezTo>
                  <a:cubicBezTo>
                    <a:pt x="1557" y="1861"/>
                    <a:pt x="1571" y="1897"/>
                    <a:pt x="1588" y="1931"/>
                  </a:cubicBezTo>
                  <a:cubicBezTo>
                    <a:pt x="1596" y="1947"/>
                    <a:pt x="1604" y="1962"/>
                    <a:pt x="1614" y="1976"/>
                  </a:cubicBezTo>
                  <a:cubicBezTo>
                    <a:pt x="1617" y="1980"/>
                    <a:pt x="1617" y="1980"/>
                    <a:pt x="1617" y="1980"/>
                  </a:cubicBezTo>
                  <a:cubicBezTo>
                    <a:pt x="842" y="1982"/>
                    <a:pt x="842" y="1982"/>
                    <a:pt x="842" y="1982"/>
                  </a:cubicBezTo>
                  <a:cubicBezTo>
                    <a:pt x="820" y="1901"/>
                    <a:pt x="779" y="1826"/>
                    <a:pt x="722" y="1764"/>
                  </a:cubicBezTo>
                  <a:cubicBezTo>
                    <a:pt x="753" y="1753"/>
                    <a:pt x="753" y="1753"/>
                    <a:pt x="753" y="1753"/>
                  </a:cubicBezTo>
                  <a:cubicBezTo>
                    <a:pt x="776" y="1745"/>
                    <a:pt x="793" y="1739"/>
                    <a:pt x="802" y="1736"/>
                  </a:cubicBezTo>
                  <a:cubicBezTo>
                    <a:pt x="948" y="1690"/>
                    <a:pt x="1021" y="1623"/>
                    <a:pt x="1019" y="1538"/>
                  </a:cubicBezTo>
                  <a:cubicBezTo>
                    <a:pt x="1019" y="1529"/>
                    <a:pt x="1016" y="1520"/>
                    <a:pt x="1009" y="1514"/>
                  </a:cubicBezTo>
                  <a:cubicBezTo>
                    <a:pt x="1003" y="1508"/>
                    <a:pt x="994" y="1504"/>
                    <a:pt x="985" y="1505"/>
                  </a:cubicBezTo>
                  <a:cubicBezTo>
                    <a:pt x="966" y="1505"/>
                    <a:pt x="951" y="1521"/>
                    <a:pt x="951" y="1540"/>
                  </a:cubicBezTo>
                  <a:cubicBezTo>
                    <a:pt x="952" y="1575"/>
                    <a:pt x="923" y="1626"/>
                    <a:pt x="781" y="1671"/>
                  </a:cubicBezTo>
                  <a:cubicBezTo>
                    <a:pt x="772" y="1674"/>
                    <a:pt x="754" y="1680"/>
                    <a:pt x="731" y="1688"/>
                  </a:cubicBezTo>
                  <a:cubicBezTo>
                    <a:pt x="705" y="1697"/>
                    <a:pt x="673" y="1709"/>
                    <a:pt x="638" y="1721"/>
                  </a:cubicBezTo>
                  <a:cubicBezTo>
                    <a:pt x="637" y="1721"/>
                    <a:pt x="637" y="1721"/>
                    <a:pt x="637" y="1721"/>
                  </a:cubicBezTo>
                  <a:cubicBezTo>
                    <a:pt x="541" y="1756"/>
                    <a:pt x="443" y="1786"/>
                    <a:pt x="344" y="1809"/>
                  </a:cubicBezTo>
                  <a:cubicBezTo>
                    <a:pt x="312" y="1816"/>
                    <a:pt x="281" y="1796"/>
                    <a:pt x="274" y="1764"/>
                  </a:cubicBezTo>
                  <a:cubicBezTo>
                    <a:pt x="266" y="1745"/>
                    <a:pt x="263" y="1724"/>
                    <a:pt x="266" y="1703"/>
                  </a:cubicBezTo>
                  <a:cubicBezTo>
                    <a:pt x="266" y="1696"/>
                    <a:pt x="268" y="1689"/>
                    <a:pt x="270" y="1682"/>
                  </a:cubicBezTo>
                  <a:cubicBezTo>
                    <a:pt x="277" y="1658"/>
                    <a:pt x="278" y="1633"/>
                    <a:pt x="273" y="1609"/>
                  </a:cubicBezTo>
                  <a:cubicBezTo>
                    <a:pt x="263" y="1578"/>
                    <a:pt x="240" y="1552"/>
                    <a:pt x="209" y="1539"/>
                  </a:cubicBezTo>
                  <a:cubicBezTo>
                    <a:pt x="202" y="1535"/>
                    <a:pt x="202" y="1535"/>
                    <a:pt x="202" y="1535"/>
                  </a:cubicBezTo>
                  <a:cubicBezTo>
                    <a:pt x="206" y="1528"/>
                    <a:pt x="210" y="1521"/>
                    <a:pt x="215" y="1514"/>
                  </a:cubicBezTo>
                  <a:cubicBezTo>
                    <a:pt x="221" y="1507"/>
                    <a:pt x="224" y="1498"/>
                    <a:pt x="222" y="1488"/>
                  </a:cubicBezTo>
                  <a:cubicBezTo>
                    <a:pt x="221" y="1479"/>
                    <a:pt x="216" y="1471"/>
                    <a:pt x="209" y="1465"/>
                  </a:cubicBezTo>
                  <a:cubicBezTo>
                    <a:pt x="201" y="1459"/>
                    <a:pt x="181" y="1445"/>
                    <a:pt x="167" y="1434"/>
                  </a:cubicBezTo>
                  <a:cubicBezTo>
                    <a:pt x="169" y="1431"/>
                    <a:pt x="171" y="1427"/>
                    <a:pt x="172" y="1424"/>
                  </a:cubicBezTo>
                  <a:cubicBezTo>
                    <a:pt x="178" y="1415"/>
                    <a:pt x="184" y="1404"/>
                    <a:pt x="190" y="1391"/>
                  </a:cubicBezTo>
                  <a:cubicBezTo>
                    <a:pt x="201" y="1368"/>
                    <a:pt x="204" y="1341"/>
                    <a:pt x="199" y="1315"/>
                  </a:cubicBezTo>
                  <a:cubicBezTo>
                    <a:pt x="191" y="1273"/>
                    <a:pt x="151" y="1253"/>
                    <a:pt x="122" y="1238"/>
                  </a:cubicBezTo>
                  <a:cubicBezTo>
                    <a:pt x="112" y="1233"/>
                    <a:pt x="103" y="1228"/>
                    <a:pt x="94" y="1222"/>
                  </a:cubicBezTo>
                  <a:cubicBezTo>
                    <a:pt x="86" y="1217"/>
                    <a:pt x="80" y="1211"/>
                    <a:pt x="73" y="1205"/>
                  </a:cubicBezTo>
                  <a:cubicBezTo>
                    <a:pt x="73" y="1200"/>
                    <a:pt x="79" y="1188"/>
                    <a:pt x="105" y="1156"/>
                  </a:cubicBezTo>
                  <a:cubicBezTo>
                    <a:pt x="166" y="1077"/>
                    <a:pt x="218" y="992"/>
                    <a:pt x="261" y="902"/>
                  </a:cubicBezTo>
                  <a:cubicBezTo>
                    <a:pt x="269" y="888"/>
                    <a:pt x="274" y="872"/>
                    <a:pt x="274" y="856"/>
                  </a:cubicBezTo>
                  <a:cubicBezTo>
                    <a:pt x="271" y="822"/>
                    <a:pt x="253" y="790"/>
                    <a:pt x="224" y="771"/>
                  </a:cubicBezTo>
                  <a:cubicBezTo>
                    <a:pt x="211" y="758"/>
                    <a:pt x="198" y="746"/>
                    <a:pt x="196" y="735"/>
                  </a:cubicBezTo>
                  <a:cubicBezTo>
                    <a:pt x="196" y="727"/>
                    <a:pt x="198" y="719"/>
                    <a:pt x="201" y="711"/>
                  </a:cubicBezTo>
                  <a:cubicBezTo>
                    <a:pt x="207" y="697"/>
                    <a:pt x="213" y="682"/>
                    <a:pt x="220" y="668"/>
                  </a:cubicBezTo>
                  <a:cubicBezTo>
                    <a:pt x="234" y="639"/>
                    <a:pt x="245" y="609"/>
                    <a:pt x="253" y="578"/>
                  </a:cubicBezTo>
                  <a:cubicBezTo>
                    <a:pt x="257" y="564"/>
                    <a:pt x="257" y="564"/>
                    <a:pt x="257" y="564"/>
                  </a:cubicBezTo>
                  <a:cubicBezTo>
                    <a:pt x="264" y="529"/>
                    <a:pt x="273" y="496"/>
                    <a:pt x="284" y="463"/>
                  </a:cubicBezTo>
                  <a:cubicBezTo>
                    <a:pt x="311" y="389"/>
                    <a:pt x="353" y="320"/>
                    <a:pt x="407" y="263"/>
                  </a:cubicBezTo>
                  <a:cubicBezTo>
                    <a:pt x="472" y="194"/>
                    <a:pt x="575" y="145"/>
                    <a:pt x="713" y="117"/>
                  </a:cubicBezTo>
                  <a:cubicBezTo>
                    <a:pt x="818" y="94"/>
                    <a:pt x="925" y="79"/>
                    <a:pt x="1033" y="71"/>
                  </a:cubicBezTo>
                  <a:cubicBezTo>
                    <a:pt x="1087" y="68"/>
                    <a:pt x="1141" y="71"/>
                    <a:pt x="1194" y="80"/>
                  </a:cubicBezTo>
                  <a:cubicBezTo>
                    <a:pt x="1212" y="83"/>
                    <a:pt x="1229" y="71"/>
                    <a:pt x="1233" y="52"/>
                  </a:cubicBezTo>
                  <a:cubicBezTo>
                    <a:pt x="1236" y="34"/>
                    <a:pt x="1224" y="17"/>
                    <a:pt x="1206" y="13"/>
                  </a:cubicBezTo>
                  <a:cubicBezTo>
                    <a:pt x="1147" y="3"/>
                    <a:pt x="1088" y="0"/>
                    <a:pt x="1030" y="3"/>
                  </a:cubicBezTo>
                  <a:cubicBezTo>
                    <a:pt x="919" y="11"/>
                    <a:pt x="808" y="27"/>
                    <a:pt x="699" y="50"/>
                  </a:cubicBezTo>
                  <a:cubicBezTo>
                    <a:pt x="546" y="81"/>
                    <a:pt x="434" y="135"/>
                    <a:pt x="357" y="216"/>
                  </a:cubicBezTo>
                  <a:cubicBezTo>
                    <a:pt x="297" y="280"/>
                    <a:pt x="251" y="356"/>
                    <a:pt x="220" y="439"/>
                  </a:cubicBezTo>
                  <a:cubicBezTo>
                    <a:pt x="208" y="475"/>
                    <a:pt x="198" y="511"/>
                    <a:pt x="190" y="548"/>
                  </a:cubicBezTo>
                  <a:cubicBezTo>
                    <a:pt x="187" y="563"/>
                    <a:pt x="187" y="563"/>
                    <a:pt x="187" y="563"/>
                  </a:cubicBezTo>
                  <a:cubicBezTo>
                    <a:pt x="179" y="589"/>
                    <a:pt x="170" y="615"/>
                    <a:pt x="158" y="640"/>
                  </a:cubicBezTo>
                  <a:cubicBezTo>
                    <a:pt x="151" y="656"/>
                    <a:pt x="144" y="671"/>
                    <a:pt x="138" y="688"/>
                  </a:cubicBezTo>
                  <a:cubicBezTo>
                    <a:pt x="130" y="705"/>
                    <a:pt x="127" y="725"/>
                    <a:pt x="128" y="745"/>
                  </a:cubicBezTo>
                  <a:cubicBezTo>
                    <a:pt x="135" y="775"/>
                    <a:pt x="153" y="802"/>
                    <a:pt x="178" y="821"/>
                  </a:cubicBezTo>
                  <a:cubicBezTo>
                    <a:pt x="195" y="836"/>
                    <a:pt x="206" y="847"/>
                    <a:pt x="206" y="856"/>
                  </a:cubicBezTo>
                  <a:cubicBezTo>
                    <a:pt x="205" y="862"/>
                    <a:pt x="203" y="867"/>
                    <a:pt x="200" y="871"/>
                  </a:cubicBezTo>
                  <a:cubicBezTo>
                    <a:pt x="159" y="957"/>
                    <a:pt x="109" y="1039"/>
                    <a:pt x="51" y="1114"/>
                  </a:cubicBezTo>
                  <a:cubicBezTo>
                    <a:pt x="26" y="1144"/>
                    <a:pt x="0" y="1179"/>
                    <a:pt x="6" y="1214"/>
                  </a:cubicBezTo>
                  <a:cubicBezTo>
                    <a:pt x="13" y="1241"/>
                    <a:pt x="31" y="1265"/>
                    <a:pt x="55" y="1278"/>
                  </a:cubicBezTo>
                  <a:close/>
                </a:path>
              </a:pathLst>
            </a:custGeom>
            <a:grp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2" name="Freeform 6">
              <a:extLst>
                <a:ext uri="{FF2B5EF4-FFF2-40B4-BE49-F238E27FC236}">
                  <a16:creationId xmlns:a16="http://schemas.microsoft.com/office/drawing/2014/main" id="{033F9CD4-5998-43C3-BB05-9799C818429C}"/>
                </a:ext>
              </a:extLst>
            </p:cNvPr>
            <p:cNvSpPr>
              <a:spLocks/>
            </p:cNvSpPr>
            <p:nvPr/>
          </p:nvSpPr>
          <p:spPr bwMode="auto">
            <a:xfrm>
              <a:off x="5745163" y="1268413"/>
              <a:ext cx="652462" cy="757238"/>
            </a:xfrm>
            <a:custGeom>
              <a:avLst/>
              <a:gdLst>
                <a:gd name="T0" fmla="*/ 71 w 375"/>
                <a:gd name="T1" fmla="*/ 408 h 435"/>
                <a:gd name="T2" fmla="*/ 75 w 375"/>
                <a:gd name="T3" fmla="*/ 393 h 435"/>
                <a:gd name="T4" fmla="*/ 97 w 375"/>
                <a:gd name="T5" fmla="*/ 309 h 435"/>
                <a:gd name="T6" fmla="*/ 191 w 375"/>
                <a:gd name="T7" fmla="*/ 156 h 435"/>
                <a:gd name="T8" fmla="*/ 348 w 375"/>
                <a:gd name="T9" fmla="*/ 69 h 435"/>
                <a:gd name="T10" fmla="*/ 372 w 375"/>
                <a:gd name="T11" fmla="*/ 44 h 435"/>
                <a:gd name="T12" fmla="*/ 362 w 375"/>
                <a:gd name="T13" fmla="*/ 11 h 435"/>
                <a:gd name="T14" fmla="*/ 328 w 375"/>
                <a:gd name="T15" fmla="*/ 4 h 435"/>
                <a:gd name="T16" fmla="*/ 141 w 375"/>
                <a:gd name="T17" fmla="*/ 109 h 435"/>
                <a:gd name="T18" fmla="*/ 33 w 375"/>
                <a:gd name="T19" fmla="*/ 286 h 435"/>
                <a:gd name="T20" fmla="*/ 8 w 375"/>
                <a:gd name="T21" fmla="*/ 378 h 435"/>
                <a:gd name="T22" fmla="*/ 5 w 375"/>
                <a:gd name="T23" fmla="*/ 393 h 435"/>
                <a:gd name="T24" fmla="*/ 30 w 375"/>
                <a:gd name="T25" fmla="*/ 434 h 435"/>
                <a:gd name="T26" fmla="*/ 38 w 375"/>
                <a:gd name="T27" fmla="*/ 435 h 435"/>
                <a:gd name="T28" fmla="*/ 71 w 375"/>
                <a:gd name="T29" fmla="*/ 408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5" h="435">
                  <a:moveTo>
                    <a:pt x="71" y="408"/>
                  </a:moveTo>
                  <a:cubicBezTo>
                    <a:pt x="75" y="393"/>
                    <a:pt x="75" y="393"/>
                    <a:pt x="75" y="393"/>
                  </a:cubicBezTo>
                  <a:cubicBezTo>
                    <a:pt x="81" y="365"/>
                    <a:pt x="88" y="337"/>
                    <a:pt x="97" y="309"/>
                  </a:cubicBezTo>
                  <a:cubicBezTo>
                    <a:pt x="118" y="252"/>
                    <a:pt x="150" y="200"/>
                    <a:pt x="191" y="156"/>
                  </a:cubicBezTo>
                  <a:cubicBezTo>
                    <a:pt x="235" y="114"/>
                    <a:pt x="289" y="84"/>
                    <a:pt x="348" y="69"/>
                  </a:cubicBezTo>
                  <a:cubicBezTo>
                    <a:pt x="360" y="66"/>
                    <a:pt x="369" y="56"/>
                    <a:pt x="372" y="44"/>
                  </a:cubicBezTo>
                  <a:cubicBezTo>
                    <a:pt x="375" y="32"/>
                    <a:pt x="371" y="20"/>
                    <a:pt x="362" y="11"/>
                  </a:cubicBezTo>
                  <a:cubicBezTo>
                    <a:pt x="353" y="3"/>
                    <a:pt x="340" y="0"/>
                    <a:pt x="328" y="4"/>
                  </a:cubicBezTo>
                  <a:cubicBezTo>
                    <a:pt x="258" y="22"/>
                    <a:pt x="194" y="58"/>
                    <a:pt x="141" y="109"/>
                  </a:cubicBezTo>
                  <a:cubicBezTo>
                    <a:pt x="94" y="160"/>
                    <a:pt x="57" y="220"/>
                    <a:pt x="33" y="286"/>
                  </a:cubicBezTo>
                  <a:cubicBezTo>
                    <a:pt x="23" y="316"/>
                    <a:pt x="15" y="347"/>
                    <a:pt x="8" y="378"/>
                  </a:cubicBezTo>
                  <a:cubicBezTo>
                    <a:pt x="5" y="393"/>
                    <a:pt x="5" y="393"/>
                    <a:pt x="5" y="393"/>
                  </a:cubicBezTo>
                  <a:cubicBezTo>
                    <a:pt x="0" y="411"/>
                    <a:pt x="12" y="430"/>
                    <a:pt x="30" y="434"/>
                  </a:cubicBezTo>
                  <a:cubicBezTo>
                    <a:pt x="33" y="434"/>
                    <a:pt x="35" y="435"/>
                    <a:pt x="38" y="435"/>
                  </a:cubicBezTo>
                  <a:cubicBezTo>
                    <a:pt x="54" y="435"/>
                    <a:pt x="68" y="424"/>
                    <a:pt x="71" y="408"/>
                  </a:cubicBezTo>
                  <a:close/>
                </a:path>
              </a:pathLst>
            </a:custGeom>
            <a:grp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3" name="Oval 7">
              <a:extLst>
                <a:ext uri="{FF2B5EF4-FFF2-40B4-BE49-F238E27FC236}">
                  <a16:creationId xmlns:a16="http://schemas.microsoft.com/office/drawing/2014/main" id="{682ECCFD-59E2-4953-8AC8-09B854715E90}"/>
                </a:ext>
              </a:extLst>
            </p:cNvPr>
            <p:cNvSpPr>
              <a:spLocks noChangeArrowheads="1"/>
            </p:cNvSpPr>
            <p:nvPr/>
          </p:nvSpPr>
          <p:spPr bwMode="auto">
            <a:xfrm>
              <a:off x="5680075" y="2111376"/>
              <a:ext cx="119062" cy="117475"/>
            </a:xfrm>
            <a:prstGeom prst="ellipse">
              <a:avLst/>
            </a:prstGeom>
            <a:grp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4" name="Freeform 8">
              <a:extLst>
                <a:ext uri="{FF2B5EF4-FFF2-40B4-BE49-F238E27FC236}">
                  <a16:creationId xmlns:a16="http://schemas.microsoft.com/office/drawing/2014/main" id="{AFC348AF-075B-4F9D-8FAE-80B2F17CF085}"/>
                </a:ext>
              </a:extLst>
            </p:cNvPr>
            <p:cNvSpPr>
              <a:spLocks noEditPoints="1"/>
            </p:cNvSpPr>
            <p:nvPr/>
          </p:nvSpPr>
          <p:spPr bwMode="auto">
            <a:xfrm>
              <a:off x="6805613" y="1338263"/>
              <a:ext cx="1552575" cy="2374900"/>
            </a:xfrm>
            <a:custGeom>
              <a:avLst/>
              <a:gdLst>
                <a:gd name="T0" fmla="*/ 118 w 892"/>
                <a:gd name="T1" fmla="*/ 768 h 1365"/>
                <a:gd name="T2" fmla="*/ 306 w 892"/>
                <a:gd name="T3" fmla="*/ 963 h 1365"/>
                <a:gd name="T4" fmla="*/ 242 w 892"/>
                <a:gd name="T5" fmla="*/ 1126 h 1365"/>
                <a:gd name="T6" fmla="*/ 310 w 892"/>
                <a:gd name="T7" fmla="*/ 1229 h 1365"/>
                <a:gd name="T8" fmla="*/ 583 w 892"/>
                <a:gd name="T9" fmla="*/ 1229 h 1365"/>
                <a:gd name="T10" fmla="*/ 651 w 892"/>
                <a:gd name="T11" fmla="*/ 1126 h 1365"/>
                <a:gd name="T12" fmla="*/ 586 w 892"/>
                <a:gd name="T13" fmla="*/ 963 h 1365"/>
                <a:gd name="T14" fmla="*/ 775 w 892"/>
                <a:gd name="T15" fmla="*/ 768 h 1365"/>
                <a:gd name="T16" fmla="*/ 446 w 892"/>
                <a:gd name="T17" fmla="*/ 0 h 1365"/>
                <a:gd name="T18" fmla="*/ 344 w 892"/>
                <a:gd name="T19" fmla="*/ 512 h 1365"/>
                <a:gd name="T20" fmla="*/ 276 w 892"/>
                <a:gd name="T21" fmla="*/ 478 h 1365"/>
                <a:gd name="T22" fmla="*/ 344 w 892"/>
                <a:gd name="T23" fmla="*/ 478 h 1365"/>
                <a:gd name="T24" fmla="*/ 480 w 892"/>
                <a:gd name="T25" fmla="*/ 956 h 1365"/>
                <a:gd name="T26" fmla="*/ 412 w 892"/>
                <a:gd name="T27" fmla="*/ 580 h 1365"/>
                <a:gd name="T28" fmla="*/ 480 w 892"/>
                <a:gd name="T29" fmla="*/ 956 h 1365"/>
                <a:gd name="T30" fmla="*/ 378 w 892"/>
                <a:gd name="T31" fmla="*/ 1229 h 1365"/>
                <a:gd name="T32" fmla="*/ 446 w 892"/>
                <a:gd name="T33" fmla="*/ 1297 h 1365"/>
                <a:gd name="T34" fmla="*/ 549 w 892"/>
                <a:gd name="T35" fmla="*/ 1160 h 1365"/>
                <a:gd name="T36" fmla="*/ 310 w 892"/>
                <a:gd name="T37" fmla="*/ 1126 h 1365"/>
                <a:gd name="T38" fmla="*/ 344 w 892"/>
                <a:gd name="T39" fmla="*/ 1024 h 1365"/>
                <a:gd name="T40" fmla="*/ 583 w 892"/>
                <a:gd name="T41" fmla="*/ 1058 h 1365"/>
                <a:gd name="T42" fmla="*/ 822 w 892"/>
                <a:gd name="T43" fmla="*/ 452 h 1365"/>
                <a:gd name="T44" fmla="*/ 655 w 892"/>
                <a:gd name="T45" fmla="*/ 782 h 1365"/>
                <a:gd name="T46" fmla="*/ 549 w 892"/>
                <a:gd name="T47" fmla="*/ 580 h 1365"/>
                <a:gd name="T48" fmla="*/ 685 w 892"/>
                <a:gd name="T49" fmla="*/ 478 h 1365"/>
                <a:gd name="T50" fmla="*/ 480 w 892"/>
                <a:gd name="T51" fmla="*/ 478 h 1365"/>
                <a:gd name="T52" fmla="*/ 412 w 892"/>
                <a:gd name="T53" fmla="*/ 512 h 1365"/>
                <a:gd name="T54" fmla="*/ 310 w 892"/>
                <a:gd name="T55" fmla="*/ 375 h 1365"/>
                <a:gd name="T56" fmla="*/ 310 w 892"/>
                <a:gd name="T57" fmla="*/ 580 h 1365"/>
                <a:gd name="T58" fmla="*/ 344 w 892"/>
                <a:gd name="T59" fmla="*/ 883 h 1365"/>
                <a:gd name="T60" fmla="*/ 169 w 892"/>
                <a:gd name="T61" fmla="*/ 722 h 1365"/>
                <a:gd name="T62" fmla="*/ 446 w 892"/>
                <a:gd name="T63" fmla="*/ 68 h 1365"/>
                <a:gd name="T64" fmla="*/ 549 w 892"/>
                <a:gd name="T65" fmla="*/ 512 h 1365"/>
                <a:gd name="T66" fmla="*/ 583 w 892"/>
                <a:gd name="T67" fmla="*/ 444 h 1365"/>
                <a:gd name="T68" fmla="*/ 583 w 892"/>
                <a:gd name="T69" fmla="*/ 512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92" h="1365">
                  <a:moveTo>
                    <a:pt x="3" y="451"/>
                  </a:moveTo>
                  <a:cubicBezTo>
                    <a:pt x="0" y="567"/>
                    <a:pt x="41" y="680"/>
                    <a:pt x="118" y="768"/>
                  </a:cubicBezTo>
                  <a:cubicBezTo>
                    <a:pt x="142" y="793"/>
                    <a:pt x="168" y="816"/>
                    <a:pt x="196" y="836"/>
                  </a:cubicBezTo>
                  <a:cubicBezTo>
                    <a:pt x="246" y="875"/>
                    <a:pt x="294" y="912"/>
                    <a:pt x="306" y="963"/>
                  </a:cubicBezTo>
                  <a:cubicBezTo>
                    <a:pt x="267" y="978"/>
                    <a:pt x="242" y="1016"/>
                    <a:pt x="242" y="1058"/>
                  </a:cubicBezTo>
                  <a:cubicBezTo>
                    <a:pt x="242" y="1126"/>
                    <a:pt x="242" y="1126"/>
                    <a:pt x="242" y="1126"/>
                  </a:cubicBezTo>
                  <a:cubicBezTo>
                    <a:pt x="242" y="1170"/>
                    <a:pt x="269" y="1208"/>
                    <a:pt x="310" y="1222"/>
                  </a:cubicBezTo>
                  <a:cubicBezTo>
                    <a:pt x="310" y="1229"/>
                    <a:pt x="310" y="1229"/>
                    <a:pt x="310" y="1229"/>
                  </a:cubicBezTo>
                  <a:cubicBezTo>
                    <a:pt x="310" y="1304"/>
                    <a:pt x="371" y="1365"/>
                    <a:pt x="446" y="1365"/>
                  </a:cubicBezTo>
                  <a:cubicBezTo>
                    <a:pt x="522" y="1365"/>
                    <a:pt x="583" y="1304"/>
                    <a:pt x="583" y="1229"/>
                  </a:cubicBezTo>
                  <a:cubicBezTo>
                    <a:pt x="583" y="1222"/>
                    <a:pt x="583" y="1222"/>
                    <a:pt x="583" y="1222"/>
                  </a:cubicBezTo>
                  <a:cubicBezTo>
                    <a:pt x="624" y="1208"/>
                    <a:pt x="651" y="1170"/>
                    <a:pt x="651" y="1126"/>
                  </a:cubicBezTo>
                  <a:cubicBezTo>
                    <a:pt x="651" y="1058"/>
                    <a:pt x="651" y="1058"/>
                    <a:pt x="651" y="1058"/>
                  </a:cubicBezTo>
                  <a:cubicBezTo>
                    <a:pt x="651" y="1016"/>
                    <a:pt x="625" y="978"/>
                    <a:pt x="586" y="963"/>
                  </a:cubicBezTo>
                  <a:cubicBezTo>
                    <a:pt x="599" y="912"/>
                    <a:pt x="646" y="875"/>
                    <a:pt x="696" y="836"/>
                  </a:cubicBezTo>
                  <a:cubicBezTo>
                    <a:pt x="724" y="816"/>
                    <a:pt x="750" y="793"/>
                    <a:pt x="775" y="768"/>
                  </a:cubicBezTo>
                  <a:cubicBezTo>
                    <a:pt x="851" y="680"/>
                    <a:pt x="892" y="567"/>
                    <a:pt x="890" y="451"/>
                  </a:cubicBezTo>
                  <a:cubicBezTo>
                    <a:pt x="889" y="205"/>
                    <a:pt x="692" y="5"/>
                    <a:pt x="446" y="0"/>
                  </a:cubicBezTo>
                  <a:cubicBezTo>
                    <a:pt x="201" y="5"/>
                    <a:pt x="4" y="205"/>
                    <a:pt x="3" y="451"/>
                  </a:cubicBezTo>
                  <a:close/>
                  <a:moveTo>
                    <a:pt x="344" y="512"/>
                  </a:moveTo>
                  <a:cubicBezTo>
                    <a:pt x="310" y="512"/>
                    <a:pt x="310" y="512"/>
                    <a:pt x="310" y="512"/>
                  </a:cubicBezTo>
                  <a:cubicBezTo>
                    <a:pt x="291" y="512"/>
                    <a:pt x="276" y="497"/>
                    <a:pt x="276" y="478"/>
                  </a:cubicBezTo>
                  <a:cubicBezTo>
                    <a:pt x="276" y="459"/>
                    <a:pt x="291" y="444"/>
                    <a:pt x="310" y="444"/>
                  </a:cubicBezTo>
                  <a:cubicBezTo>
                    <a:pt x="329" y="444"/>
                    <a:pt x="344" y="459"/>
                    <a:pt x="344" y="478"/>
                  </a:cubicBezTo>
                  <a:lnTo>
                    <a:pt x="344" y="512"/>
                  </a:lnTo>
                  <a:close/>
                  <a:moveTo>
                    <a:pt x="480" y="956"/>
                  </a:moveTo>
                  <a:cubicBezTo>
                    <a:pt x="412" y="956"/>
                    <a:pt x="412" y="956"/>
                    <a:pt x="412" y="956"/>
                  </a:cubicBezTo>
                  <a:cubicBezTo>
                    <a:pt x="412" y="580"/>
                    <a:pt x="412" y="580"/>
                    <a:pt x="412" y="580"/>
                  </a:cubicBezTo>
                  <a:cubicBezTo>
                    <a:pt x="480" y="580"/>
                    <a:pt x="480" y="580"/>
                    <a:pt x="480" y="580"/>
                  </a:cubicBezTo>
                  <a:lnTo>
                    <a:pt x="480" y="956"/>
                  </a:lnTo>
                  <a:close/>
                  <a:moveTo>
                    <a:pt x="446" y="1297"/>
                  </a:moveTo>
                  <a:cubicBezTo>
                    <a:pt x="409" y="1297"/>
                    <a:pt x="378" y="1266"/>
                    <a:pt x="378" y="1229"/>
                  </a:cubicBezTo>
                  <a:cubicBezTo>
                    <a:pt x="515" y="1229"/>
                    <a:pt x="515" y="1229"/>
                    <a:pt x="515" y="1229"/>
                  </a:cubicBezTo>
                  <a:cubicBezTo>
                    <a:pt x="515" y="1266"/>
                    <a:pt x="484" y="1297"/>
                    <a:pt x="446" y="1297"/>
                  </a:cubicBezTo>
                  <a:close/>
                  <a:moveTo>
                    <a:pt x="583" y="1126"/>
                  </a:moveTo>
                  <a:cubicBezTo>
                    <a:pt x="583" y="1145"/>
                    <a:pt x="568" y="1160"/>
                    <a:pt x="549" y="1160"/>
                  </a:cubicBezTo>
                  <a:cubicBezTo>
                    <a:pt x="344" y="1160"/>
                    <a:pt x="344" y="1160"/>
                    <a:pt x="344" y="1160"/>
                  </a:cubicBezTo>
                  <a:cubicBezTo>
                    <a:pt x="325" y="1160"/>
                    <a:pt x="310" y="1145"/>
                    <a:pt x="310" y="1126"/>
                  </a:cubicBezTo>
                  <a:cubicBezTo>
                    <a:pt x="310" y="1058"/>
                    <a:pt x="310" y="1058"/>
                    <a:pt x="310" y="1058"/>
                  </a:cubicBezTo>
                  <a:cubicBezTo>
                    <a:pt x="310" y="1039"/>
                    <a:pt x="325" y="1024"/>
                    <a:pt x="344" y="1024"/>
                  </a:cubicBezTo>
                  <a:cubicBezTo>
                    <a:pt x="549" y="1024"/>
                    <a:pt x="549" y="1024"/>
                    <a:pt x="549" y="1024"/>
                  </a:cubicBezTo>
                  <a:cubicBezTo>
                    <a:pt x="568" y="1024"/>
                    <a:pt x="583" y="1039"/>
                    <a:pt x="583" y="1058"/>
                  </a:cubicBezTo>
                  <a:lnTo>
                    <a:pt x="583" y="1126"/>
                  </a:lnTo>
                  <a:close/>
                  <a:moveTo>
                    <a:pt x="822" y="452"/>
                  </a:moveTo>
                  <a:cubicBezTo>
                    <a:pt x="824" y="551"/>
                    <a:pt x="789" y="647"/>
                    <a:pt x="724" y="722"/>
                  </a:cubicBezTo>
                  <a:cubicBezTo>
                    <a:pt x="703" y="744"/>
                    <a:pt x="679" y="764"/>
                    <a:pt x="655" y="782"/>
                  </a:cubicBezTo>
                  <a:cubicBezTo>
                    <a:pt x="614" y="810"/>
                    <a:pt x="579" y="844"/>
                    <a:pt x="549" y="883"/>
                  </a:cubicBezTo>
                  <a:cubicBezTo>
                    <a:pt x="549" y="580"/>
                    <a:pt x="549" y="580"/>
                    <a:pt x="549" y="580"/>
                  </a:cubicBezTo>
                  <a:cubicBezTo>
                    <a:pt x="583" y="580"/>
                    <a:pt x="583" y="580"/>
                    <a:pt x="583" y="580"/>
                  </a:cubicBezTo>
                  <a:cubicBezTo>
                    <a:pt x="639" y="580"/>
                    <a:pt x="685" y="534"/>
                    <a:pt x="685" y="478"/>
                  </a:cubicBezTo>
                  <a:cubicBezTo>
                    <a:pt x="685" y="421"/>
                    <a:pt x="639" y="375"/>
                    <a:pt x="583" y="375"/>
                  </a:cubicBezTo>
                  <a:cubicBezTo>
                    <a:pt x="526" y="375"/>
                    <a:pt x="480" y="421"/>
                    <a:pt x="480" y="478"/>
                  </a:cubicBezTo>
                  <a:cubicBezTo>
                    <a:pt x="480" y="512"/>
                    <a:pt x="480" y="512"/>
                    <a:pt x="480" y="512"/>
                  </a:cubicBezTo>
                  <a:cubicBezTo>
                    <a:pt x="412" y="512"/>
                    <a:pt x="412" y="512"/>
                    <a:pt x="412" y="512"/>
                  </a:cubicBezTo>
                  <a:cubicBezTo>
                    <a:pt x="412" y="478"/>
                    <a:pt x="412" y="478"/>
                    <a:pt x="412" y="478"/>
                  </a:cubicBezTo>
                  <a:cubicBezTo>
                    <a:pt x="412" y="421"/>
                    <a:pt x="366" y="375"/>
                    <a:pt x="310" y="375"/>
                  </a:cubicBezTo>
                  <a:cubicBezTo>
                    <a:pt x="253" y="375"/>
                    <a:pt x="207" y="421"/>
                    <a:pt x="207" y="478"/>
                  </a:cubicBezTo>
                  <a:cubicBezTo>
                    <a:pt x="207" y="534"/>
                    <a:pt x="253" y="580"/>
                    <a:pt x="310" y="580"/>
                  </a:cubicBezTo>
                  <a:cubicBezTo>
                    <a:pt x="344" y="580"/>
                    <a:pt x="344" y="580"/>
                    <a:pt x="344" y="580"/>
                  </a:cubicBezTo>
                  <a:cubicBezTo>
                    <a:pt x="344" y="883"/>
                    <a:pt x="344" y="883"/>
                    <a:pt x="344" y="883"/>
                  </a:cubicBezTo>
                  <a:cubicBezTo>
                    <a:pt x="314" y="844"/>
                    <a:pt x="278" y="810"/>
                    <a:pt x="238" y="782"/>
                  </a:cubicBezTo>
                  <a:cubicBezTo>
                    <a:pt x="213" y="764"/>
                    <a:pt x="190" y="744"/>
                    <a:pt x="169" y="722"/>
                  </a:cubicBezTo>
                  <a:cubicBezTo>
                    <a:pt x="104" y="647"/>
                    <a:pt x="69" y="551"/>
                    <a:pt x="71" y="452"/>
                  </a:cubicBezTo>
                  <a:cubicBezTo>
                    <a:pt x="74" y="244"/>
                    <a:pt x="246" y="68"/>
                    <a:pt x="446" y="68"/>
                  </a:cubicBezTo>
                  <a:cubicBezTo>
                    <a:pt x="647" y="68"/>
                    <a:pt x="819" y="244"/>
                    <a:pt x="822" y="452"/>
                  </a:cubicBezTo>
                  <a:close/>
                  <a:moveTo>
                    <a:pt x="549" y="512"/>
                  </a:moveTo>
                  <a:cubicBezTo>
                    <a:pt x="549" y="478"/>
                    <a:pt x="549" y="478"/>
                    <a:pt x="549" y="478"/>
                  </a:cubicBezTo>
                  <a:cubicBezTo>
                    <a:pt x="549" y="459"/>
                    <a:pt x="564" y="444"/>
                    <a:pt x="583" y="444"/>
                  </a:cubicBezTo>
                  <a:cubicBezTo>
                    <a:pt x="602" y="444"/>
                    <a:pt x="617" y="459"/>
                    <a:pt x="617" y="478"/>
                  </a:cubicBezTo>
                  <a:cubicBezTo>
                    <a:pt x="617" y="497"/>
                    <a:pt x="602" y="512"/>
                    <a:pt x="583" y="512"/>
                  </a:cubicBezTo>
                  <a:lnTo>
                    <a:pt x="549" y="512"/>
                  </a:lnTo>
                  <a:close/>
                </a:path>
              </a:pathLst>
            </a:custGeom>
            <a:grp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5" name="Freeform 9">
              <a:extLst>
                <a:ext uri="{FF2B5EF4-FFF2-40B4-BE49-F238E27FC236}">
                  <a16:creationId xmlns:a16="http://schemas.microsoft.com/office/drawing/2014/main" id="{BCE1D9A1-ACF6-4E89-8B78-D15A32A41C5A}"/>
                </a:ext>
              </a:extLst>
            </p:cNvPr>
            <p:cNvSpPr>
              <a:spLocks/>
            </p:cNvSpPr>
            <p:nvPr/>
          </p:nvSpPr>
          <p:spPr bwMode="auto">
            <a:xfrm>
              <a:off x="8472488" y="2051051"/>
              <a:ext cx="298450" cy="119063"/>
            </a:xfrm>
            <a:custGeom>
              <a:avLst/>
              <a:gdLst>
                <a:gd name="T0" fmla="*/ 34 w 171"/>
                <a:gd name="T1" fmla="*/ 68 h 68"/>
                <a:gd name="T2" fmla="*/ 137 w 171"/>
                <a:gd name="T3" fmla="*/ 68 h 68"/>
                <a:gd name="T4" fmla="*/ 171 w 171"/>
                <a:gd name="T5" fmla="*/ 34 h 68"/>
                <a:gd name="T6" fmla="*/ 137 w 171"/>
                <a:gd name="T7" fmla="*/ 0 h 68"/>
                <a:gd name="T8" fmla="*/ 34 w 171"/>
                <a:gd name="T9" fmla="*/ 0 h 68"/>
                <a:gd name="T10" fmla="*/ 0 w 171"/>
                <a:gd name="T11" fmla="*/ 34 h 68"/>
                <a:gd name="T12" fmla="*/ 34 w 171"/>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171" h="68">
                  <a:moveTo>
                    <a:pt x="34" y="68"/>
                  </a:moveTo>
                  <a:cubicBezTo>
                    <a:pt x="137" y="68"/>
                    <a:pt x="137" y="68"/>
                    <a:pt x="137" y="68"/>
                  </a:cubicBezTo>
                  <a:cubicBezTo>
                    <a:pt x="156" y="68"/>
                    <a:pt x="171" y="53"/>
                    <a:pt x="171" y="34"/>
                  </a:cubicBezTo>
                  <a:cubicBezTo>
                    <a:pt x="171" y="15"/>
                    <a:pt x="156" y="0"/>
                    <a:pt x="137" y="0"/>
                  </a:cubicBezTo>
                  <a:cubicBezTo>
                    <a:pt x="34" y="0"/>
                    <a:pt x="34" y="0"/>
                    <a:pt x="34" y="0"/>
                  </a:cubicBezTo>
                  <a:cubicBezTo>
                    <a:pt x="16" y="0"/>
                    <a:pt x="0" y="15"/>
                    <a:pt x="0" y="34"/>
                  </a:cubicBezTo>
                  <a:cubicBezTo>
                    <a:pt x="0" y="53"/>
                    <a:pt x="16" y="68"/>
                    <a:pt x="34" y="68"/>
                  </a:cubicBezTo>
                  <a:close/>
                </a:path>
              </a:pathLst>
            </a:custGeom>
            <a:grp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6" name="Freeform 10">
              <a:extLst>
                <a:ext uri="{FF2B5EF4-FFF2-40B4-BE49-F238E27FC236}">
                  <a16:creationId xmlns:a16="http://schemas.microsoft.com/office/drawing/2014/main" id="{D20F52BB-347C-499C-A453-675F2BB401A7}"/>
                </a:ext>
              </a:extLst>
            </p:cNvPr>
            <p:cNvSpPr>
              <a:spLocks/>
            </p:cNvSpPr>
            <p:nvPr/>
          </p:nvSpPr>
          <p:spPr bwMode="auto">
            <a:xfrm>
              <a:off x="8191500" y="1249363"/>
              <a:ext cx="252412" cy="249238"/>
            </a:xfrm>
            <a:custGeom>
              <a:avLst/>
              <a:gdLst>
                <a:gd name="T0" fmla="*/ 36 w 145"/>
                <a:gd name="T1" fmla="*/ 143 h 143"/>
                <a:gd name="T2" fmla="*/ 61 w 145"/>
                <a:gd name="T3" fmla="*/ 133 h 143"/>
                <a:gd name="T4" fmla="*/ 133 w 145"/>
                <a:gd name="T5" fmla="*/ 60 h 143"/>
                <a:gd name="T6" fmla="*/ 142 w 145"/>
                <a:gd name="T7" fmla="*/ 27 h 143"/>
                <a:gd name="T8" fmla="*/ 118 w 145"/>
                <a:gd name="T9" fmla="*/ 3 h 143"/>
                <a:gd name="T10" fmla="*/ 85 w 145"/>
                <a:gd name="T11" fmla="*/ 12 h 143"/>
                <a:gd name="T12" fmla="*/ 12 w 145"/>
                <a:gd name="T13" fmla="*/ 84 h 143"/>
                <a:gd name="T14" fmla="*/ 5 w 145"/>
                <a:gd name="T15" fmla="*/ 122 h 143"/>
                <a:gd name="T16" fmla="*/ 36 w 145"/>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43">
                  <a:moveTo>
                    <a:pt x="36" y="143"/>
                  </a:moveTo>
                  <a:cubicBezTo>
                    <a:pt x="46" y="143"/>
                    <a:pt x="54" y="139"/>
                    <a:pt x="61" y="133"/>
                  </a:cubicBezTo>
                  <a:cubicBezTo>
                    <a:pt x="133" y="60"/>
                    <a:pt x="133" y="60"/>
                    <a:pt x="133" y="60"/>
                  </a:cubicBezTo>
                  <a:cubicBezTo>
                    <a:pt x="142" y="52"/>
                    <a:pt x="145" y="39"/>
                    <a:pt x="142" y="27"/>
                  </a:cubicBezTo>
                  <a:cubicBezTo>
                    <a:pt x="139" y="15"/>
                    <a:pt x="130" y="6"/>
                    <a:pt x="118" y="3"/>
                  </a:cubicBezTo>
                  <a:cubicBezTo>
                    <a:pt x="106" y="0"/>
                    <a:pt x="93" y="3"/>
                    <a:pt x="85" y="12"/>
                  </a:cubicBezTo>
                  <a:cubicBezTo>
                    <a:pt x="12" y="84"/>
                    <a:pt x="12" y="84"/>
                    <a:pt x="12" y="84"/>
                  </a:cubicBezTo>
                  <a:cubicBezTo>
                    <a:pt x="3" y="94"/>
                    <a:pt x="0" y="109"/>
                    <a:pt x="5" y="122"/>
                  </a:cubicBezTo>
                  <a:cubicBezTo>
                    <a:pt x="10" y="134"/>
                    <a:pt x="23" y="143"/>
                    <a:pt x="36" y="143"/>
                  </a:cubicBezTo>
                  <a:close/>
                </a:path>
              </a:pathLst>
            </a:custGeom>
            <a:grp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7" name="Freeform 11">
              <a:extLst>
                <a:ext uri="{FF2B5EF4-FFF2-40B4-BE49-F238E27FC236}">
                  <a16:creationId xmlns:a16="http://schemas.microsoft.com/office/drawing/2014/main" id="{D9E0472E-6D68-410A-A04D-C0742A5ADF20}"/>
                </a:ext>
              </a:extLst>
            </p:cNvPr>
            <p:cNvSpPr>
              <a:spLocks/>
            </p:cNvSpPr>
            <p:nvPr/>
          </p:nvSpPr>
          <p:spPr bwMode="auto">
            <a:xfrm>
              <a:off x="7523163" y="922338"/>
              <a:ext cx="117475" cy="298450"/>
            </a:xfrm>
            <a:custGeom>
              <a:avLst/>
              <a:gdLst>
                <a:gd name="T0" fmla="*/ 34 w 68"/>
                <a:gd name="T1" fmla="*/ 171 h 171"/>
                <a:gd name="T2" fmla="*/ 68 w 68"/>
                <a:gd name="T3" fmla="*/ 137 h 171"/>
                <a:gd name="T4" fmla="*/ 68 w 68"/>
                <a:gd name="T5" fmla="*/ 34 h 171"/>
                <a:gd name="T6" fmla="*/ 34 w 68"/>
                <a:gd name="T7" fmla="*/ 0 h 171"/>
                <a:gd name="T8" fmla="*/ 0 w 68"/>
                <a:gd name="T9" fmla="*/ 34 h 171"/>
                <a:gd name="T10" fmla="*/ 0 w 68"/>
                <a:gd name="T11" fmla="*/ 137 h 171"/>
                <a:gd name="T12" fmla="*/ 34 w 68"/>
                <a:gd name="T13" fmla="*/ 171 h 171"/>
              </a:gdLst>
              <a:ahLst/>
              <a:cxnLst>
                <a:cxn ang="0">
                  <a:pos x="T0" y="T1"/>
                </a:cxn>
                <a:cxn ang="0">
                  <a:pos x="T2" y="T3"/>
                </a:cxn>
                <a:cxn ang="0">
                  <a:pos x="T4" y="T5"/>
                </a:cxn>
                <a:cxn ang="0">
                  <a:pos x="T6" y="T7"/>
                </a:cxn>
                <a:cxn ang="0">
                  <a:pos x="T8" y="T9"/>
                </a:cxn>
                <a:cxn ang="0">
                  <a:pos x="T10" y="T11"/>
                </a:cxn>
                <a:cxn ang="0">
                  <a:pos x="T12" y="T13"/>
                </a:cxn>
              </a:cxnLst>
              <a:rect l="0" t="0" r="r" b="b"/>
              <a:pathLst>
                <a:path w="68" h="171">
                  <a:moveTo>
                    <a:pt x="34" y="171"/>
                  </a:moveTo>
                  <a:cubicBezTo>
                    <a:pt x="53" y="171"/>
                    <a:pt x="68" y="155"/>
                    <a:pt x="68" y="137"/>
                  </a:cubicBezTo>
                  <a:cubicBezTo>
                    <a:pt x="68" y="34"/>
                    <a:pt x="68" y="34"/>
                    <a:pt x="68" y="34"/>
                  </a:cubicBezTo>
                  <a:cubicBezTo>
                    <a:pt x="68" y="15"/>
                    <a:pt x="53" y="0"/>
                    <a:pt x="34" y="0"/>
                  </a:cubicBezTo>
                  <a:cubicBezTo>
                    <a:pt x="15" y="0"/>
                    <a:pt x="0" y="15"/>
                    <a:pt x="0" y="34"/>
                  </a:cubicBezTo>
                  <a:cubicBezTo>
                    <a:pt x="0" y="137"/>
                    <a:pt x="0" y="137"/>
                    <a:pt x="0" y="137"/>
                  </a:cubicBezTo>
                  <a:cubicBezTo>
                    <a:pt x="0" y="155"/>
                    <a:pt x="15" y="171"/>
                    <a:pt x="34" y="171"/>
                  </a:cubicBezTo>
                  <a:close/>
                </a:path>
              </a:pathLst>
            </a:custGeom>
            <a:grp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8" name="Freeform 12">
              <a:extLst>
                <a:ext uri="{FF2B5EF4-FFF2-40B4-BE49-F238E27FC236}">
                  <a16:creationId xmlns:a16="http://schemas.microsoft.com/office/drawing/2014/main" id="{0EA50C45-0CC1-49D4-94D4-6435DE22B8FC}"/>
                </a:ext>
              </a:extLst>
            </p:cNvPr>
            <p:cNvSpPr>
              <a:spLocks/>
            </p:cNvSpPr>
            <p:nvPr/>
          </p:nvSpPr>
          <p:spPr bwMode="auto">
            <a:xfrm>
              <a:off x="6719888" y="1249363"/>
              <a:ext cx="249237" cy="249238"/>
            </a:xfrm>
            <a:custGeom>
              <a:avLst/>
              <a:gdLst>
                <a:gd name="T0" fmla="*/ 133 w 143"/>
                <a:gd name="T1" fmla="*/ 133 h 143"/>
                <a:gd name="T2" fmla="*/ 143 w 143"/>
                <a:gd name="T3" fmla="*/ 108 h 143"/>
                <a:gd name="T4" fmla="*/ 133 w 143"/>
                <a:gd name="T5" fmla="*/ 84 h 143"/>
                <a:gd name="T6" fmla="*/ 61 w 143"/>
                <a:gd name="T7" fmla="*/ 12 h 143"/>
                <a:gd name="T8" fmla="*/ 28 w 143"/>
                <a:gd name="T9" fmla="*/ 3 h 143"/>
                <a:gd name="T10" fmla="*/ 3 w 143"/>
                <a:gd name="T11" fmla="*/ 27 h 143"/>
                <a:gd name="T12" fmla="*/ 13 w 143"/>
                <a:gd name="T13" fmla="*/ 60 h 143"/>
                <a:gd name="T14" fmla="*/ 85 w 143"/>
                <a:gd name="T15" fmla="*/ 133 h 143"/>
                <a:gd name="T16" fmla="*/ 109 w 143"/>
                <a:gd name="T17" fmla="*/ 143 h 143"/>
                <a:gd name="T18" fmla="*/ 133 w 143"/>
                <a:gd name="T19" fmla="*/ 13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43">
                  <a:moveTo>
                    <a:pt x="133" y="133"/>
                  </a:moveTo>
                  <a:cubicBezTo>
                    <a:pt x="140" y="126"/>
                    <a:pt x="143" y="118"/>
                    <a:pt x="143" y="108"/>
                  </a:cubicBezTo>
                  <a:cubicBezTo>
                    <a:pt x="143" y="99"/>
                    <a:pt x="140" y="91"/>
                    <a:pt x="133" y="84"/>
                  </a:cubicBezTo>
                  <a:cubicBezTo>
                    <a:pt x="61" y="12"/>
                    <a:pt x="61" y="12"/>
                    <a:pt x="61" y="12"/>
                  </a:cubicBezTo>
                  <a:cubicBezTo>
                    <a:pt x="52" y="3"/>
                    <a:pt x="40" y="0"/>
                    <a:pt x="28" y="3"/>
                  </a:cubicBezTo>
                  <a:cubicBezTo>
                    <a:pt x="16" y="6"/>
                    <a:pt x="6" y="15"/>
                    <a:pt x="3" y="27"/>
                  </a:cubicBezTo>
                  <a:cubicBezTo>
                    <a:pt x="0" y="39"/>
                    <a:pt x="4" y="52"/>
                    <a:pt x="13" y="60"/>
                  </a:cubicBezTo>
                  <a:cubicBezTo>
                    <a:pt x="85" y="133"/>
                    <a:pt x="85" y="133"/>
                    <a:pt x="85" y="133"/>
                  </a:cubicBezTo>
                  <a:cubicBezTo>
                    <a:pt x="91" y="139"/>
                    <a:pt x="100" y="143"/>
                    <a:pt x="109" y="143"/>
                  </a:cubicBezTo>
                  <a:cubicBezTo>
                    <a:pt x="118" y="143"/>
                    <a:pt x="127" y="139"/>
                    <a:pt x="133" y="133"/>
                  </a:cubicBezTo>
                  <a:close/>
                </a:path>
              </a:pathLst>
            </a:custGeom>
            <a:grp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9" name="Freeform 13">
              <a:extLst>
                <a:ext uri="{FF2B5EF4-FFF2-40B4-BE49-F238E27FC236}">
                  <a16:creationId xmlns:a16="http://schemas.microsoft.com/office/drawing/2014/main" id="{9A1BC50E-36DD-42AC-A5C7-3B92676870D7}"/>
                </a:ext>
              </a:extLst>
            </p:cNvPr>
            <p:cNvSpPr>
              <a:spLocks/>
            </p:cNvSpPr>
            <p:nvPr/>
          </p:nvSpPr>
          <p:spPr bwMode="auto">
            <a:xfrm>
              <a:off x="6394450" y="2051051"/>
              <a:ext cx="295275" cy="119063"/>
            </a:xfrm>
            <a:custGeom>
              <a:avLst/>
              <a:gdLst>
                <a:gd name="T0" fmla="*/ 34 w 170"/>
                <a:gd name="T1" fmla="*/ 0 h 68"/>
                <a:gd name="T2" fmla="*/ 0 w 170"/>
                <a:gd name="T3" fmla="*/ 34 h 68"/>
                <a:gd name="T4" fmla="*/ 34 w 170"/>
                <a:gd name="T5" fmla="*/ 68 h 68"/>
                <a:gd name="T6" fmla="*/ 136 w 170"/>
                <a:gd name="T7" fmla="*/ 68 h 68"/>
                <a:gd name="T8" fmla="*/ 170 w 170"/>
                <a:gd name="T9" fmla="*/ 34 h 68"/>
                <a:gd name="T10" fmla="*/ 136 w 170"/>
                <a:gd name="T11" fmla="*/ 0 h 68"/>
                <a:gd name="T12" fmla="*/ 34 w 17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70" h="68">
                  <a:moveTo>
                    <a:pt x="34" y="0"/>
                  </a:moveTo>
                  <a:cubicBezTo>
                    <a:pt x="15" y="0"/>
                    <a:pt x="0" y="15"/>
                    <a:pt x="0" y="34"/>
                  </a:cubicBezTo>
                  <a:cubicBezTo>
                    <a:pt x="0" y="53"/>
                    <a:pt x="15" y="68"/>
                    <a:pt x="34" y="68"/>
                  </a:cubicBezTo>
                  <a:cubicBezTo>
                    <a:pt x="136" y="68"/>
                    <a:pt x="136" y="68"/>
                    <a:pt x="136" y="68"/>
                  </a:cubicBezTo>
                  <a:cubicBezTo>
                    <a:pt x="155" y="68"/>
                    <a:pt x="170" y="53"/>
                    <a:pt x="170" y="34"/>
                  </a:cubicBezTo>
                  <a:cubicBezTo>
                    <a:pt x="170" y="15"/>
                    <a:pt x="155" y="0"/>
                    <a:pt x="136" y="0"/>
                  </a:cubicBezTo>
                  <a:lnTo>
                    <a:pt x="34" y="0"/>
                  </a:lnTo>
                  <a:close/>
                </a:path>
              </a:pathLst>
            </a:custGeom>
            <a:grp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31" name="Group 30">
            <a:extLst>
              <a:ext uri="{FF2B5EF4-FFF2-40B4-BE49-F238E27FC236}">
                <a16:creationId xmlns:a16="http://schemas.microsoft.com/office/drawing/2014/main" id="{928D2915-1446-4B37-AF26-C73A0479B259}"/>
              </a:ext>
            </a:extLst>
          </p:cNvPr>
          <p:cNvGrpSpPr/>
          <p:nvPr/>
        </p:nvGrpSpPr>
        <p:grpSpPr>
          <a:xfrm>
            <a:off x="8335069" y="2132891"/>
            <a:ext cx="2914648" cy="2909467"/>
            <a:chOff x="5197476" y="919163"/>
            <a:chExt cx="3573462" cy="3567113"/>
          </a:xfrm>
          <a:solidFill>
            <a:srgbClr val="566067"/>
          </a:solidFill>
        </p:grpSpPr>
        <p:sp>
          <p:nvSpPr>
            <p:cNvPr id="32" name="Freeform 5">
              <a:extLst>
                <a:ext uri="{FF2B5EF4-FFF2-40B4-BE49-F238E27FC236}">
                  <a16:creationId xmlns:a16="http://schemas.microsoft.com/office/drawing/2014/main" id="{F4EF3A10-60A8-4887-8DE6-0A90AC22BD5E}"/>
                </a:ext>
              </a:extLst>
            </p:cNvPr>
            <p:cNvSpPr>
              <a:spLocks/>
            </p:cNvSpPr>
            <p:nvPr/>
          </p:nvSpPr>
          <p:spPr bwMode="auto">
            <a:xfrm>
              <a:off x="5197476" y="919163"/>
              <a:ext cx="2974975" cy="3567113"/>
            </a:xfrm>
            <a:custGeom>
              <a:avLst/>
              <a:gdLst>
                <a:gd name="T0" fmla="*/ 91 w 1709"/>
                <a:gd name="T1" fmla="*/ 1299 h 2050"/>
                <a:gd name="T2" fmla="*/ 128 w 1709"/>
                <a:gd name="T3" fmla="*/ 1362 h 2050"/>
                <a:gd name="T4" fmla="*/ 111 w 1709"/>
                <a:gd name="T5" fmla="*/ 1476 h 2050"/>
                <a:gd name="T6" fmla="*/ 132 w 1709"/>
                <a:gd name="T7" fmla="*/ 1550 h 2050"/>
                <a:gd name="T8" fmla="*/ 175 w 1709"/>
                <a:gd name="T9" fmla="*/ 1599 h 2050"/>
                <a:gd name="T10" fmla="*/ 203 w 1709"/>
                <a:gd name="T11" fmla="*/ 1667 h 2050"/>
                <a:gd name="T12" fmla="*/ 209 w 1709"/>
                <a:gd name="T13" fmla="*/ 1786 h 2050"/>
                <a:gd name="T14" fmla="*/ 358 w 1709"/>
                <a:gd name="T15" fmla="*/ 1876 h 2050"/>
                <a:gd name="T16" fmla="*/ 784 w 1709"/>
                <a:gd name="T17" fmla="*/ 2024 h 2050"/>
                <a:gd name="T18" fmla="*/ 1673 w 1709"/>
                <a:gd name="T19" fmla="*/ 2048 h 2050"/>
                <a:gd name="T20" fmla="*/ 1706 w 1709"/>
                <a:gd name="T21" fmla="*/ 2003 h 2050"/>
                <a:gd name="T22" fmla="*/ 1649 w 1709"/>
                <a:gd name="T23" fmla="*/ 1901 h 2050"/>
                <a:gd name="T24" fmla="*/ 1571 w 1709"/>
                <a:gd name="T25" fmla="*/ 1605 h 2050"/>
                <a:gd name="T26" fmla="*/ 1516 w 1709"/>
                <a:gd name="T27" fmla="*/ 1581 h 2050"/>
                <a:gd name="T28" fmla="*/ 1546 w 1709"/>
                <a:gd name="T29" fmla="*/ 1825 h 2050"/>
                <a:gd name="T30" fmla="*/ 1614 w 1709"/>
                <a:gd name="T31" fmla="*/ 1976 h 2050"/>
                <a:gd name="T32" fmla="*/ 842 w 1709"/>
                <a:gd name="T33" fmla="*/ 1982 h 2050"/>
                <a:gd name="T34" fmla="*/ 753 w 1709"/>
                <a:gd name="T35" fmla="*/ 1753 h 2050"/>
                <a:gd name="T36" fmla="*/ 1019 w 1709"/>
                <a:gd name="T37" fmla="*/ 1538 h 2050"/>
                <a:gd name="T38" fmla="*/ 985 w 1709"/>
                <a:gd name="T39" fmla="*/ 1505 h 2050"/>
                <a:gd name="T40" fmla="*/ 781 w 1709"/>
                <a:gd name="T41" fmla="*/ 1671 h 2050"/>
                <a:gd name="T42" fmla="*/ 638 w 1709"/>
                <a:gd name="T43" fmla="*/ 1721 h 2050"/>
                <a:gd name="T44" fmla="*/ 344 w 1709"/>
                <a:gd name="T45" fmla="*/ 1809 h 2050"/>
                <a:gd name="T46" fmla="*/ 266 w 1709"/>
                <a:gd name="T47" fmla="*/ 1703 h 2050"/>
                <a:gd name="T48" fmla="*/ 273 w 1709"/>
                <a:gd name="T49" fmla="*/ 1609 h 2050"/>
                <a:gd name="T50" fmla="*/ 202 w 1709"/>
                <a:gd name="T51" fmla="*/ 1535 h 2050"/>
                <a:gd name="T52" fmla="*/ 222 w 1709"/>
                <a:gd name="T53" fmla="*/ 1488 h 2050"/>
                <a:gd name="T54" fmla="*/ 167 w 1709"/>
                <a:gd name="T55" fmla="*/ 1434 h 2050"/>
                <a:gd name="T56" fmla="*/ 190 w 1709"/>
                <a:gd name="T57" fmla="*/ 1391 h 2050"/>
                <a:gd name="T58" fmla="*/ 122 w 1709"/>
                <a:gd name="T59" fmla="*/ 1238 h 2050"/>
                <a:gd name="T60" fmla="*/ 73 w 1709"/>
                <a:gd name="T61" fmla="*/ 1205 h 2050"/>
                <a:gd name="T62" fmla="*/ 261 w 1709"/>
                <a:gd name="T63" fmla="*/ 902 h 2050"/>
                <a:gd name="T64" fmla="*/ 224 w 1709"/>
                <a:gd name="T65" fmla="*/ 771 h 2050"/>
                <a:gd name="T66" fmla="*/ 201 w 1709"/>
                <a:gd name="T67" fmla="*/ 711 h 2050"/>
                <a:gd name="T68" fmla="*/ 253 w 1709"/>
                <a:gd name="T69" fmla="*/ 578 h 2050"/>
                <a:gd name="T70" fmla="*/ 284 w 1709"/>
                <a:gd name="T71" fmla="*/ 463 h 2050"/>
                <a:gd name="T72" fmla="*/ 713 w 1709"/>
                <a:gd name="T73" fmla="*/ 117 h 2050"/>
                <a:gd name="T74" fmla="*/ 1194 w 1709"/>
                <a:gd name="T75" fmla="*/ 80 h 2050"/>
                <a:gd name="T76" fmla="*/ 1206 w 1709"/>
                <a:gd name="T77" fmla="*/ 13 h 2050"/>
                <a:gd name="T78" fmla="*/ 699 w 1709"/>
                <a:gd name="T79" fmla="*/ 50 h 2050"/>
                <a:gd name="T80" fmla="*/ 220 w 1709"/>
                <a:gd name="T81" fmla="*/ 439 h 2050"/>
                <a:gd name="T82" fmla="*/ 187 w 1709"/>
                <a:gd name="T83" fmla="*/ 563 h 2050"/>
                <a:gd name="T84" fmla="*/ 138 w 1709"/>
                <a:gd name="T85" fmla="*/ 688 h 2050"/>
                <a:gd name="T86" fmla="*/ 178 w 1709"/>
                <a:gd name="T87" fmla="*/ 821 h 2050"/>
                <a:gd name="T88" fmla="*/ 200 w 1709"/>
                <a:gd name="T89" fmla="*/ 871 h 2050"/>
                <a:gd name="T90" fmla="*/ 6 w 1709"/>
                <a:gd name="T91" fmla="*/ 1214 h 2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9" h="2050">
                  <a:moveTo>
                    <a:pt x="55" y="1278"/>
                  </a:moveTo>
                  <a:cubicBezTo>
                    <a:pt x="66" y="1286"/>
                    <a:pt x="78" y="1293"/>
                    <a:pt x="91" y="1299"/>
                  </a:cubicBezTo>
                  <a:cubicBezTo>
                    <a:pt x="105" y="1306"/>
                    <a:pt x="130" y="1319"/>
                    <a:pt x="132" y="1328"/>
                  </a:cubicBezTo>
                  <a:cubicBezTo>
                    <a:pt x="134" y="1339"/>
                    <a:pt x="133" y="1351"/>
                    <a:pt x="128" y="1362"/>
                  </a:cubicBezTo>
                  <a:cubicBezTo>
                    <a:pt x="123" y="1373"/>
                    <a:pt x="117" y="1383"/>
                    <a:pt x="113" y="1391"/>
                  </a:cubicBezTo>
                  <a:cubicBezTo>
                    <a:pt x="100" y="1413"/>
                    <a:pt x="79" y="1450"/>
                    <a:pt x="111" y="1476"/>
                  </a:cubicBezTo>
                  <a:cubicBezTo>
                    <a:pt x="118" y="1482"/>
                    <a:pt x="131" y="1492"/>
                    <a:pt x="143" y="1501"/>
                  </a:cubicBezTo>
                  <a:cubicBezTo>
                    <a:pt x="134" y="1516"/>
                    <a:pt x="130" y="1533"/>
                    <a:pt x="132" y="1550"/>
                  </a:cubicBezTo>
                  <a:cubicBezTo>
                    <a:pt x="133" y="1564"/>
                    <a:pt x="141" y="1576"/>
                    <a:pt x="152" y="1584"/>
                  </a:cubicBezTo>
                  <a:cubicBezTo>
                    <a:pt x="159" y="1589"/>
                    <a:pt x="168" y="1594"/>
                    <a:pt x="175" y="1599"/>
                  </a:cubicBezTo>
                  <a:cubicBezTo>
                    <a:pt x="196" y="1610"/>
                    <a:pt x="204" y="1615"/>
                    <a:pt x="206" y="1626"/>
                  </a:cubicBezTo>
                  <a:cubicBezTo>
                    <a:pt x="208" y="1640"/>
                    <a:pt x="207" y="1654"/>
                    <a:pt x="203" y="1667"/>
                  </a:cubicBezTo>
                  <a:cubicBezTo>
                    <a:pt x="201" y="1676"/>
                    <a:pt x="199" y="1685"/>
                    <a:pt x="198" y="1694"/>
                  </a:cubicBezTo>
                  <a:cubicBezTo>
                    <a:pt x="194" y="1725"/>
                    <a:pt x="198" y="1757"/>
                    <a:pt x="209" y="1786"/>
                  </a:cubicBezTo>
                  <a:cubicBezTo>
                    <a:pt x="224" y="1841"/>
                    <a:pt x="273" y="1878"/>
                    <a:pt x="330" y="1879"/>
                  </a:cubicBezTo>
                  <a:cubicBezTo>
                    <a:pt x="339" y="1879"/>
                    <a:pt x="348" y="1878"/>
                    <a:pt x="358" y="1876"/>
                  </a:cubicBezTo>
                  <a:cubicBezTo>
                    <a:pt x="455" y="1853"/>
                    <a:pt x="551" y="1824"/>
                    <a:pt x="645" y="1790"/>
                  </a:cubicBezTo>
                  <a:cubicBezTo>
                    <a:pt x="722" y="1835"/>
                    <a:pt x="771" y="1973"/>
                    <a:pt x="784" y="2024"/>
                  </a:cubicBezTo>
                  <a:cubicBezTo>
                    <a:pt x="787" y="2039"/>
                    <a:pt x="801" y="2050"/>
                    <a:pt x="817" y="2050"/>
                  </a:cubicBezTo>
                  <a:cubicBezTo>
                    <a:pt x="1673" y="2048"/>
                    <a:pt x="1673" y="2048"/>
                    <a:pt x="1673" y="2048"/>
                  </a:cubicBezTo>
                  <a:cubicBezTo>
                    <a:pt x="1684" y="2048"/>
                    <a:pt x="1694" y="2042"/>
                    <a:pt x="1701" y="2034"/>
                  </a:cubicBezTo>
                  <a:cubicBezTo>
                    <a:pt x="1707" y="2025"/>
                    <a:pt x="1709" y="2014"/>
                    <a:pt x="1706" y="2003"/>
                  </a:cubicBezTo>
                  <a:cubicBezTo>
                    <a:pt x="1697" y="1980"/>
                    <a:pt x="1686" y="1958"/>
                    <a:pt x="1671" y="1938"/>
                  </a:cubicBezTo>
                  <a:cubicBezTo>
                    <a:pt x="1663" y="1927"/>
                    <a:pt x="1656" y="1914"/>
                    <a:pt x="1649" y="1901"/>
                  </a:cubicBezTo>
                  <a:cubicBezTo>
                    <a:pt x="1634" y="1870"/>
                    <a:pt x="1621" y="1838"/>
                    <a:pt x="1611" y="1804"/>
                  </a:cubicBezTo>
                  <a:cubicBezTo>
                    <a:pt x="1592" y="1739"/>
                    <a:pt x="1578" y="1672"/>
                    <a:pt x="1571" y="1605"/>
                  </a:cubicBezTo>
                  <a:cubicBezTo>
                    <a:pt x="1570" y="1592"/>
                    <a:pt x="1562" y="1581"/>
                    <a:pt x="1550" y="1576"/>
                  </a:cubicBezTo>
                  <a:cubicBezTo>
                    <a:pt x="1539" y="1571"/>
                    <a:pt x="1526" y="1573"/>
                    <a:pt x="1516" y="1581"/>
                  </a:cubicBezTo>
                  <a:cubicBezTo>
                    <a:pt x="1506" y="1588"/>
                    <a:pt x="1501" y="1601"/>
                    <a:pt x="1503" y="1613"/>
                  </a:cubicBezTo>
                  <a:cubicBezTo>
                    <a:pt x="1511" y="1685"/>
                    <a:pt x="1525" y="1756"/>
                    <a:pt x="1546" y="1825"/>
                  </a:cubicBezTo>
                  <a:cubicBezTo>
                    <a:pt x="1557" y="1861"/>
                    <a:pt x="1571" y="1897"/>
                    <a:pt x="1588" y="1931"/>
                  </a:cubicBezTo>
                  <a:cubicBezTo>
                    <a:pt x="1596" y="1947"/>
                    <a:pt x="1604" y="1962"/>
                    <a:pt x="1614" y="1976"/>
                  </a:cubicBezTo>
                  <a:cubicBezTo>
                    <a:pt x="1617" y="1980"/>
                    <a:pt x="1617" y="1980"/>
                    <a:pt x="1617" y="1980"/>
                  </a:cubicBezTo>
                  <a:cubicBezTo>
                    <a:pt x="842" y="1982"/>
                    <a:pt x="842" y="1982"/>
                    <a:pt x="842" y="1982"/>
                  </a:cubicBezTo>
                  <a:cubicBezTo>
                    <a:pt x="820" y="1901"/>
                    <a:pt x="779" y="1826"/>
                    <a:pt x="722" y="1764"/>
                  </a:cubicBezTo>
                  <a:cubicBezTo>
                    <a:pt x="753" y="1753"/>
                    <a:pt x="753" y="1753"/>
                    <a:pt x="753" y="1753"/>
                  </a:cubicBezTo>
                  <a:cubicBezTo>
                    <a:pt x="776" y="1745"/>
                    <a:pt x="793" y="1739"/>
                    <a:pt x="802" y="1736"/>
                  </a:cubicBezTo>
                  <a:cubicBezTo>
                    <a:pt x="948" y="1690"/>
                    <a:pt x="1021" y="1623"/>
                    <a:pt x="1019" y="1538"/>
                  </a:cubicBezTo>
                  <a:cubicBezTo>
                    <a:pt x="1019" y="1529"/>
                    <a:pt x="1016" y="1520"/>
                    <a:pt x="1009" y="1514"/>
                  </a:cubicBezTo>
                  <a:cubicBezTo>
                    <a:pt x="1003" y="1508"/>
                    <a:pt x="994" y="1504"/>
                    <a:pt x="985" y="1505"/>
                  </a:cubicBezTo>
                  <a:cubicBezTo>
                    <a:pt x="966" y="1505"/>
                    <a:pt x="951" y="1521"/>
                    <a:pt x="951" y="1540"/>
                  </a:cubicBezTo>
                  <a:cubicBezTo>
                    <a:pt x="952" y="1575"/>
                    <a:pt x="923" y="1626"/>
                    <a:pt x="781" y="1671"/>
                  </a:cubicBezTo>
                  <a:cubicBezTo>
                    <a:pt x="772" y="1674"/>
                    <a:pt x="754" y="1680"/>
                    <a:pt x="731" y="1688"/>
                  </a:cubicBezTo>
                  <a:cubicBezTo>
                    <a:pt x="705" y="1697"/>
                    <a:pt x="673" y="1709"/>
                    <a:pt x="638" y="1721"/>
                  </a:cubicBezTo>
                  <a:cubicBezTo>
                    <a:pt x="637" y="1721"/>
                    <a:pt x="637" y="1721"/>
                    <a:pt x="637" y="1721"/>
                  </a:cubicBezTo>
                  <a:cubicBezTo>
                    <a:pt x="541" y="1756"/>
                    <a:pt x="443" y="1786"/>
                    <a:pt x="344" y="1809"/>
                  </a:cubicBezTo>
                  <a:cubicBezTo>
                    <a:pt x="312" y="1816"/>
                    <a:pt x="281" y="1796"/>
                    <a:pt x="274" y="1764"/>
                  </a:cubicBezTo>
                  <a:cubicBezTo>
                    <a:pt x="266" y="1745"/>
                    <a:pt x="263" y="1724"/>
                    <a:pt x="266" y="1703"/>
                  </a:cubicBezTo>
                  <a:cubicBezTo>
                    <a:pt x="266" y="1696"/>
                    <a:pt x="268" y="1689"/>
                    <a:pt x="270" y="1682"/>
                  </a:cubicBezTo>
                  <a:cubicBezTo>
                    <a:pt x="277" y="1658"/>
                    <a:pt x="278" y="1633"/>
                    <a:pt x="273" y="1609"/>
                  </a:cubicBezTo>
                  <a:cubicBezTo>
                    <a:pt x="263" y="1578"/>
                    <a:pt x="240" y="1552"/>
                    <a:pt x="209" y="1539"/>
                  </a:cubicBezTo>
                  <a:cubicBezTo>
                    <a:pt x="202" y="1535"/>
                    <a:pt x="202" y="1535"/>
                    <a:pt x="202" y="1535"/>
                  </a:cubicBezTo>
                  <a:cubicBezTo>
                    <a:pt x="206" y="1528"/>
                    <a:pt x="210" y="1521"/>
                    <a:pt x="215" y="1514"/>
                  </a:cubicBezTo>
                  <a:cubicBezTo>
                    <a:pt x="221" y="1507"/>
                    <a:pt x="224" y="1498"/>
                    <a:pt x="222" y="1488"/>
                  </a:cubicBezTo>
                  <a:cubicBezTo>
                    <a:pt x="221" y="1479"/>
                    <a:pt x="216" y="1471"/>
                    <a:pt x="209" y="1465"/>
                  </a:cubicBezTo>
                  <a:cubicBezTo>
                    <a:pt x="201" y="1459"/>
                    <a:pt x="181" y="1445"/>
                    <a:pt x="167" y="1434"/>
                  </a:cubicBezTo>
                  <a:cubicBezTo>
                    <a:pt x="169" y="1431"/>
                    <a:pt x="171" y="1427"/>
                    <a:pt x="172" y="1424"/>
                  </a:cubicBezTo>
                  <a:cubicBezTo>
                    <a:pt x="178" y="1415"/>
                    <a:pt x="184" y="1404"/>
                    <a:pt x="190" y="1391"/>
                  </a:cubicBezTo>
                  <a:cubicBezTo>
                    <a:pt x="201" y="1368"/>
                    <a:pt x="204" y="1341"/>
                    <a:pt x="199" y="1315"/>
                  </a:cubicBezTo>
                  <a:cubicBezTo>
                    <a:pt x="191" y="1273"/>
                    <a:pt x="151" y="1253"/>
                    <a:pt x="122" y="1238"/>
                  </a:cubicBezTo>
                  <a:cubicBezTo>
                    <a:pt x="112" y="1233"/>
                    <a:pt x="103" y="1228"/>
                    <a:pt x="94" y="1222"/>
                  </a:cubicBezTo>
                  <a:cubicBezTo>
                    <a:pt x="86" y="1217"/>
                    <a:pt x="80" y="1211"/>
                    <a:pt x="73" y="1205"/>
                  </a:cubicBezTo>
                  <a:cubicBezTo>
                    <a:pt x="73" y="1200"/>
                    <a:pt x="79" y="1188"/>
                    <a:pt x="105" y="1156"/>
                  </a:cubicBezTo>
                  <a:cubicBezTo>
                    <a:pt x="166" y="1077"/>
                    <a:pt x="218" y="992"/>
                    <a:pt x="261" y="902"/>
                  </a:cubicBezTo>
                  <a:cubicBezTo>
                    <a:pt x="269" y="888"/>
                    <a:pt x="274" y="872"/>
                    <a:pt x="274" y="856"/>
                  </a:cubicBezTo>
                  <a:cubicBezTo>
                    <a:pt x="271" y="822"/>
                    <a:pt x="253" y="790"/>
                    <a:pt x="224" y="771"/>
                  </a:cubicBezTo>
                  <a:cubicBezTo>
                    <a:pt x="211" y="758"/>
                    <a:pt x="198" y="746"/>
                    <a:pt x="196" y="735"/>
                  </a:cubicBezTo>
                  <a:cubicBezTo>
                    <a:pt x="196" y="727"/>
                    <a:pt x="198" y="719"/>
                    <a:pt x="201" y="711"/>
                  </a:cubicBezTo>
                  <a:cubicBezTo>
                    <a:pt x="207" y="697"/>
                    <a:pt x="213" y="682"/>
                    <a:pt x="220" y="668"/>
                  </a:cubicBezTo>
                  <a:cubicBezTo>
                    <a:pt x="234" y="639"/>
                    <a:pt x="245" y="609"/>
                    <a:pt x="253" y="578"/>
                  </a:cubicBezTo>
                  <a:cubicBezTo>
                    <a:pt x="257" y="564"/>
                    <a:pt x="257" y="564"/>
                    <a:pt x="257" y="564"/>
                  </a:cubicBezTo>
                  <a:cubicBezTo>
                    <a:pt x="264" y="529"/>
                    <a:pt x="273" y="496"/>
                    <a:pt x="284" y="463"/>
                  </a:cubicBezTo>
                  <a:cubicBezTo>
                    <a:pt x="311" y="389"/>
                    <a:pt x="353" y="320"/>
                    <a:pt x="407" y="263"/>
                  </a:cubicBezTo>
                  <a:cubicBezTo>
                    <a:pt x="472" y="194"/>
                    <a:pt x="575" y="145"/>
                    <a:pt x="713" y="117"/>
                  </a:cubicBezTo>
                  <a:cubicBezTo>
                    <a:pt x="818" y="94"/>
                    <a:pt x="925" y="79"/>
                    <a:pt x="1033" y="71"/>
                  </a:cubicBezTo>
                  <a:cubicBezTo>
                    <a:pt x="1087" y="68"/>
                    <a:pt x="1141" y="71"/>
                    <a:pt x="1194" y="80"/>
                  </a:cubicBezTo>
                  <a:cubicBezTo>
                    <a:pt x="1212" y="83"/>
                    <a:pt x="1229" y="71"/>
                    <a:pt x="1233" y="52"/>
                  </a:cubicBezTo>
                  <a:cubicBezTo>
                    <a:pt x="1236" y="34"/>
                    <a:pt x="1224" y="17"/>
                    <a:pt x="1206" y="13"/>
                  </a:cubicBezTo>
                  <a:cubicBezTo>
                    <a:pt x="1147" y="3"/>
                    <a:pt x="1088" y="0"/>
                    <a:pt x="1030" y="3"/>
                  </a:cubicBezTo>
                  <a:cubicBezTo>
                    <a:pt x="919" y="11"/>
                    <a:pt x="808" y="27"/>
                    <a:pt x="699" y="50"/>
                  </a:cubicBezTo>
                  <a:cubicBezTo>
                    <a:pt x="546" y="81"/>
                    <a:pt x="434" y="135"/>
                    <a:pt x="357" y="216"/>
                  </a:cubicBezTo>
                  <a:cubicBezTo>
                    <a:pt x="297" y="280"/>
                    <a:pt x="251" y="356"/>
                    <a:pt x="220" y="439"/>
                  </a:cubicBezTo>
                  <a:cubicBezTo>
                    <a:pt x="208" y="475"/>
                    <a:pt x="198" y="511"/>
                    <a:pt x="190" y="548"/>
                  </a:cubicBezTo>
                  <a:cubicBezTo>
                    <a:pt x="187" y="563"/>
                    <a:pt x="187" y="563"/>
                    <a:pt x="187" y="563"/>
                  </a:cubicBezTo>
                  <a:cubicBezTo>
                    <a:pt x="179" y="589"/>
                    <a:pt x="170" y="615"/>
                    <a:pt x="158" y="640"/>
                  </a:cubicBezTo>
                  <a:cubicBezTo>
                    <a:pt x="151" y="656"/>
                    <a:pt x="144" y="671"/>
                    <a:pt x="138" y="688"/>
                  </a:cubicBezTo>
                  <a:cubicBezTo>
                    <a:pt x="130" y="705"/>
                    <a:pt x="127" y="725"/>
                    <a:pt x="128" y="745"/>
                  </a:cubicBezTo>
                  <a:cubicBezTo>
                    <a:pt x="135" y="775"/>
                    <a:pt x="153" y="802"/>
                    <a:pt x="178" y="821"/>
                  </a:cubicBezTo>
                  <a:cubicBezTo>
                    <a:pt x="195" y="836"/>
                    <a:pt x="206" y="847"/>
                    <a:pt x="206" y="856"/>
                  </a:cubicBezTo>
                  <a:cubicBezTo>
                    <a:pt x="205" y="862"/>
                    <a:pt x="203" y="867"/>
                    <a:pt x="200" y="871"/>
                  </a:cubicBezTo>
                  <a:cubicBezTo>
                    <a:pt x="159" y="957"/>
                    <a:pt x="109" y="1039"/>
                    <a:pt x="51" y="1114"/>
                  </a:cubicBezTo>
                  <a:cubicBezTo>
                    <a:pt x="26" y="1144"/>
                    <a:pt x="0" y="1179"/>
                    <a:pt x="6" y="1214"/>
                  </a:cubicBezTo>
                  <a:cubicBezTo>
                    <a:pt x="13" y="1241"/>
                    <a:pt x="31" y="1265"/>
                    <a:pt x="55" y="12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3" name="Freeform 6">
              <a:extLst>
                <a:ext uri="{FF2B5EF4-FFF2-40B4-BE49-F238E27FC236}">
                  <a16:creationId xmlns:a16="http://schemas.microsoft.com/office/drawing/2014/main" id="{70FDC790-6E0E-4FD5-9A69-4AE34441FC0C}"/>
                </a:ext>
              </a:extLst>
            </p:cNvPr>
            <p:cNvSpPr>
              <a:spLocks/>
            </p:cNvSpPr>
            <p:nvPr/>
          </p:nvSpPr>
          <p:spPr bwMode="auto">
            <a:xfrm>
              <a:off x="5745163" y="1268413"/>
              <a:ext cx="652462" cy="757238"/>
            </a:xfrm>
            <a:custGeom>
              <a:avLst/>
              <a:gdLst>
                <a:gd name="T0" fmla="*/ 71 w 375"/>
                <a:gd name="T1" fmla="*/ 408 h 435"/>
                <a:gd name="T2" fmla="*/ 75 w 375"/>
                <a:gd name="T3" fmla="*/ 393 h 435"/>
                <a:gd name="T4" fmla="*/ 97 w 375"/>
                <a:gd name="T5" fmla="*/ 309 h 435"/>
                <a:gd name="T6" fmla="*/ 191 w 375"/>
                <a:gd name="T7" fmla="*/ 156 h 435"/>
                <a:gd name="T8" fmla="*/ 348 w 375"/>
                <a:gd name="T9" fmla="*/ 69 h 435"/>
                <a:gd name="T10" fmla="*/ 372 w 375"/>
                <a:gd name="T11" fmla="*/ 44 h 435"/>
                <a:gd name="T12" fmla="*/ 362 w 375"/>
                <a:gd name="T13" fmla="*/ 11 h 435"/>
                <a:gd name="T14" fmla="*/ 328 w 375"/>
                <a:gd name="T15" fmla="*/ 4 h 435"/>
                <a:gd name="T16" fmla="*/ 141 w 375"/>
                <a:gd name="T17" fmla="*/ 109 h 435"/>
                <a:gd name="T18" fmla="*/ 33 w 375"/>
                <a:gd name="T19" fmla="*/ 286 h 435"/>
                <a:gd name="T20" fmla="*/ 8 w 375"/>
                <a:gd name="T21" fmla="*/ 378 h 435"/>
                <a:gd name="T22" fmla="*/ 5 w 375"/>
                <a:gd name="T23" fmla="*/ 393 h 435"/>
                <a:gd name="T24" fmla="*/ 30 w 375"/>
                <a:gd name="T25" fmla="*/ 434 h 435"/>
                <a:gd name="T26" fmla="*/ 38 w 375"/>
                <a:gd name="T27" fmla="*/ 435 h 435"/>
                <a:gd name="T28" fmla="*/ 71 w 375"/>
                <a:gd name="T29" fmla="*/ 408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5" h="435">
                  <a:moveTo>
                    <a:pt x="71" y="408"/>
                  </a:moveTo>
                  <a:cubicBezTo>
                    <a:pt x="75" y="393"/>
                    <a:pt x="75" y="393"/>
                    <a:pt x="75" y="393"/>
                  </a:cubicBezTo>
                  <a:cubicBezTo>
                    <a:pt x="81" y="365"/>
                    <a:pt x="88" y="337"/>
                    <a:pt x="97" y="309"/>
                  </a:cubicBezTo>
                  <a:cubicBezTo>
                    <a:pt x="118" y="252"/>
                    <a:pt x="150" y="200"/>
                    <a:pt x="191" y="156"/>
                  </a:cubicBezTo>
                  <a:cubicBezTo>
                    <a:pt x="235" y="114"/>
                    <a:pt x="289" y="84"/>
                    <a:pt x="348" y="69"/>
                  </a:cubicBezTo>
                  <a:cubicBezTo>
                    <a:pt x="360" y="66"/>
                    <a:pt x="369" y="56"/>
                    <a:pt x="372" y="44"/>
                  </a:cubicBezTo>
                  <a:cubicBezTo>
                    <a:pt x="375" y="32"/>
                    <a:pt x="371" y="20"/>
                    <a:pt x="362" y="11"/>
                  </a:cubicBezTo>
                  <a:cubicBezTo>
                    <a:pt x="353" y="3"/>
                    <a:pt x="340" y="0"/>
                    <a:pt x="328" y="4"/>
                  </a:cubicBezTo>
                  <a:cubicBezTo>
                    <a:pt x="258" y="22"/>
                    <a:pt x="194" y="58"/>
                    <a:pt x="141" y="109"/>
                  </a:cubicBezTo>
                  <a:cubicBezTo>
                    <a:pt x="94" y="160"/>
                    <a:pt x="57" y="220"/>
                    <a:pt x="33" y="286"/>
                  </a:cubicBezTo>
                  <a:cubicBezTo>
                    <a:pt x="23" y="316"/>
                    <a:pt x="15" y="347"/>
                    <a:pt x="8" y="378"/>
                  </a:cubicBezTo>
                  <a:cubicBezTo>
                    <a:pt x="5" y="393"/>
                    <a:pt x="5" y="393"/>
                    <a:pt x="5" y="393"/>
                  </a:cubicBezTo>
                  <a:cubicBezTo>
                    <a:pt x="0" y="411"/>
                    <a:pt x="12" y="430"/>
                    <a:pt x="30" y="434"/>
                  </a:cubicBezTo>
                  <a:cubicBezTo>
                    <a:pt x="33" y="434"/>
                    <a:pt x="35" y="435"/>
                    <a:pt x="38" y="435"/>
                  </a:cubicBezTo>
                  <a:cubicBezTo>
                    <a:pt x="54" y="435"/>
                    <a:pt x="68" y="424"/>
                    <a:pt x="71" y="4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4" name="Oval 7">
              <a:extLst>
                <a:ext uri="{FF2B5EF4-FFF2-40B4-BE49-F238E27FC236}">
                  <a16:creationId xmlns:a16="http://schemas.microsoft.com/office/drawing/2014/main" id="{C0EB0A72-09B9-4C1C-BE4A-4A71BBA0DE51}"/>
                </a:ext>
              </a:extLst>
            </p:cNvPr>
            <p:cNvSpPr>
              <a:spLocks noChangeArrowheads="1"/>
            </p:cNvSpPr>
            <p:nvPr/>
          </p:nvSpPr>
          <p:spPr bwMode="auto">
            <a:xfrm>
              <a:off x="5680075" y="2111376"/>
              <a:ext cx="119062" cy="1174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5" name="Freeform 8">
              <a:extLst>
                <a:ext uri="{FF2B5EF4-FFF2-40B4-BE49-F238E27FC236}">
                  <a16:creationId xmlns:a16="http://schemas.microsoft.com/office/drawing/2014/main" id="{F5477A86-2AFA-457D-9B3F-8683C6C87587}"/>
                </a:ext>
              </a:extLst>
            </p:cNvPr>
            <p:cNvSpPr>
              <a:spLocks noEditPoints="1"/>
            </p:cNvSpPr>
            <p:nvPr/>
          </p:nvSpPr>
          <p:spPr bwMode="auto">
            <a:xfrm>
              <a:off x="6805613" y="1338263"/>
              <a:ext cx="1552575" cy="2374900"/>
            </a:xfrm>
            <a:custGeom>
              <a:avLst/>
              <a:gdLst>
                <a:gd name="T0" fmla="*/ 118 w 892"/>
                <a:gd name="T1" fmla="*/ 768 h 1365"/>
                <a:gd name="T2" fmla="*/ 306 w 892"/>
                <a:gd name="T3" fmla="*/ 963 h 1365"/>
                <a:gd name="T4" fmla="*/ 242 w 892"/>
                <a:gd name="T5" fmla="*/ 1126 h 1365"/>
                <a:gd name="T6" fmla="*/ 310 w 892"/>
                <a:gd name="T7" fmla="*/ 1229 h 1365"/>
                <a:gd name="T8" fmla="*/ 583 w 892"/>
                <a:gd name="T9" fmla="*/ 1229 h 1365"/>
                <a:gd name="T10" fmla="*/ 651 w 892"/>
                <a:gd name="T11" fmla="*/ 1126 h 1365"/>
                <a:gd name="T12" fmla="*/ 586 w 892"/>
                <a:gd name="T13" fmla="*/ 963 h 1365"/>
                <a:gd name="T14" fmla="*/ 775 w 892"/>
                <a:gd name="T15" fmla="*/ 768 h 1365"/>
                <a:gd name="T16" fmla="*/ 446 w 892"/>
                <a:gd name="T17" fmla="*/ 0 h 1365"/>
                <a:gd name="T18" fmla="*/ 344 w 892"/>
                <a:gd name="T19" fmla="*/ 512 h 1365"/>
                <a:gd name="T20" fmla="*/ 276 w 892"/>
                <a:gd name="T21" fmla="*/ 478 h 1365"/>
                <a:gd name="T22" fmla="*/ 344 w 892"/>
                <a:gd name="T23" fmla="*/ 478 h 1365"/>
                <a:gd name="T24" fmla="*/ 480 w 892"/>
                <a:gd name="T25" fmla="*/ 956 h 1365"/>
                <a:gd name="T26" fmla="*/ 412 w 892"/>
                <a:gd name="T27" fmla="*/ 580 h 1365"/>
                <a:gd name="T28" fmla="*/ 480 w 892"/>
                <a:gd name="T29" fmla="*/ 956 h 1365"/>
                <a:gd name="T30" fmla="*/ 378 w 892"/>
                <a:gd name="T31" fmla="*/ 1229 h 1365"/>
                <a:gd name="T32" fmla="*/ 446 w 892"/>
                <a:gd name="T33" fmla="*/ 1297 h 1365"/>
                <a:gd name="T34" fmla="*/ 549 w 892"/>
                <a:gd name="T35" fmla="*/ 1160 h 1365"/>
                <a:gd name="T36" fmla="*/ 310 w 892"/>
                <a:gd name="T37" fmla="*/ 1126 h 1365"/>
                <a:gd name="T38" fmla="*/ 344 w 892"/>
                <a:gd name="T39" fmla="*/ 1024 h 1365"/>
                <a:gd name="T40" fmla="*/ 583 w 892"/>
                <a:gd name="T41" fmla="*/ 1058 h 1365"/>
                <a:gd name="T42" fmla="*/ 822 w 892"/>
                <a:gd name="T43" fmla="*/ 452 h 1365"/>
                <a:gd name="T44" fmla="*/ 655 w 892"/>
                <a:gd name="T45" fmla="*/ 782 h 1365"/>
                <a:gd name="T46" fmla="*/ 549 w 892"/>
                <a:gd name="T47" fmla="*/ 580 h 1365"/>
                <a:gd name="T48" fmla="*/ 685 w 892"/>
                <a:gd name="T49" fmla="*/ 478 h 1365"/>
                <a:gd name="T50" fmla="*/ 480 w 892"/>
                <a:gd name="T51" fmla="*/ 478 h 1365"/>
                <a:gd name="T52" fmla="*/ 412 w 892"/>
                <a:gd name="T53" fmla="*/ 512 h 1365"/>
                <a:gd name="T54" fmla="*/ 310 w 892"/>
                <a:gd name="T55" fmla="*/ 375 h 1365"/>
                <a:gd name="T56" fmla="*/ 310 w 892"/>
                <a:gd name="T57" fmla="*/ 580 h 1365"/>
                <a:gd name="T58" fmla="*/ 344 w 892"/>
                <a:gd name="T59" fmla="*/ 883 h 1365"/>
                <a:gd name="T60" fmla="*/ 169 w 892"/>
                <a:gd name="T61" fmla="*/ 722 h 1365"/>
                <a:gd name="T62" fmla="*/ 446 w 892"/>
                <a:gd name="T63" fmla="*/ 68 h 1365"/>
                <a:gd name="T64" fmla="*/ 549 w 892"/>
                <a:gd name="T65" fmla="*/ 512 h 1365"/>
                <a:gd name="T66" fmla="*/ 583 w 892"/>
                <a:gd name="T67" fmla="*/ 444 h 1365"/>
                <a:gd name="T68" fmla="*/ 583 w 892"/>
                <a:gd name="T69" fmla="*/ 512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92" h="1365">
                  <a:moveTo>
                    <a:pt x="3" y="451"/>
                  </a:moveTo>
                  <a:cubicBezTo>
                    <a:pt x="0" y="567"/>
                    <a:pt x="41" y="680"/>
                    <a:pt x="118" y="768"/>
                  </a:cubicBezTo>
                  <a:cubicBezTo>
                    <a:pt x="142" y="793"/>
                    <a:pt x="168" y="816"/>
                    <a:pt x="196" y="836"/>
                  </a:cubicBezTo>
                  <a:cubicBezTo>
                    <a:pt x="246" y="875"/>
                    <a:pt x="294" y="912"/>
                    <a:pt x="306" y="963"/>
                  </a:cubicBezTo>
                  <a:cubicBezTo>
                    <a:pt x="267" y="978"/>
                    <a:pt x="242" y="1016"/>
                    <a:pt x="242" y="1058"/>
                  </a:cubicBezTo>
                  <a:cubicBezTo>
                    <a:pt x="242" y="1126"/>
                    <a:pt x="242" y="1126"/>
                    <a:pt x="242" y="1126"/>
                  </a:cubicBezTo>
                  <a:cubicBezTo>
                    <a:pt x="242" y="1170"/>
                    <a:pt x="269" y="1208"/>
                    <a:pt x="310" y="1222"/>
                  </a:cubicBezTo>
                  <a:cubicBezTo>
                    <a:pt x="310" y="1229"/>
                    <a:pt x="310" y="1229"/>
                    <a:pt x="310" y="1229"/>
                  </a:cubicBezTo>
                  <a:cubicBezTo>
                    <a:pt x="310" y="1304"/>
                    <a:pt x="371" y="1365"/>
                    <a:pt x="446" y="1365"/>
                  </a:cubicBezTo>
                  <a:cubicBezTo>
                    <a:pt x="522" y="1365"/>
                    <a:pt x="583" y="1304"/>
                    <a:pt x="583" y="1229"/>
                  </a:cubicBezTo>
                  <a:cubicBezTo>
                    <a:pt x="583" y="1222"/>
                    <a:pt x="583" y="1222"/>
                    <a:pt x="583" y="1222"/>
                  </a:cubicBezTo>
                  <a:cubicBezTo>
                    <a:pt x="624" y="1208"/>
                    <a:pt x="651" y="1170"/>
                    <a:pt x="651" y="1126"/>
                  </a:cubicBezTo>
                  <a:cubicBezTo>
                    <a:pt x="651" y="1058"/>
                    <a:pt x="651" y="1058"/>
                    <a:pt x="651" y="1058"/>
                  </a:cubicBezTo>
                  <a:cubicBezTo>
                    <a:pt x="651" y="1016"/>
                    <a:pt x="625" y="978"/>
                    <a:pt x="586" y="963"/>
                  </a:cubicBezTo>
                  <a:cubicBezTo>
                    <a:pt x="599" y="912"/>
                    <a:pt x="646" y="875"/>
                    <a:pt x="696" y="836"/>
                  </a:cubicBezTo>
                  <a:cubicBezTo>
                    <a:pt x="724" y="816"/>
                    <a:pt x="750" y="793"/>
                    <a:pt x="775" y="768"/>
                  </a:cubicBezTo>
                  <a:cubicBezTo>
                    <a:pt x="851" y="680"/>
                    <a:pt x="892" y="567"/>
                    <a:pt x="890" y="451"/>
                  </a:cubicBezTo>
                  <a:cubicBezTo>
                    <a:pt x="889" y="205"/>
                    <a:pt x="692" y="5"/>
                    <a:pt x="446" y="0"/>
                  </a:cubicBezTo>
                  <a:cubicBezTo>
                    <a:pt x="201" y="5"/>
                    <a:pt x="4" y="205"/>
                    <a:pt x="3" y="451"/>
                  </a:cubicBezTo>
                  <a:close/>
                  <a:moveTo>
                    <a:pt x="344" y="512"/>
                  </a:moveTo>
                  <a:cubicBezTo>
                    <a:pt x="310" y="512"/>
                    <a:pt x="310" y="512"/>
                    <a:pt x="310" y="512"/>
                  </a:cubicBezTo>
                  <a:cubicBezTo>
                    <a:pt x="291" y="512"/>
                    <a:pt x="276" y="497"/>
                    <a:pt x="276" y="478"/>
                  </a:cubicBezTo>
                  <a:cubicBezTo>
                    <a:pt x="276" y="459"/>
                    <a:pt x="291" y="444"/>
                    <a:pt x="310" y="444"/>
                  </a:cubicBezTo>
                  <a:cubicBezTo>
                    <a:pt x="329" y="444"/>
                    <a:pt x="344" y="459"/>
                    <a:pt x="344" y="478"/>
                  </a:cubicBezTo>
                  <a:lnTo>
                    <a:pt x="344" y="512"/>
                  </a:lnTo>
                  <a:close/>
                  <a:moveTo>
                    <a:pt x="480" y="956"/>
                  </a:moveTo>
                  <a:cubicBezTo>
                    <a:pt x="412" y="956"/>
                    <a:pt x="412" y="956"/>
                    <a:pt x="412" y="956"/>
                  </a:cubicBezTo>
                  <a:cubicBezTo>
                    <a:pt x="412" y="580"/>
                    <a:pt x="412" y="580"/>
                    <a:pt x="412" y="580"/>
                  </a:cubicBezTo>
                  <a:cubicBezTo>
                    <a:pt x="480" y="580"/>
                    <a:pt x="480" y="580"/>
                    <a:pt x="480" y="580"/>
                  </a:cubicBezTo>
                  <a:lnTo>
                    <a:pt x="480" y="956"/>
                  </a:lnTo>
                  <a:close/>
                  <a:moveTo>
                    <a:pt x="446" y="1297"/>
                  </a:moveTo>
                  <a:cubicBezTo>
                    <a:pt x="409" y="1297"/>
                    <a:pt x="378" y="1266"/>
                    <a:pt x="378" y="1229"/>
                  </a:cubicBezTo>
                  <a:cubicBezTo>
                    <a:pt x="515" y="1229"/>
                    <a:pt x="515" y="1229"/>
                    <a:pt x="515" y="1229"/>
                  </a:cubicBezTo>
                  <a:cubicBezTo>
                    <a:pt x="515" y="1266"/>
                    <a:pt x="484" y="1297"/>
                    <a:pt x="446" y="1297"/>
                  </a:cubicBezTo>
                  <a:close/>
                  <a:moveTo>
                    <a:pt x="583" y="1126"/>
                  </a:moveTo>
                  <a:cubicBezTo>
                    <a:pt x="583" y="1145"/>
                    <a:pt x="568" y="1160"/>
                    <a:pt x="549" y="1160"/>
                  </a:cubicBezTo>
                  <a:cubicBezTo>
                    <a:pt x="344" y="1160"/>
                    <a:pt x="344" y="1160"/>
                    <a:pt x="344" y="1160"/>
                  </a:cubicBezTo>
                  <a:cubicBezTo>
                    <a:pt x="325" y="1160"/>
                    <a:pt x="310" y="1145"/>
                    <a:pt x="310" y="1126"/>
                  </a:cubicBezTo>
                  <a:cubicBezTo>
                    <a:pt x="310" y="1058"/>
                    <a:pt x="310" y="1058"/>
                    <a:pt x="310" y="1058"/>
                  </a:cubicBezTo>
                  <a:cubicBezTo>
                    <a:pt x="310" y="1039"/>
                    <a:pt x="325" y="1024"/>
                    <a:pt x="344" y="1024"/>
                  </a:cubicBezTo>
                  <a:cubicBezTo>
                    <a:pt x="549" y="1024"/>
                    <a:pt x="549" y="1024"/>
                    <a:pt x="549" y="1024"/>
                  </a:cubicBezTo>
                  <a:cubicBezTo>
                    <a:pt x="568" y="1024"/>
                    <a:pt x="583" y="1039"/>
                    <a:pt x="583" y="1058"/>
                  </a:cubicBezTo>
                  <a:lnTo>
                    <a:pt x="583" y="1126"/>
                  </a:lnTo>
                  <a:close/>
                  <a:moveTo>
                    <a:pt x="822" y="452"/>
                  </a:moveTo>
                  <a:cubicBezTo>
                    <a:pt x="824" y="551"/>
                    <a:pt x="789" y="647"/>
                    <a:pt x="724" y="722"/>
                  </a:cubicBezTo>
                  <a:cubicBezTo>
                    <a:pt x="703" y="744"/>
                    <a:pt x="679" y="764"/>
                    <a:pt x="655" y="782"/>
                  </a:cubicBezTo>
                  <a:cubicBezTo>
                    <a:pt x="614" y="810"/>
                    <a:pt x="579" y="844"/>
                    <a:pt x="549" y="883"/>
                  </a:cubicBezTo>
                  <a:cubicBezTo>
                    <a:pt x="549" y="580"/>
                    <a:pt x="549" y="580"/>
                    <a:pt x="549" y="580"/>
                  </a:cubicBezTo>
                  <a:cubicBezTo>
                    <a:pt x="583" y="580"/>
                    <a:pt x="583" y="580"/>
                    <a:pt x="583" y="580"/>
                  </a:cubicBezTo>
                  <a:cubicBezTo>
                    <a:pt x="639" y="580"/>
                    <a:pt x="685" y="534"/>
                    <a:pt x="685" y="478"/>
                  </a:cubicBezTo>
                  <a:cubicBezTo>
                    <a:pt x="685" y="421"/>
                    <a:pt x="639" y="375"/>
                    <a:pt x="583" y="375"/>
                  </a:cubicBezTo>
                  <a:cubicBezTo>
                    <a:pt x="526" y="375"/>
                    <a:pt x="480" y="421"/>
                    <a:pt x="480" y="478"/>
                  </a:cubicBezTo>
                  <a:cubicBezTo>
                    <a:pt x="480" y="512"/>
                    <a:pt x="480" y="512"/>
                    <a:pt x="480" y="512"/>
                  </a:cubicBezTo>
                  <a:cubicBezTo>
                    <a:pt x="412" y="512"/>
                    <a:pt x="412" y="512"/>
                    <a:pt x="412" y="512"/>
                  </a:cubicBezTo>
                  <a:cubicBezTo>
                    <a:pt x="412" y="478"/>
                    <a:pt x="412" y="478"/>
                    <a:pt x="412" y="478"/>
                  </a:cubicBezTo>
                  <a:cubicBezTo>
                    <a:pt x="412" y="421"/>
                    <a:pt x="366" y="375"/>
                    <a:pt x="310" y="375"/>
                  </a:cubicBezTo>
                  <a:cubicBezTo>
                    <a:pt x="253" y="375"/>
                    <a:pt x="207" y="421"/>
                    <a:pt x="207" y="478"/>
                  </a:cubicBezTo>
                  <a:cubicBezTo>
                    <a:pt x="207" y="534"/>
                    <a:pt x="253" y="580"/>
                    <a:pt x="310" y="580"/>
                  </a:cubicBezTo>
                  <a:cubicBezTo>
                    <a:pt x="344" y="580"/>
                    <a:pt x="344" y="580"/>
                    <a:pt x="344" y="580"/>
                  </a:cubicBezTo>
                  <a:cubicBezTo>
                    <a:pt x="344" y="883"/>
                    <a:pt x="344" y="883"/>
                    <a:pt x="344" y="883"/>
                  </a:cubicBezTo>
                  <a:cubicBezTo>
                    <a:pt x="314" y="844"/>
                    <a:pt x="278" y="810"/>
                    <a:pt x="238" y="782"/>
                  </a:cubicBezTo>
                  <a:cubicBezTo>
                    <a:pt x="213" y="764"/>
                    <a:pt x="190" y="744"/>
                    <a:pt x="169" y="722"/>
                  </a:cubicBezTo>
                  <a:cubicBezTo>
                    <a:pt x="104" y="647"/>
                    <a:pt x="69" y="551"/>
                    <a:pt x="71" y="452"/>
                  </a:cubicBezTo>
                  <a:cubicBezTo>
                    <a:pt x="74" y="244"/>
                    <a:pt x="246" y="68"/>
                    <a:pt x="446" y="68"/>
                  </a:cubicBezTo>
                  <a:cubicBezTo>
                    <a:pt x="647" y="68"/>
                    <a:pt x="819" y="244"/>
                    <a:pt x="822" y="452"/>
                  </a:cubicBezTo>
                  <a:close/>
                  <a:moveTo>
                    <a:pt x="549" y="512"/>
                  </a:moveTo>
                  <a:cubicBezTo>
                    <a:pt x="549" y="478"/>
                    <a:pt x="549" y="478"/>
                    <a:pt x="549" y="478"/>
                  </a:cubicBezTo>
                  <a:cubicBezTo>
                    <a:pt x="549" y="459"/>
                    <a:pt x="564" y="444"/>
                    <a:pt x="583" y="444"/>
                  </a:cubicBezTo>
                  <a:cubicBezTo>
                    <a:pt x="602" y="444"/>
                    <a:pt x="617" y="459"/>
                    <a:pt x="617" y="478"/>
                  </a:cubicBezTo>
                  <a:cubicBezTo>
                    <a:pt x="617" y="497"/>
                    <a:pt x="602" y="512"/>
                    <a:pt x="583" y="512"/>
                  </a:cubicBezTo>
                  <a:lnTo>
                    <a:pt x="549" y="5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6" name="Freeform 9">
              <a:extLst>
                <a:ext uri="{FF2B5EF4-FFF2-40B4-BE49-F238E27FC236}">
                  <a16:creationId xmlns:a16="http://schemas.microsoft.com/office/drawing/2014/main" id="{2EA6B4A5-4C3B-4F3D-B7BB-12C1B7B45D6B}"/>
                </a:ext>
              </a:extLst>
            </p:cNvPr>
            <p:cNvSpPr>
              <a:spLocks/>
            </p:cNvSpPr>
            <p:nvPr/>
          </p:nvSpPr>
          <p:spPr bwMode="auto">
            <a:xfrm>
              <a:off x="8472488" y="2051051"/>
              <a:ext cx="298450" cy="119063"/>
            </a:xfrm>
            <a:custGeom>
              <a:avLst/>
              <a:gdLst>
                <a:gd name="T0" fmla="*/ 34 w 171"/>
                <a:gd name="T1" fmla="*/ 68 h 68"/>
                <a:gd name="T2" fmla="*/ 137 w 171"/>
                <a:gd name="T3" fmla="*/ 68 h 68"/>
                <a:gd name="T4" fmla="*/ 171 w 171"/>
                <a:gd name="T5" fmla="*/ 34 h 68"/>
                <a:gd name="T6" fmla="*/ 137 w 171"/>
                <a:gd name="T7" fmla="*/ 0 h 68"/>
                <a:gd name="T8" fmla="*/ 34 w 171"/>
                <a:gd name="T9" fmla="*/ 0 h 68"/>
                <a:gd name="T10" fmla="*/ 0 w 171"/>
                <a:gd name="T11" fmla="*/ 34 h 68"/>
                <a:gd name="T12" fmla="*/ 34 w 171"/>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171" h="68">
                  <a:moveTo>
                    <a:pt x="34" y="68"/>
                  </a:moveTo>
                  <a:cubicBezTo>
                    <a:pt x="137" y="68"/>
                    <a:pt x="137" y="68"/>
                    <a:pt x="137" y="68"/>
                  </a:cubicBezTo>
                  <a:cubicBezTo>
                    <a:pt x="156" y="68"/>
                    <a:pt x="171" y="53"/>
                    <a:pt x="171" y="34"/>
                  </a:cubicBezTo>
                  <a:cubicBezTo>
                    <a:pt x="171" y="15"/>
                    <a:pt x="156" y="0"/>
                    <a:pt x="137" y="0"/>
                  </a:cubicBezTo>
                  <a:cubicBezTo>
                    <a:pt x="34" y="0"/>
                    <a:pt x="34" y="0"/>
                    <a:pt x="34" y="0"/>
                  </a:cubicBezTo>
                  <a:cubicBezTo>
                    <a:pt x="16" y="0"/>
                    <a:pt x="0" y="15"/>
                    <a:pt x="0" y="34"/>
                  </a:cubicBezTo>
                  <a:cubicBezTo>
                    <a:pt x="0" y="53"/>
                    <a:pt x="16" y="68"/>
                    <a:pt x="34"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7" name="Freeform 10">
              <a:extLst>
                <a:ext uri="{FF2B5EF4-FFF2-40B4-BE49-F238E27FC236}">
                  <a16:creationId xmlns:a16="http://schemas.microsoft.com/office/drawing/2014/main" id="{7F36445A-D88C-421C-9359-B6A405A28698}"/>
                </a:ext>
              </a:extLst>
            </p:cNvPr>
            <p:cNvSpPr>
              <a:spLocks/>
            </p:cNvSpPr>
            <p:nvPr/>
          </p:nvSpPr>
          <p:spPr bwMode="auto">
            <a:xfrm>
              <a:off x="8191500" y="1249363"/>
              <a:ext cx="252412" cy="249238"/>
            </a:xfrm>
            <a:custGeom>
              <a:avLst/>
              <a:gdLst>
                <a:gd name="T0" fmla="*/ 36 w 145"/>
                <a:gd name="T1" fmla="*/ 143 h 143"/>
                <a:gd name="T2" fmla="*/ 61 w 145"/>
                <a:gd name="T3" fmla="*/ 133 h 143"/>
                <a:gd name="T4" fmla="*/ 133 w 145"/>
                <a:gd name="T5" fmla="*/ 60 h 143"/>
                <a:gd name="T6" fmla="*/ 142 w 145"/>
                <a:gd name="T7" fmla="*/ 27 h 143"/>
                <a:gd name="T8" fmla="*/ 118 w 145"/>
                <a:gd name="T9" fmla="*/ 3 h 143"/>
                <a:gd name="T10" fmla="*/ 85 w 145"/>
                <a:gd name="T11" fmla="*/ 12 h 143"/>
                <a:gd name="T12" fmla="*/ 12 w 145"/>
                <a:gd name="T13" fmla="*/ 84 h 143"/>
                <a:gd name="T14" fmla="*/ 5 w 145"/>
                <a:gd name="T15" fmla="*/ 122 h 143"/>
                <a:gd name="T16" fmla="*/ 36 w 145"/>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43">
                  <a:moveTo>
                    <a:pt x="36" y="143"/>
                  </a:moveTo>
                  <a:cubicBezTo>
                    <a:pt x="46" y="143"/>
                    <a:pt x="54" y="139"/>
                    <a:pt x="61" y="133"/>
                  </a:cubicBezTo>
                  <a:cubicBezTo>
                    <a:pt x="133" y="60"/>
                    <a:pt x="133" y="60"/>
                    <a:pt x="133" y="60"/>
                  </a:cubicBezTo>
                  <a:cubicBezTo>
                    <a:pt x="142" y="52"/>
                    <a:pt x="145" y="39"/>
                    <a:pt x="142" y="27"/>
                  </a:cubicBezTo>
                  <a:cubicBezTo>
                    <a:pt x="139" y="15"/>
                    <a:pt x="130" y="6"/>
                    <a:pt x="118" y="3"/>
                  </a:cubicBezTo>
                  <a:cubicBezTo>
                    <a:pt x="106" y="0"/>
                    <a:pt x="93" y="3"/>
                    <a:pt x="85" y="12"/>
                  </a:cubicBezTo>
                  <a:cubicBezTo>
                    <a:pt x="12" y="84"/>
                    <a:pt x="12" y="84"/>
                    <a:pt x="12" y="84"/>
                  </a:cubicBezTo>
                  <a:cubicBezTo>
                    <a:pt x="3" y="94"/>
                    <a:pt x="0" y="109"/>
                    <a:pt x="5" y="122"/>
                  </a:cubicBezTo>
                  <a:cubicBezTo>
                    <a:pt x="10" y="134"/>
                    <a:pt x="23" y="143"/>
                    <a:pt x="36"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8" name="Freeform 11">
              <a:extLst>
                <a:ext uri="{FF2B5EF4-FFF2-40B4-BE49-F238E27FC236}">
                  <a16:creationId xmlns:a16="http://schemas.microsoft.com/office/drawing/2014/main" id="{42BC5436-B583-4AB2-A62D-03E563ECDFD7}"/>
                </a:ext>
              </a:extLst>
            </p:cNvPr>
            <p:cNvSpPr>
              <a:spLocks/>
            </p:cNvSpPr>
            <p:nvPr/>
          </p:nvSpPr>
          <p:spPr bwMode="auto">
            <a:xfrm>
              <a:off x="7523163" y="922338"/>
              <a:ext cx="117475" cy="298450"/>
            </a:xfrm>
            <a:custGeom>
              <a:avLst/>
              <a:gdLst>
                <a:gd name="T0" fmla="*/ 34 w 68"/>
                <a:gd name="T1" fmla="*/ 171 h 171"/>
                <a:gd name="T2" fmla="*/ 68 w 68"/>
                <a:gd name="T3" fmla="*/ 137 h 171"/>
                <a:gd name="T4" fmla="*/ 68 w 68"/>
                <a:gd name="T5" fmla="*/ 34 h 171"/>
                <a:gd name="T6" fmla="*/ 34 w 68"/>
                <a:gd name="T7" fmla="*/ 0 h 171"/>
                <a:gd name="T8" fmla="*/ 0 w 68"/>
                <a:gd name="T9" fmla="*/ 34 h 171"/>
                <a:gd name="T10" fmla="*/ 0 w 68"/>
                <a:gd name="T11" fmla="*/ 137 h 171"/>
                <a:gd name="T12" fmla="*/ 34 w 68"/>
                <a:gd name="T13" fmla="*/ 171 h 171"/>
              </a:gdLst>
              <a:ahLst/>
              <a:cxnLst>
                <a:cxn ang="0">
                  <a:pos x="T0" y="T1"/>
                </a:cxn>
                <a:cxn ang="0">
                  <a:pos x="T2" y="T3"/>
                </a:cxn>
                <a:cxn ang="0">
                  <a:pos x="T4" y="T5"/>
                </a:cxn>
                <a:cxn ang="0">
                  <a:pos x="T6" y="T7"/>
                </a:cxn>
                <a:cxn ang="0">
                  <a:pos x="T8" y="T9"/>
                </a:cxn>
                <a:cxn ang="0">
                  <a:pos x="T10" y="T11"/>
                </a:cxn>
                <a:cxn ang="0">
                  <a:pos x="T12" y="T13"/>
                </a:cxn>
              </a:cxnLst>
              <a:rect l="0" t="0" r="r" b="b"/>
              <a:pathLst>
                <a:path w="68" h="171">
                  <a:moveTo>
                    <a:pt x="34" y="171"/>
                  </a:moveTo>
                  <a:cubicBezTo>
                    <a:pt x="53" y="171"/>
                    <a:pt x="68" y="155"/>
                    <a:pt x="68" y="137"/>
                  </a:cubicBezTo>
                  <a:cubicBezTo>
                    <a:pt x="68" y="34"/>
                    <a:pt x="68" y="34"/>
                    <a:pt x="68" y="34"/>
                  </a:cubicBezTo>
                  <a:cubicBezTo>
                    <a:pt x="68" y="15"/>
                    <a:pt x="53" y="0"/>
                    <a:pt x="34" y="0"/>
                  </a:cubicBezTo>
                  <a:cubicBezTo>
                    <a:pt x="15" y="0"/>
                    <a:pt x="0" y="15"/>
                    <a:pt x="0" y="34"/>
                  </a:cubicBezTo>
                  <a:cubicBezTo>
                    <a:pt x="0" y="137"/>
                    <a:pt x="0" y="137"/>
                    <a:pt x="0" y="137"/>
                  </a:cubicBezTo>
                  <a:cubicBezTo>
                    <a:pt x="0" y="155"/>
                    <a:pt x="15" y="171"/>
                    <a:pt x="34"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9" name="Freeform 12">
              <a:extLst>
                <a:ext uri="{FF2B5EF4-FFF2-40B4-BE49-F238E27FC236}">
                  <a16:creationId xmlns:a16="http://schemas.microsoft.com/office/drawing/2014/main" id="{AEE432CC-F6DE-4999-9C3D-3D8473B4F159}"/>
                </a:ext>
              </a:extLst>
            </p:cNvPr>
            <p:cNvSpPr>
              <a:spLocks/>
            </p:cNvSpPr>
            <p:nvPr/>
          </p:nvSpPr>
          <p:spPr bwMode="auto">
            <a:xfrm>
              <a:off x="6719888" y="1249363"/>
              <a:ext cx="249237" cy="249238"/>
            </a:xfrm>
            <a:custGeom>
              <a:avLst/>
              <a:gdLst>
                <a:gd name="T0" fmla="*/ 133 w 143"/>
                <a:gd name="T1" fmla="*/ 133 h 143"/>
                <a:gd name="T2" fmla="*/ 143 w 143"/>
                <a:gd name="T3" fmla="*/ 108 h 143"/>
                <a:gd name="T4" fmla="*/ 133 w 143"/>
                <a:gd name="T5" fmla="*/ 84 h 143"/>
                <a:gd name="T6" fmla="*/ 61 w 143"/>
                <a:gd name="T7" fmla="*/ 12 h 143"/>
                <a:gd name="T8" fmla="*/ 28 w 143"/>
                <a:gd name="T9" fmla="*/ 3 h 143"/>
                <a:gd name="T10" fmla="*/ 3 w 143"/>
                <a:gd name="T11" fmla="*/ 27 h 143"/>
                <a:gd name="T12" fmla="*/ 13 w 143"/>
                <a:gd name="T13" fmla="*/ 60 h 143"/>
                <a:gd name="T14" fmla="*/ 85 w 143"/>
                <a:gd name="T15" fmla="*/ 133 h 143"/>
                <a:gd name="T16" fmla="*/ 109 w 143"/>
                <a:gd name="T17" fmla="*/ 143 h 143"/>
                <a:gd name="T18" fmla="*/ 133 w 143"/>
                <a:gd name="T19" fmla="*/ 13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43">
                  <a:moveTo>
                    <a:pt x="133" y="133"/>
                  </a:moveTo>
                  <a:cubicBezTo>
                    <a:pt x="140" y="126"/>
                    <a:pt x="143" y="118"/>
                    <a:pt x="143" y="108"/>
                  </a:cubicBezTo>
                  <a:cubicBezTo>
                    <a:pt x="143" y="99"/>
                    <a:pt x="140" y="91"/>
                    <a:pt x="133" y="84"/>
                  </a:cubicBezTo>
                  <a:cubicBezTo>
                    <a:pt x="61" y="12"/>
                    <a:pt x="61" y="12"/>
                    <a:pt x="61" y="12"/>
                  </a:cubicBezTo>
                  <a:cubicBezTo>
                    <a:pt x="52" y="3"/>
                    <a:pt x="40" y="0"/>
                    <a:pt x="28" y="3"/>
                  </a:cubicBezTo>
                  <a:cubicBezTo>
                    <a:pt x="16" y="6"/>
                    <a:pt x="6" y="15"/>
                    <a:pt x="3" y="27"/>
                  </a:cubicBezTo>
                  <a:cubicBezTo>
                    <a:pt x="0" y="39"/>
                    <a:pt x="4" y="52"/>
                    <a:pt x="13" y="60"/>
                  </a:cubicBezTo>
                  <a:cubicBezTo>
                    <a:pt x="85" y="133"/>
                    <a:pt x="85" y="133"/>
                    <a:pt x="85" y="133"/>
                  </a:cubicBezTo>
                  <a:cubicBezTo>
                    <a:pt x="91" y="139"/>
                    <a:pt x="100" y="143"/>
                    <a:pt x="109" y="143"/>
                  </a:cubicBezTo>
                  <a:cubicBezTo>
                    <a:pt x="118" y="143"/>
                    <a:pt x="127" y="139"/>
                    <a:pt x="133"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40" name="Freeform 13">
              <a:extLst>
                <a:ext uri="{FF2B5EF4-FFF2-40B4-BE49-F238E27FC236}">
                  <a16:creationId xmlns:a16="http://schemas.microsoft.com/office/drawing/2014/main" id="{CD346543-4B28-44F7-A333-144DCE8BB869}"/>
                </a:ext>
              </a:extLst>
            </p:cNvPr>
            <p:cNvSpPr>
              <a:spLocks/>
            </p:cNvSpPr>
            <p:nvPr/>
          </p:nvSpPr>
          <p:spPr bwMode="auto">
            <a:xfrm>
              <a:off x="6394450" y="2051051"/>
              <a:ext cx="295275" cy="119063"/>
            </a:xfrm>
            <a:custGeom>
              <a:avLst/>
              <a:gdLst>
                <a:gd name="T0" fmla="*/ 34 w 170"/>
                <a:gd name="T1" fmla="*/ 0 h 68"/>
                <a:gd name="T2" fmla="*/ 0 w 170"/>
                <a:gd name="T3" fmla="*/ 34 h 68"/>
                <a:gd name="T4" fmla="*/ 34 w 170"/>
                <a:gd name="T5" fmla="*/ 68 h 68"/>
                <a:gd name="T6" fmla="*/ 136 w 170"/>
                <a:gd name="T7" fmla="*/ 68 h 68"/>
                <a:gd name="T8" fmla="*/ 170 w 170"/>
                <a:gd name="T9" fmla="*/ 34 h 68"/>
                <a:gd name="T10" fmla="*/ 136 w 170"/>
                <a:gd name="T11" fmla="*/ 0 h 68"/>
                <a:gd name="T12" fmla="*/ 34 w 17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70" h="68">
                  <a:moveTo>
                    <a:pt x="34" y="0"/>
                  </a:moveTo>
                  <a:cubicBezTo>
                    <a:pt x="15" y="0"/>
                    <a:pt x="0" y="15"/>
                    <a:pt x="0" y="34"/>
                  </a:cubicBezTo>
                  <a:cubicBezTo>
                    <a:pt x="0" y="53"/>
                    <a:pt x="15" y="68"/>
                    <a:pt x="34" y="68"/>
                  </a:cubicBezTo>
                  <a:cubicBezTo>
                    <a:pt x="136" y="68"/>
                    <a:pt x="136" y="68"/>
                    <a:pt x="136" y="68"/>
                  </a:cubicBezTo>
                  <a:cubicBezTo>
                    <a:pt x="155" y="68"/>
                    <a:pt x="170" y="53"/>
                    <a:pt x="170" y="34"/>
                  </a:cubicBezTo>
                  <a:cubicBezTo>
                    <a:pt x="170" y="15"/>
                    <a:pt x="155" y="0"/>
                    <a:pt x="136" y="0"/>
                  </a:cubicBezTo>
                  <a:lnTo>
                    <a:pt x="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41" name="Inhaltsplatzhalter 4">
            <a:extLst>
              <a:ext uri="{FF2B5EF4-FFF2-40B4-BE49-F238E27FC236}">
                <a16:creationId xmlns:a16="http://schemas.microsoft.com/office/drawing/2014/main" id="{51B5508E-5A3D-4A66-8D4B-97EE9BC05D52}"/>
              </a:ext>
            </a:extLst>
          </p:cNvPr>
          <p:cNvSpPr txBox="1">
            <a:spLocks/>
          </p:cNvSpPr>
          <p:nvPr/>
        </p:nvSpPr>
        <p:spPr>
          <a:xfrm>
            <a:off x="1511425" y="2126617"/>
            <a:ext cx="5461441" cy="61427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30000"/>
              </a:lnSpc>
              <a:buNone/>
            </a:pPr>
            <a:r>
              <a:rPr lang="en-US" sz="1600" b="1" dirty="0">
                <a:solidFill>
                  <a:schemeClr val="tx1">
                    <a:lumMod val="75000"/>
                    <a:lumOff val="25000"/>
                  </a:schemeClr>
                </a:solidFill>
                <a:latin typeface="+mn-lt"/>
              </a:rPr>
              <a:t>How does an ensemble-based approach compare to single based classifiers when predicting the probability of default?</a:t>
            </a:r>
            <a:endParaRPr lang="en-US" sz="1800" b="1" dirty="0">
              <a:solidFill>
                <a:schemeClr val="tx1">
                  <a:lumMod val="75000"/>
                  <a:lumOff val="25000"/>
                </a:schemeClr>
              </a:solidFill>
              <a:latin typeface="+mn-lt"/>
            </a:endParaRPr>
          </a:p>
        </p:txBody>
      </p:sp>
      <p:sp>
        <p:nvSpPr>
          <p:cNvPr id="42" name="Oval 41">
            <a:extLst>
              <a:ext uri="{FF2B5EF4-FFF2-40B4-BE49-F238E27FC236}">
                <a16:creationId xmlns:a16="http://schemas.microsoft.com/office/drawing/2014/main" id="{1D79EE0D-B27A-4E91-BDE9-3D84040F88A7}"/>
              </a:ext>
            </a:extLst>
          </p:cNvPr>
          <p:cNvSpPr/>
          <p:nvPr/>
        </p:nvSpPr>
        <p:spPr bwMode="auto">
          <a:xfrm>
            <a:off x="495427" y="2020486"/>
            <a:ext cx="826532" cy="826532"/>
          </a:xfrm>
          <a:prstGeom prst="ellipse">
            <a:avLst/>
          </a:prstGeom>
          <a:solidFill>
            <a:srgbClr val="BDD52A"/>
          </a:solidFill>
          <a:ln w="9525">
            <a:noFill/>
            <a:round/>
            <a:headEnd/>
            <a:tailEnd/>
          </a:ln>
        </p:spPr>
        <p:txBody>
          <a:bodyPr vert="horz" wrap="square" lIns="0" tIns="0" rIns="0" bIns="0" numCol="1" rtlCol="0" anchor="ctr" anchorCtr="0" compatLnSpc="1">
            <a:prstTxWarp prst="textNoShape">
              <a:avLst/>
            </a:prstTxWarp>
          </a:bodyPr>
          <a:lstStyle/>
          <a:p>
            <a:pPr algn="ctr"/>
            <a:r>
              <a:rPr lang="en-US" sz="2400" b="1" dirty="0">
                <a:solidFill>
                  <a:schemeClr val="bg1"/>
                </a:solidFill>
              </a:rPr>
              <a:t>01</a:t>
            </a:r>
          </a:p>
        </p:txBody>
      </p:sp>
      <p:sp>
        <p:nvSpPr>
          <p:cNvPr id="44" name="Oval 43">
            <a:extLst>
              <a:ext uri="{FF2B5EF4-FFF2-40B4-BE49-F238E27FC236}">
                <a16:creationId xmlns:a16="http://schemas.microsoft.com/office/drawing/2014/main" id="{573D163E-AD58-4A0B-A2F4-59B841AD78F9}"/>
              </a:ext>
            </a:extLst>
          </p:cNvPr>
          <p:cNvSpPr/>
          <p:nvPr/>
        </p:nvSpPr>
        <p:spPr bwMode="auto">
          <a:xfrm>
            <a:off x="508001" y="3674842"/>
            <a:ext cx="826532" cy="826532"/>
          </a:xfrm>
          <a:prstGeom prst="ellipse">
            <a:avLst/>
          </a:prstGeom>
          <a:solidFill>
            <a:srgbClr val="566067"/>
          </a:solidFill>
          <a:ln w="9525">
            <a:noFill/>
            <a:round/>
            <a:headEnd/>
            <a:tailEnd/>
          </a:ln>
        </p:spPr>
        <p:txBody>
          <a:bodyPr vert="horz" wrap="square" lIns="0" tIns="0" rIns="0" bIns="0" numCol="1" rtlCol="0" anchor="ctr" anchorCtr="0" compatLnSpc="1">
            <a:prstTxWarp prst="textNoShape">
              <a:avLst/>
            </a:prstTxWarp>
          </a:bodyPr>
          <a:lstStyle/>
          <a:p>
            <a:pPr algn="ctr"/>
            <a:r>
              <a:rPr lang="en-US" sz="2400" b="1" dirty="0">
                <a:solidFill>
                  <a:schemeClr val="bg1"/>
                </a:solidFill>
              </a:rPr>
              <a:t>02</a:t>
            </a:r>
          </a:p>
        </p:txBody>
      </p:sp>
      <p:grpSp>
        <p:nvGrpSpPr>
          <p:cNvPr id="8" name="Agrupar 6">
            <a:extLst>
              <a:ext uri="{FF2B5EF4-FFF2-40B4-BE49-F238E27FC236}">
                <a16:creationId xmlns:a16="http://schemas.microsoft.com/office/drawing/2014/main" id="{6A258A06-CB9D-0C39-12C2-958CD274D6B9}"/>
              </a:ext>
            </a:extLst>
          </p:cNvPr>
          <p:cNvGrpSpPr/>
          <p:nvPr/>
        </p:nvGrpSpPr>
        <p:grpSpPr>
          <a:xfrm>
            <a:off x="243840" y="172721"/>
            <a:ext cx="727710" cy="731520"/>
            <a:chOff x="190500" y="60960"/>
            <a:chExt cx="830580" cy="760427"/>
          </a:xfrm>
        </p:grpSpPr>
        <p:sp>
          <p:nvSpPr>
            <p:cNvPr id="9" name="Rectangle 16">
              <a:extLst>
                <a:ext uri="{FF2B5EF4-FFF2-40B4-BE49-F238E27FC236}">
                  <a16:creationId xmlns:a16="http://schemas.microsoft.com/office/drawing/2014/main" id="{4B7E46A4-09BB-66C2-C977-5CC2C69D1072}"/>
                </a:ext>
              </a:extLst>
            </p:cNvPr>
            <p:cNvSpPr/>
            <p:nvPr/>
          </p:nvSpPr>
          <p:spPr>
            <a:xfrm>
              <a:off x="190500" y="60960"/>
              <a:ext cx="830580" cy="760427"/>
            </a:xfrm>
            <a:prstGeom prst="rect">
              <a:avLst/>
            </a:prstGeom>
            <a:solidFill>
              <a:srgbClr val="BDD52A"/>
            </a:solidFill>
            <a:ln w="381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10" name="Rectangle 16">
              <a:extLst>
                <a:ext uri="{FF2B5EF4-FFF2-40B4-BE49-F238E27FC236}">
                  <a16:creationId xmlns:a16="http://schemas.microsoft.com/office/drawing/2014/main" id="{BEB939AB-9788-B9BB-3FF0-D74FCE8232F1}"/>
                </a:ext>
              </a:extLst>
            </p:cNvPr>
            <p:cNvSpPr/>
            <p:nvPr/>
          </p:nvSpPr>
          <p:spPr>
            <a:xfrm>
              <a:off x="245794" y="113489"/>
              <a:ext cx="721946" cy="655369"/>
            </a:xfrm>
            <a:prstGeom prst="rect">
              <a:avLst/>
            </a:prstGeom>
            <a:solidFill>
              <a:srgbClr val="566067"/>
            </a:solidFill>
            <a:ln>
              <a:solidFill>
                <a:srgbClr val="566067"/>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21" name="Textfeld 4">
              <a:extLst>
                <a:ext uri="{FF2B5EF4-FFF2-40B4-BE49-F238E27FC236}">
                  <a16:creationId xmlns:a16="http://schemas.microsoft.com/office/drawing/2014/main" id="{3FB36691-9AE7-41E7-1000-0A0435C91F9D}"/>
                </a:ext>
              </a:extLst>
            </p:cNvPr>
            <p:cNvSpPr txBox="1"/>
            <p:nvPr/>
          </p:nvSpPr>
          <p:spPr bwMode="gray">
            <a:xfrm>
              <a:off x="389761" y="115477"/>
              <a:ext cx="407305" cy="6398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w="12700">
                    <a:noFill/>
                  </a:ln>
                  <a:solidFill>
                    <a:schemeClr val="bg1"/>
                  </a:solidFill>
                  <a:effectLst/>
                  <a:uLnTx/>
                  <a:uFillTx/>
                  <a:latin typeface="EYInterstate Light"/>
                  <a:ea typeface="+mn-ea"/>
                  <a:cs typeface="+mn-cs"/>
                </a:rPr>
                <a:t>1</a:t>
              </a:r>
              <a:endParaRPr kumimoji="0" lang="en-US" sz="3200" b="0" i="0" u="none" strike="noStrike" kern="0" cap="none" spc="0" normalizeH="0" baseline="0" noProof="0" dirty="0">
                <a:ln w="12700">
                  <a:noFill/>
                </a:ln>
                <a:solidFill>
                  <a:schemeClr val="bg1"/>
                </a:solidFill>
                <a:effectLst/>
                <a:uLnTx/>
                <a:uFillTx/>
                <a:latin typeface="EYInterstate Light"/>
                <a:ea typeface="+mn-ea"/>
                <a:cs typeface="+mn-cs"/>
              </a:endParaRPr>
            </a:p>
          </p:txBody>
        </p:sp>
      </p:grpSp>
      <p:cxnSp>
        <p:nvCxnSpPr>
          <p:cNvPr id="22" name="Conexão reta 8">
            <a:extLst>
              <a:ext uri="{FF2B5EF4-FFF2-40B4-BE49-F238E27FC236}">
                <a16:creationId xmlns:a16="http://schemas.microsoft.com/office/drawing/2014/main" id="{A099D3C0-8F35-0E47-8A47-9B094671CD7A}"/>
              </a:ext>
            </a:extLst>
          </p:cNvPr>
          <p:cNvCxnSpPr>
            <a:cxnSpLocks/>
          </p:cNvCxnSpPr>
          <p:nvPr/>
        </p:nvCxnSpPr>
        <p:spPr>
          <a:xfrm>
            <a:off x="243840" y="1028247"/>
            <a:ext cx="11733661" cy="0"/>
          </a:xfrm>
          <a:prstGeom prst="line">
            <a:avLst/>
          </a:prstGeom>
          <a:ln>
            <a:solidFill>
              <a:srgbClr val="566067"/>
            </a:solidFill>
            <a:prstDash val="lgDash"/>
          </a:ln>
        </p:spPr>
        <p:style>
          <a:lnRef idx="1">
            <a:schemeClr val="accent1"/>
          </a:lnRef>
          <a:fillRef idx="0">
            <a:schemeClr val="accent1"/>
          </a:fillRef>
          <a:effectRef idx="0">
            <a:schemeClr val="accent1"/>
          </a:effectRef>
          <a:fontRef idx="minor">
            <a:schemeClr val="tx1"/>
          </a:fontRef>
        </p:style>
      </p:cxnSp>
      <p:pic>
        <p:nvPicPr>
          <p:cNvPr id="23" name="Picture 2" descr="See the source image">
            <a:extLst>
              <a:ext uri="{FF2B5EF4-FFF2-40B4-BE49-F238E27FC236}">
                <a16:creationId xmlns:a16="http://schemas.microsoft.com/office/drawing/2014/main" id="{A9A75700-4F9A-9220-817B-E590BB54F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9378" y="189000"/>
            <a:ext cx="568123" cy="590400"/>
          </a:xfrm>
          <a:prstGeom prst="rect">
            <a:avLst/>
          </a:prstGeom>
          <a:noFill/>
          <a:ln>
            <a:solidFill>
              <a:srgbClr val="BDD52A"/>
            </a:solidFill>
          </a:ln>
          <a:extLst>
            <a:ext uri="{909E8E84-426E-40DD-AFC4-6F175D3DCCD1}">
              <a14:hiddenFill xmlns:a14="http://schemas.microsoft.com/office/drawing/2010/main">
                <a:solidFill>
                  <a:srgbClr val="FFFFFF"/>
                </a:solidFill>
              </a14:hiddenFill>
            </a:ext>
          </a:extLst>
        </p:spPr>
      </p:pic>
      <p:sp>
        <p:nvSpPr>
          <p:cNvPr id="27" name="CaixaDeTexto 14">
            <a:extLst>
              <a:ext uri="{FF2B5EF4-FFF2-40B4-BE49-F238E27FC236}">
                <a16:creationId xmlns:a16="http://schemas.microsoft.com/office/drawing/2014/main" id="{A6ED7BBF-402B-5884-01F6-ED7965935D73}"/>
              </a:ext>
            </a:extLst>
          </p:cNvPr>
          <p:cNvSpPr txBox="1"/>
          <p:nvPr/>
        </p:nvSpPr>
        <p:spPr>
          <a:xfrm>
            <a:off x="1097686" y="223253"/>
            <a:ext cx="9595714" cy="707886"/>
          </a:xfrm>
          <a:prstGeom prst="rect">
            <a:avLst/>
          </a:prstGeom>
          <a:noFill/>
        </p:spPr>
        <p:txBody>
          <a:bodyPr wrap="square" rtlCol="0">
            <a:spAutoFit/>
          </a:bodyPr>
          <a:lstStyle/>
          <a:p>
            <a:r>
              <a:rPr lang="en-US" sz="2400" b="1" dirty="0"/>
              <a:t>Introduction</a:t>
            </a:r>
            <a:endParaRPr lang="en-US" b="1" dirty="0"/>
          </a:p>
          <a:p>
            <a:r>
              <a:rPr lang="en-US" sz="1600" i="1" dirty="0"/>
              <a:t>Research questions</a:t>
            </a:r>
            <a:endParaRPr lang="pt-PT" sz="1600" i="1" dirty="0"/>
          </a:p>
        </p:txBody>
      </p:sp>
      <p:sp>
        <p:nvSpPr>
          <p:cNvPr id="28" name="Inhaltsplatzhalter 4">
            <a:extLst>
              <a:ext uri="{FF2B5EF4-FFF2-40B4-BE49-F238E27FC236}">
                <a16:creationId xmlns:a16="http://schemas.microsoft.com/office/drawing/2014/main" id="{BE846C30-4DB0-4C60-FCD7-BDAAB2C8AE64}"/>
              </a:ext>
            </a:extLst>
          </p:cNvPr>
          <p:cNvSpPr txBox="1">
            <a:spLocks/>
          </p:cNvSpPr>
          <p:nvPr/>
        </p:nvSpPr>
        <p:spPr>
          <a:xfrm>
            <a:off x="1511425" y="3797508"/>
            <a:ext cx="5461441" cy="61427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30000"/>
              </a:lnSpc>
              <a:buNone/>
            </a:pPr>
            <a:r>
              <a:rPr lang="en-US" sz="1600" b="1" dirty="0">
                <a:solidFill>
                  <a:schemeClr val="tx1">
                    <a:lumMod val="75000"/>
                    <a:lumOff val="25000"/>
                  </a:schemeClr>
                </a:solidFill>
                <a:latin typeface="+mn-lt"/>
              </a:rPr>
              <a:t>Given the ensemble-based approach, how sensitive is the outcome of the ensemble to different model combinations?</a:t>
            </a:r>
            <a:endParaRPr lang="en-US" sz="1800" b="1" dirty="0">
              <a:solidFill>
                <a:schemeClr val="tx1">
                  <a:lumMod val="75000"/>
                  <a:lumOff val="25000"/>
                </a:schemeClr>
              </a:solidFill>
              <a:latin typeface="+mn-lt"/>
            </a:endParaRPr>
          </a:p>
        </p:txBody>
      </p:sp>
      <p:sp>
        <p:nvSpPr>
          <p:cNvPr id="2" name="Fußzeilenplatzhalter 4">
            <a:extLst>
              <a:ext uri="{FF2B5EF4-FFF2-40B4-BE49-F238E27FC236}">
                <a16:creationId xmlns:a16="http://schemas.microsoft.com/office/drawing/2014/main" id="{FDB7E2F7-B49C-CE77-08C3-E28995C6EC2C}"/>
              </a:ext>
            </a:extLst>
          </p:cNvPr>
          <p:cNvSpPr txBox="1">
            <a:spLocks/>
          </p:cNvSpPr>
          <p:nvPr/>
        </p:nvSpPr>
        <p:spPr>
          <a:xfrm>
            <a:off x="4266170" y="6489000"/>
            <a:ext cx="3086100" cy="180000"/>
          </a:xfrm>
          <a:prstGeom prst="rect">
            <a:avLst/>
          </a:prstGeom>
        </p:spPr>
        <p:txBody>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t>Credit Risk Scoring: A Stacking Generalization Approach</a:t>
            </a:r>
          </a:p>
        </p:txBody>
      </p:sp>
      <p:sp>
        <p:nvSpPr>
          <p:cNvPr id="3" name="Fußzeilenplatzhalter 4">
            <a:extLst>
              <a:ext uri="{FF2B5EF4-FFF2-40B4-BE49-F238E27FC236}">
                <a16:creationId xmlns:a16="http://schemas.microsoft.com/office/drawing/2014/main" id="{9B8D26D0-6ECC-06A0-2A23-D060F5BBC265}"/>
              </a:ext>
            </a:extLst>
          </p:cNvPr>
          <p:cNvSpPr txBox="1">
            <a:spLocks/>
          </p:cNvSpPr>
          <p:nvPr/>
        </p:nvSpPr>
        <p:spPr>
          <a:xfrm>
            <a:off x="8607340" y="6489000"/>
            <a:ext cx="3086100" cy="180000"/>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solidFill>
                  <a:schemeClr val="tx1"/>
                </a:solidFill>
              </a:rPr>
              <a:t>Page 3</a:t>
            </a:r>
          </a:p>
        </p:txBody>
      </p:sp>
    </p:spTree>
    <p:extLst>
      <p:ext uri="{BB962C8B-B14F-4D97-AF65-F5344CB8AC3E}">
        <p14:creationId xmlns:p14="http://schemas.microsoft.com/office/powerpoint/2010/main" val="4166617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Agrupar 6">
            <a:extLst>
              <a:ext uri="{FF2B5EF4-FFF2-40B4-BE49-F238E27FC236}">
                <a16:creationId xmlns:a16="http://schemas.microsoft.com/office/drawing/2014/main" id="{5407A30B-259F-9142-E8EC-6E007BFB289D}"/>
              </a:ext>
            </a:extLst>
          </p:cNvPr>
          <p:cNvGrpSpPr/>
          <p:nvPr/>
        </p:nvGrpSpPr>
        <p:grpSpPr>
          <a:xfrm>
            <a:off x="243840" y="172721"/>
            <a:ext cx="727710" cy="731520"/>
            <a:chOff x="190500" y="60960"/>
            <a:chExt cx="830580" cy="760427"/>
          </a:xfrm>
        </p:grpSpPr>
        <p:sp>
          <p:nvSpPr>
            <p:cNvPr id="10" name="Rectangle 16">
              <a:extLst>
                <a:ext uri="{FF2B5EF4-FFF2-40B4-BE49-F238E27FC236}">
                  <a16:creationId xmlns:a16="http://schemas.microsoft.com/office/drawing/2014/main" id="{7F8A4B6A-B7C2-262D-C800-BF442C18BC50}"/>
                </a:ext>
              </a:extLst>
            </p:cNvPr>
            <p:cNvSpPr/>
            <p:nvPr/>
          </p:nvSpPr>
          <p:spPr>
            <a:xfrm>
              <a:off x="190500" y="60960"/>
              <a:ext cx="830580" cy="760427"/>
            </a:xfrm>
            <a:prstGeom prst="rect">
              <a:avLst/>
            </a:prstGeom>
            <a:solidFill>
              <a:srgbClr val="BDD52A"/>
            </a:solidFill>
            <a:ln w="381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11" name="Rectangle 16">
              <a:extLst>
                <a:ext uri="{FF2B5EF4-FFF2-40B4-BE49-F238E27FC236}">
                  <a16:creationId xmlns:a16="http://schemas.microsoft.com/office/drawing/2014/main" id="{EC481842-B2DF-C208-7367-08EA0277C449}"/>
                </a:ext>
              </a:extLst>
            </p:cNvPr>
            <p:cNvSpPr/>
            <p:nvPr/>
          </p:nvSpPr>
          <p:spPr>
            <a:xfrm>
              <a:off x="245794" y="113489"/>
              <a:ext cx="721946" cy="655369"/>
            </a:xfrm>
            <a:prstGeom prst="rect">
              <a:avLst/>
            </a:prstGeom>
            <a:solidFill>
              <a:srgbClr val="566067"/>
            </a:solidFill>
            <a:ln>
              <a:solidFill>
                <a:srgbClr val="566067"/>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12" name="Textfeld 4">
              <a:extLst>
                <a:ext uri="{FF2B5EF4-FFF2-40B4-BE49-F238E27FC236}">
                  <a16:creationId xmlns:a16="http://schemas.microsoft.com/office/drawing/2014/main" id="{E75E111B-26D2-6FD7-91C1-6B04A5D5A100}"/>
                </a:ext>
              </a:extLst>
            </p:cNvPr>
            <p:cNvSpPr txBox="1"/>
            <p:nvPr/>
          </p:nvSpPr>
          <p:spPr bwMode="gray">
            <a:xfrm>
              <a:off x="389761" y="115477"/>
              <a:ext cx="407305" cy="6398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kern="0" dirty="0">
                  <a:ln w="12700">
                    <a:noFill/>
                  </a:ln>
                  <a:solidFill>
                    <a:schemeClr val="bg1"/>
                  </a:solidFill>
                  <a:latin typeface="EYInterstate Light"/>
                </a:rPr>
                <a:t>2</a:t>
              </a:r>
              <a:endParaRPr kumimoji="0" lang="en-US" sz="3200" b="0" i="0" u="none" strike="noStrike" kern="0" cap="none" spc="0" normalizeH="0" baseline="0" noProof="0" dirty="0">
                <a:ln w="12700">
                  <a:noFill/>
                </a:ln>
                <a:solidFill>
                  <a:schemeClr val="bg1"/>
                </a:solidFill>
                <a:effectLst/>
                <a:uLnTx/>
                <a:uFillTx/>
                <a:latin typeface="EYInterstate Light"/>
                <a:ea typeface="+mn-ea"/>
                <a:cs typeface="+mn-cs"/>
              </a:endParaRPr>
            </a:p>
          </p:txBody>
        </p:sp>
      </p:grpSp>
      <p:pic>
        <p:nvPicPr>
          <p:cNvPr id="13" name="Picture 2" descr="See the source image">
            <a:extLst>
              <a:ext uri="{FF2B5EF4-FFF2-40B4-BE49-F238E27FC236}">
                <a16:creationId xmlns:a16="http://schemas.microsoft.com/office/drawing/2014/main" id="{5AAB3430-1A73-499F-47D3-45863E1B9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9378" y="189000"/>
            <a:ext cx="568123" cy="590400"/>
          </a:xfrm>
          <a:prstGeom prst="rect">
            <a:avLst/>
          </a:prstGeom>
          <a:noFill/>
          <a:ln>
            <a:solidFill>
              <a:srgbClr val="BDD52A"/>
            </a:solidFill>
          </a:ln>
          <a:extLst>
            <a:ext uri="{909E8E84-426E-40DD-AFC4-6F175D3DCCD1}">
              <a14:hiddenFill xmlns:a14="http://schemas.microsoft.com/office/drawing/2010/main">
                <a:solidFill>
                  <a:srgbClr val="FFFFFF"/>
                </a:solidFill>
              </a14:hiddenFill>
            </a:ext>
          </a:extLst>
        </p:spPr>
      </p:pic>
      <p:sp>
        <p:nvSpPr>
          <p:cNvPr id="16" name="CaixaDeTexto 14">
            <a:extLst>
              <a:ext uri="{FF2B5EF4-FFF2-40B4-BE49-F238E27FC236}">
                <a16:creationId xmlns:a16="http://schemas.microsoft.com/office/drawing/2014/main" id="{C7B40D7D-C533-FF57-EC06-8270808C8F55}"/>
              </a:ext>
            </a:extLst>
          </p:cNvPr>
          <p:cNvSpPr txBox="1"/>
          <p:nvPr/>
        </p:nvSpPr>
        <p:spPr>
          <a:xfrm>
            <a:off x="1097686" y="223253"/>
            <a:ext cx="9595714" cy="707886"/>
          </a:xfrm>
          <a:prstGeom prst="rect">
            <a:avLst/>
          </a:prstGeom>
          <a:noFill/>
        </p:spPr>
        <p:txBody>
          <a:bodyPr wrap="square" rtlCol="0">
            <a:spAutoFit/>
          </a:bodyPr>
          <a:lstStyle/>
          <a:p>
            <a:r>
              <a:rPr lang="en-US" sz="2400" b="1" dirty="0"/>
              <a:t>Literature Review</a:t>
            </a:r>
            <a:endParaRPr lang="en-US" b="1" dirty="0"/>
          </a:p>
          <a:p>
            <a:r>
              <a:rPr lang="en-US" sz="1600" i="1" dirty="0"/>
              <a:t>How is the current research in credit risk modeling?</a:t>
            </a:r>
            <a:endParaRPr lang="pt-PT" sz="1600" i="1" dirty="0"/>
          </a:p>
        </p:txBody>
      </p:sp>
      <p:cxnSp>
        <p:nvCxnSpPr>
          <p:cNvPr id="75" name="Conexão reta 8">
            <a:extLst>
              <a:ext uri="{FF2B5EF4-FFF2-40B4-BE49-F238E27FC236}">
                <a16:creationId xmlns:a16="http://schemas.microsoft.com/office/drawing/2014/main" id="{C84113F0-3F2A-363E-6812-39C13CA30069}"/>
              </a:ext>
            </a:extLst>
          </p:cNvPr>
          <p:cNvCxnSpPr>
            <a:cxnSpLocks/>
          </p:cNvCxnSpPr>
          <p:nvPr/>
        </p:nvCxnSpPr>
        <p:spPr>
          <a:xfrm>
            <a:off x="243840" y="1028247"/>
            <a:ext cx="11733661" cy="0"/>
          </a:xfrm>
          <a:prstGeom prst="line">
            <a:avLst/>
          </a:prstGeom>
          <a:ln>
            <a:solidFill>
              <a:srgbClr val="566067"/>
            </a:solidFill>
            <a:prstDash val="lgDash"/>
          </a:ln>
        </p:spPr>
        <p:style>
          <a:lnRef idx="1">
            <a:schemeClr val="accent1"/>
          </a:lnRef>
          <a:fillRef idx="0">
            <a:schemeClr val="accent1"/>
          </a:fillRef>
          <a:effectRef idx="0">
            <a:schemeClr val="accent1"/>
          </a:effectRef>
          <a:fontRef idx="minor">
            <a:schemeClr val="tx1"/>
          </a:fontRef>
        </p:style>
      </p:cxnSp>
      <p:sp>
        <p:nvSpPr>
          <p:cNvPr id="2" name="Fußzeilenplatzhalter 4">
            <a:extLst>
              <a:ext uri="{FF2B5EF4-FFF2-40B4-BE49-F238E27FC236}">
                <a16:creationId xmlns:a16="http://schemas.microsoft.com/office/drawing/2014/main" id="{405E5B39-94C0-DE04-490E-464AB80CC6D2}"/>
              </a:ext>
            </a:extLst>
          </p:cNvPr>
          <p:cNvSpPr txBox="1">
            <a:spLocks/>
          </p:cNvSpPr>
          <p:nvPr/>
        </p:nvSpPr>
        <p:spPr>
          <a:xfrm>
            <a:off x="4266170" y="6489000"/>
            <a:ext cx="3086100" cy="180000"/>
          </a:xfrm>
          <a:prstGeom prst="rect">
            <a:avLst/>
          </a:prstGeom>
        </p:spPr>
        <p:txBody>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t>Credit Risk Scoring: A Stacking Generalization Approach</a:t>
            </a:r>
            <a:endParaRPr lang="en-US" sz="1000" dirty="0"/>
          </a:p>
        </p:txBody>
      </p:sp>
      <p:sp>
        <p:nvSpPr>
          <p:cNvPr id="3" name="Fußzeilenplatzhalter 4">
            <a:extLst>
              <a:ext uri="{FF2B5EF4-FFF2-40B4-BE49-F238E27FC236}">
                <a16:creationId xmlns:a16="http://schemas.microsoft.com/office/drawing/2014/main" id="{421B1FFC-9608-CD9D-5A95-AA99ED71D1CD}"/>
              </a:ext>
            </a:extLst>
          </p:cNvPr>
          <p:cNvSpPr txBox="1">
            <a:spLocks/>
          </p:cNvSpPr>
          <p:nvPr/>
        </p:nvSpPr>
        <p:spPr>
          <a:xfrm>
            <a:off x="8607340" y="6489000"/>
            <a:ext cx="3086100" cy="180000"/>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solidFill>
                  <a:schemeClr val="tx1"/>
                </a:solidFill>
              </a:rPr>
              <a:t>Page 4</a:t>
            </a:r>
          </a:p>
        </p:txBody>
      </p:sp>
      <p:cxnSp>
        <p:nvCxnSpPr>
          <p:cNvPr id="4" name="Conexão reta 8">
            <a:extLst>
              <a:ext uri="{FF2B5EF4-FFF2-40B4-BE49-F238E27FC236}">
                <a16:creationId xmlns:a16="http://schemas.microsoft.com/office/drawing/2014/main" id="{8F8582B9-978B-985D-B53A-EF7766BB726E}"/>
              </a:ext>
            </a:extLst>
          </p:cNvPr>
          <p:cNvCxnSpPr>
            <a:cxnSpLocks/>
          </p:cNvCxnSpPr>
          <p:nvPr/>
        </p:nvCxnSpPr>
        <p:spPr>
          <a:xfrm>
            <a:off x="5514975" y="1308722"/>
            <a:ext cx="0" cy="4830792"/>
          </a:xfrm>
          <a:prstGeom prst="line">
            <a:avLst/>
          </a:prstGeom>
          <a:ln>
            <a:solidFill>
              <a:srgbClr val="566067"/>
            </a:solidFill>
            <a:prstDash val="lgDash"/>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4D90D82A-65C4-FBF4-B410-07BD30456DB3}"/>
              </a:ext>
            </a:extLst>
          </p:cNvPr>
          <p:cNvSpPr/>
          <p:nvPr/>
        </p:nvSpPr>
        <p:spPr bwMode="auto">
          <a:xfrm>
            <a:off x="5338375" y="1495774"/>
            <a:ext cx="353199" cy="345058"/>
          </a:xfrm>
          <a:prstGeom prst="ellipse">
            <a:avLst/>
          </a:prstGeom>
          <a:solidFill>
            <a:srgbClr val="BDD52A"/>
          </a:solidFill>
          <a:ln w="9525">
            <a:noFill/>
            <a:round/>
            <a:headEnd/>
            <a:tailEnd/>
          </a:ln>
        </p:spPr>
        <p:txBody>
          <a:bodyPr vert="horz" wrap="square" lIns="0" tIns="0" rIns="0" bIns="0" numCol="1" rtlCol="0" anchor="ctr" anchorCtr="0" compatLnSpc="1">
            <a:prstTxWarp prst="textNoShape">
              <a:avLst/>
            </a:prstTxWarp>
          </a:bodyPr>
          <a:lstStyle/>
          <a:p>
            <a:pPr algn="ctr"/>
            <a:r>
              <a:rPr lang="en-US" sz="1400" b="1" dirty="0">
                <a:solidFill>
                  <a:schemeClr val="bg1"/>
                </a:solidFill>
              </a:rPr>
              <a:t>01</a:t>
            </a:r>
          </a:p>
        </p:txBody>
      </p:sp>
      <p:sp>
        <p:nvSpPr>
          <p:cNvPr id="27" name="Oval 26">
            <a:extLst>
              <a:ext uri="{FF2B5EF4-FFF2-40B4-BE49-F238E27FC236}">
                <a16:creationId xmlns:a16="http://schemas.microsoft.com/office/drawing/2014/main" id="{5CE28300-23D4-FEF0-99FB-7F9BBA2A3FD1}"/>
              </a:ext>
            </a:extLst>
          </p:cNvPr>
          <p:cNvSpPr/>
          <p:nvPr/>
        </p:nvSpPr>
        <p:spPr bwMode="auto">
          <a:xfrm>
            <a:off x="5338374" y="2438996"/>
            <a:ext cx="353199" cy="345058"/>
          </a:xfrm>
          <a:prstGeom prst="ellipse">
            <a:avLst/>
          </a:prstGeom>
          <a:solidFill>
            <a:srgbClr val="BDD52A"/>
          </a:solidFill>
          <a:ln w="9525">
            <a:noFill/>
            <a:round/>
            <a:headEnd/>
            <a:tailEnd/>
          </a:ln>
        </p:spPr>
        <p:txBody>
          <a:bodyPr vert="horz" wrap="square" lIns="0" tIns="0" rIns="0" bIns="0" numCol="1" rtlCol="0" anchor="ctr" anchorCtr="0" compatLnSpc="1">
            <a:prstTxWarp prst="textNoShape">
              <a:avLst/>
            </a:prstTxWarp>
          </a:bodyPr>
          <a:lstStyle/>
          <a:p>
            <a:pPr algn="ctr"/>
            <a:r>
              <a:rPr lang="en-US" sz="1400" b="1" dirty="0">
                <a:solidFill>
                  <a:schemeClr val="bg1"/>
                </a:solidFill>
              </a:rPr>
              <a:t>02</a:t>
            </a:r>
          </a:p>
        </p:txBody>
      </p:sp>
      <p:sp>
        <p:nvSpPr>
          <p:cNvPr id="28" name="Oval 27">
            <a:extLst>
              <a:ext uri="{FF2B5EF4-FFF2-40B4-BE49-F238E27FC236}">
                <a16:creationId xmlns:a16="http://schemas.microsoft.com/office/drawing/2014/main" id="{5584C2F3-E4A2-D9F9-647A-362C5A134D4B}"/>
              </a:ext>
            </a:extLst>
          </p:cNvPr>
          <p:cNvSpPr/>
          <p:nvPr/>
        </p:nvSpPr>
        <p:spPr bwMode="auto">
          <a:xfrm>
            <a:off x="5341068" y="3379060"/>
            <a:ext cx="353199" cy="345058"/>
          </a:xfrm>
          <a:prstGeom prst="ellipse">
            <a:avLst/>
          </a:prstGeom>
          <a:solidFill>
            <a:srgbClr val="BDD52A"/>
          </a:solidFill>
          <a:ln w="9525">
            <a:noFill/>
            <a:round/>
            <a:headEnd/>
            <a:tailEnd/>
          </a:ln>
        </p:spPr>
        <p:txBody>
          <a:bodyPr vert="horz" wrap="square" lIns="0" tIns="0" rIns="0" bIns="0" numCol="1" rtlCol="0" anchor="ctr" anchorCtr="0" compatLnSpc="1">
            <a:prstTxWarp prst="textNoShape">
              <a:avLst/>
            </a:prstTxWarp>
          </a:bodyPr>
          <a:lstStyle/>
          <a:p>
            <a:pPr algn="ctr"/>
            <a:r>
              <a:rPr lang="en-US" sz="1400" b="1" dirty="0">
                <a:solidFill>
                  <a:schemeClr val="bg1"/>
                </a:solidFill>
              </a:rPr>
              <a:t>03</a:t>
            </a:r>
          </a:p>
        </p:txBody>
      </p:sp>
      <p:sp>
        <p:nvSpPr>
          <p:cNvPr id="29" name="Oval 28">
            <a:extLst>
              <a:ext uri="{FF2B5EF4-FFF2-40B4-BE49-F238E27FC236}">
                <a16:creationId xmlns:a16="http://schemas.microsoft.com/office/drawing/2014/main" id="{9DE970DF-F08F-AFA3-D65E-0E8398332CA2}"/>
              </a:ext>
            </a:extLst>
          </p:cNvPr>
          <p:cNvSpPr/>
          <p:nvPr/>
        </p:nvSpPr>
        <p:spPr bwMode="auto">
          <a:xfrm>
            <a:off x="5338372" y="4319124"/>
            <a:ext cx="353199" cy="345058"/>
          </a:xfrm>
          <a:prstGeom prst="ellipse">
            <a:avLst/>
          </a:prstGeom>
          <a:solidFill>
            <a:srgbClr val="BDD52A"/>
          </a:solidFill>
          <a:ln w="9525">
            <a:noFill/>
            <a:round/>
            <a:headEnd/>
            <a:tailEnd/>
          </a:ln>
        </p:spPr>
        <p:txBody>
          <a:bodyPr vert="horz" wrap="square" lIns="0" tIns="0" rIns="0" bIns="0" numCol="1" rtlCol="0" anchor="ctr" anchorCtr="0" compatLnSpc="1">
            <a:prstTxWarp prst="textNoShape">
              <a:avLst/>
            </a:prstTxWarp>
          </a:bodyPr>
          <a:lstStyle/>
          <a:p>
            <a:pPr algn="ctr"/>
            <a:r>
              <a:rPr lang="en-US" sz="1400" b="1" dirty="0">
                <a:solidFill>
                  <a:schemeClr val="bg1"/>
                </a:solidFill>
              </a:rPr>
              <a:t>04</a:t>
            </a:r>
          </a:p>
        </p:txBody>
      </p:sp>
      <p:sp>
        <p:nvSpPr>
          <p:cNvPr id="30" name="Oval 29">
            <a:extLst>
              <a:ext uri="{FF2B5EF4-FFF2-40B4-BE49-F238E27FC236}">
                <a16:creationId xmlns:a16="http://schemas.microsoft.com/office/drawing/2014/main" id="{CCB8C293-4A2B-D3B7-CA7E-FD2F652CA9D1}"/>
              </a:ext>
            </a:extLst>
          </p:cNvPr>
          <p:cNvSpPr/>
          <p:nvPr/>
        </p:nvSpPr>
        <p:spPr bwMode="auto">
          <a:xfrm>
            <a:off x="5338372" y="5259188"/>
            <a:ext cx="353199" cy="345058"/>
          </a:xfrm>
          <a:prstGeom prst="ellipse">
            <a:avLst/>
          </a:prstGeom>
          <a:solidFill>
            <a:srgbClr val="BDD52A"/>
          </a:solidFill>
          <a:ln w="9525">
            <a:noFill/>
            <a:round/>
            <a:headEnd/>
            <a:tailEnd/>
          </a:ln>
        </p:spPr>
        <p:txBody>
          <a:bodyPr vert="horz" wrap="square" lIns="0" tIns="0" rIns="0" bIns="0" numCol="1" rtlCol="0" anchor="ctr" anchorCtr="0" compatLnSpc="1">
            <a:prstTxWarp prst="textNoShape">
              <a:avLst/>
            </a:prstTxWarp>
          </a:bodyPr>
          <a:lstStyle/>
          <a:p>
            <a:pPr algn="ctr"/>
            <a:r>
              <a:rPr lang="en-US" sz="1400" b="1" dirty="0">
                <a:solidFill>
                  <a:schemeClr val="bg1"/>
                </a:solidFill>
              </a:rPr>
              <a:t>05</a:t>
            </a:r>
          </a:p>
        </p:txBody>
      </p:sp>
      <p:sp>
        <p:nvSpPr>
          <p:cNvPr id="34" name="Inhaltsplatzhalter 4">
            <a:extLst>
              <a:ext uri="{FF2B5EF4-FFF2-40B4-BE49-F238E27FC236}">
                <a16:creationId xmlns:a16="http://schemas.microsoft.com/office/drawing/2014/main" id="{68AD502E-ACDE-9DDE-D31C-A8F288D9DE8F}"/>
              </a:ext>
            </a:extLst>
          </p:cNvPr>
          <p:cNvSpPr txBox="1">
            <a:spLocks/>
          </p:cNvSpPr>
          <p:nvPr/>
        </p:nvSpPr>
        <p:spPr>
          <a:xfrm>
            <a:off x="5809837" y="1430585"/>
            <a:ext cx="6112017" cy="46076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30000"/>
              </a:lnSpc>
              <a:buNone/>
            </a:pPr>
            <a:r>
              <a:rPr lang="en-US" sz="1200" dirty="0">
                <a:solidFill>
                  <a:schemeClr val="tx1">
                    <a:lumMod val="75000"/>
                    <a:lumOff val="25000"/>
                  </a:schemeClr>
                </a:solidFill>
                <a:effectLst/>
                <a:latin typeface="Calibri" panose="020F0502020204030204" pitchFamily="34" charset="0"/>
                <a:ea typeface="Calibri" panose="020F0502020204030204" pitchFamily="34" charset="0"/>
              </a:rPr>
              <a:t>Altman, E. (1968). Financial Ratios, Discriminant Analysis, and the Prediction of Corporate Bankruptcy. The Journal of Finance, 23(4): 589–609. </a:t>
            </a:r>
            <a:endParaRPr lang="en-US" sz="1200" b="1" dirty="0">
              <a:solidFill>
                <a:schemeClr val="tx1">
                  <a:lumMod val="75000"/>
                  <a:lumOff val="25000"/>
                </a:schemeClr>
              </a:solidFill>
              <a:latin typeface="+mn-lt"/>
            </a:endParaRPr>
          </a:p>
        </p:txBody>
      </p:sp>
      <p:sp>
        <p:nvSpPr>
          <p:cNvPr id="35" name="Inhaltsplatzhalter 4">
            <a:extLst>
              <a:ext uri="{FF2B5EF4-FFF2-40B4-BE49-F238E27FC236}">
                <a16:creationId xmlns:a16="http://schemas.microsoft.com/office/drawing/2014/main" id="{40814BBC-D220-4896-A6A9-AC2D26A12B3A}"/>
              </a:ext>
            </a:extLst>
          </p:cNvPr>
          <p:cNvSpPr txBox="1">
            <a:spLocks/>
          </p:cNvSpPr>
          <p:nvPr/>
        </p:nvSpPr>
        <p:spPr>
          <a:xfrm>
            <a:off x="5809836" y="3323313"/>
            <a:ext cx="6112017" cy="46076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30000"/>
              </a:lnSpc>
              <a:buNone/>
            </a:pPr>
            <a:r>
              <a:rPr lang="en-US" sz="1200" dirty="0">
                <a:solidFill>
                  <a:schemeClr val="tx1">
                    <a:lumMod val="75000"/>
                    <a:lumOff val="25000"/>
                  </a:schemeClr>
                </a:solidFill>
                <a:latin typeface="Calibri" panose="020F0502020204030204" pitchFamily="34" charset="0"/>
                <a:ea typeface="Calibri" panose="020F0502020204030204" pitchFamily="34" charset="0"/>
              </a:rPr>
              <a:t>Dietterich, T.G. (2000). Ensemble methods in machine learning. Multiple Classifier Systems: First International Workshop, MCS 2000, Lecture Notes in Computer Science. 1-15. </a:t>
            </a:r>
          </a:p>
        </p:txBody>
      </p:sp>
      <p:sp>
        <p:nvSpPr>
          <p:cNvPr id="37" name="CaixaDeTexto 36">
            <a:extLst>
              <a:ext uri="{FF2B5EF4-FFF2-40B4-BE49-F238E27FC236}">
                <a16:creationId xmlns:a16="http://schemas.microsoft.com/office/drawing/2014/main" id="{368EF273-F14C-DF6C-FCC5-8C7BA18115E0}"/>
              </a:ext>
            </a:extLst>
          </p:cNvPr>
          <p:cNvSpPr txBox="1"/>
          <p:nvPr/>
        </p:nvSpPr>
        <p:spPr>
          <a:xfrm>
            <a:off x="5688882" y="2477615"/>
            <a:ext cx="6232971" cy="276999"/>
          </a:xfrm>
          <a:prstGeom prst="rect">
            <a:avLst/>
          </a:prstGeom>
          <a:noFill/>
        </p:spPr>
        <p:txBody>
          <a:bodyPr wrap="square">
            <a:spAutoFit/>
          </a:bodyPr>
          <a:lstStyle/>
          <a:p>
            <a:r>
              <a:rPr lang="en-US" sz="1200" dirty="0">
                <a:solidFill>
                  <a:schemeClr val="tx1">
                    <a:lumMod val="75000"/>
                    <a:lumOff val="25000"/>
                  </a:schemeClr>
                </a:solidFill>
                <a:latin typeface="Calibri" panose="020F0502020204030204" pitchFamily="34" charset="0"/>
                <a:ea typeface="Calibri" panose="020F0502020204030204" pitchFamily="34" charset="0"/>
              </a:rPr>
              <a:t>Wolpert, D. (1992). Stacked Generalization. Neural Networks. 5. 241-259. </a:t>
            </a:r>
          </a:p>
        </p:txBody>
      </p:sp>
      <p:sp>
        <p:nvSpPr>
          <p:cNvPr id="41" name="Inhaltsplatzhalter 4">
            <a:extLst>
              <a:ext uri="{FF2B5EF4-FFF2-40B4-BE49-F238E27FC236}">
                <a16:creationId xmlns:a16="http://schemas.microsoft.com/office/drawing/2014/main" id="{107C27D6-EC55-2D4D-E066-0369EF229281}"/>
              </a:ext>
            </a:extLst>
          </p:cNvPr>
          <p:cNvSpPr txBox="1">
            <a:spLocks/>
          </p:cNvSpPr>
          <p:nvPr/>
        </p:nvSpPr>
        <p:spPr>
          <a:xfrm>
            <a:off x="5809836" y="5215648"/>
            <a:ext cx="6112017" cy="46076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30000"/>
              </a:lnSpc>
              <a:buNone/>
            </a:pPr>
            <a:r>
              <a:rPr lang="en-US" sz="1200" dirty="0">
                <a:solidFill>
                  <a:schemeClr val="tx1">
                    <a:lumMod val="75000"/>
                    <a:lumOff val="25000"/>
                  </a:schemeClr>
                </a:solidFill>
                <a:latin typeface="Calibri" panose="020F0502020204030204" pitchFamily="34" charset="0"/>
                <a:ea typeface="Calibri" panose="020F0502020204030204" pitchFamily="34" charset="0"/>
              </a:rPr>
              <a:t>Ashofteh, A., &amp; Bravo, J. M. (2021). A conservative approach for online credit scoring. Expert Systems with Applications, 176, 1-16.</a:t>
            </a:r>
          </a:p>
        </p:txBody>
      </p:sp>
      <p:sp>
        <p:nvSpPr>
          <p:cNvPr id="44" name="Inhaltsplatzhalter 4">
            <a:extLst>
              <a:ext uri="{FF2B5EF4-FFF2-40B4-BE49-F238E27FC236}">
                <a16:creationId xmlns:a16="http://schemas.microsoft.com/office/drawing/2014/main" id="{5AECC398-74BB-C684-7357-EDEF6E8BD883}"/>
              </a:ext>
            </a:extLst>
          </p:cNvPr>
          <p:cNvSpPr txBox="1">
            <a:spLocks/>
          </p:cNvSpPr>
          <p:nvPr/>
        </p:nvSpPr>
        <p:spPr>
          <a:xfrm>
            <a:off x="5803158" y="4261269"/>
            <a:ext cx="6112017" cy="46076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30000"/>
              </a:lnSpc>
              <a:buNone/>
            </a:pPr>
            <a:r>
              <a:rPr lang="en-US" sz="1200" dirty="0">
                <a:solidFill>
                  <a:schemeClr val="tx1">
                    <a:lumMod val="75000"/>
                    <a:lumOff val="25000"/>
                  </a:schemeClr>
                </a:solidFill>
                <a:latin typeface="Calibri" panose="020F0502020204030204" pitchFamily="34" charset="0"/>
                <a:ea typeface="Calibri" panose="020F0502020204030204" pitchFamily="34" charset="0"/>
              </a:rPr>
              <a:t>Steel, M. F. J. (2020). Model Averaging and Its Use in Economics. Journal of Economic Literature, 58, 644–719. </a:t>
            </a:r>
          </a:p>
        </p:txBody>
      </p:sp>
      <p:pic>
        <p:nvPicPr>
          <p:cNvPr id="71" name="Gráfico 70" descr="Livros com preenchimento sólido">
            <a:extLst>
              <a:ext uri="{FF2B5EF4-FFF2-40B4-BE49-F238E27FC236}">
                <a16:creationId xmlns:a16="http://schemas.microsoft.com/office/drawing/2014/main" id="{B4629576-2D1E-4DB9-B6BF-CAFCD3F576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8422" y="1306913"/>
            <a:ext cx="4489351" cy="4489351"/>
          </a:xfrm>
          <a:prstGeom prst="rect">
            <a:avLst/>
          </a:prstGeom>
        </p:spPr>
      </p:pic>
      <p:pic>
        <p:nvPicPr>
          <p:cNvPr id="70" name="Gráfico 69" descr="Livros com preenchimento sólido">
            <a:extLst>
              <a:ext uri="{FF2B5EF4-FFF2-40B4-BE49-F238E27FC236}">
                <a16:creationId xmlns:a16="http://schemas.microsoft.com/office/drawing/2014/main" id="{08140ED8-7352-CC61-9659-DAD727CC169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44727" y="2453333"/>
            <a:ext cx="2436740" cy="2436740"/>
          </a:xfrm>
          <a:prstGeom prst="rect">
            <a:avLst/>
          </a:prstGeom>
        </p:spPr>
      </p:pic>
    </p:spTree>
    <p:extLst>
      <p:ext uri="{BB962C8B-B14F-4D97-AF65-F5344CB8AC3E}">
        <p14:creationId xmlns:p14="http://schemas.microsoft.com/office/powerpoint/2010/main" val="896959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3">
            <a:extLst>
              <a:ext uri="{FF2B5EF4-FFF2-40B4-BE49-F238E27FC236}">
                <a16:creationId xmlns:a16="http://schemas.microsoft.com/office/drawing/2014/main" id="{6BAFE84A-AEB2-1C98-E84E-96F5E87E7D60}"/>
              </a:ext>
            </a:extLst>
          </p:cNvPr>
          <p:cNvGrpSpPr/>
          <p:nvPr/>
        </p:nvGrpSpPr>
        <p:grpSpPr>
          <a:xfrm>
            <a:off x="243840" y="172721"/>
            <a:ext cx="727710" cy="731520"/>
            <a:chOff x="190500" y="60960"/>
            <a:chExt cx="830580" cy="760427"/>
          </a:xfrm>
        </p:grpSpPr>
        <p:sp>
          <p:nvSpPr>
            <p:cNvPr id="5" name="Rectangle 16">
              <a:extLst>
                <a:ext uri="{FF2B5EF4-FFF2-40B4-BE49-F238E27FC236}">
                  <a16:creationId xmlns:a16="http://schemas.microsoft.com/office/drawing/2014/main" id="{9CFDDA8F-D19E-7411-80F6-2C5897FB74C3}"/>
                </a:ext>
              </a:extLst>
            </p:cNvPr>
            <p:cNvSpPr/>
            <p:nvPr/>
          </p:nvSpPr>
          <p:spPr>
            <a:xfrm>
              <a:off x="190500" y="60960"/>
              <a:ext cx="830580" cy="760427"/>
            </a:xfrm>
            <a:prstGeom prst="rect">
              <a:avLst/>
            </a:prstGeom>
            <a:solidFill>
              <a:srgbClr val="BDD52A"/>
            </a:solidFill>
            <a:ln w="381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6" name="Rectangle 16">
              <a:extLst>
                <a:ext uri="{FF2B5EF4-FFF2-40B4-BE49-F238E27FC236}">
                  <a16:creationId xmlns:a16="http://schemas.microsoft.com/office/drawing/2014/main" id="{F59D86D0-8904-9689-5796-F00C89F868A5}"/>
                </a:ext>
              </a:extLst>
            </p:cNvPr>
            <p:cNvSpPr/>
            <p:nvPr/>
          </p:nvSpPr>
          <p:spPr>
            <a:xfrm>
              <a:off x="245794" y="113489"/>
              <a:ext cx="721946" cy="655369"/>
            </a:xfrm>
            <a:prstGeom prst="rect">
              <a:avLst/>
            </a:prstGeom>
            <a:solidFill>
              <a:srgbClr val="566067"/>
            </a:solidFill>
            <a:ln>
              <a:solidFill>
                <a:srgbClr val="566067"/>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7" name="Textfeld 4">
              <a:extLst>
                <a:ext uri="{FF2B5EF4-FFF2-40B4-BE49-F238E27FC236}">
                  <a16:creationId xmlns:a16="http://schemas.microsoft.com/office/drawing/2014/main" id="{B9EAA28E-33A7-295E-7D7D-8854BAE98AE5}"/>
                </a:ext>
              </a:extLst>
            </p:cNvPr>
            <p:cNvSpPr txBox="1"/>
            <p:nvPr/>
          </p:nvSpPr>
          <p:spPr bwMode="gray">
            <a:xfrm>
              <a:off x="389761" y="115477"/>
              <a:ext cx="407305" cy="6398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kern="0" dirty="0">
                  <a:ln w="12700">
                    <a:noFill/>
                  </a:ln>
                  <a:solidFill>
                    <a:schemeClr val="bg1"/>
                  </a:solidFill>
                  <a:latin typeface="EYInterstate Light"/>
                </a:rPr>
                <a:t>3</a:t>
              </a:r>
              <a:endParaRPr kumimoji="0" lang="en-US" sz="3200" b="0" i="0" u="none" strike="noStrike" kern="0" cap="none" spc="0" normalizeH="0" baseline="0" noProof="0" dirty="0">
                <a:ln w="12700">
                  <a:noFill/>
                </a:ln>
                <a:solidFill>
                  <a:schemeClr val="bg1"/>
                </a:solidFill>
                <a:effectLst/>
                <a:uLnTx/>
                <a:uFillTx/>
                <a:latin typeface="EYInterstate Light"/>
                <a:ea typeface="+mn-ea"/>
                <a:cs typeface="+mn-cs"/>
              </a:endParaRPr>
            </a:p>
          </p:txBody>
        </p:sp>
      </p:grpSp>
      <p:cxnSp>
        <p:nvCxnSpPr>
          <p:cNvPr id="8" name="Conexão reta 7">
            <a:extLst>
              <a:ext uri="{FF2B5EF4-FFF2-40B4-BE49-F238E27FC236}">
                <a16:creationId xmlns:a16="http://schemas.microsoft.com/office/drawing/2014/main" id="{E03DB9ED-7704-11C6-8EF8-A13F96A2DD19}"/>
              </a:ext>
            </a:extLst>
          </p:cNvPr>
          <p:cNvCxnSpPr>
            <a:cxnSpLocks/>
          </p:cNvCxnSpPr>
          <p:nvPr/>
        </p:nvCxnSpPr>
        <p:spPr>
          <a:xfrm>
            <a:off x="243840" y="1028247"/>
            <a:ext cx="11733661" cy="0"/>
          </a:xfrm>
          <a:prstGeom prst="line">
            <a:avLst/>
          </a:prstGeom>
          <a:ln>
            <a:solidFill>
              <a:srgbClr val="566067"/>
            </a:solidFill>
            <a:prstDash val="lgDash"/>
          </a:ln>
        </p:spPr>
        <p:style>
          <a:lnRef idx="1">
            <a:schemeClr val="accent1"/>
          </a:lnRef>
          <a:fillRef idx="0">
            <a:schemeClr val="accent1"/>
          </a:fillRef>
          <a:effectRef idx="0">
            <a:schemeClr val="accent1"/>
          </a:effectRef>
          <a:fontRef idx="minor">
            <a:schemeClr val="tx1"/>
          </a:fontRef>
        </p:style>
      </p:cxnSp>
      <p:pic>
        <p:nvPicPr>
          <p:cNvPr id="11" name="Picture 2" descr="See the source image">
            <a:extLst>
              <a:ext uri="{FF2B5EF4-FFF2-40B4-BE49-F238E27FC236}">
                <a16:creationId xmlns:a16="http://schemas.microsoft.com/office/drawing/2014/main" id="{3C20274B-E687-BE3B-A1C0-026866932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9378" y="189000"/>
            <a:ext cx="568123" cy="590400"/>
          </a:xfrm>
          <a:prstGeom prst="rect">
            <a:avLst/>
          </a:prstGeom>
          <a:noFill/>
          <a:ln>
            <a:solidFill>
              <a:srgbClr val="BDD52A"/>
            </a:solidFill>
          </a:ln>
          <a:extLst>
            <a:ext uri="{909E8E84-426E-40DD-AFC4-6F175D3DCCD1}">
              <a14:hiddenFill xmlns:a14="http://schemas.microsoft.com/office/drawing/2010/main">
                <a:solidFill>
                  <a:srgbClr val="FFFFFF"/>
                </a:solidFill>
              </a14:hiddenFill>
            </a:ext>
          </a:extLst>
        </p:spPr>
      </p:pic>
      <p:cxnSp>
        <p:nvCxnSpPr>
          <p:cNvPr id="13" name="Conexão reta 12">
            <a:extLst>
              <a:ext uri="{FF2B5EF4-FFF2-40B4-BE49-F238E27FC236}">
                <a16:creationId xmlns:a16="http://schemas.microsoft.com/office/drawing/2014/main" id="{8C05B7F1-7FB5-2618-F3E4-E1E8F317F84A}"/>
              </a:ext>
            </a:extLst>
          </p:cNvPr>
          <p:cNvCxnSpPr>
            <a:cxnSpLocks/>
          </p:cNvCxnSpPr>
          <p:nvPr/>
        </p:nvCxnSpPr>
        <p:spPr>
          <a:xfrm>
            <a:off x="6096001" y="1638561"/>
            <a:ext cx="0" cy="358087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Rectangle 8">
            <a:extLst>
              <a:ext uri="{FF2B5EF4-FFF2-40B4-BE49-F238E27FC236}">
                <a16:creationId xmlns:a16="http://schemas.microsoft.com/office/drawing/2014/main" id="{A1B3EB6F-C8C8-94BA-AEE6-0E94AACABBD7}"/>
              </a:ext>
            </a:extLst>
          </p:cNvPr>
          <p:cNvSpPr/>
          <p:nvPr/>
        </p:nvSpPr>
        <p:spPr>
          <a:xfrm>
            <a:off x="1954915" y="1308556"/>
            <a:ext cx="4120149" cy="2335850"/>
          </a:xfrm>
          <a:prstGeom prst="rect">
            <a:avLst/>
          </a:prstGeom>
          <a:noFill/>
          <a:ln w="6350" cap="flat" cmpd="sng" algn="ctr">
            <a:solidFill>
              <a:srgbClr val="56606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199" b="0" i="0" u="none" strike="noStrike" kern="1200" cap="none" spc="0" normalizeH="0" baseline="0" noProof="0" dirty="0">
              <a:ln>
                <a:noFill/>
              </a:ln>
              <a:solidFill>
                <a:srgbClr val="2E2E38"/>
              </a:solidFill>
              <a:effectLst/>
              <a:uLnTx/>
              <a:uFillTx/>
              <a:latin typeface="EYInterstate Light"/>
              <a:ea typeface="+mn-ea"/>
              <a:cs typeface="+mn-cs"/>
            </a:endParaRPr>
          </a:p>
        </p:txBody>
      </p:sp>
      <p:sp>
        <p:nvSpPr>
          <p:cNvPr id="62" name="Rectangle 9">
            <a:extLst>
              <a:ext uri="{FF2B5EF4-FFF2-40B4-BE49-F238E27FC236}">
                <a16:creationId xmlns:a16="http://schemas.microsoft.com/office/drawing/2014/main" id="{70F0F347-53B1-8DB3-0289-DE77CC610BD3}"/>
              </a:ext>
            </a:extLst>
          </p:cNvPr>
          <p:cNvSpPr/>
          <p:nvPr/>
        </p:nvSpPr>
        <p:spPr>
          <a:xfrm>
            <a:off x="1956633" y="3763265"/>
            <a:ext cx="4120390" cy="2335850"/>
          </a:xfrm>
          <a:prstGeom prst="rect">
            <a:avLst/>
          </a:prstGeom>
          <a:noFill/>
          <a:ln w="6350" cap="flat" cmpd="sng" algn="ctr">
            <a:solidFill>
              <a:srgbClr val="56606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199" b="0" i="0" u="none" strike="noStrike" kern="1200" cap="none" spc="0" normalizeH="0" baseline="0" noProof="0" dirty="0">
              <a:ln>
                <a:noFill/>
              </a:ln>
              <a:solidFill>
                <a:srgbClr val="2E2E38"/>
              </a:solidFill>
              <a:effectLst/>
              <a:uLnTx/>
              <a:uFillTx/>
              <a:latin typeface="EYInterstate Light"/>
              <a:ea typeface="+mn-ea"/>
              <a:cs typeface="+mn-cs"/>
            </a:endParaRPr>
          </a:p>
        </p:txBody>
      </p:sp>
      <p:sp>
        <p:nvSpPr>
          <p:cNvPr id="63" name="Rectangle 6">
            <a:extLst>
              <a:ext uri="{FF2B5EF4-FFF2-40B4-BE49-F238E27FC236}">
                <a16:creationId xmlns:a16="http://schemas.microsoft.com/office/drawing/2014/main" id="{72CA64D8-4E6E-2194-E08F-CEC70DE8C94F}"/>
              </a:ext>
            </a:extLst>
          </p:cNvPr>
          <p:cNvSpPr/>
          <p:nvPr/>
        </p:nvSpPr>
        <p:spPr>
          <a:xfrm>
            <a:off x="6147557" y="1317726"/>
            <a:ext cx="4120149" cy="2335850"/>
          </a:xfrm>
          <a:prstGeom prst="rect">
            <a:avLst/>
          </a:prstGeom>
          <a:noFill/>
          <a:ln w="6350" cap="flat" cmpd="sng" algn="ctr">
            <a:solidFill>
              <a:srgbClr val="56606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199" b="0" i="0" u="none" strike="noStrike" kern="1200" cap="none" spc="0" normalizeH="0" baseline="0" noProof="0" dirty="0">
              <a:ln>
                <a:noFill/>
              </a:ln>
              <a:solidFill>
                <a:srgbClr val="2E2E38"/>
              </a:solidFill>
              <a:effectLst/>
              <a:uLnTx/>
              <a:uFillTx/>
              <a:latin typeface="EYInterstate Light"/>
              <a:ea typeface="+mn-ea"/>
              <a:cs typeface="+mn-cs"/>
            </a:endParaRPr>
          </a:p>
        </p:txBody>
      </p:sp>
      <p:sp>
        <p:nvSpPr>
          <p:cNvPr id="64" name="Rectangle 7">
            <a:extLst>
              <a:ext uri="{FF2B5EF4-FFF2-40B4-BE49-F238E27FC236}">
                <a16:creationId xmlns:a16="http://schemas.microsoft.com/office/drawing/2014/main" id="{F4C118D1-8599-67C6-752E-C7E9C48D6F6D}"/>
              </a:ext>
            </a:extLst>
          </p:cNvPr>
          <p:cNvSpPr/>
          <p:nvPr/>
        </p:nvSpPr>
        <p:spPr>
          <a:xfrm>
            <a:off x="6155270" y="3763265"/>
            <a:ext cx="4121595" cy="2335850"/>
          </a:xfrm>
          <a:prstGeom prst="rect">
            <a:avLst/>
          </a:prstGeom>
          <a:noFill/>
          <a:ln w="6350" cap="flat" cmpd="sng" algn="ctr">
            <a:solidFill>
              <a:srgbClr val="56606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199" b="0" i="0" u="none" strike="noStrike" kern="1200" cap="none" spc="0" normalizeH="0" baseline="0" noProof="0" dirty="0">
              <a:ln>
                <a:noFill/>
              </a:ln>
              <a:solidFill>
                <a:srgbClr val="2E2E38"/>
              </a:solidFill>
              <a:effectLst/>
              <a:uLnTx/>
              <a:uFillTx/>
              <a:latin typeface="EYInterstate Light"/>
              <a:ea typeface="+mn-ea"/>
              <a:cs typeface="+mn-cs"/>
            </a:endParaRPr>
          </a:p>
        </p:txBody>
      </p:sp>
      <p:grpSp>
        <p:nvGrpSpPr>
          <p:cNvPr id="60" name="Agrupar 59">
            <a:extLst>
              <a:ext uri="{FF2B5EF4-FFF2-40B4-BE49-F238E27FC236}">
                <a16:creationId xmlns:a16="http://schemas.microsoft.com/office/drawing/2014/main" id="{7854DB50-4E4E-54B2-30D4-6068A7211513}"/>
              </a:ext>
            </a:extLst>
          </p:cNvPr>
          <p:cNvGrpSpPr/>
          <p:nvPr/>
        </p:nvGrpSpPr>
        <p:grpSpPr>
          <a:xfrm>
            <a:off x="3898423" y="1504257"/>
            <a:ext cx="4402648" cy="4402648"/>
            <a:chOff x="3898423" y="1504257"/>
            <a:chExt cx="4402648" cy="4402648"/>
          </a:xfrm>
        </p:grpSpPr>
        <p:sp>
          <p:nvSpPr>
            <p:cNvPr id="51" name="Oval 10">
              <a:extLst>
                <a:ext uri="{FF2B5EF4-FFF2-40B4-BE49-F238E27FC236}">
                  <a16:creationId xmlns:a16="http://schemas.microsoft.com/office/drawing/2014/main" id="{67FC78B2-88EE-6BBB-EBE4-CABF247C10B1}"/>
                </a:ext>
              </a:extLst>
            </p:cNvPr>
            <p:cNvSpPr/>
            <p:nvPr/>
          </p:nvSpPr>
          <p:spPr>
            <a:xfrm>
              <a:off x="3898423" y="1504257"/>
              <a:ext cx="4402648" cy="4402648"/>
            </a:xfrm>
            <a:prstGeom prst="ellipse">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199" b="0" i="0" u="none" strike="noStrike" kern="1200" cap="none" spc="0" normalizeH="0" baseline="0" noProof="0" dirty="0">
                <a:ln>
                  <a:noFill/>
                </a:ln>
                <a:solidFill>
                  <a:srgbClr val="2E2E38"/>
                </a:solidFill>
                <a:effectLst/>
                <a:uLnTx/>
                <a:uFillTx/>
                <a:latin typeface="EYInterstate Light"/>
                <a:ea typeface="+mn-ea"/>
                <a:cs typeface="+mn-cs"/>
              </a:endParaRPr>
            </a:p>
          </p:txBody>
        </p:sp>
        <p:grpSp>
          <p:nvGrpSpPr>
            <p:cNvPr id="59" name="Agrupar 58">
              <a:extLst>
                <a:ext uri="{FF2B5EF4-FFF2-40B4-BE49-F238E27FC236}">
                  <a16:creationId xmlns:a16="http://schemas.microsoft.com/office/drawing/2014/main" id="{0ED445D3-746D-ACD3-1A0A-B8D46EA9E1D0}"/>
                </a:ext>
              </a:extLst>
            </p:cNvPr>
            <p:cNvGrpSpPr/>
            <p:nvPr/>
          </p:nvGrpSpPr>
          <p:grpSpPr>
            <a:xfrm>
              <a:off x="4131555" y="1712896"/>
              <a:ext cx="3987789" cy="4013490"/>
              <a:chOff x="4131555" y="1712896"/>
              <a:chExt cx="3987789" cy="4013490"/>
            </a:xfrm>
          </p:grpSpPr>
          <p:sp>
            <p:nvSpPr>
              <p:cNvPr id="53" name="Bogen 2">
                <a:extLst>
                  <a:ext uri="{FF2B5EF4-FFF2-40B4-BE49-F238E27FC236}">
                    <a16:creationId xmlns:a16="http://schemas.microsoft.com/office/drawing/2014/main" id="{8B658C31-41DD-7886-488A-5FE19D835E7E}"/>
                  </a:ext>
                </a:extLst>
              </p:cNvPr>
              <p:cNvSpPr/>
              <p:nvPr/>
            </p:nvSpPr>
            <p:spPr>
              <a:xfrm>
                <a:off x="4182959" y="1726956"/>
                <a:ext cx="3936385" cy="3985370"/>
              </a:xfrm>
              <a:prstGeom prst="arc">
                <a:avLst>
                  <a:gd name="adj1" fmla="val 16270566"/>
                  <a:gd name="adj2" fmla="val 1811933"/>
                </a:avLst>
              </a:prstGeom>
              <a:noFill/>
              <a:ln w="57150" cap="sq" cmpd="sng" algn="ctr">
                <a:solidFill>
                  <a:srgbClr val="BDD52A"/>
                </a:solidFill>
                <a:prstDash val="solid"/>
                <a:miter lim="800000"/>
                <a:tailEnd type="triangle"/>
              </a:ln>
              <a:effectLst/>
            </p:spPr>
            <p:txBody>
              <a:bodyPr rtlCol="0" anchor="ctr"/>
              <a:lstStyle/>
              <a:p>
                <a:pPr algn="ctr"/>
                <a:endParaRPr lang="en-US" dirty="0">
                  <a:solidFill>
                    <a:srgbClr val="F6F6FA"/>
                  </a:solidFill>
                </a:endParaRPr>
              </a:p>
            </p:txBody>
          </p:sp>
          <p:sp>
            <p:nvSpPr>
              <p:cNvPr id="54" name="Bogen 30">
                <a:extLst>
                  <a:ext uri="{FF2B5EF4-FFF2-40B4-BE49-F238E27FC236}">
                    <a16:creationId xmlns:a16="http://schemas.microsoft.com/office/drawing/2014/main" id="{1973B68C-6433-EAEE-7B94-C79C2B86B73C}"/>
                  </a:ext>
                </a:extLst>
              </p:cNvPr>
              <p:cNvSpPr/>
              <p:nvPr/>
            </p:nvSpPr>
            <p:spPr>
              <a:xfrm>
                <a:off x="4131555" y="1741016"/>
                <a:ext cx="3936385" cy="3985370"/>
              </a:xfrm>
              <a:prstGeom prst="arc">
                <a:avLst>
                  <a:gd name="adj1" fmla="val 1989261"/>
                  <a:gd name="adj2" fmla="val 9062396"/>
                </a:avLst>
              </a:prstGeom>
              <a:noFill/>
              <a:ln w="57150" cap="sq" cmpd="sng" algn="ctr">
                <a:solidFill>
                  <a:srgbClr val="BDD52A"/>
                </a:solidFill>
                <a:prstDash val="solid"/>
                <a:miter lim="800000"/>
                <a:tailEnd type="triangle"/>
              </a:ln>
              <a:effectLst/>
            </p:spPr>
            <p:txBody>
              <a:bodyPr rtlCol="0" anchor="ctr"/>
              <a:lstStyle/>
              <a:p>
                <a:pPr algn="ctr"/>
                <a:endParaRPr lang="en-US" dirty="0">
                  <a:solidFill>
                    <a:srgbClr val="F6F6FA"/>
                  </a:solidFill>
                </a:endParaRPr>
              </a:p>
            </p:txBody>
          </p:sp>
          <p:grpSp>
            <p:nvGrpSpPr>
              <p:cNvPr id="58" name="Agrupar 57">
                <a:extLst>
                  <a:ext uri="{FF2B5EF4-FFF2-40B4-BE49-F238E27FC236}">
                    <a16:creationId xmlns:a16="http://schemas.microsoft.com/office/drawing/2014/main" id="{282B1256-04D2-DA44-5EDD-810088E211AA}"/>
                  </a:ext>
                </a:extLst>
              </p:cNvPr>
              <p:cNvGrpSpPr/>
              <p:nvPr/>
            </p:nvGrpSpPr>
            <p:grpSpPr>
              <a:xfrm>
                <a:off x="4131555" y="1712896"/>
                <a:ext cx="3936385" cy="3985370"/>
                <a:chOff x="4131555" y="1712896"/>
                <a:chExt cx="3936385" cy="3985370"/>
              </a:xfrm>
            </p:grpSpPr>
            <p:sp>
              <p:nvSpPr>
                <p:cNvPr id="52" name="Bogen 31">
                  <a:extLst>
                    <a:ext uri="{FF2B5EF4-FFF2-40B4-BE49-F238E27FC236}">
                      <a16:creationId xmlns:a16="http://schemas.microsoft.com/office/drawing/2014/main" id="{90371F14-8A4C-693F-AD40-44798FD57DB3}"/>
                    </a:ext>
                  </a:extLst>
                </p:cNvPr>
                <p:cNvSpPr/>
                <p:nvPr/>
              </p:nvSpPr>
              <p:spPr>
                <a:xfrm>
                  <a:off x="4131555" y="1712896"/>
                  <a:ext cx="3936385" cy="3985370"/>
                </a:xfrm>
                <a:prstGeom prst="arc">
                  <a:avLst>
                    <a:gd name="adj1" fmla="val 9187222"/>
                    <a:gd name="adj2" fmla="val 16120087"/>
                  </a:avLst>
                </a:prstGeom>
                <a:noFill/>
                <a:ln w="57150" cap="sq" cmpd="sng" algn="ctr">
                  <a:solidFill>
                    <a:srgbClr val="BDD52A"/>
                  </a:solidFill>
                  <a:prstDash val="solid"/>
                  <a:miter lim="800000"/>
                  <a:headEnd type="none" w="med" len="med"/>
                  <a:tailEnd type="triangle" w="med" len="med"/>
                </a:ln>
                <a:effectLst/>
              </p:spPr>
              <p:txBody>
                <a:bodyPr rtlCol="0" anchor="ctr"/>
                <a:lstStyle/>
                <a:p>
                  <a:pPr algn="ctr"/>
                  <a:endParaRPr lang="en-US" dirty="0">
                    <a:solidFill>
                      <a:srgbClr val="F6F6FA"/>
                    </a:solidFill>
                  </a:endParaRPr>
                </a:p>
              </p:txBody>
            </p:sp>
            <p:sp>
              <p:nvSpPr>
                <p:cNvPr id="55" name="Forma livre: Forma 54">
                  <a:extLst>
                    <a:ext uri="{FF2B5EF4-FFF2-40B4-BE49-F238E27FC236}">
                      <a16:creationId xmlns:a16="http://schemas.microsoft.com/office/drawing/2014/main" id="{2124E7C8-FAB7-D19D-4BAD-5CB5CCD82177}"/>
                    </a:ext>
                  </a:extLst>
                </p:cNvPr>
                <p:cNvSpPr/>
                <p:nvPr/>
              </p:nvSpPr>
              <p:spPr>
                <a:xfrm>
                  <a:off x="4267258" y="1899821"/>
                  <a:ext cx="1828743" cy="3649955"/>
                </a:xfrm>
                <a:custGeom>
                  <a:avLst/>
                  <a:gdLst>
                    <a:gd name="connsiteX0" fmla="*/ 1636094 w 1828743"/>
                    <a:gd name="connsiteY0" fmla="*/ 0 h 3649955"/>
                    <a:gd name="connsiteX1" fmla="*/ 1828743 w 1828743"/>
                    <a:gd name="connsiteY1" fmla="*/ 0 h 3649955"/>
                    <a:gd name="connsiteX2" fmla="*/ 1828743 w 1828743"/>
                    <a:gd name="connsiteY2" fmla="*/ 3649955 h 3649955"/>
                    <a:gd name="connsiteX3" fmla="*/ 0 w 1828743"/>
                    <a:gd name="connsiteY3" fmla="*/ 1819820 h 3649955"/>
                    <a:gd name="connsiteX4" fmla="*/ 1460188 w 1828743"/>
                    <a:gd name="connsiteY4" fmla="*/ 26867 h 3649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743" h="3649955">
                      <a:moveTo>
                        <a:pt x="1636094" y="0"/>
                      </a:moveTo>
                      <a:lnTo>
                        <a:pt x="1828743" y="0"/>
                      </a:lnTo>
                      <a:lnTo>
                        <a:pt x="1828743" y="3649955"/>
                      </a:lnTo>
                      <a:cubicBezTo>
                        <a:pt x="818756" y="3649955"/>
                        <a:pt x="0" y="2830576"/>
                        <a:pt x="0" y="1819820"/>
                      </a:cubicBezTo>
                      <a:cubicBezTo>
                        <a:pt x="0" y="935409"/>
                        <a:pt x="626860" y="197520"/>
                        <a:pt x="1460188" y="26867"/>
                      </a:cubicBezTo>
                      <a:close/>
                    </a:path>
                  </a:pathLst>
                </a:custGeom>
                <a:solidFill>
                  <a:srgbClr val="56606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PT" dirty="0"/>
                </a:p>
              </p:txBody>
            </p:sp>
            <p:sp>
              <p:nvSpPr>
                <p:cNvPr id="56" name="Forma livre: Forma 55">
                  <a:extLst>
                    <a:ext uri="{FF2B5EF4-FFF2-40B4-BE49-F238E27FC236}">
                      <a16:creationId xmlns:a16="http://schemas.microsoft.com/office/drawing/2014/main" id="{BD090659-D1AC-F2AD-6D18-13D4EFDE8F82}"/>
                    </a:ext>
                  </a:extLst>
                </p:cNvPr>
                <p:cNvSpPr/>
                <p:nvPr/>
              </p:nvSpPr>
              <p:spPr>
                <a:xfrm rot="10800000">
                  <a:off x="6147559" y="1899821"/>
                  <a:ext cx="1828743" cy="3649955"/>
                </a:xfrm>
                <a:custGeom>
                  <a:avLst/>
                  <a:gdLst>
                    <a:gd name="connsiteX0" fmla="*/ 1636094 w 1828743"/>
                    <a:gd name="connsiteY0" fmla="*/ 0 h 3649955"/>
                    <a:gd name="connsiteX1" fmla="*/ 1828743 w 1828743"/>
                    <a:gd name="connsiteY1" fmla="*/ 0 h 3649955"/>
                    <a:gd name="connsiteX2" fmla="*/ 1828743 w 1828743"/>
                    <a:gd name="connsiteY2" fmla="*/ 3649955 h 3649955"/>
                    <a:gd name="connsiteX3" fmla="*/ 0 w 1828743"/>
                    <a:gd name="connsiteY3" fmla="*/ 1819820 h 3649955"/>
                    <a:gd name="connsiteX4" fmla="*/ 1460188 w 1828743"/>
                    <a:gd name="connsiteY4" fmla="*/ 26867 h 3649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743" h="3649955">
                      <a:moveTo>
                        <a:pt x="1636094" y="0"/>
                      </a:moveTo>
                      <a:lnTo>
                        <a:pt x="1828743" y="0"/>
                      </a:lnTo>
                      <a:lnTo>
                        <a:pt x="1828743" y="3649955"/>
                      </a:lnTo>
                      <a:cubicBezTo>
                        <a:pt x="818756" y="3649955"/>
                        <a:pt x="0" y="2830576"/>
                        <a:pt x="0" y="1819820"/>
                      </a:cubicBezTo>
                      <a:cubicBezTo>
                        <a:pt x="0" y="935409"/>
                        <a:pt x="626860" y="197520"/>
                        <a:pt x="1460188" y="26867"/>
                      </a:cubicBezTo>
                      <a:close/>
                    </a:path>
                  </a:pathLst>
                </a:custGeom>
                <a:solidFill>
                  <a:srgbClr val="56606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PT"/>
                </a:p>
              </p:txBody>
            </p:sp>
          </p:grpSp>
        </p:grpSp>
      </p:grpSp>
      <p:cxnSp>
        <p:nvCxnSpPr>
          <p:cNvPr id="66" name="Conexão reta 65">
            <a:extLst>
              <a:ext uri="{FF2B5EF4-FFF2-40B4-BE49-F238E27FC236}">
                <a16:creationId xmlns:a16="http://schemas.microsoft.com/office/drawing/2014/main" id="{31BDC788-313E-D981-67B3-8049C9CCAF17}"/>
              </a:ext>
            </a:extLst>
          </p:cNvPr>
          <p:cNvCxnSpPr>
            <a:cxnSpLocks/>
          </p:cNvCxnSpPr>
          <p:nvPr/>
        </p:nvCxnSpPr>
        <p:spPr>
          <a:xfrm>
            <a:off x="6075064" y="1504257"/>
            <a:ext cx="0" cy="3955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Conexão reta 70">
            <a:extLst>
              <a:ext uri="{FF2B5EF4-FFF2-40B4-BE49-F238E27FC236}">
                <a16:creationId xmlns:a16="http://schemas.microsoft.com/office/drawing/2014/main" id="{BF9361AC-A700-F299-D39C-94F2DDA82E78}"/>
              </a:ext>
            </a:extLst>
          </p:cNvPr>
          <p:cNvCxnSpPr>
            <a:cxnSpLocks/>
          </p:cNvCxnSpPr>
          <p:nvPr/>
        </p:nvCxnSpPr>
        <p:spPr>
          <a:xfrm>
            <a:off x="6155270" y="5549776"/>
            <a:ext cx="0" cy="1484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Conexão reta 78">
            <a:extLst>
              <a:ext uri="{FF2B5EF4-FFF2-40B4-BE49-F238E27FC236}">
                <a16:creationId xmlns:a16="http://schemas.microsoft.com/office/drawing/2014/main" id="{4AFC1203-743F-3E8C-A811-2343A5D78270}"/>
              </a:ext>
            </a:extLst>
          </p:cNvPr>
          <p:cNvCxnSpPr>
            <a:cxnSpLocks/>
          </p:cNvCxnSpPr>
          <p:nvPr/>
        </p:nvCxnSpPr>
        <p:spPr>
          <a:xfrm>
            <a:off x="6075064" y="5549776"/>
            <a:ext cx="0" cy="1484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1" name="Retângulo 80">
            <a:extLst>
              <a:ext uri="{FF2B5EF4-FFF2-40B4-BE49-F238E27FC236}">
                <a16:creationId xmlns:a16="http://schemas.microsoft.com/office/drawing/2014/main" id="{9FD33AD8-A837-5054-CB48-094307074F4E}"/>
              </a:ext>
            </a:extLst>
          </p:cNvPr>
          <p:cNvSpPr/>
          <p:nvPr/>
        </p:nvSpPr>
        <p:spPr>
          <a:xfrm>
            <a:off x="5705212" y="5754506"/>
            <a:ext cx="900113" cy="180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2" name="Retângulo 81">
            <a:extLst>
              <a:ext uri="{FF2B5EF4-FFF2-40B4-BE49-F238E27FC236}">
                <a16:creationId xmlns:a16="http://schemas.microsoft.com/office/drawing/2014/main" id="{B489FB69-A752-EB1D-DE5D-2087EB128179}"/>
              </a:ext>
            </a:extLst>
          </p:cNvPr>
          <p:cNvSpPr/>
          <p:nvPr/>
        </p:nvSpPr>
        <p:spPr>
          <a:xfrm rot="5400000">
            <a:off x="3555524" y="3476225"/>
            <a:ext cx="900113" cy="180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3" name="Retângulo 82">
            <a:extLst>
              <a:ext uri="{FF2B5EF4-FFF2-40B4-BE49-F238E27FC236}">
                <a16:creationId xmlns:a16="http://schemas.microsoft.com/office/drawing/2014/main" id="{B340BC6D-0929-B3E2-026C-4901688A9BA7}"/>
              </a:ext>
            </a:extLst>
          </p:cNvPr>
          <p:cNvSpPr/>
          <p:nvPr/>
        </p:nvSpPr>
        <p:spPr>
          <a:xfrm rot="5400000">
            <a:off x="7791075" y="3589528"/>
            <a:ext cx="900113" cy="180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85" name="Conexão reta 84">
            <a:extLst>
              <a:ext uri="{FF2B5EF4-FFF2-40B4-BE49-F238E27FC236}">
                <a16:creationId xmlns:a16="http://schemas.microsoft.com/office/drawing/2014/main" id="{17CEEDEF-2968-3037-D566-B69986623CA3}"/>
              </a:ext>
            </a:extLst>
          </p:cNvPr>
          <p:cNvCxnSpPr>
            <a:cxnSpLocks/>
          </p:cNvCxnSpPr>
          <p:nvPr/>
        </p:nvCxnSpPr>
        <p:spPr>
          <a:xfrm>
            <a:off x="4159146" y="3644406"/>
            <a:ext cx="1070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Conexão reta 86">
            <a:extLst>
              <a:ext uri="{FF2B5EF4-FFF2-40B4-BE49-F238E27FC236}">
                <a16:creationId xmlns:a16="http://schemas.microsoft.com/office/drawing/2014/main" id="{913761DF-47E1-1B17-B949-44F5C756E4BC}"/>
              </a:ext>
            </a:extLst>
          </p:cNvPr>
          <p:cNvCxnSpPr>
            <a:cxnSpLocks/>
          </p:cNvCxnSpPr>
          <p:nvPr/>
        </p:nvCxnSpPr>
        <p:spPr>
          <a:xfrm>
            <a:off x="4159146" y="3763265"/>
            <a:ext cx="1070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Conexão reta 87">
            <a:extLst>
              <a:ext uri="{FF2B5EF4-FFF2-40B4-BE49-F238E27FC236}">
                <a16:creationId xmlns:a16="http://schemas.microsoft.com/office/drawing/2014/main" id="{45010436-B9E5-1E7E-9C5C-F28442F225B1}"/>
              </a:ext>
            </a:extLst>
          </p:cNvPr>
          <p:cNvCxnSpPr>
            <a:cxnSpLocks/>
          </p:cNvCxnSpPr>
          <p:nvPr/>
        </p:nvCxnSpPr>
        <p:spPr>
          <a:xfrm>
            <a:off x="7976302" y="3763265"/>
            <a:ext cx="1070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Conexão reta 89">
            <a:extLst>
              <a:ext uri="{FF2B5EF4-FFF2-40B4-BE49-F238E27FC236}">
                <a16:creationId xmlns:a16="http://schemas.microsoft.com/office/drawing/2014/main" id="{2D41992F-F40E-FBE5-C821-5387A222D909}"/>
              </a:ext>
            </a:extLst>
          </p:cNvPr>
          <p:cNvCxnSpPr>
            <a:cxnSpLocks/>
          </p:cNvCxnSpPr>
          <p:nvPr/>
        </p:nvCxnSpPr>
        <p:spPr>
          <a:xfrm>
            <a:off x="7976302" y="3653576"/>
            <a:ext cx="1070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1" name="CaixaDeTexto 90">
            <a:extLst>
              <a:ext uri="{FF2B5EF4-FFF2-40B4-BE49-F238E27FC236}">
                <a16:creationId xmlns:a16="http://schemas.microsoft.com/office/drawing/2014/main" id="{455CF559-783A-29C9-5479-E6B6DD80F124}"/>
              </a:ext>
            </a:extLst>
          </p:cNvPr>
          <p:cNvSpPr txBox="1"/>
          <p:nvPr/>
        </p:nvSpPr>
        <p:spPr>
          <a:xfrm>
            <a:off x="4499301" y="3380670"/>
            <a:ext cx="1363569" cy="646331"/>
          </a:xfrm>
          <a:prstGeom prst="rect">
            <a:avLst/>
          </a:prstGeom>
          <a:noFill/>
        </p:spPr>
        <p:txBody>
          <a:bodyPr wrap="square" rtlCol="0">
            <a:spAutoFit/>
          </a:bodyPr>
          <a:lstStyle/>
          <a:p>
            <a:pPr algn="ctr"/>
            <a:r>
              <a:rPr lang="en-US" dirty="0">
                <a:solidFill>
                  <a:schemeClr val="bg1"/>
                </a:solidFill>
              </a:rPr>
              <a:t>Single Based Classifiers</a:t>
            </a:r>
            <a:endParaRPr lang="pt-PT" dirty="0">
              <a:solidFill>
                <a:schemeClr val="bg1"/>
              </a:solidFill>
            </a:endParaRPr>
          </a:p>
        </p:txBody>
      </p:sp>
      <p:sp>
        <p:nvSpPr>
          <p:cNvPr id="92" name="CaixaDeTexto 91">
            <a:extLst>
              <a:ext uri="{FF2B5EF4-FFF2-40B4-BE49-F238E27FC236}">
                <a16:creationId xmlns:a16="http://schemas.microsoft.com/office/drawing/2014/main" id="{84346B1B-0FD0-7AA4-369B-BF4BDBB41D91}"/>
              </a:ext>
            </a:extLst>
          </p:cNvPr>
          <p:cNvSpPr txBox="1"/>
          <p:nvPr/>
        </p:nvSpPr>
        <p:spPr>
          <a:xfrm>
            <a:off x="6292869" y="3377401"/>
            <a:ext cx="1363569" cy="646331"/>
          </a:xfrm>
          <a:prstGeom prst="rect">
            <a:avLst/>
          </a:prstGeom>
          <a:noFill/>
        </p:spPr>
        <p:txBody>
          <a:bodyPr wrap="square" rtlCol="0">
            <a:spAutoFit/>
          </a:bodyPr>
          <a:lstStyle/>
          <a:p>
            <a:pPr algn="ctr"/>
            <a:r>
              <a:rPr lang="en-US" dirty="0">
                <a:solidFill>
                  <a:schemeClr val="bg1"/>
                </a:solidFill>
              </a:rPr>
              <a:t>Stacking Approach</a:t>
            </a:r>
            <a:endParaRPr lang="pt-PT" dirty="0">
              <a:solidFill>
                <a:schemeClr val="bg1"/>
              </a:solidFill>
            </a:endParaRPr>
          </a:p>
        </p:txBody>
      </p:sp>
      <p:sp>
        <p:nvSpPr>
          <p:cNvPr id="93" name="TextBox 23">
            <a:extLst>
              <a:ext uri="{FF2B5EF4-FFF2-40B4-BE49-F238E27FC236}">
                <a16:creationId xmlns:a16="http://schemas.microsoft.com/office/drawing/2014/main" id="{35211AE9-DAD3-F87F-B4FB-8ED8C44A5BFB}"/>
              </a:ext>
            </a:extLst>
          </p:cNvPr>
          <p:cNvSpPr txBox="1"/>
          <p:nvPr/>
        </p:nvSpPr>
        <p:spPr>
          <a:xfrm>
            <a:off x="2059751" y="1401997"/>
            <a:ext cx="2250992" cy="1174405"/>
          </a:xfrm>
          <a:prstGeom prst="rect">
            <a:avLst/>
          </a:prstGeom>
          <a:noFill/>
        </p:spPr>
        <p:txBody>
          <a:bodyPr wrap="square" lIns="0" tIns="36557" rIns="0" bIns="0" rtlCol="0">
            <a:spAutoFit/>
          </a:bodyPr>
          <a:lstStyle/>
          <a:p>
            <a:pPr marL="0" marR="0" lvl="0" indent="0" algn="l" defTabSz="913943" rtl="0" eaLnBrk="1" fontAlgn="auto" latinLnBrk="0" hangingPunct="1">
              <a:lnSpc>
                <a:spcPct val="110000"/>
              </a:lnSpc>
              <a:spcBef>
                <a:spcPts val="0"/>
              </a:spcBef>
              <a:spcAft>
                <a:spcPts val="0"/>
              </a:spcAft>
              <a:buClr>
                <a:srgbClr val="27ACAA"/>
              </a:buClr>
              <a:buSzPct val="70000"/>
              <a:buFontTx/>
              <a:buNone/>
              <a:tabLst/>
              <a:defRPr/>
            </a:pPr>
            <a:r>
              <a:rPr kumimoji="0" lang="en-US" sz="1600" b="1" i="0" u="none" strike="noStrike" kern="1200" cap="none" spc="0" normalizeH="0" baseline="0" noProof="0" dirty="0">
                <a:ln>
                  <a:noFill/>
                </a:ln>
                <a:effectLst/>
                <a:uLnTx/>
                <a:uFillTx/>
                <a:latin typeface="EYInterstate Light" panose="02000506000000020004" pitchFamily="2" charset="0"/>
                <a:ea typeface="+mn-ea"/>
                <a:cs typeface="+mn-cs"/>
              </a:rPr>
              <a:t>Exploratory Data Analysis:</a:t>
            </a:r>
          </a:p>
          <a:p>
            <a:pPr marL="0" marR="0" lvl="0" indent="0" defTabSz="913943" rtl="0" eaLnBrk="1" fontAlgn="auto" latinLnBrk="0" hangingPunct="1">
              <a:lnSpc>
                <a:spcPct val="110000"/>
              </a:lnSpc>
              <a:spcBef>
                <a:spcPts val="0"/>
              </a:spcBef>
              <a:spcAft>
                <a:spcPts val="0"/>
              </a:spcAft>
              <a:buClr>
                <a:srgbClr val="27ACAA"/>
              </a:buClr>
              <a:buSzPct val="70000"/>
              <a:buFontTx/>
              <a:buNone/>
              <a:tabLst/>
              <a:defRPr/>
            </a:pPr>
            <a:r>
              <a:rPr kumimoji="0" lang="en-US" sz="1200" i="0" u="none" strike="noStrike" kern="1200" cap="none" spc="0" normalizeH="0" baseline="0" noProof="0" dirty="0">
                <a:ln>
                  <a:noFill/>
                </a:ln>
                <a:effectLst/>
                <a:uLnTx/>
                <a:uFillTx/>
                <a:latin typeface="EYInterstate Light" panose="02000506000000020004" pitchFamily="2" charset="0"/>
                <a:ea typeface="+mn-ea"/>
                <a:cs typeface="+mn-cs"/>
              </a:rPr>
              <a:t>Deep dive to understand the data, uncover interesting and hidden patterns and data visualization.</a:t>
            </a:r>
          </a:p>
          <a:p>
            <a:pPr marL="0" marR="0" lvl="0" indent="0" algn="l" defTabSz="913943" rtl="0" eaLnBrk="1" fontAlgn="auto" latinLnBrk="0" hangingPunct="1">
              <a:lnSpc>
                <a:spcPct val="110000"/>
              </a:lnSpc>
              <a:spcBef>
                <a:spcPts val="0"/>
              </a:spcBef>
              <a:spcAft>
                <a:spcPts val="0"/>
              </a:spcAft>
              <a:buClr>
                <a:srgbClr val="27ACAA"/>
              </a:buClr>
              <a:buSzPct val="70000"/>
              <a:buFontTx/>
              <a:buNone/>
              <a:tabLst/>
              <a:defRPr/>
            </a:pPr>
            <a:endParaRPr kumimoji="0" lang="en-US" sz="1600" b="1" i="0" u="none" strike="noStrike" kern="1200" cap="none" spc="0" normalizeH="0" baseline="0" noProof="0" dirty="0">
              <a:ln>
                <a:noFill/>
              </a:ln>
              <a:effectLst/>
              <a:uLnTx/>
              <a:uFillTx/>
              <a:latin typeface="EYInterstate Light" panose="02000506000000020004" pitchFamily="2" charset="0"/>
              <a:ea typeface="+mn-ea"/>
              <a:cs typeface="+mn-cs"/>
            </a:endParaRPr>
          </a:p>
        </p:txBody>
      </p:sp>
      <p:sp>
        <p:nvSpPr>
          <p:cNvPr id="95" name="TextBox 24">
            <a:extLst>
              <a:ext uri="{FF2B5EF4-FFF2-40B4-BE49-F238E27FC236}">
                <a16:creationId xmlns:a16="http://schemas.microsoft.com/office/drawing/2014/main" id="{9C0D2A52-394E-F470-79D5-E0A39FFE6AC6}"/>
              </a:ext>
            </a:extLst>
          </p:cNvPr>
          <p:cNvSpPr txBox="1"/>
          <p:nvPr/>
        </p:nvSpPr>
        <p:spPr>
          <a:xfrm>
            <a:off x="8018571" y="1401997"/>
            <a:ext cx="2142687" cy="1516422"/>
          </a:xfrm>
          <a:prstGeom prst="rect">
            <a:avLst/>
          </a:prstGeom>
          <a:noFill/>
        </p:spPr>
        <p:txBody>
          <a:bodyPr wrap="square" lIns="0" tIns="36557" rIns="0" bIns="0" rtlCol="0">
            <a:spAutoFit/>
          </a:bodyPr>
          <a:lstStyle/>
          <a:p>
            <a:pPr marL="0" marR="0" lvl="0" indent="0" algn="r" defTabSz="913943" rtl="0" eaLnBrk="1" fontAlgn="auto" latinLnBrk="0" hangingPunct="1">
              <a:lnSpc>
                <a:spcPct val="110000"/>
              </a:lnSpc>
              <a:spcBef>
                <a:spcPts val="0"/>
              </a:spcBef>
              <a:spcAft>
                <a:spcPts val="0"/>
              </a:spcAft>
              <a:buClr>
                <a:srgbClr val="27ACAA"/>
              </a:buClr>
              <a:buSzPct val="70000"/>
              <a:buFontTx/>
              <a:buNone/>
              <a:tabLst/>
              <a:defRPr/>
            </a:pPr>
            <a:r>
              <a:rPr kumimoji="0" lang="en-US" sz="1600" b="1" i="0" u="none" strike="noStrike" kern="1200" cap="none" spc="0" normalizeH="0" baseline="0" noProof="0" dirty="0">
                <a:ln>
                  <a:noFill/>
                </a:ln>
                <a:effectLst/>
                <a:uLnTx/>
                <a:uFillTx/>
                <a:latin typeface="EYInterstate Light" panose="02000506000000020004" pitchFamily="2" charset="0"/>
                <a:ea typeface="+mn-ea"/>
                <a:cs typeface="+mn-cs"/>
              </a:rPr>
              <a:t>Data Preprocessing:</a:t>
            </a:r>
          </a:p>
          <a:p>
            <a:pPr marL="0" marR="0" lvl="0" indent="0" algn="r" defTabSz="913943" rtl="0" eaLnBrk="1" fontAlgn="auto" latinLnBrk="0" hangingPunct="1">
              <a:lnSpc>
                <a:spcPct val="110000"/>
              </a:lnSpc>
              <a:spcBef>
                <a:spcPts val="0"/>
              </a:spcBef>
              <a:spcAft>
                <a:spcPts val="0"/>
              </a:spcAft>
              <a:buClr>
                <a:srgbClr val="27ACAA"/>
              </a:buClr>
              <a:buSzPct val="70000"/>
              <a:buFontTx/>
              <a:buNone/>
              <a:tabLst/>
              <a:defRPr/>
            </a:pPr>
            <a:r>
              <a:rPr kumimoji="0" lang="en-US" sz="1200" b="0" i="0" u="none" strike="noStrike" kern="1200" cap="none" spc="0" normalizeH="0" baseline="0" noProof="0" dirty="0">
                <a:ln>
                  <a:noFill/>
                </a:ln>
                <a:effectLst/>
                <a:uLnTx/>
                <a:uFillTx/>
                <a:latin typeface="EYInterstate Light" panose="02000506000000020004" pitchFamily="2" charset="0"/>
                <a:ea typeface="+mn-ea"/>
                <a:cs typeface="+mn-cs"/>
              </a:rPr>
              <a:t>Machine learning pipelines will be used to split the process into a multistep workflow. This includes</a:t>
            </a:r>
            <a:r>
              <a:rPr lang="en-US" sz="1200" dirty="0">
                <a:latin typeface="EYInterstate Light" panose="02000506000000020004" pitchFamily="2" charset="0"/>
              </a:rPr>
              <a:t> imputation, categorical encoding, scaling and principal component analysis</a:t>
            </a:r>
            <a:r>
              <a:rPr kumimoji="0" lang="en-US" sz="1200" b="0" i="0" u="none" strike="noStrike" kern="1200" cap="none" spc="0" normalizeH="0" baseline="0" noProof="0" dirty="0">
                <a:ln>
                  <a:noFill/>
                </a:ln>
                <a:effectLst/>
                <a:uLnTx/>
                <a:uFillTx/>
                <a:latin typeface="EYInterstate Light" panose="02000506000000020004" pitchFamily="2" charset="0"/>
                <a:ea typeface="+mn-ea"/>
                <a:cs typeface="+mn-cs"/>
              </a:rPr>
              <a:t>.</a:t>
            </a:r>
            <a:endParaRPr kumimoji="0" lang="en-US" sz="1200" b="0" i="0" u="none" strike="noStrike" kern="1200" cap="none" spc="0" normalizeH="0" baseline="0" noProof="0" dirty="0">
              <a:ln>
                <a:noFill/>
              </a:ln>
              <a:solidFill>
                <a:schemeClr val="bg1"/>
              </a:solidFill>
              <a:effectLst/>
              <a:uLnTx/>
              <a:uFillTx/>
              <a:latin typeface="EYInterstate Light" panose="02000506000000020004" pitchFamily="2" charset="0"/>
              <a:ea typeface="+mn-ea"/>
              <a:cs typeface="+mn-cs"/>
            </a:endParaRPr>
          </a:p>
        </p:txBody>
      </p:sp>
      <p:sp>
        <p:nvSpPr>
          <p:cNvPr id="96" name="TextBox 26">
            <a:extLst>
              <a:ext uri="{FF2B5EF4-FFF2-40B4-BE49-F238E27FC236}">
                <a16:creationId xmlns:a16="http://schemas.microsoft.com/office/drawing/2014/main" id="{0F42A696-E929-F74D-C6FF-AE20C245F372}"/>
              </a:ext>
            </a:extLst>
          </p:cNvPr>
          <p:cNvSpPr txBox="1"/>
          <p:nvPr/>
        </p:nvSpPr>
        <p:spPr>
          <a:xfrm>
            <a:off x="2059753" y="3851109"/>
            <a:ext cx="2274486" cy="3344614"/>
          </a:xfrm>
          <a:prstGeom prst="rect">
            <a:avLst/>
          </a:prstGeom>
          <a:noFill/>
        </p:spPr>
        <p:txBody>
          <a:bodyPr wrap="square" lIns="0" tIns="36557" rIns="0" bIns="0" rtlCol="0">
            <a:spAutoFit/>
          </a:bodyPr>
          <a:lstStyle/>
          <a:p>
            <a:pPr marL="0" marR="0" lvl="0" indent="0" algn="l" defTabSz="913943" rtl="0" eaLnBrk="1" fontAlgn="auto" latinLnBrk="0" hangingPunct="1">
              <a:lnSpc>
                <a:spcPct val="110000"/>
              </a:lnSpc>
              <a:spcBef>
                <a:spcPts val="0"/>
              </a:spcBef>
              <a:spcAft>
                <a:spcPts val="0"/>
              </a:spcAft>
              <a:buClr>
                <a:srgbClr val="27ACAA"/>
              </a:buClr>
              <a:buSzPct val="70000"/>
              <a:buFontTx/>
              <a:buNone/>
              <a:tabLst/>
              <a:defRPr/>
            </a:pPr>
            <a:r>
              <a:rPr kumimoji="0" lang="en-US" sz="1600" b="1" i="0" u="none" strike="noStrike" kern="1200" cap="none" spc="0" normalizeH="0" baseline="0" noProof="0" dirty="0">
                <a:ln>
                  <a:noFill/>
                </a:ln>
                <a:effectLst/>
                <a:uLnTx/>
                <a:uFillTx/>
                <a:latin typeface="EYInterstate Light" panose="02000506000000020004" pitchFamily="2" charset="0"/>
                <a:ea typeface="+mn-ea"/>
                <a:cs typeface="+mn-cs"/>
              </a:rPr>
              <a:t>Modeling:</a:t>
            </a:r>
          </a:p>
          <a:p>
            <a:pPr marL="0" marR="0" lvl="0" indent="0" algn="l" defTabSz="913943" rtl="0" eaLnBrk="1" fontAlgn="auto" latinLnBrk="0" hangingPunct="1">
              <a:lnSpc>
                <a:spcPct val="110000"/>
              </a:lnSpc>
              <a:spcBef>
                <a:spcPts val="0"/>
              </a:spcBef>
              <a:spcAft>
                <a:spcPts val="0"/>
              </a:spcAft>
              <a:buClr>
                <a:srgbClr val="27ACAA"/>
              </a:buClr>
              <a:buSzPct val="70000"/>
              <a:buFontTx/>
              <a:buNone/>
              <a:tabLst/>
              <a:defRPr/>
            </a:pPr>
            <a:r>
              <a:rPr kumimoji="0" lang="en-US" sz="1200" b="0" i="0" u="none" strike="noStrike" kern="1200" cap="none" spc="0" normalizeH="0" baseline="0" noProof="0" dirty="0">
                <a:ln>
                  <a:noFill/>
                </a:ln>
                <a:effectLst/>
                <a:uLnTx/>
                <a:uFillTx/>
                <a:latin typeface="EYInterstate Light" panose="02000506000000020004" pitchFamily="2" charset="0"/>
                <a:ea typeface="+mn-ea"/>
                <a:cs typeface="+mn-cs"/>
              </a:rPr>
              <a:t>Four different algorithms will be considered: K nearest neighbors, </a:t>
            </a:r>
            <a:r>
              <a:rPr lang="en-US" sz="1200" dirty="0">
                <a:latin typeface="EYInterstate Light" panose="02000506000000020004" pitchFamily="2" charset="0"/>
              </a:rPr>
              <a:t>decision</a:t>
            </a:r>
            <a:r>
              <a:rPr kumimoji="0" lang="en-US" sz="1200" b="0" i="0" u="none" strike="noStrike" kern="1200" cap="none" spc="0" normalizeH="0" baseline="0" noProof="0" dirty="0">
                <a:ln>
                  <a:noFill/>
                </a:ln>
                <a:effectLst/>
                <a:uLnTx/>
                <a:uFillTx/>
                <a:latin typeface="EYInterstate Light" panose="02000506000000020004" pitchFamily="2" charset="0"/>
                <a:ea typeface="+mn-ea"/>
                <a:cs typeface="+mn-cs"/>
              </a:rPr>
              <a:t> tree, support </a:t>
            </a:r>
            <a:r>
              <a:rPr lang="en-US" sz="1200" dirty="0">
                <a:latin typeface="EYInterstate Light" panose="02000506000000020004" pitchFamily="2" charset="0"/>
              </a:rPr>
              <a:t>vector</a:t>
            </a:r>
            <a:r>
              <a:rPr kumimoji="0" lang="en-US" sz="1200" b="0" i="0" u="none" strike="noStrike" kern="1200" cap="none" spc="0" normalizeH="0" baseline="0" noProof="0" dirty="0">
                <a:ln>
                  <a:noFill/>
                </a:ln>
                <a:effectLst/>
                <a:uLnTx/>
                <a:uFillTx/>
                <a:latin typeface="EYInterstate Light" panose="02000506000000020004" pitchFamily="2" charset="0"/>
                <a:ea typeface="+mn-ea"/>
                <a:cs typeface="+mn-cs"/>
              </a:rPr>
              <a:t> </a:t>
            </a:r>
            <a:r>
              <a:rPr lang="en-US" sz="1200" dirty="0">
                <a:latin typeface="EYInterstate Light" panose="02000506000000020004" pitchFamily="2" charset="0"/>
              </a:rPr>
              <a:t>m</a:t>
            </a:r>
            <a:r>
              <a:rPr kumimoji="0" lang="en-US" sz="1200" b="0" i="0" u="none" strike="noStrike" kern="1200" cap="none" spc="0" normalizeH="0" baseline="0" noProof="0" dirty="0" err="1">
                <a:ln>
                  <a:noFill/>
                </a:ln>
                <a:effectLst/>
                <a:uLnTx/>
                <a:uFillTx/>
                <a:latin typeface="EYInterstate Light" panose="02000506000000020004" pitchFamily="2" charset="0"/>
                <a:ea typeface="+mn-ea"/>
                <a:cs typeface="+mn-cs"/>
              </a:rPr>
              <a:t>achine</a:t>
            </a:r>
            <a:r>
              <a:rPr kumimoji="0" lang="en-US" sz="1200" b="0" i="0" u="none" strike="noStrike" kern="1200" cap="none" spc="0" normalizeH="0" baseline="0" noProof="0" dirty="0">
                <a:ln>
                  <a:noFill/>
                </a:ln>
                <a:effectLst/>
                <a:uLnTx/>
                <a:uFillTx/>
                <a:latin typeface="EYInterstate Light" panose="02000506000000020004" pitchFamily="2" charset="0"/>
                <a:ea typeface="+mn-ea"/>
                <a:cs typeface="+mn-cs"/>
              </a:rPr>
              <a:t> as level 0 models and the logistic regression as the meta model. In addition to this, a sampling technique was applied to deal with class imbalance.</a:t>
            </a:r>
          </a:p>
          <a:p>
            <a:pPr marL="0" marR="0" lvl="0" indent="0" algn="l" defTabSz="913943" rtl="0" eaLnBrk="1" fontAlgn="auto" latinLnBrk="0" hangingPunct="1">
              <a:lnSpc>
                <a:spcPct val="110000"/>
              </a:lnSpc>
              <a:spcBef>
                <a:spcPts val="0"/>
              </a:spcBef>
              <a:spcAft>
                <a:spcPts val="0"/>
              </a:spcAft>
              <a:buClr>
                <a:srgbClr val="27ACAA"/>
              </a:buClr>
              <a:buSzPct val="70000"/>
              <a:buFontTx/>
              <a:buNone/>
              <a:tabLst/>
              <a:defRPr/>
            </a:pPr>
            <a:endParaRPr lang="en-US" sz="1200" dirty="0">
              <a:solidFill>
                <a:schemeClr val="bg1"/>
              </a:solidFill>
              <a:latin typeface="EYInterstate Light" panose="02000506000000020004" pitchFamily="2" charset="0"/>
            </a:endParaRPr>
          </a:p>
          <a:p>
            <a:pPr marL="0" marR="0" lvl="0" indent="0" algn="l" defTabSz="913943" rtl="0" eaLnBrk="1" fontAlgn="auto" latinLnBrk="0" hangingPunct="1">
              <a:lnSpc>
                <a:spcPct val="110000"/>
              </a:lnSpc>
              <a:spcBef>
                <a:spcPts val="0"/>
              </a:spcBef>
              <a:spcAft>
                <a:spcPts val="0"/>
              </a:spcAft>
              <a:buClr>
                <a:srgbClr val="27ACAA"/>
              </a:buClr>
              <a:buSzPct val="70000"/>
              <a:buFontTx/>
              <a:buNone/>
              <a:tabLst/>
              <a:defRPr/>
            </a:pPr>
            <a:endParaRPr kumimoji="0" lang="en-US" sz="1200" b="0" i="0" u="none" strike="noStrike" kern="1200" cap="none" spc="0" normalizeH="0" baseline="0" noProof="0" dirty="0">
              <a:ln>
                <a:noFill/>
              </a:ln>
              <a:solidFill>
                <a:schemeClr val="bg1"/>
              </a:solidFill>
              <a:effectLst/>
              <a:uLnTx/>
              <a:uFillTx/>
              <a:latin typeface="EYInterstate Light" panose="02000506000000020004" pitchFamily="2" charset="0"/>
              <a:ea typeface="+mn-ea"/>
              <a:cs typeface="+mn-cs"/>
            </a:endParaRPr>
          </a:p>
          <a:p>
            <a:pPr marL="0" marR="0" lvl="0" indent="0" algn="l" defTabSz="913943" rtl="0" eaLnBrk="1" fontAlgn="auto" latinLnBrk="0" hangingPunct="1">
              <a:lnSpc>
                <a:spcPct val="110000"/>
              </a:lnSpc>
              <a:spcBef>
                <a:spcPts val="0"/>
              </a:spcBef>
              <a:spcAft>
                <a:spcPts val="0"/>
              </a:spcAft>
              <a:buClr>
                <a:srgbClr val="27ACAA"/>
              </a:buClr>
              <a:buSzPct val="70000"/>
              <a:buFontTx/>
              <a:buNone/>
              <a:tabLst/>
              <a:defRPr/>
            </a:pPr>
            <a:endParaRPr lang="en-US" sz="1200" dirty="0">
              <a:solidFill>
                <a:schemeClr val="bg1"/>
              </a:solidFill>
              <a:latin typeface="EYInterstate Light" panose="02000506000000020004" pitchFamily="2" charset="0"/>
            </a:endParaRPr>
          </a:p>
          <a:p>
            <a:pPr marL="0" marR="0" lvl="0" indent="0" algn="l" defTabSz="913943" rtl="0" eaLnBrk="1" fontAlgn="auto" latinLnBrk="0" hangingPunct="1">
              <a:lnSpc>
                <a:spcPct val="110000"/>
              </a:lnSpc>
              <a:spcBef>
                <a:spcPts val="0"/>
              </a:spcBef>
              <a:spcAft>
                <a:spcPts val="0"/>
              </a:spcAft>
              <a:buClr>
                <a:srgbClr val="27ACAA"/>
              </a:buClr>
              <a:buSzPct val="70000"/>
              <a:buFontTx/>
              <a:buNone/>
              <a:tabLst/>
              <a:defRPr/>
            </a:pPr>
            <a:endParaRPr kumimoji="0" lang="en-US" sz="1200" b="0" i="0" u="none" strike="noStrike" kern="1200" cap="none" spc="0" normalizeH="0" baseline="0" noProof="0" dirty="0">
              <a:ln>
                <a:noFill/>
              </a:ln>
              <a:solidFill>
                <a:schemeClr val="bg1"/>
              </a:solidFill>
              <a:effectLst/>
              <a:uLnTx/>
              <a:uFillTx/>
              <a:latin typeface="EYInterstate Light" panose="02000506000000020004" pitchFamily="2" charset="0"/>
              <a:ea typeface="+mn-ea"/>
              <a:cs typeface="+mn-cs"/>
            </a:endParaRPr>
          </a:p>
          <a:p>
            <a:pPr marL="0" marR="0" lvl="0" indent="0" algn="l" defTabSz="913943" rtl="0" eaLnBrk="1" fontAlgn="auto" latinLnBrk="0" hangingPunct="1">
              <a:lnSpc>
                <a:spcPct val="110000"/>
              </a:lnSpc>
              <a:spcBef>
                <a:spcPts val="0"/>
              </a:spcBef>
              <a:spcAft>
                <a:spcPts val="0"/>
              </a:spcAft>
              <a:buClr>
                <a:srgbClr val="27ACAA"/>
              </a:buClr>
              <a:buSzPct val="70000"/>
              <a:buFontTx/>
              <a:buNone/>
              <a:tabLst/>
              <a:defRPr/>
            </a:pPr>
            <a:endParaRPr lang="en-US" sz="1200" dirty="0">
              <a:solidFill>
                <a:schemeClr val="bg1"/>
              </a:solidFill>
              <a:latin typeface="EYInterstate Light" panose="02000506000000020004" pitchFamily="2" charset="0"/>
            </a:endParaRPr>
          </a:p>
          <a:p>
            <a:pPr marL="0" marR="0" lvl="0" indent="0" algn="l" defTabSz="913943" rtl="0" eaLnBrk="1" fontAlgn="auto" latinLnBrk="0" hangingPunct="1">
              <a:lnSpc>
                <a:spcPct val="110000"/>
              </a:lnSpc>
              <a:spcBef>
                <a:spcPts val="0"/>
              </a:spcBef>
              <a:spcAft>
                <a:spcPts val="0"/>
              </a:spcAft>
              <a:buClr>
                <a:srgbClr val="27ACAA"/>
              </a:buClr>
              <a:buSzPct val="70000"/>
              <a:buFontTx/>
              <a:buNone/>
              <a:tabLst/>
              <a:defRPr/>
            </a:pPr>
            <a:endParaRPr kumimoji="0" lang="en-US" sz="1200" b="0" i="0" u="none" strike="noStrike" kern="1200" cap="none" spc="0" normalizeH="0" baseline="0" noProof="0" dirty="0">
              <a:ln>
                <a:noFill/>
              </a:ln>
              <a:solidFill>
                <a:schemeClr val="bg1"/>
              </a:solidFill>
              <a:effectLst/>
              <a:uLnTx/>
              <a:uFillTx/>
              <a:latin typeface="EYInterstate Light" panose="02000506000000020004" pitchFamily="2" charset="0"/>
              <a:ea typeface="+mn-ea"/>
              <a:cs typeface="+mn-cs"/>
            </a:endParaRPr>
          </a:p>
          <a:p>
            <a:pPr marL="0" marR="0" lvl="0" indent="0" algn="l" defTabSz="913943" rtl="0" eaLnBrk="1" fontAlgn="auto" latinLnBrk="0" hangingPunct="1">
              <a:lnSpc>
                <a:spcPct val="110000"/>
              </a:lnSpc>
              <a:spcBef>
                <a:spcPts val="0"/>
              </a:spcBef>
              <a:spcAft>
                <a:spcPts val="0"/>
              </a:spcAft>
              <a:buClr>
                <a:srgbClr val="27ACAA"/>
              </a:buClr>
              <a:buSzPct val="70000"/>
              <a:buFontTx/>
              <a:buNone/>
              <a:tabLst/>
              <a:defRPr/>
            </a:pPr>
            <a:r>
              <a:rPr kumimoji="0" lang="en-US" sz="1200" b="0" i="0" u="none" strike="noStrike" kern="1200" cap="none" spc="0" normalizeH="0" baseline="0" noProof="0" dirty="0">
                <a:ln>
                  <a:noFill/>
                </a:ln>
                <a:solidFill>
                  <a:schemeClr val="bg1"/>
                </a:solidFill>
                <a:effectLst/>
                <a:uLnTx/>
                <a:uFillTx/>
                <a:latin typeface="EYInterstate Light" panose="02000506000000020004" pitchFamily="2" charset="0"/>
                <a:ea typeface="+mn-ea"/>
                <a:cs typeface="+mn-cs"/>
              </a:rPr>
              <a:t>– forward.</a:t>
            </a:r>
          </a:p>
        </p:txBody>
      </p:sp>
      <p:sp>
        <p:nvSpPr>
          <p:cNvPr id="97" name="TextBox 25">
            <a:extLst>
              <a:ext uri="{FF2B5EF4-FFF2-40B4-BE49-F238E27FC236}">
                <a16:creationId xmlns:a16="http://schemas.microsoft.com/office/drawing/2014/main" id="{E14A7105-04E3-471C-9C87-A7039E7C5EA1}"/>
              </a:ext>
            </a:extLst>
          </p:cNvPr>
          <p:cNvSpPr txBox="1"/>
          <p:nvPr/>
        </p:nvSpPr>
        <p:spPr>
          <a:xfrm>
            <a:off x="8178860" y="3851109"/>
            <a:ext cx="1982397" cy="1516422"/>
          </a:xfrm>
          <a:prstGeom prst="rect">
            <a:avLst/>
          </a:prstGeom>
          <a:noFill/>
        </p:spPr>
        <p:txBody>
          <a:bodyPr wrap="square" lIns="0" tIns="36557" rIns="0" bIns="0" rtlCol="0">
            <a:spAutoFit/>
          </a:bodyPr>
          <a:lstStyle/>
          <a:p>
            <a:pPr marL="0" marR="0" lvl="0" indent="0" algn="r" defTabSz="913943" rtl="0" eaLnBrk="1" fontAlgn="auto" latinLnBrk="0" hangingPunct="1">
              <a:lnSpc>
                <a:spcPct val="110000"/>
              </a:lnSpc>
              <a:spcBef>
                <a:spcPts val="0"/>
              </a:spcBef>
              <a:spcAft>
                <a:spcPts val="0"/>
              </a:spcAft>
              <a:buClr>
                <a:srgbClr val="27ACAA"/>
              </a:buClr>
              <a:buSzPct val="70000"/>
              <a:buFontTx/>
              <a:buNone/>
              <a:tabLst/>
              <a:defRPr/>
            </a:pPr>
            <a:r>
              <a:rPr kumimoji="0" lang="en-US" sz="1600" b="1" i="0" u="none" strike="noStrike" kern="1200" cap="none" spc="0" normalizeH="0" baseline="0" noProof="0" dirty="0">
                <a:ln>
                  <a:noFill/>
                </a:ln>
                <a:effectLst/>
                <a:uLnTx/>
                <a:uFillTx/>
                <a:latin typeface="EYInterstate Light" panose="02000506000000020004" pitchFamily="2" charset="0"/>
                <a:ea typeface="+mn-ea"/>
                <a:cs typeface="+mn-cs"/>
              </a:rPr>
              <a:t>Performance Metrics:</a:t>
            </a:r>
          </a:p>
          <a:p>
            <a:pPr marL="0" marR="0" lvl="0" indent="0" algn="r" defTabSz="913943" rtl="0" eaLnBrk="1" fontAlgn="auto" latinLnBrk="0" hangingPunct="1">
              <a:lnSpc>
                <a:spcPct val="110000"/>
              </a:lnSpc>
              <a:spcBef>
                <a:spcPts val="0"/>
              </a:spcBef>
              <a:spcAft>
                <a:spcPts val="0"/>
              </a:spcAft>
              <a:buClr>
                <a:srgbClr val="27ACAA"/>
              </a:buClr>
              <a:buSzPct val="70000"/>
              <a:buFontTx/>
              <a:buNone/>
              <a:tabLst/>
              <a:defRPr/>
            </a:pPr>
            <a:r>
              <a:rPr kumimoji="0" lang="en-US" sz="1200" b="0" i="0" u="none" strike="noStrike" kern="1200" cap="none" spc="0" normalizeH="0" baseline="0" noProof="0" dirty="0">
                <a:ln>
                  <a:noFill/>
                </a:ln>
                <a:effectLst/>
                <a:uLnTx/>
                <a:uFillTx/>
                <a:latin typeface="EYInterstate Light" panose="02000506000000020004" pitchFamily="2" charset="0"/>
                <a:ea typeface="+mn-ea"/>
                <a:cs typeface="+mn-cs"/>
              </a:rPr>
              <a:t>Performance metrics such as accuracy, precision, recall and f1 score will be used to compare the performance of both approaches. </a:t>
            </a:r>
          </a:p>
          <a:p>
            <a:pPr marL="0" marR="0" lvl="0" indent="0" algn="r" defTabSz="913943" rtl="0" eaLnBrk="1" fontAlgn="auto" latinLnBrk="0" hangingPunct="1">
              <a:lnSpc>
                <a:spcPct val="110000"/>
              </a:lnSpc>
              <a:spcBef>
                <a:spcPts val="0"/>
              </a:spcBef>
              <a:spcAft>
                <a:spcPts val="0"/>
              </a:spcAft>
              <a:buClr>
                <a:srgbClr val="27ACAA"/>
              </a:buClr>
              <a:buSzPct val="70000"/>
              <a:buFontTx/>
              <a:buNone/>
              <a:tabLst/>
              <a:defRPr/>
            </a:pPr>
            <a:endParaRPr kumimoji="0" lang="en-US" sz="1200" b="0" i="0" u="none" strike="noStrike" kern="1200" cap="none" spc="0" normalizeH="0" baseline="0" noProof="0" dirty="0">
              <a:ln>
                <a:noFill/>
              </a:ln>
              <a:solidFill>
                <a:schemeClr val="bg1"/>
              </a:solidFill>
              <a:effectLst/>
              <a:uLnTx/>
              <a:uFillTx/>
              <a:latin typeface="EYInterstate Light" panose="02000506000000020004" pitchFamily="2" charset="0"/>
              <a:ea typeface="+mn-ea"/>
              <a:cs typeface="+mn-cs"/>
            </a:endParaRPr>
          </a:p>
        </p:txBody>
      </p:sp>
      <p:cxnSp>
        <p:nvCxnSpPr>
          <p:cNvPr id="3" name="Conexão reta 65">
            <a:extLst>
              <a:ext uri="{FF2B5EF4-FFF2-40B4-BE49-F238E27FC236}">
                <a16:creationId xmlns:a16="http://schemas.microsoft.com/office/drawing/2014/main" id="{0B0E4FCE-2FAC-DCDF-624A-CE0169809C0C}"/>
              </a:ext>
            </a:extLst>
          </p:cNvPr>
          <p:cNvCxnSpPr>
            <a:cxnSpLocks/>
          </p:cNvCxnSpPr>
          <p:nvPr/>
        </p:nvCxnSpPr>
        <p:spPr>
          <a:xfrm>
            <a:off x="6147557" y="1515114"/>
            <a:ext cx="0" cy="3955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CaixaDeTexto 14">
            <a:extLst>
              <a:ext uri="{FF2B5EF4-FFF2-40B4-BE49-F238E27FC236}">
                <a16:creationId xmlns:a16="http://schemas.microsoft.com/office/drawing/2014/main" id="{0B602517-0AC8-2874-0DF6-AFC966128C22}"/>
              </a:ext>
            </a:extLst>
          </p:cNvPr>
          <p:cNvSpPr txBox="1"/>
          <p:nvPr/>
        </p:nvSpPr>
        <p:spPr>
          <a:xfrm>
            <a:off x="1097686" y="223253"/>
            <a:ext cx="9595714" cy="738664"/>
          </a:xfrm>
          <a:prstGeom prst="rect">
            <a:avLst/>
          </a:prstGeom>
          <a:noFill/>
        </p:spPr>
        <p:txBody>
          <a:bodyPr wrap="square" rtlCol="0">
            <a:spAutoFit/>
          </a:bodyPr>
          <a:lstStyle/>
          <a:p>
            <a:r>
              <a:rPr lang="en-US" sz="2400" b="1" dirty="0"/>
              <a:t>Methodology</a:t>
            </a:r>
          </a:p>
          <a:p>
            <a:endParaRPr lang="en-US" b="1" dirty="0"/>
          </a:p>
        </p:txBody>
      </p:sp>
      <p:sp>
        <p:nvSpPr>
          <p:cNvPr id="2" name="Fußzeilenplatzhalter 4">
            <a:extLst>
              <a:ext uri="{FF2B5EF4-FFF2-40B4-BE49-F238E27FC236}">
                <a16:creationId xmlns:a16="http://schemas.microsoft.com/office/drawing/2014/main" id="{B5C052F6-5FBC-C29D-B2C6-EB3BA899FBF7}"/>
              </a:ext>
            </a:extLst>
          </p:cNvPr>
          <p:cNvSpPr>
            <a:spLocks noGrp="1"/>
          </p:cNvSpPr>
          <p:nvPr>
            <p:ph type="ftr" sz="quarter" idx="11"/>
          </p:nvPr>
        </p:nvSpPr>
        <p:spPr>
          <a:xfrm>
            <a:off x="4266170" y="6489000"/>
            <a:ext cx="3086100" cy="180000"/>
          </a:xfrm>
        </p:spPr>
        <p:txBody>
          <a:bodyPr/>
          <a:lstStyle/>
          <a:p>
            <a:r>
              <a:rPr lang="en-US" sz="1000" dirty="0">
                <a:solidFill>
                  <a:schemeClr val="tx1"/>
                </a:solidFill>
              </a:rPr>
              <a:t>Credit Risk Scoring: A Stacking Generalization Approach</a:t>
            </a:r>
            <a:endParaRPr lang="en-US" sz="1000" noProof="0" dirty="0">
              <a:solidFill>
                <a:schemeClr val="tx1"/>
              </a:solidFill>
            </a:endParaRPr>
          </a:p>
        </p:txBody>
      </p:sp>
      <p:sp>
        <p:nvSpPr>
          <p:cNvPr id="12" name="Fußzeilenplatzhalter 4">
            <a:extLst>
              <a:ext uri="{FF2B5EF4-FFF2-40B4-BE49-F238E27FC236}">
                <a16:creationId xmlns:a16="http://schemas.microsoft.com/office/drawing/2014/main" id="{369D3173-F246-70E8-3B78-E2055B92104E}"/>
              </a:ext>
            </a:extLst>
          </p:cNvPr>
          <p:cNvSpPr txBox="1">
            <a:spLocks/>
          </p:cNvSpPr>
          <p:nvPr/>
        </p:nvSpPr>
        <p:spPr>
          <a:xfrm>
            <a:off x="8607340" y="6489000"/>
            <a:ext cx="3086100" cy="180000"/>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solidFill>
                  <a:schemeClr val="tx1"/>
                </a:solidFill>
              </a:rPr>
              <a:t>Page 5</a:t>
            </a:r>
          </a:p>
        </p:txBody>
      </p:sp>
    </p:spTree>
    <p:extLst>
      <p:ext uri="{BB962C8B-B14F-4D97-AF65-F5344CB8AC3E}">
        <p14:creationId xmlns:p14="http://schemas.microsoft.com/office/powerpoint/2010/main" val="44761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Rechteck 138">
            <a:extLst>
              <a:ext uri="{FF2B5EF4-FFF2-40B4-BE49-F238E27FC236}">
                <a16:creationId xmlns:a16="http://schemas.microsoft.com/office/drawing/2014/main" id="{859FB17D-E109-FAAE-0D2B-C73B2DD56DCB}"/>
              </a:ext>
            </a:extLst>
          </p:cNvPr>
          <p:cNvSpPr>
            <a:spLocks/>
          </p:cNvSpPr>
          <p:nvPr/>
        </p:nvSpPr>
        <p:spPr>
          <a:xfrm>
            <a:off x="1495862" y="2149848"/>
            <a:ext cx="2160000" cy="1736743"/>
          </a:xfrm>
          <a:prstGeom prst="rect">
            <a:avLst/>
          </a:prstGeom>
          <a:solidFill>
            <a:srgbClr val="BDD52A"/>
          </a:solidFill>
          <a:ln w="12700" cap="sq" cmpd="sng" algn="ctr">
            <a:solidFill>
              <a:srgbClr val="6C7982"/>
            </a:solidFill>
            <a:prstDash val="solid"/>
            <a:miter lim="800000"/>
            <a:tailEnd type="none"/>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b="1" dirty="0">
                <a:solidFill>
                  <a:schemeClr val="bg1"/>
                </a:solidFill>
                <a:latin typeface="EYInterstate Light"/>
              </a:rPr>
              <a:t>Population</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EYInterstate Light"/>
                <a:ea typeface="+mn-ea"/>
                <a:cs typeface="+mn-cs"/>
              </a:rPr>
              <a:t>amount</a:t>
            </a:r>
          </a:p>
        </p:txBody>
      </p:sp>
      <p:grpSp>
        <p:nvGrpSpPr>
          <p:cNvPr id="4" name="Agrupar 1">
            <a:extLst>
              <a:ext uri="{FF2B5EF4-FFF2-40B4-BE49-F238E27FC236}">
                <a16:creationId xmlns:a16="http://schemas.microsoft.com/office/drawing/2014/main" id="{29115E3A-3A4B-9EAE-F531-BBB00465CD6E}"/>
              </a:ext>
            </a:extLst>
          </p:cNvPr>
          <p:cNvGrpSpPr/>
          <p:nvPr/>
        </p:nvGrpSpPr>
        <p:grpSpPr>
          <a:xfrm>
            <a:off x="243840" y="172721"/>
            <a:ext cx="727710" cy="731520"/>
            <a:chOff x="190500" y="60960"/>
            <a:chExt cx="830580" cy="760427"/>
          </a:xfrm>
        </p:grpSpPr>
        <p:sp>
          <p:nvSpPr>
            <p:cNvPr id="5" name="Rectangle 16">
              <a:extLst>
                <a:ext uri="{FF2B5EF4-FFF2-40B4-BE49-F238E27FC236}">
                  <a16:creationId xmlns:a16="http://schemas.microsoft.com/office/drawing/2014/main" id="{2609DA27-7436-B39B-1F93-0F51E6FF3D8A}"/>
                </a:ext>
              </a:extLst>
            </p:cNvPr>
            <p:cNvSpPr/>
            <p:nvPr/>
          </p:nvSpPr>
          <p:spPr>
            <a:xfrm>
              <a:off x="190500" y="60960"/>
              <a:ext cx="830580" cy="760427"/>
            </a:xfrm>
            <a:prstGeom prst="rect">
              <a:avLst/>
            </a:prstGeom>
            <a:solidFill>
              <a:srgbClr val="BDD52A"/>
            </a:solidFill>
            <a:ln w="381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6" name="Rectangle 16">
              <a:extLst>
                <a:ext uri="{FF2B5EF4-FFF2-40B4-BE49-F238E27FC236}">
                  <a16:creationId xmlns:a16="http://schemas.microsoft.com/office/drawing/2014/main" id="{C6A84740-74A4-E562-2BEA-7732B9EEDC22}"/>
                </a:ext>
              </a:extLst>
            </p:cNvPr>
            <p:cNvSpPr/>
            <p:nvPr/>
          </p:nvSpPr>
          <p:spPr>
            <a:xfrm>
              <a:off x="245794" y="113489"/>
              <a:ext cx="721946" cy="655369"/>
            </a:xfrm>
            <a:prstGeom prst="rect">
              <a:avLst/>
            </a:prstGeom>
            <a:solidFill>
              <a:srgbClr val="566067"/>
            </a:solidFill>
            <a:ln>
              <a:solidFill>
                <a:srgbClr val="566067"/>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7" name="Textfeld 4">
              <a:extLst>
                <a:ext uri="{FF2B5EF4-FFF2-40B4-BE49-F238E27FC236}">
                  <a16:creationId xmlns:a16="http://schemas.microsoft.com/office/drawing/2014/main" id="{D9CCB3DE-17C1-B37E-939E-7C885A98539D}"/>
                </a:ext>
              </a:extLst>
            </p:cNvPr>
            <p:cNvSpPr txBox="1"/>
            <p:nvPr/>
          </p:nvSpPr>
          <p:spPr bwMode="gray">
            <a:xfrm>
              <a:off x="389761" y="115477"/>
              <a:ext cx="407305" cy="6398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kern="0" dirty="0">
                  <a:ln w="12700">
                    <a:noFill/>
                  </a:ln>
                  <a:solidFill>
                    <a:schemeClr val="bg1"/>
                  </a:solidFill>
                  <a:latin typeface="EYInterstate Light"/>
                </a:rPr>
                <a:t>4</a:t>
              </a:r>
              <a:endParaRPr kumimoji="0" lang="en-US" sz="3200" b="0" i="0" u="none" strike="noStrike" kern="0" cap="none" spc="0" normalizeH="0" baseline="0" noProof="0" dirty="0">
                <a:ln w="12700">
                  <a:noFill/>
                </a:ln>
                <a:solidFill>
                  <a:schemeClr val="bg1"/>
                </a:solidFill>
                <a:effectLst/>
                <a:uLnTx/>
                <a:uFillTx/>
                <a:latin typeface="EYInterstate Light"/>
                <a:ea typeface="+mn-ea"/>
                <a:cs typeface="+mn-cs"/>
              </a:endParaRPr>
            </a:p>
          </p:txBody>
        </p:sp>
      </p:grpSp>
      <p:pic>
        <p:nvPicPr>
          <p:cNvPr id="8" name="Picture 2" descr="See the source image">
            <a:extLst>
              <a:ext uri="{FF2B5EF4-FFF2-40B4-BE49-F238E27FC236}">
                <a16:creationId xmlns:a16="http://schemas.microsoft.com/office/drawing/2014/main" id="{049F736E-9D6E-B85E-C04C-B0C455C49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9378" y="189000"/>
            <a:ext cx="568123" cy="590400"/>
          </a:xfrm>
          <a:prstGeom prst="rect">
            <a:avLst/>
          </a:prstGeom>
          <a:noFill/>
          <a:ln>
            <a:solidFill>
              <a:srgbClr val="BDD52A"/>
            </a:solidFill>
          </a:ln>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78A1C792-F1CE-B5F2-BB6F-852C88FAC642}"/>
              </a:ext>
            </a:extLst>
          </p:cNvPr>
          <p:cNvSpPr txBox="1"/>
          <p:nvPr/>
        </p:nvSpPr>
        <p:spPr>
          <a:xfrm>
            <a:off x="1097686" y="223253"/>
            <a:ext cx="7080156" cy="707886"/>
          </a:xfrm>
          <a:prstGeom prst="rect">
            <a:avLst/>
          </a:prstGeom>
          <a:noFill/>
        </p:spPr>
        <p:txBody>
          <a:bodyPr wrap="square" rtlCol="0">
            <a:spAutoFit/>
          </a:bodyPr>
          <a:lstStyle/>
          <a:p>
            <a:r>
              <a:rPr lang="en-US" sz="2400" b="1" dirty="0"/>
              <a:t>Machine Learning application to online credit scoring </a:t>
            </a:r>
          </a:p>
          <a:p>
            <a:r>
              <a:rPr lang="en-US" sz="1600" i="1" dirty="0"/>
              <a:t>Exploratory data analysis</a:t>
            </a:r>
            <a:endParaRPr lang="pt-PT" sz="1600" i="1" dirty="0"/>
          </a:p>
        </p:txBody>
      </p:sp>
      <p:cxnSp>
        <p:nvCxnSpPr>
          <p:cNvPr id="10" name="Conexão reta 9">
            <a:extLst>
              <a:ext uri="{FF2B5EF4-FFF2-40B4-BE49-F238E27FC236}">
                <a16:creationId xmlns:a16="http://schemas.microsoft.com/office/drawing/2014/main" id="{069FAD71-8C5A-168B-AAC0-DFBD0D4BEB5E}"/>
              </a:ext>
            </a:extLst>
          </p:cNvPr>
          <p:cNvCxnSpPr>
            <a:cxnSpLocks/>
          </p:cNvCxnSpPr>
          <p:nvPr/>
        </p:nvCxnSpPr>
        <p:spPr>
          <a:xfrm>
            <a:off x="243840" y="1028247"/>
            <a:ext cx="11733661" cy="0"/>
          </a:xfrm>
          <a:prstGeom prst="line">
            <a:avLst/>
          </a:prstGeom>
          <a:ln>
            <a:solidFill>
              <a:srgbClr val="566067"/>
            </a:solidFill>
            <a:prstDash val="lgDash"/>
          </a:ln>
        </p:spPr>
        <p:style>
          <a:lnRef idx="1">
            <a:schemeClr val="accent1"/>
          </a:lnRef>
          <a:fillRef idx="0">
            <a:schemeClr val="accent1"/>
          </a:fillRef>
          <a:effectRef idx="0">
            <a:schemeClr val="accent1"/>
          </a:effectRef>
          <a:fontRef idx="minor">
            <a:schemeClr val="tx1"/>
          </a:fontRef>
        </p:style>
      </p:cxnSp>
      <p:sp>
        <p:nvSpPr>
          <p:cNvPr id="13" name="Rectangle 74">
            <a:extLst>
              <a:ext uri="{FF2B5EF4-FFF2-40B4-BE49-F238E27FC236}">
                <a16:creationId xmlns:a16="http://schemas.microsoft.com/office/drawing/2014/main" id="{36E56801-DD61-ED01-08F7-BCECE068D9A3}"/>
              </a:ext>
            </a:extLst>
          </p:cNvPr>
          <p:cNvSpPr>
            <a:spLocks/>
          </p:cNvSpPr>
          <p:nvPr/>
        </p:nvSpPr>
        <p:spPr>
          <a:xfrm>
            <a:off x="461654" y="1291881"/>
            <a:ext cx="2640134" cy="280066"/>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72000" bIns="36000" rtlCol="0" anchor="t" anchorCtr="0">
            <a:noAutofit/>
          </a:bodyPr>
          <a:lstStyle/>
          <a:p>
            <a:pPr algn="just">
              <a:spcAft>
                <a:spcPts val="500"/>
              </a:spcAft>
              <a:buSzPct val="70000"/>
            </a:pPr>
            <a:r>
              <a:rPr lang="en-US" sz="1400" b="1" dirty="0">
                <a:solidFill>
                  <a:schemeClr val="tx1"/>
                </a:solidFill>
                <a:cs typeface="Times New Roman" panose="02020603050405020304" pitchFamily="18" charset="0"/>
              </a:rPr>
              <a:t>Summarized details of the dataset</a:t>
            </a:r>
          </a:p>
          <a:p>
            <a:pPr algn="just">
              <a:spcAft>
                <a:spcPts val="500"/>
              </a:spcAft>
              <a:buClr>
                <a:srgbClr val="FFE600"/>
              </a:buClr>
              <a:buSzPct val="70000"/>
            </a:pPr>
            <a:endParaRPr lang="en-US" sz="1200" dirty="0">
              <a:solidFill>
                <a:schemeClr val="tx1"/>
              </a:solidFill>
            </a:endParaRPr>
          </a:p>
        </p:txBody>
      </p:sp>
      <p:cxnSp>
        <p:nvCxnSpPr>
          <p:cNvPr id="14" name="Conexão reta 13">
            <a:extLst>
              <a:ext uri="{FF2B5EF4-FFF2-40B4-BE49-F238E27FC236}">
                <a16:creationId xmlns:a16="http://schemas.microsoft.com/office/drawing/2014/main" id="{22737144-0FA4-67E4-DD7E-EE78A4499CC7}"/>
              </a:ext>
            </a:extLst>
          </p:cNvPr>
          <p:cNvCxnSpPr>
            <a:cxnSpLocks/>
          </p:cNvCxnSpPr>
          <p:nvPr/>
        </p:nvCxnSpPr>
        <p:spPr>
          <a:xfrm>
            <a:off x="460956" y="1638944"/>
            <a:ext cx="2640832" cy="0"/>
          </a:xfrm>
          <a:prstGeom prst="line">
            <a:avLst/>
          </a:prstGeom>
          <a:ln w="28575">
            <a:solidFill>
              <a:srgbClr val="BDD52A"/>
            </a:solidFill>
          </a:ln>
        </p:spPr>
        <p:style>
          <a:lnRef idx="1">
            <a:schemeClr val="accent6"/>
          </a:lnRef>
          <a:fillRef idx="0">
            <a:schemeClr val="accent6"/>
          </a:fillRef>
          <a:effectRef idx="0">
            <a:schemeClr val="accent6"/>
          </a:effectRef>
          <a:fontRef idx="minor">
            <a:schemeClr val="tx1"/>
          </a:fontRef>
        </p:style>
      </p:cxnSp>
      <p:sp>
        <p:nvSpPr>
          <p:cNvPr id="140" name="Rechteck 226">
            <a:extLst>
              <a:ext uri="{FF2B5EF4-FFF2-40B4-BE49-F238E27FC236}">
                <a16:creationId xmlns:a16="http://schemas.microsoft.com/office/drawing/2014/main" id="{EA73771F-A28B-E6D1-7ADB-7D5613F05151}"/>
              </a:ext>
            </a:extLst>
          </p:cNvPr>
          <p:cNvSpPr>
            <a:spLocks/>
          </p:cNvSpPr>
          <p:nvPr/>
        </p:nvSpPr>
        <p:spPr>
          <a:xfrm>
            <a:off x="1495862" y="4112109"/>
            <a:ext cx="2160000" cy="1747762"/>
          </a:xfrm>
          <a:prstGeom prst="rect">
            <a:avLst/>
          </a:prstGeom>
          <a:solidFill>
            <a:schemeClr val="bg1">
              <a:lumMod val="75000"/>
              <a:alpha val="60000"/>
            </a:schemeClr>
          </a:solidFill>
          <a:ln w="12700" cap="sq" cmpd="sng" algn="ctr">
            <a:noFill/>
            <a:prstDash val="solid"/>
            <a:miter lim="800000"/>
            <a:tailEnd type="none"/>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0"/>
              </a:spcAft>
              <a:buClrTx/>
              <a:buSzPct val="70000"/>
              <a:buFontTx/>
              <a:buNone/>
              <a:tabLst/>
              <a:defRPr/>
            </a:pPr>
            <a:r>
              <a:rPr kumimoji="0" lang="en-US" sz="1100" b="0" i="0" u="none" strike="noStrike" kern="1200" cap="none" spc="0" normalizeH="0" baseline="0" noProof="0" dirty="0">
                <a:ln>
                  <a:noFill/>
                </a:ln>
                <a:effectLst/>
                <a:uLnTx/>
                <a:uFillTx/>
                <a:ea typeface="+mn-ea"/>
                <a:cs typeface="+mn-cs"/>
              </a:rPr>
              <a:t>The dataset was provided by Lending Club. Initially it contained 2.26 million rows and 151 different features. </a:t>
            </a:r>
          </a:p>
        </p:txBody>
      </p:sp>
      <p:grpSp>
        <p:nvGrpSpPr>
          <p:cNvPr id="217" name="Group 216">
            <a:extLst>
              <a:ext uri="{FF2B5EF4-FFF2-40B4-BE49-F238E27FC236}">
                <a16:creationId xmlns:a16="http://schemas.microsoft.com/office/drawing/2014/main" id="{5CF0A8DC-EEB0-4EDC-CD5D-E363C848CD37}"/>
              </a:ext>
            </a:extLst>
          </p:cNvPr>
          <p:cNvGrpSpPr/>
          <p:nvPr/>
        </p:nvGrpSpPr>
        <p:grpSpPr>
          <a:xfrm>
            <a:off x="4460225" y="2160409"/>
            <a:ext cx="2188767" cy="3699462"/>
            <a:chOff x="3776202" y="2166650"/>
            <a:chExt cx="2188767" cy="3699462"/>
          </a:xfrm>
        </p:grpSpPr>
        <p:sp>
          <p:nvSpPr>
            <p:cNvPr id="138" name="Rechteck 228">
              <a:extLst>
                <a:ext uri="{FF2B5EF4-FFF2-40B4-BE49-F238E27FC236}">
                  <a16:creationId xmlns:a16="http://schemas.microsoft.com/office/drawing/2014/main" id="{5E0883C5-29D7-84D1-202E-A74E9E1276F3}"/>
                </a:ext>
              </a:extLst>
            </p:cNvPr>
            <p:cNvSpPr>
              <a:spLocks/>
            </p:cNvSpPr>
            <p:nvPr/>
          </p:nvSpPr>
          <p:spPr>
            <a:xfrm>
              <a:off x="3776202" y="4118350"/>
              <a:ext cx="2160000" cy="1747762"/>
            </a:xfrm>
            <a:prstGeom prst="rect">
              <a:avLst/>
            </a:prstGeom>
            <a:solidFill>
              <a:schemeClr val="bg1">
                <a:lumMod val="75000"/>
                <a:alpha val="60000"/>
              </a:schemeClr>
            </a:solidFill>
            <a:ln w="12700" cap="sq" cmpd="sng" algn="ctr">
              <a:noFill/>
              <a:prstDash val="solid"/>
              <a:miter lim="800000"/>
              <a:tailEnd type="none"/>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Pct val="70000"/>
                <a:buFontTx/>
                <a:buNone/>
                <a:tabLst/>
                <a:defRPr/>
              </a:pPr>
              <a:endParaRPr kumimoji="0" lang="en-US" sz="1400" b="0" i="0" u="none" strike="noStrike" kern="1200" cap="none" spc="0" normalizeH="0" baseline="0" noProof="0" dirty="0">
                <a:ln>
                  <a:noFill/>
                </a:ln>
                <a:solidFill>
                  <a:srgbClr val="FFE600"/>
                </a:solidFill>
                <a:effectLst/>
                <a:uLnTx/>
                <a:uFillTx/>
                <a:latin typeface="EYInterstate Light"/>
                <a:ea typeface="+mn-ea"/>
                <a:cs typeface="+mn-cs"/>
              </a:endParaRPr>
            </a:p>
          </p:txBody>
        </p:sp>
        <p:sp>
          <p:nvSpPr>
            <p:cNvPr id="214" name="Rechteck 138">
              <a:extLst>
                <a:ext uri="{FF2B5EF4-FFF2-40B4-BE49-F238E27FC236}">
                  <a16:creationId xmlns:a16="http://schemas.microsoft.com/office/drawing/2014/main" id="{E94D1DC5-403A-517B-5801-AC4E3340EF7C}"/>
                </a:ext>
              </a:extLst>
            </p:cNvPr>
            <p:cNvSpPr>
              <a:spLocks/>
            </p:cNvSpPr>
            <p:nvPr/>
          </p:nvSpPr>
          <p:spPr>
            <a:xfrm>
              <a:off x="3792768" y="2166650"/>
              <a:ext cx="2160000" cy="1736743"/>
            </a:xfrm>
            <a:prstGeom prst="rect">
              <a:avLst/>
            </a:prstGeom>
            <a:solidFill>
              <a:srgbClr val="BDD52A"/>
            </a:solidFill>
            <a:ln w="12700" cap="sq" cmpd="sng" algn="ctr">
              <a:solidFill>
                <a:srgbClr val="6C7982"/>
              </a:solidFill>
              <a:prstDash val="solid"/>
              <a:miter lim="800000"/>
              <a:tailEnd type="none"/>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EYInterstate Light"/>
                  <a:ea typeface="+mn-ea"/>
                  <a:cs typeface="+mn-cs"/>
                </a:rPr>
                <a:t>Features </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b="1" dirty="0">
                  <a:solidFill>
                    <a:schemeClr val="bg1"/>
                  </a:solidFill>
                  <a:latin typeface="EYInterstate Light"/>
                </a:rPr>
                <a:t>description</a:t>
              </a:r>
              <a:endParaRPr kumimoji="0" lang="en-US" sz="1800" b="1" i="0" u="none" strike="noStrike" kern="1200" cap="none" spc="0" normalizeH="0" baseline="0" noProof="0" dirty="0">
                <a:ln>
                  <a:noFill/>
                </a:ln>
                <a:solidFill>
                  <a:schemeClr val="bg1"/>
                </a:solidFill>
                <a:effectLst/>
                <a:uLnTx/>
                <a:uFillTx/>
                <a:latin typeface="EYInterstate Light"/>
                <a:ea typeface="+mn-ea"/>
                <a:cs typeface="+mn-cs"/>
              </a:endParaRPr>
            </a:p>
          </p:txBody>
        </p:sp>
        <p:sp>
          <p:nvSpPr>
            <p:cNvPr id="129" name="Rechteck 115">
              <a:extLst>
                <a:ext uri="{FF2B5EF4-FFF2-40B4-BE49-F238E27FC236}">
                  <a16:creationId xmlns:a16="http://schemas.microsoft.com/office/drawing/2014/main" id="{2DF48BA8-8BAF-C9D8-D517-261B091850CA}"/>
                </a:ext>
              </a:extLst>
            </p:cNvPr>
            <p:cNvSpPr/>
            <p:nvPr/>
          </p:nvSpPr>
          <p:spPr>
            <a:xfrm>
              <a:off x="3835385" y="4169689"/>
              <a:ext cx="2012705" cy="1559498"/>
            </a:xfrm>
            <a:prstGeom prst="rect">
              <a:avLst/>
            </a:prstGeom>
            <a:ln>
              <a:noFill/>
            </a:ln>
          </p:spPr>
          <p:txBody>
            <a:bodyPr lIns="0" tIns="0" rIns="0" bIns="0">
              <a:noAutofit/>
            </a:bodyPr>
            <a:lstStyle/>
            <a:p>
              <a:pPr algn="just">
                <a:spcBef>
                  <a:spcPts val="600"/>
                </a:spcBef>
              </a:pPr>
              <a:r>
                <a:rPr lang="en-US" sz="1100" dirty="0"/>
                <a:t>Personal details (e.g., address, employment status, home ownership)</a:t>
              </a:r>
            </a:p>
            <a:p>
              <a:pPr algn="just">
                <a:spcBef>
                  <a:spcPts val="600"/>
                </a:spcBef>
              </a:pPr>
              <a:r>
                <a:rPr lang="en-US" sz="1100" dirty="0"/>
                <a:t>Credit history (e.g., the balance of accounts and revolving and current past due accounts)</a:t>
              </a:r>
            </a:p>
            <a:p>
              <a:pPr algn="just">
                <a:spcBef>
                  <a:spcPts val="600"/>
                </a:spcBef>
              </a:pPr>
              <a:r>
                <a:rPr lang="en-US" sz="1100" dirty="0"/>
                <a:t>Loan characteristics (e.g., purpose, grade, term)</a:t>
              </a:r>
            </a:p>
          </p:txBody>
        </p:sp>
        <p:grpSp>
          <p:nvGrpSpPr>
            <p:cNvPr id="146" name="Group 218">
              <a:extLst>
                <a:ext uri="{FF2B5EF4-FFF2-40B4-BE49-F238E27FC236}">
                  <a16:creationId xmlns:a16="http://schemas.microsoft.com/office/drawing/2014/main" id="{EC9AE8FC-18F1-D1F3-ED7E-1EE5CE8A9EEF}"/>
                </a:ext>
              </a:extLst>
            </p:cNvPr>
            <p:cNvGrpSpPr>
              <a:grpSpLocks/>
            </p:cNvGrpSpPr>
            <p:nvPr/>
          </p:nvGrpSpPr>
          <p:grpSpPr>
            <a:xfrm>
              <a:off x="4858697" y="2732012"/>
              <a:ext cx="1106272" cy="997712"/>
              <a:chOff x="6843713" y="2859088"/>
              <a:chExt cx="1358900" cy="1225549"/>
            </a:xfrm>
            <a:solidFill>
              <a:schemeClr val="bg1"/>
            </a:solidFill>
          </p:grpSpPr>
          <p:sp>
            <p:nvSpPr>
              <p:cNvPr id="147" name="Freeform 47">
                <a:extLst>
                  <a:ext uri="{FF2B5EF4-FFF2-40B4-BE49-F238E27FC236}">
                    <a16:creationId xmlns:a16="http://schemas.microsoft.com/office/drawing/2014/main" id="{D6D8A24D-539F-B058-44F3-F33578702556}"/>
                  </a:ext>
                </a:extLst>
              </p:cNvPr>
              <p:cNvSpPr>
                <a:spLocks/>
              </p:cNvSpPr>
              <p:nvPr/>
            </p:nvSpPr>
            <p:spPr bwMode="auto">
              <a:xfrm>
                <a:off x="6843713" y="2941638"/>
                <a:ext cx="536575" cy="1120775"/>
              </a:xfrm>
              <a:custGeom>
                <a:avLst/>
                <a:gdLst>
                  <a:gd name="T0" fmla="*/ 212 w 338"/>
                  <a:gd name="T1" fmla="*/ 706 h 706"/>
                  <a:gd name="T2" fmla="*/ 140 w 338"/>
                  <a:gd name="T3" fmla="*/ 598 h 706"/>
                  <a:gd name="T4" fmla="*/ 128 w 338"/>
                  <a:gd name="T5" fmla="*/ 598 h 706"/>
                  <a:gd name="T6" fmla="*/ 110 w 338"/>
                  <a:gd name="T7" fmla="*/ 590 h 706"/>
                  <a:gd name="T8" fmla="*/ 96 w 338"/>
                  <a:gd name="T9" fmla="*/ 576 h 706"/>
                  <a:gd name="T10" fmla="*/ 88 w 338"/>
                  <a:gd name="T11" fmla="*/ 556 h 706"/>
                  <a:gd name="T12" fmla="*/ 86 w 338"/>
                  <a:gd name="T13" fmla="*/ 470 h 706"/>
                  <a:gd name="T14" fmla="*/ 30 w 338"/>
                  <a:gd name="T15" fmla="*/ 470 h 706"/>
                  <a:gd name="T16" fmla="*/ 16 w 338"/>
                  <a:gd name="T17" fmla="*/ 466 h 706"/>
                  <a:gd name="T18" fmla="*/ 6 w 338"/>
                  <a:gd name="T19" fmla="*/ 458 h 706"/>
                  <a:gd name="T20" fmla="*/ 2 w 338"/>
                  <a:gd name="T21" fmla="*/ 450 h 706"/>
                  <a:gd name="T22" fmla="*/ 0 w 338"/>
                  <a:gd name="T23" fmla="*/ 436 h 706"/>
                  <a:gd name="T24" fmla="*/ 64 w 338"/>
                  <a:gd name="T25" fmla="*/ 274 h 706"/>
                  <a:gd name="T26" fmla="*/ 70 w 338"/>
                  <a:gd name="T27" fmla="*/ 244 h 706"/>
                  <a:gd name="T28" fmla="*/ 76 w 338"/>
                  <a:gd name="T29" fmla="*/ 194 h 706"/>
                  <a:gd name="T30" fmla="*/ 90 w 338"/>
                  <a:gd name="T31" fmla="*/ 148 h 706"/>
                  <a:gd name="T32" fmla="*/ 114 w 338"/>
                  <a:gd name="T33" fmla="*/ 106 h 706"/>
                  <a:gd name="T34" fmla="*/ 146 w 338"/>
                  <a:gd name="T35" fmla="*/ 70 h 706"/>
                  <a:gd name="T36" fmla="*/ 184 w 338"/>
                  <a:gd name="T37" fmla="*/ 40 h 706"/>
                  <a:gd name="T38" fmla="*/ 228 w 338"/>
                  <a:gd name="T39" fmla="*/ 18 h 706"/>
                  <a:gd name="T40" fmla="*/ 276 w 338"/>
                  <a:gd name="T41" fmla="*/ 4 h 706"/>
                  <a:gd name="T42" fmla="*/ 328 w 338"/>
                  <a:gd name="T43" fmla="*/ 0 h 706"/>
                  <a:gd name="T44" fmla="*/ 338 w 338"/>
                  <a:gd name="T45" fmla="*/ 18 h 706"/>
                  <a:gd name="T46" fmla="*/ 328 w 338"/>
                  <a:gd name="T47" fmla="*/ 18 h 706"/>
                  <a:gd name="T48" fmla="*/ 280 w 338"/>
                  <a:gd name="T49" fmla="*/ 22 h 706"/>
                  <a:gd name="T50" fmla="*/ 234 w 338"/>
                  <a:gd name="T51" fmla="*/ 36 h 706"/>
                  <a:gd name="T52" fmla="*/ 194 w 338"/>
                  <a:gd name="T53" fmla="*/ 56 h 706"/>
                  <a:gd name="T54" fmla="*/ 158 w 338"/>
                  <a:gd name="T55" fmla="*/ 84 h 706"/>
                  <a:gd name="T56" fmla="*/ 130 w 338"/>
                  <a:gd name="T57" fmla="*/ 118 h 706"/>
                  <a:gd name="T58" fmla="*/ 108 w 338"/>
                  <a:gd name="T59" fmla="*/ 156 h 706"/>
                  <a:gd name="T60" fmla="*/ 94 w 338"/>
                  <a:gd name="T61" fmla="*/ 200 h 706"/>
                  <a:gd name="T62" fmla="*/ 88 w 338"/>
                  <a:gd name="T63" fmla="*/ 246 h 706"/>
                  <a:gd name="T64" fmla="*/ 82 w 338"/>
                  <a:gd name="T65" fmla="*/ 280 h 706"/>
                  <a:gd name="T66" fmla="*/ 18 w 338"/>
                  <a:gd name="T67" fmla="*/ 436 h 706"/>
                  <a:gd name="T68" fmla="*/ 20 w 338"/>
                  <a:gd name="T69" fmla="*/ 448 h 706"/>
                  <a:gd name="T70" fmla="*/ 24 w 338"/>
                  <a:gd name="T71" fmla="*/ 450 h 706"/>
                  <a:gd name="T72" fmla="*/ 104 w 338"/>
                  <a:gd name="T73" fmla="*/ 452 h 706"/>
                  <a:gd name="T74" fmla="*/ 104 w 338"/>
                  <a:gd name="T75" fmla="*/ 546 h 706"/>
                  <a:gd name="T76" fmla="*/ 108 w 338"/>
                  <a:gd name="T77" fmla="*/ 560 h 706"/>
                  <a:gd name="T78" fmla="*/ 114 w 338"/>
                  <a:gd name="T79" fmla="*/ 570 h 706"/>
                  <a:gd name="T80" fmla="*/ 126 w 338"/>
                  <a:gd name="T81" fmla="*/ 578 h 706"/>
                  <a:gd name="T82" fmla="*/ 140 w 338"/>
                  <a:gd name="T83" fmla="*/ 580 h 706"/>
                  <a:gd name="T84" fmla="*/ 230 w 338"/>
                  <a:gd name="T85"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8" h="706">
                    <a:moveTo>
                      <a:pt x="230" y="706"/>
                    </a:moveTo>
                    <a:lnTo>
                      <a:pt x="212" y="706"/>
                    </a:lnTo>
                    <a:lnTo>
                      <a:pt x="212" y="598"/>
                    </a:lnTo>
                    <a:lnTo>
                      <a:pt x="140" y="598"/>
                    </a:lnTo>
                    <a:lnTo>
                      <a:pt x="140" y="598"/>
                    </a:lnTo>
                    <a:lnTo>
                      <a:pt x="128" y="598"/>
                    </a:lnTo>
                    <a:lnTo>
                      <a:pt x="118" y="594"/>
                    </a:lnTo>
                    <a:lnTo>
                      <a:pt x="110" y="590"/>
                    </a:lnTo>
                    <a:lnTo>
                      <a:pt x="102" y="584"/>
                    </a:lnTo>
                    <a:lnTo>
                      <a:pt x="96" y="576"/>
                    </a:lnTo>
                    <a:lnTo>
                      <a:pt x="90" y="566"/>
                    </a:lnTo>
                    <a:lnTo>
                      <a:pt x="88" y="556"/>
                    </a:lnTo>
                    <a:lnTo>
                      <a:pt x="86" y="546"/>
                    </a:lnTo>
                    <a:lnTo>
                      <a:pt x="86" y="470"/>
                    </a:lnTo>
                    <a:lnTo>
                      <a:pt x="30" y="470"/>
                    </a:lnTo>
                    <a:lnTo>
                      <a:pt x="30" y="470"/>
                    </a:lnTo>
                    <a:lnTo>
                      <a:pt x="22" y="470"/>
                    </a:lnTo>
                    <a:lnTo>
                      <a:pt x="16" y="466"/>
                    </a:lnTo>
                    <a:lnTo>
                      <a:pt x="10" y="462"/>
                    </a:lnTo>
                    <a:lnTo>
                      <a:pt x="6" y="458"/>
                    </a:lnTo>
                    <a:lnTo>
                      <a:pt x="6" y="458"/>
                    </a:lnTo>
                    <a:lnTo>
                      <a:pt x="2" y="450"/>
                    </a:lnTo>
                    <a:lnTo>
                      <a:pt x="0" y="444"/>
                    </a:lnTo>
                    <a:lnTo>
                      <a:pt x="0" y="436"/>
                    </a:lnTo>
                    <a:lnTo>
                      <a:pt x="2" y="430"/>
                    </a:lnTo>
                    <a:lnTo>
                      <a:pt x="64" y="274"/>
                    </a:lnTo>
                    <a:lnTo>
                      <a:pt x="70" y="244"/>
                    </a:lnTo>
                    <a:lnTo>
                      <a:pt x="70" y="244"/>
                    </a:lnTo>
                    <a:lnTo>
                      <a:pt x="72" y="220"/>
                    </a:lnTo>
                    <a:lnTo>
                      <a:pt x="76" y="194"/>
                    </a:lnTo>
                    <a:lnTo>
                      <a:pt x="82" y="172"/>
                    </a:lnTo>
                    <a:lnTo>
                      <a:pt x="90" y="148"/>
                    </a:lnTo>
                    <a:lnTo>
                      <a:pt x="102" y="128"/>
                    </a:lnTo>
                    <a:lnTo>
                      <a:pt x="114" y="106"/>
                    </a:lnTo>
                    <a:lnTo>
                      <a:pt x="130" y="88"/>
                    </a:lnTo>
                    <a:lnTo>
                      <a:pt x="146" y="70"/>
                    </a:lnTo>
                    <a:lnTo>
                      <a:pt x="164" y="54"/>
                    </a:lnTo>
                    <a:lnTo>
                      <a:pt x="184" y="40"/>
                    </a:lnTo>
                    <a:lnTo>
                      <a:pt x="204" y="28"/>
                    </a:lnTo>
                    <a:lnTo>
                      <a:pt x="228" y="18"/>
                    </a:lnTo>
                    <a:lnTo>
                      <a:pt x="250" y="10"/>
                    </a:lnTo>
                    <a:lnTo>
                      <a:pt x="276" y="4"/>
                    </a:lnTo>
                    <a:lnTo>
                      <a:pt x="302" y="0"/>
                    </a:lnTo>
                    <a:lnTo>
                      <a:pt x="328" y="0"/>
                    </a:lnTo>
                    <a:lnTo>
                      <a:pt x="338" y="0"/>
                    </a:lnTo>
                    <a:lnTo>
                      <a:pt x="338" y="18"/>
                    </a:lnTo>
                    <a:lnTo>
                      <a:pt x="328" y="18"/>
                    </a:lnTo>
                    <a:lnTo>
                      <a:pt x="328" y="18"/>
                    </a:lnTo>
                    <a:lnTo>
                      <a:pt x="304" y="18"/>
                    </a:lnTo>
                    <a:lnTo>
                      <a:pt x="280" y="22"/>
                    </a:lnTo>
                    <a:lnTo>
                      <a:pt x="256" y="28"/>
                    </a:lnTo>
                    <a:lnTo>
                      <a:pt x="234" y="36"/>
                    </a:lnTo>
                    <a:lnTo>
                      <a:pt x="214" y="44"/>
                    </a:lnTo>
                    <a:lnTo>
                      <a:pt x="194" y="56"/>
                    </a:lnTo>
                    <a:lnTo>
                      <a:pt x="176" y="70"/>
                    </a:lnTo>
                    <a:lnTo>
                      <a:pt x="158" y="84"/>
                    </a:lnTo>
                    <a:lnTo>
                      <a:pt x="142" y="100"/>
                    </a:lnTo>
                    <a:lnTo>
                      <a:pt x="130" y="118"/>
                    </a:lnTo>
                    <a:lnTo>
                      <a:pt x="118" y="136"/>
                    </a:lnTo>
                    <a:lnTo>
                      <a:pt x="108" y="156"/>
                    </a:lnTo>
                    <a:lnTo>
                      <a:pt x="100" y="178"/>
                    </a:lnTo>
                    <a:lnTo>
                      <a:pt x="94" y="200"/>
                    </a:lnTo>
                    <a:lnTo>
                      <a:pt x="90" y="222"/>
                    </a:lnTo>
                    <a:lnTo>
                      <a:pt x="88" y="246"/>
                    </a:lnTo>
                    <a:lnTo>
                      <a:pt x="88" y="248"/>
                    </a:lnTo>
                    <a:lnTo>
                      <a:pt x="82" y="280"/>
                    </a:lnTo>
                    <a:lnTo>
                      <a:pt x="18" y="436"/>
                    </a:lnTo>
                    <a:lnTo>
                      <a:pt x="18" y="436"/>
                    </a:lnTo>
                    <a:lnTo>
                      <a:pt x="18" y="442"/>
                    </a:lnTo>
                    <a:lnTo>
                      <a:pt x="20" y="448"/>
                    </a:lnTo>
                    <a:lnTo>
                      <a:pt x="20" y="448"/>
                    </a:lnTo>
                    <a:lnTo>
                      <a:pt x="24" y="450"/>
                    </a:lnTo>
                    <a:lnTo>
                      <a:pt x="30" y="452"/>
                    </a:lnTo>
                    <a:lnTo>
                      <a:pt x="104" y="452"/>
                    </a:lnTo>
                    <a:lnTo>
                      <a:pt x="104" y="546"/>
                    </a:lnTo>
                    <a:lnTo>
                      <a:pt x="104" y="546"/>
                    </a:lnTo>
                    <a:lnTo>
                      <a:pt x="106" y="552"/>
                    </a:lnTo>
                    <a:lnTo>
                      <a:pt x="108" y="560"/>
                    </a:lnTo>
                    <a:lnTo>
                      <a:pt x="110" y="566"/>
                    </a:lnTo>
                    <a:lnTo>
                      <a:pt x="114" y="570"/>
                    </a:lnTo>
                    <a:lnTo>
                      <a:pt x="120" y="574"/>
                    </a:lnTo>
                    <a:lnTo>
                      <a:pt x="126" y="578"/>
                    </a:lnTo>
                    <a:lnTo>
                      <a:pt x="132" y="580"/>
                    </a:lnTo>
                    <a:lnTo>
                      <a:pt x="140" y="580"/>
                    </a:lnTo>
                    <a:lnTo>
                      <a:pt x="230" y="580"/>
                    </a:lnTo>
                    <a:lnTo>
                      <a:pt x="230" y="70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E2E38"/>
                  </a:solidFill>
                  <a:effectLst/>
                  <a:uLnTx/>
                  <a:uFillTx/>
                  <a:latin typeface="EYInterstate Light"/>
                  <a:ea typeface="+mn-ea"/>
                  <a:cs typeface="+mn-cs"/>
                </a:endParaRPr>
              </a:p>
            </p:txBody>
          </p:sp>
          <p:sp>
            <p:nvSpPr>
              <p:cNvPr id="148" name="Freeform 48">
                <a:extLst>
                  <a:ext uri="{FF2B5EF4-FFF2-40B4-BE49-F238E27FC236}">
                    <a16:creationId xmlns:a16="http://schemas.microsoft.com/office/drawing/2014/main" id="{2B78631D-59E8-C7D9-74B1-5163818744C2}"/>
                  </a:ext>
                </a:extLst>
              </p:cNvPr>
              <p:cNvSpPr>
                <a:spLocks noEditPoints="1"/>
              </p:cNvSpPr>
              <p:nvPr/>
            </p:nvSpPr>
            <p:spPr bwMode="auto">
              <a:xfrm>
                <a:off x="7370763" y="2938463"/>
                <a:ext cx="762000" cy="1076325"/>
              </a:xfrm>
              <a:custGeom>
                <a:avLst/>
                <a:gdLst>
                  <a:gd name="T0" fmla="*/ 144 w 480"/>
                  <a:gd name="T1" fmla="*/ 460 h 678"/>
                  <a:gd name="T2" fmla="*/ 112 w 480"/>
                  <a:gd name="T3" fmla="*/ 444 h 678"/>
                  <a:gd name="T4" fmla="*/ 72 w 480"/>
                  <a:gd name="T5" fmla="*/ 412 h 678"/>
                  <a:gd name="T6" fmla="*/ 40 w 480"/>
                  <a:gd name="T7" fmla="*/ 372 h 678"/>
                  <a:gd name="T8" fmla="*/ 16 w 480"/>
                  <a:gd name="T9" fmla="*/ 326 h 678"/>
                  <a:gd name="T10" fmla="*/ 2 w 480"/>
                  <a:gd name="T11" fmla="*/ 276 h 678"/>
                  <a:gd name="T12" fmla="*/ 0 w 480"/>
                  <a:gd name="T13" fmla="*/ 240 h 678"/>
                  <a:gd name="T14" fmla="*/ 10 w 480"/>
                  <a:gd name="T15" fmla="*/ 168 h 678"/>
                  <a:gd name="T16" fmla="*/ 40 w 480"/>
                  <a:gd name="T17" fmla="*/ 106 h 678"/>
                  <a:gd name="T18" fmla="*/ 88 w 480"/>
                  <a:gd name="T19" fmla="*/ 54 h 678"/>
                  <a:gd name="T20" fmla="*/ 146 w 480"/>
                  <a:gd name="T21" fmla="*/ 18 h 678"/>
                  <a:gd name="T22" fmla="*/ 216 w 480"/>
                  <a:gd name="T23" fmla="*/ 2 h 678"/>
                  <a:gd name="T24" fmla="*/ 264 w 480"/>
                  <a:gd name="T25" fmla="*/ 2 h 678"/>
                  <a:gd name="T26" fmla="*/ 334 w 480"/>
                  <a:gd name="T27" fmla="*/ 18 h 678"/>
                  <a:gd name="T28" fmla="*/ 392 w 480"/>
                  <a:gd name="T29" fmla="*/ 54 h 678"/>
                  <a:gd name="T30" fmla="*/ 440 w 480"/>
                  <a:gd name="T31" fmla="*/ 106 h 678"/>
                  <a:gd name="T32" fmla="*/ 470 w 480"/>
                  <a:gd name="T33" fmla="*/ 168 h 678"/>
                  <a:gd name="T34" fmla="*/ 480 w 480"/>
                  <a:gd name="T35" fmla="*/ 240 h 678"/>
                  <a:gd name="T36" fmla="*/ 478 w 480"/>
                  <a:gd name="T37" fmla="*/ 276 h 678"/>
                  <a:gd name="T38" fmla="*/ 464 w 480"/>
                  <a:gd name="T39" fmla="*/ 328 h 678"/>
                  <a:gd name="T40" fmla="*/ 440 w 480"/>
                  <a:gd name="T41" fmla="*/ 374 h 678"/>
                  <a:gd name="T42" fmla="*/ 408 w 480"/>
                  <a:gd name="T43" fmla="*/ 414 h 678"/>
                  <a:gd name="T44" fmla="*/ 366 w 480"/>
                  <a:gd name="T45" fmla="*/ 446 h 678"/>
                  <a:gd name="T46" fmla="*/ 334 w 480"/>
                  <a:gd name="T47" fmla="*/ 678 h 678"/>
                  <a:gd name="T48" fmla="*/ 316 w 480"/>
                  <a:gd name="T49" fmla="*/ 450 h 678"/>
                  <a:gd name="T50" fmla="*/ 336 w 480"/>
                  <a:gd name="T51" fmla="*/ 440 h 678"/>
                  <a:gd name="T52" fmla="*/ 380 w 480"/>
                  <a:gd name="T53" fmla="*/ 414 h 678"/>
                  <a:gd name="T54" fmla="*/ 414 w 480"/>
                  <a:gd name="T55" fmla="*/ 378 h 678"/>
                  <a:gd name="T56" fmla="*/ 440 w 480"/>
                  <a:gd name="T57" fmla="*/ 338 h 678"/>
                  <a:gd name="T58" fmla="*/ 456 w 480"/>
                  <a:gd name="T59" fmla="*/ 290 h 678"/>
                  <a:gd name="T60" fmla="*/ 462 w 480"/>
                  <a:gd name="T61" fmla="*/ 240 h 678"/>
                  <a:gd name="T62" fmla="*/ 458 w 480"/>
                  <a:gd name="T63" fmla="*/ 196 h 678"/>
                  <a:gd name="T64" fmla="*/ 436 w 480"/>
                  <a:gd name="T65" fmla="*/ 134 h 678"/>
                  <a:gd name="T66" fmla="*/ 398 w 480"/>
                  <a:gd name="T67" fmla="*/ 84 h 678"/>
                  <a:gd name="T68" fmla="*/ 346 w 480"/>
                  <a:gd name="T69" fmla="*/ 44 h 678"/>
                  <a:gd name="T70" fmla="*/ 284 w 480"/>
                  <a:gd name="T71" fmla="*/ 22 h 678"/>
                  <a:gd name="T72" fmla="*/ 240 w 480"/>
                  <a:gd name="T73" fmla="*/ 18 h 678"/>
                  <a:gd name="T74" fmla="*/ 174 w 480"/>
                  <a:gd name="T75" fmla="*/ 28 h 678"/>
                  <a:gd name="T76" fmla="*/ 116 w 480"/>
                  <a:gd name="T77" fmla="*/ 56 h 678"/>
                  <a:gd name="T78" fmla="*/ 68 w 480"/>
                  <a:gd name="T79" fmla="*/ 98 h 678"/>
                  <a:gd name="T80" fmla="*/ 36 w 480"/>
                  <a:gd name="T81" fmla="*/ 154 h 678"/>
                  <a:gd name="T82" fmla="*/ 20 w 480"/>
                  <a:gd name="T83" fmla="*/ 218 h 678"/>
                  <a:gd name="T84" fmla="*/ 18 w 480"/>
                  <a:gd name="T85" fmla="*/ 258 h 678"/>
                  <a:gd name="T86" fmla="*/ 28 w 480"/>
                  <a:gd name="T87" fmla="*/ 306 h 678"/>
                  <a:gd name="T88" fmla="*/ 56 w 480"/>
                  <a:gd name="T89" fmla="*/ 364 h 678"/>
                  <a:gd name="T90" fmla="*/ 100 w 480"/>
                  <a:gd name="T91" fmla="*/ 412 h 678"/>
                  <a:gd name="T92" fmla="*/ 142 w 480"/>
                  <a:gd name="T93" fmla="*/ 440 h 678"/>
                  <a:gd name="T94" fmla="*/ 162 w 480"/>
                  <a:gd name="T95" fmla="*/ 660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0" h="678">
                    <a:moveTo>
                      <a:pt x="334" y="678"/>
                    </a:moveTo>
                    <a:lnTo>
                      <a:pt x="144" y="678"/>
                    </a:lnTo>
                    <a:lnTo>
                      <a:pt x="144" y="460"/>
                    </a:lnTo>
                    <a:lnTo>
                      <a:pt x="144" y="460"/>
                    </a:lnTo>
                    <a:lnTo>
                      <a:pt x="128" y="452"/>
                    </a:lnTo>
                    <a:lnTo>
                      <a:pt x="112" y="444"/>
                    </a:lnTo>
                    <a:lnTo>
                      <a:pt x="98" y="434"/>
                    </a:lnTo>
                    <a:lnTo>
                      <a:pt x="84" y="424"/>
                    </a:lnTo>
                    <a:lnTo>
                      <a:pt x="72" y="412"/>
                    </a:lnTo>
                    <a:lnTo>
                      <a:pt x="60" y="400"/>
                    </a:lnTo>
                    <a:lnTo>
                      <a:pt x="48" y="386"/>
                    </a:lnTo>
                    <a:lnTo>
                      <a:pt x="40" y="372"/>
                    </a:lnTo>
                    <a:lnTo>
                      <a:pt x="30" y="358"/>
                    </a:lnTo>
                    <a:lnTo>
                      <a:pt x="22" y="342"/>
                    </a:lnTo>
                    <a:lnTo>
                      <a:pt x="16" y="326"/>
                    </a:lnTo>
                    <a:lnTo>
                      <a:pt x="10" y="310"/>
                    </a:lnTo>
                    <a:lnTo>
                      <a:pt x="6" y="294"/>
                    </a:lnTo>
                    <a:lnTo>
                      <a:pt x="2" y="276"/>
                    </a:lnTo>
                    <a:lnTo>
                      <a:pt x="0" y="258"/>
                    </a:lnTo>
                    <a:lnTo>
                      <a:pt x="0" y="240"/>
                    </a:lnTo>
                    <a:lnTo>
                      <a:pt x="0" y="240"/>
                    </a:lnTo>
                    <a:lnTo>
                      <a:pt x="2" y="216"/>
                    </a:lnTo>
                    <a:lnTo>
                      <a:pt x="4" y="192"/>
                    </a:lnTo>
                    <a:lnTo>
                      <a:pt x="10" y="168"/>
                    </a:lnTo>
                    <a:lnTo>
                      <a:pt x="18" y="146"/>
                    </a:lnTo>
                    <a:lnTo>
                      <a:pt x="28" y="126"/>
                    </a:lnTo>
                    <a:lnTo>
                      <a:pt x="40" y="106"/>
                    </a:lnTo>
                    <a:lnTo>
                      <a:pt x="54" y="88"/>
                    </a:lnTo>
                    <a:lnTo>
                      <a:pt x="70" y="70"/>
                    </a:lnTo>
                    <a:lnTo>
                      <a:pt x="88" y="54"/>
                    </a:lnTo>
                    <a:lnTo>
                      <a:pt x="106" y="42"/>
                    </a:lnTo>
                    <a:lnTo>
                      <a:pt x="126" y="30"/>
                    </a:lnTo>
                    <a:lnTo>
                      <a:pt x="146" y="18"/>
                    </a:lnTo>
                    <a:lnTo>
                      <a:pt x="168" y="10"/>
                    </a:lnTo>
                    <a:lnTo>
                      <a:pt x="192" y="4"/>
                    </a:lnTo>
                    <a:lnTo>
                      <a:pt x="216" y="2"/>
                    </a:lnTo>
                    <a:lnTo>
                      <a:pt x="240" y="0"/>
                    </a:lnTo>
                    <a:lnTo>
                      <a:pt x="240" y="0"/>
                    </a:lnTo>
                    <a:lnTo>
                      <a:pt x="264" y="2"/>
                    </a:lnTo>
                    <a:lnTo>
                      <a:pt x="288" y="4"/>
                    </a:lnTo>
                    <a:lnTo>
                      <a:pt x="312" y="10"/>
                    </a:lnTo>
                    <a:lnTo>
                      <a:pt x="334" y="18"/>
                    </a:lnTo>
                    <a:lnTo>
                      <a:pt x="354" y="30"/>
                    </a:lnTo>
                    <a:lnTo>
                      <a:pt x="374" y="42"/>
                    </a:lnTo>
                    <a:lnTo>
                      <a:pt x="392" y="54"/>
                    </a:lnTo>
                    <a:lnTo>
                      <a:pt x="410" y="70"/>
                    </a:lnTo>
                    <a:lnTo>
                      <a:pt x="426" y="88"/>
                    </a:lnTo>
                    <a:lnTo>
                      <a:pt x="440" y="106"/>
                    </a:lnTo>
                    <a:lnTo>
                      <a:pt x="452" y="126"/>
                    </a:lnTo>
                    <a:lnTo>
                      <a:pt x="462" y="146"/>
                    </a:lnTo>
                    <a:lnTo>
                      <a:pt x="470" y="168"/>
                    </a:lnTo>
                    <a:lnTo>
                      <a:pt x="476" y="192"/>
                    </a:lnTo>
                    <a:lnTo>
                      <a:pt x="480" y="216"/>
                    </a:lnTo>
                    <a:lnTo>
                      <a:pt x="480" y="240"/>
                    </a:lnTo>
                    <a:lnTo>
                      <a:pt x="480" y="240"/>
                    </a:lnTo>
                    <a:lnTo>
                      <a:pt x="480" y="258"/>
                    </a:lnTo>
                    <a:lnTo>
                      <a:pt x="478" y="276"/>
                    </a:lnTo>
                    <a:lnTo>
                      <a:pt x="474" y="294"/>
                    </a:lnTo>
                    <a:lnTo>
                      <a:pt x="470" y="310"/>
                    </a:lnTo>
                    <a:lnTo>
                      <a:pt x="464" y="328"/>
                    </a:lnTo>
                    <a:lnTo>
                      <a:pt x="458" y="344"/>
                    </a:lnTo>
                    <a:lnTo>
                      <a:pt x="450" y="358"/>
                    </a:lnTo>
                    <a:lnTo>
                      <a:pt x="440" y="374"/>
                    </a:lnTo>
                    <a:lnTo>
                      <a:pt x="430" y="388"/>
                    </a:lnTo>
                    <a:lnTo>
                      <a:pt x="420" y="400"/>
                    </a:lnTo>
                    <a:lnTo>
                      <a:pt x="408" y="414"/>
                    </a:lnTo>
                    <a:lnTo>
                      <a:pt x="394" y="424"/>
                    </a:lnTo>
                    <a:lnTo>
                      <a:pt x="380" y="436"/>
                    </a:lnTo>
                    <a:lnTo>
                      <a:pt x="366" y="446"/>
                    </a:lnTo>
                    <a:lnTo>
                      <a:pt x="350" y="454"/>
                    </a:lnTo>
                    <a:lnTo>
                      <a:pt x="334" y="462"/>
                    </a:lnTo>
                    <a:lnTo>
                      <a:pt x="334" y="678"/>
                    </a:lnTo>
                    <a:close/>
                    <a:moveTo>
                      <a:pt x="162" y="660"/>
                    </a:moveTo>
                    <a:lnTo>
                      <a:pt x="316" y="660"/>
                    </a:lnTo>
                    <a:lnTo>
                      <a:pt x="316" y="450"/>
                    </a:lnTo>
                    <a:lnTo>
                      <a:pt x="322" y="446"/>
                    </a:lnTo>
                    <a:lnTo>
                      <a:pt x="322" y="446"/>
                    </a:lnTo>
                    <a:lnTo>
                      <a:pt x="336" y="440"/>
                    </a:lnTo>
                    <a:lnTo>
                      <a:pt x="352" y="432"/>
                    </a:lnTo>
                    <a:lnTo>
                      <a:pt x="366" y="424"/>
                    </a:lnTo>
                    <a:lnTo>
                      <a:pt x="380" y="414"/>
                    </a:lnTo>
                    <a:lnTo>
                      <a:pt x="392" y="402"/>
                    </a:lnTo>
                    <a:lnTo>
                      <a:pt x="404" y="390"/>
                    </a:lnTo>
                    <a:lnTo>
                      <a:pt x="414" y="378"/>
                    </a:lnTo>
                    <a:lnTo>
                      <a:pt x="424" y="366"/>
                    </a:lnTo>
                    <a:lnTo>
                      <a:pt x="432" y="352"/>
                    </a:lnTo>
                    <a:lnTo>
                      <a:pt x="440" y="338"/>
                    </a:lnTo>
                    <a:lnTo>
                      <a:pt x="446" y="322"/>
                    </a:lnTo>
                    <a:lnTo>
                      <a:pt x="452" y="306"/>
                    </a:lnTo>
                    <a:lnTo>
                      <a:pt x="456" y="290"/>
                    </a:lnTo>
                    <a:lnTo>
                      <a:pt x="460" y="274"/>
                    </a:lnTo>
                    <a:lnTo>
                      <a:pt x="462" y="258"/>
                    </a:lnTo>
                    <a:lnTo>
                      <a:pt x="462" y="240"/>
                    </a:lnTo>
                    <a:lnTo>
                      <a:pt x="462" y="240"/>
                    </a:lnTo>
                    <a:lnTo>
                      <a:pt x="462" y="218"/>
                    </a:lnTo>
                    <a:lnTo>
                      <a:pt x="458" y="196"/>
                    </a:lnTo>
                    <a:lnTo>
                      <a:pt x="452" y="174"/>
                    </a:lnTo>
                    <a:lnTo>
                      <a:pt x="444" y="154"/>
                    </a:lnTo>
                    <a:lnTo>
                      <a:pt x="436" y="134"/>
                    </a:lnTo>
                    <a:lnTo>
                      <a:pt x="424" y="116"/>
                    </a:lnTo>
                    <a:lnTo>
                      <a:pt x="412" y="98"/>
                    </a:lnTo>
                    <a:lnTo>
                      <a:pt x="398" y="84"/>
                    </a:lnTo>
                    <a:lnTo>
                      <a:pt x="382" y="68"/>
                    </a:lnTo>
                    <a:lnTo>
                      <a:pt x="364" y="56"/>
                    </a:lnTo>
                    <a:lnTo>
                      <a:pt x="346" y="44"/>
                    </a:lnTo>
                    <a:lnTo>
                      <a:pt x="326" y="36"/>
                    </a:lnTo>
                    <a:lnTo>
                      <a:pt x="306" y="28"/>
                    </a:lnTo>
                    <a:lnTo>
                      <a:pt x="284" y="22"/>
                    </a:lnTo>
                    <a:lnTo>
                      <a:pt x="262" y="20"/>
                    </a:lnTo>
                    <a:lnTo>
                      <a:pt x="240" y="18"/>
                    </a:lnTo>
                    <a:lnTo>
                      <a:pt x="240" y="18"/>
                    </a:lnTo>
                    <a:lnTo>
                      <a:pt x="218" y="20"/>
                    </a:lnTo>
                    <a:lnTo>
                      <a:pt x="196" y="22"/>
                    </a:lnTo>
                    <a:lnTo>
                      <a:pt x="174" y="28"/>
                    </a:lnTo>
                    <a:lnTo>
                      <a:pt x="154" y="36"/>
                    </a:lnTo>
                    <a:lnTo>
                      <a:pt x="134" y="44"/>
                    </a:lnTo>
                    <a:lnTo>
                      <a:pt x="116" y="56"/>
                    </a:lnTo>
                    <a:lnTo>
                      <a:pt x="98" y="68"/>
                    </a:lnTo>
                    <a:lnTo>
                      <a:pt x="84" y="84"/>
                    </a:lnTo>
                    <a:lnTo>
                      <a:pt x="68" y="98"/>
                    </a:lnTo>
                    <a:lnTo>
                      <a:pt x="56" y="116"/>
                    </a:lnTo>
                    <a:lnTo>
                      <a:pt x="44" y="134"/>
                    </a:lnTo>
                    <a:lnTo>
                      <a:pt x="36" y="154"/>
                    </a:lnTo>
                    <a:lnTo>
                      <a:pt x="28" y="174"/>
                    </a:lnTo>
                    <a:lnTo>
                      <a:pt x="22" y="196"/>
                    </a:lnTo>
                    <a:lnTo>
                      <a:pt x="20" y="218"/>
                    </a:lnTo>
                    <a:lnTo>
                      <a:pt x="18" y="240"/>
                    </a:lnTo>
                    <a:lnTo>
                      <a:pt x="18" y="240"/>
                    </a:lnTo>
                    <a:lnTo>
                      <a:pt x="18" y="258"/>
                    </a:lnTo>
                    <a:lnTo>
                      <a:pt x="20" y="274"/>
                    </a:lnTo>
                    <a:lnTo>
                      <a:pt x="24" y="290"/>
                    </a:lnTo>
                    <a:lnTo>
                      <a:pt x="28" y="306"/>
                    </a:lnTo>
                    <a:lnTo>
                      <a:pt x="34" y="322"/>
                    </a:lnTo>
                    <a:lnTo>
                      <a:pt x="40" y="336"/>
                    </a:lnTo>
                    <a:lnTo>
                      <a:pt x="56" y="364"/>
                    </a:lnTo>
                    <a:lnTo>
                      <a:pt x="76" y="390"/>
                    </a:lnTo>
                    <a:lnTo>
                      <a:pt x="88" y="402"/>
                    </a:lnTo>
                    <a:lnTo>
                      <a:pt x="100" y="412"/>
                    </a:lnTo>
                    <a:lnTo>
                      <a:pt x="112" y="422"/>
                    </a:lnTo>
                    <a:lnTo>
                      <a:pt x="126" y="432"/>
                    </a:lnTo>
                    <a:lnTo>
                      <a:pt x="142" y="440"/>
                    </a:lnTo>
                    <a:lnTo>
                      <a:pt x="156" y="446"/>
                    </a:lnTo>
                    <a:lnTo>
                      <a:pt x="162" y="448"/>
                    </a:lnTo>
                    <a:lnTo>
                      <a:pt x="162" y="66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E2E38"/>
                  </a:solidFill>
                  <a:effectLst/>
                  <a:uLnTx/>
                  <a:uFillTx/>
                  <a:latin typeface="EYInterstate Light"/>
                  <a:ea typeface="+mn-ea"/>
                  <a:cs typeface="+mn-cs"/>
                </a:endParaRPr>
              </a:p>
            </p:txBody>
          </p:sp>
          <p:sp>
            <p:nvSpPr>
              <p:cNvPr id="149" name="Freeform 49">
                <a:extLst>
                  <a:ext uri="{FF2B5EF4-FFF2-40B4-BE49-F238E27FC236}">
                    <a16:creationId xmlns:a16="http://schemas.microsoft.com/office/drawing/2014/main" id="{82CA2633-07F5-4687-7EC5-CDEDD1C16766}"/>
                  </a:ext>
                </a:extLst>
              </p:cNvPr>
              <p:cNvSpPr>
                <a:spLocks noEditPoints="1"/>
              </p:cNvSpPr>
              <p:nvPr/>
            </p:nvSpPr>
            <p:spPr bwMode="auto">
              <a:xfrm>
                <a:off x="7672387" y="3986212"/>
                <a:ext cx="158750" cy="98425"/>
              </a:xfrm>
              <a:custGeom>
                <a:avLst/>
                <a:gdLst>
                  <a:gd name="T0" fmla="*/ 74 w 100"/>
                  <a:gd name="T1" fmla="*/ 62 h 62"/>
                  <a:gd name="T2" fmla="*/ 26 w 100"/>
                  <a:gd name="T3" fmla="*/ 62 h 62"/>
                  <a:gd name="T4" fmla="*/ 0 w 100"/>
                  <a:gd name="T5" fmla="*/ 0 h 62"/>
                  <a:gd name="T6" fmla="*/ 100 w 100"/>
                  <a:gd name="T7" fmla="*/ 0 h 62"/>
                  <a:gd name="T8" fmla="*/ 74 w 100"/>
                  <a:gd name="T9" fmla="*/ 62 h 62"/>
                  <a:gd name="T10" fmla="*/ 38 w 100"/>
                  <a:gd name="T11" fmla="*/ 44 h 62"/>
                  <a:gd name="T12" fmla="*/ 62 w 100"/>
                  <a:gd name="T13" fmla="*/ 44 h 62"/>
                  <a:gd name="T14" fmla="*/ 74 w 100"/>
                  <a:gd name="T15" fmla="*/ 18 h 62"/>
                  <a:gd name="T16" fmla="*/ 26 w 100"/>
                  <a:gd name="T17" fmla="*/ 18 h 62"/>
                  <a:gd name="T18" fmla="*/ 38 w 100"/>
                  <a:gd name="T19" fmla="*/ 4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62">
                    <a:moveTo>
                      <a:pt x="74" y="62"/>
                    </a:moveTo>
                    <a:lnTo>
                      <a:pt x="26" y="62"/>
                    </a:lnTo>
                    <a:lnTo>
                      <a:pt x="0" y="0"/>
                    </a:lnTo>
                    <a:lnTo>
                      <a:pt x="100" y="0"/>
                    </a:lnTo>
                    <a:lnTo>
                      <a:pt x="74" y="62"/>
                    </a:lnTo>
                    <a:close/>
                    <a:moveTo>
                      <a:pt x="38" y="44"/>
                    </a:moveTo>
                    <a:lnTo>
                      <a:pt x="62" y="44"/>
                    </a:lnTo>
                    <a:lnTo>
                      <a:pt x="74" y="18"/>
                    </a:lnTo>
                    <a:lnTo>
                      <a:pt x="26" y="18"/>
                    </a:lnTo>
                    <a:lnTo>
                      <a:pt x="38" y="44"/>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E2E38"/>
                  </a:solidFill>
                  <a:effectLst/>
                  <a:uLnTx/>
                  <a:uFillTx/>
                  <a:latin typeface="EYInterstate Light"/>
                  <a:ea typeface="+mn-ea"/>
                  <a:cs typeface="+mn-cs"/>
                </a:endParaRPr>
              </a:p>
            </p:txBody>
          </p:sp>
          <p:sp>
            <p:nvSpPr>
              <p:cNvPr id="150" name="Rectangle 50">
                <a:extLst>
                  <a:ext uri="{FF2B5EF4-FFF2-40B4-BE49-F238E27FC236}">
                    <a16:creationId xmlns:a16="http://schemas.microsoft.com/office/drawing/2014/main" id="{B06CCA40-F695-5208-A6E6-C28F568E822A}"/>
                  </a:ext>
                </a:extLst>
              </p:cNvPr>
              <p:cNvSpPr>
                <a:spLocks noChangeArrowheads="1"/>
              </p:cNvSpPr>
              <p:nvPr/>
            </p:nvSpPr>
            <p:spPr bwMode="auto">
              <a:xfrm>
                <a:off x="7539038" y="3763963"/>
                <a:ext cx="425450" cy="28575"/>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E2E38"/>
                  </a:solidFill>
                  <a:effectLst/>
                  <a:uLnTx/>
                  <a:uFillTx/>
                  <a:latin typeface="EYInterstate Light"/>
                  <a:ea typeface="+mn-ea"/>
                  <a:cs typeface="+mn-cs"/>
                </a:endParaRPr>
              </a:p>
            </p:txBody>
          </p:sp>
          <p:sp>
            <p:nvSpPr>
              <p:cNvPr id="151" name="Rectangle 51">
                <a:extLst>
                  <a:ext uri="{FF2B5EF4-FFF2-40B4-BE49-F238E27FC236}">
                    <a16:creationId xmlns:a16="http://schemas.microsoft.com/office/drawing/2014/main" id="{D16206F9-A9EA-D295-7DFB-7FB3F3576AC8}"/>
                  </a:ext>
                </a:extLst>
              </p:cNvPr>
              <p:cNvSpPr>
                <a:spLocks noChangeArrowheads="1"/>
              </p:cNvSpPr>
              <p:nvPr/>
            </p:nvSpPr>
            <p:spPr bwMode="auto">
              <a:xfrm>
                <a:off x="7539038" y="3833813"/>
                <a:ext cx="425450" cy="28575"/>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E2E38"/>
                  </a:solidFill>
                  <a:effectLst/>
                  <a:uLnTx/>
                  <a:uFillTx/>
                  <a:latin typeface="EYInterstate Light"/>
                  <a:ea typeface="+mn-ea"/>
                  <a:cs typeface="+mn-cs"/>
                </a:endParaRPr>
              </a:p>
            </p:txBody>
          </p:sp>
          <p:sp>
            <p:nvSpPr>
              <p:cNvPr id="152" name="Rectangle 52">
                <a:extLst>
                  <a:ext uri="{FF2B5EF4-FFF2-40B4-BE49-F238E27FC236}">
                    <a16:creationId xmlns:a16="http://schemas.microsoft.com/office/drawing/2014/main" id="{39B1F1E9-9D33-5BF9-2DC0-CEEEA9E9183D}"/>
                  </a:ext>
                </a:extLst>
              </p:cNvPr>
              <p:cNvSpPr>
                <a:spLocks noChangeArrowheads="1"/>
              </p:cNvSpPr>
              <p:nvPr/>
            </p:nvSpPr>
            <p:spPr bwMode="auto">
              <a:xfrm>
                <a:off x="7539038" y="3903663"/>
                <a:ext cx="425450" cy="28575"/>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E2E38"/>
                  </a:solidFill>
                  <a:effectLst/>
                  <a:uLnTx/>
                  <a:uFillTx/>
                  <a:latin typeface="EYInterstate Light"/>
                  <a:ea typeface="+mn-ea"/>
                  <a:cs typeface="+mn-cs"/>
                </a:endParaRPr>
              </a:p>
            </p:txBody>
          </p:sp>
          <p:sp>
            <p:nvSpPr>
              <p:cNvPr id="153" name="Rectangle 53">
                <a:extLst>
                  <a:ext uri="{FF2B5EF4-FFF2-40B4-BE49-F238E27FC236}">
                    <a16:creationId xmlns:a16="http://schemas.microsoft.com/office/drawing/2014/main" id="{106F5045-6D38-074B-1DB6-7168E005C44D}"/>
                  </a:ext>
                </a:extLst>
              </p:cNvPr>
              <p:cNvSpPr>
                <a:spLocks noChangeArrowheads="1"/>
              </p:cNvSpPr>
              <p:nvPr/>
            </p:nvSpPr>
            <p:spPr bwMode="auto">
              <a:xfrm>
                <a:off x="7510463" y="29225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E2E38"/>
                  </a:solidFill>
                  <a:effectLst/>
                  <a:uLnTx/>
                  <a:uFillTx/>
                  <a:latin typeface="EYInterstate Light"/>
                  <a:ea typeface="+mn-ea"/>
                  <a:cs typeface="+mn-cs"/>
                </a:endParaRPr>
              </a:p>
            </p:txBody>
          </p:sp>
          <p:sp>
            <p:nvSpPr>
              <p:cNvPr id="154" name="Rectangle 54">
                <a:extLst>
                  <a:ext uri="{FF2B5EF4-FFF2-40B4-BE49-F238E27FC236}">
                    <a16:creationId xmlns:a16="http://schemas.microsoft.com/office/drawing/2014/main" id="{7FF3ECC9-4425-31EF-22DD-06587BD1662B}"/>
                  </a:ext>
                </a:extLst>
              </p:cNvPr>
              <p:cNvSpPr>
                <a:spLocks noChangeArrowheads="1"/>
              </p:cNvSpPr>
              <p:nvPr/>
            </p:nvSpPr>
            <p:spPr bwMode="auto">
              <a:xfrm>
                <a:off x="7351713" y="306546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E2E38"/>
                  </a:solidFill>
                  <a:effectLst/>
                  <a:uLnTx/>
                  <a:uFillTx/>
                  <a:latin typeface="EYInterstate Light"/>
                  <a:ea typeface="+mn-ea"/>
                  <a:cs typeface="+mn-cs"/>
                </a:endParaRPr>
              </a:p>
            </p:txBody>
          </p:sp>
          <p:sp>
            <p:nvSpPr>
              <p:cNvPr id="155" name="Rectangle 55">
                <a:extLst>
                  <a:ext uri="{FF2B5EF4-FFF2-40B4-BE49-F238E27FC236}">
                    <a16:creationId xmlns:a16="http://schemas.microsoft.com/office/drawing/2014/main" id="{B2DCF596-B848-3747-1C2C-AA38E0DE8408}"/>
                  </a:ext>
                </a:extLst>
              </p:cNvPr>
              <p:cNvSpPr>
                <a:spLocks noChangeArrowheads="1"/>
              </p:cNvSpPr>
              <p:nvPr/>
            </p:nvSpPr>
            <p:spPr bwMode="auto">
              <a:xfrm>
                <a:off x="7739063" y="2859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E2E38"/>
                  </a:solidFill>
                  <a:effectLst/>
                  <a:uLnTx/>
                  <a:uFillTx/>
                  <a:latin typeface="EYInterstate Light"/>
                  <a:ea typeface="+mn-ea"/>
                  <a:cs typeface="+mn-cs"/>
                </a:endParaRPr>
              </a:p>
            </p:txBody>
          </p:sp>
          <p:sp>
            <p:nvSpPr>
              <p:cNvPr id="156" name="Rectangle 56">
                <a:extLst>
                  <a:ext uri="{FF2B5EF4-FFF2-40B4-BE49-F238E27FC236}">
                    <a16:creationId xmlns:a16="http://schemas.microsoft.com/office/drawing/2014/main" id="{398CDC5A-7D6B-7C8E-BE7C-8B15BCEA6504}"/>
                  </a:ext>
                </a:extLst>
              </p:cNvPr>
              <p:cNvSpPr>
                <a:spLocks noChangeArrowheads="1"/>
              </p:cNvSpPr>
              <p:nvPr/>
            </p:nvSpPr>
            <p:spPr bwMode="auto">
              <a:xfrm>
                <a:off x="7967663" y="29225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E2E38"/>
                  </a:solidFill>
                  <a:effectLst/>
                  <a:uLnTx/>
                  <a:uFillTx/>
                  <a:latin typeface="EYInterstate Light"/>
                  <a:ea typeface="+mn-ea"/>
                  <a:cs typeface="+mn-cs"/>
                </a:endParaRPr>
              </a:p>
            </p:txBody>
          </p:sp>
          <p:sp>
            <p:nvSpPr>
              <p:cNvPr id="157" name="Rectangle 57">
                <a:extLst>
                  <a:ext uri="{FF2B5EF4-FFF2-40B4-BE49-F238E27FC236}">
                    <a16:creationId xmlns:a16="http://schemas.microsoft.com/office/drawing/2014/main" id="{D58369F5-0FAB-5813-60BD-80E95D93E210}"/>
                  </a:ext>
                </a:extLst>
              </p:cNvPr>
              <p:cNvSpPr>
                <a:spLocks noChangeArrowheads="1"/>
              </p:cNvSpPr>
              <p:nvPr/>
            </p:nvSpPr>
            <p:spPr bwMode="auto">
              <a:xfrm>
                <a:off x="8110538" y="306546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E2E38"/>
                  </a:solidFill>
                  <a:effectLst/>
                  <a:uLnTx/>
                  <a:uFillTx/>
                  <a:latin typeface="EYInterstate Light"/>
                  <a:ea typeface="+mn-ea"/>
                  <a:cs typeface="+mn-cs"/>
                </a:endParaRPr>
              </a:p>
            </p:txBody>
          </p:sp>
          <p:sp>
            <p:nvSpPr>
              <p:cNvPr id="158" name="Rectangle 58">
                <a:extLst>
                  <a:ext uri="{FF2B5EF4-FFF2-40B4-BE49-F238E27FC236}">
                    <a16:creationId xmlns:a16="http://schemas.microsoft.com/office/drawing/2014/main" id="{BC89DBEF-7AC6-944C-ED88-957D30739F53}"/>
                  </a:ext>
                </a:extLst>
              </p:cNvPr>
              <p:cNvSpPr>
                <a:spLocks noChangeArrowheads="1"/>
              </p:cNvSpPr>
              <p:nvPr/>
            </p:nvSpPr>
            <p:spPr bwMode="auto">
              <a:xfrm>
                <a:off x="7351713" y="352266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E2E38"/>
                  </a:solidFill>
                  <a:effectLst/>
                  <a:uLnTx/>
                  <a:uFillTx/>
                  <a:latin typeface="EYInterstate Light"/>
                  <a:ea typeface="+mn-ea"/>
                  <a:cs typeface="+mn-cs"/>
                </a:endParaRPr>
              </a:p>
            </p:txBody>
          </p:sp>
          <p:sp>
            <p:nvSpPr>
              <p:cNvPr id="159" name="Rectangle 59">
                <a:extLst>
                  <a:ext uri="{FF2B5EF4-FFF2-40B4-BE49-F238E27FC236}">
                    <a16:creationId xmlns:a16="http://schemas.microsoft.com/office/drawing/2014/main" id="{57526C9C-31ED-C5D7-EE0F-561ED0034936}"/>
                  </a:ext>
                </a:extLst>
              </p:cNvPr>
              <p:cNvSpPr>
                <a:spLocks noChangeArrowheads="1"/>
              </p:cNvSpPr>
              <p:nvPr/>
            </p:nvSpPr>
            <p:spPr bwMode="auto">
              <a:xfrm>
                <a:off x="8110538" y="352266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E2E38"/>
                  </a:solidFill>
                  <a:effectLst/>
                  <a:uLnTx/>
                  <a:uFillTx/>
                  <a:latin typeface="EYInterstate Light"/>
                  <a:ea typeface="+mn-ea"/>
                  <a:cs typeface="+mn-cs"/>
                </a:endParaRPr>
              </a:p>
            </p:txBody>
          </p:sp>
          <p:sp>
            <p:nvSpPr>
              <p:cNvPr id="160" name="Rectangle 60">
                <a:extLst>
                  <a:ext uri="{FF2B5EF4-FFF2-40B4-BE49-F238E27FC236}">
                    <a16:creationId xmlns:a16="http://schemas.microsoft.com/office/drawing/2014/main" id="{26D05C59-C604-C071-0155-6D09BC4A9D03}"/>
                  </a:ext>
                </a:extLst>
              </p:cNvPr>
              <p:cNvSpPr>
                <a:spLocks noChangeArrowheads="1"/>
              </p:cNvSpPr>
              <p:nvPr/>
            </p:nvSpPr>
            <p:spPr bwMode="auto">
              <a:xfrm>
                <a:off x="8174038" y="32845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E2E38"/>
                  </a:solidFill>
                  <a:effectLst/>
                  <a:uLnTx/>
                  <a:uFillTx/>
                  <a:latin typeface="EYInterstate Light"/>
                  <a:ea typeface="+mn-ea"/>
                  <a:cs typeface="+mn-cs"/>
                </a:endParaRPr>
              </a:p>
            </p:txBody>
          </p:sp>
          <p:sp>
            <p:nvSpPr>
              <p:cNvPr id="161" name="Rectangle 61">
                <a:extLst>
                  <a:ext uri="{FF2B5EF4-FFF2-40B4-BE49-F238E27FC236}">
                    <a16:creationId xmlns:a16="http://schemas.microsoft.com/office/drawing/2014/main" id="{D8A37026-8BE9-0474-8EF2-14358C2C251F}"/>
                  </a:ext>
                </a:extLst>
              </p:cNvPr>
              <p:cNvSpPr>
                <a:spLocks noChangeArrowheads="1"/>
              </p:cNvSpPr>
              <p:nvPr/>
            </p:nvSpPr>
            <p:spPr bwMode="auto">
              <a:xfrm>
                <a:off x="7304088" y="32845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E2E38"/>
                  </a:solidFill>
                  <a:effectLst/>
                  <a:uLnTx/>
                  <a:uFillTx/>
                  <a:latin typeface="EYInterstate Light"/>
                  <a:ea typeface="+mn-ea"/>
                  <a:cs typeface="+mn-cs"/>
                </a:endParaRPr>
              </a:p>
            </p:txBody>
          </p:sp>
          <p:sp>
            <p:nvSpPr>
              <p:cNvPr id="162" name="Freeform 62">
                <a:extLst>
                  <a:ext uri="{FF2B5EF4-FFF2-40B4-BE49-F238E27FC236}">
                    <a16:creationId xmlns:a16="http://schemas.microsoft.com/office/drawing/2014/main" id="{98C0456A-79DC-D8F8-8466-816B56CC2DE5}"/>
                  </a:ext>
                </a:extLst>
              </p:cNvPr>
              <p:cNvSpPr>
                <a:spLocks/>
              </p:cNvSpPr>
              <p:nvPr/>
            </p:nvSpPr>
            <p:spPr bwMode="auto">
              <a:xfrm>
                <a:off x="7469188" y="3033713"/>
                <a:ext cx="565150" cy="758825"/>
              </a:xfrm>
              <a:custGeom>
                <a:avLst/>
                <a:gdLst>
                  <a:gd name="T0" fmla="*/ 132 w 356"/>
                  <a:gd name="T1" fmla="*/ 348 h 478"/>
                  <a:gd name="T2" fmla="*/ 106 w 356"/>
                  <a:gd name="T3" fmla="*/ 338 h 478"/>
                  <a:gd name="T4" fmla="*/ 58 w 356"/>
                  <a:gd name="T5" fmla="*/ 306 h 478"/>
                  <a:gd name="T6" fmla="*/ 10 w 356"/>
                  <a:gd name="T7" fmla="*/ 236 h 478"/>
                  <a:gd name="T8" fmla="*/ 2 w 356"/>
                  <a:gd name="T9" fmla="*/ 192 h 478"/>
                  <a:gd name="T10" fmla="*/ 2 w 356"/>
                  <a:gd name="T11" fmla="*/ 160 h 478"/>
                  <a:gd name="T12" fmla="*/ 14 w 356"/>
                  <a:gd name="T13" fmla="*/ 108 h 478"/>
                  <a:gd name="T14" fmla="*/ 42 w 356"/>
                  <a:gd name="T15" fmla="*/ 64 h 478"/>
                  <a:gd name="T16" fmla="*/ 80 w 356"/>
                  <a:gd name="T17" fmla="*/ 30 h 478"/>
                  <a:gd name="T18" fmla="*/ 126 w 356"/>
                  <a:gd name="T19" fmla="*/ 8 h 478"/>
                  <a:gd name="T20" fmla="*/ 178 w 356"/>
                  <a:gd name="T21" fmla="*/ 0 h 478"/>
                  <a:gd name="T22" fmla="*/ 214 w 356"/>
                  <a:gd name="T23" fmla="*/ 4 h 478"/>
                  <a:gd name="T24" fmla="*/ 262 w 356"/>
                  <a:gd name="T25" fmla="*/ 22 h 478"/>
                  <a:gd name="T26" fmla="*/ 304 w 356"/>
                  <a:gd name="T27" fmla="*/ 52 h 478"/>
                  <a:gd name="T28" fmla="*/ 334 w 356"/>
                  <a:gd name="T29" fmla="*/ 94 h 478"/>
                  <a:gd name="T30" fmla="*/ 352 w 356"/>
                  <a:gd name="T31" fmla="*/ 142 h 478"/>
                  <a:gd name="T32" fmla="*/ 356 w 356"/>
                  <a:gd name="T33" fmla="*/ 178 h 478"/>
                  <a:gd name="T34" fmla="*/ 350 w 356"/>
                  <a:gd name="T35" fmla="*/ 222 h 478"/>
                  <a:gd name="T36" fmla="*/ 318 w 356"/>
                  <a:gd name="T37" fmla="*/ 286 h 478"/>
                  <a:gd name="T38" fmla="*/ 264 w 356"/>
                  <a:gd name="T39" fmla="*/ 332 h 478"/>
                  <a:gd name="T40" fmla="*/ 224 w 356"/>
                  <a:gd name="T41" fmla="*/ 348 h 478"/>
                  <a:gd name="T42" fmla="*/ 206 w 356"/>
                  <a:gd name="T43" fmla="*/ 342 h 478"/>
                  <a:gd name="T44" fmla="*/ 212 w 356"/>
                  <a:gd name="T45" fmla="*/ 332 h 478"/>
                  <a:gd name="T46" fmla="*/ 238 w 356"/>
                  <a:gd name="T47" fmla="*/ 324 h 478"/>
                  <a:gd name="T48" fmla="*/ 302 w 356"/>
                  <a:gd name="T49" fmla="*/ 278 h 478"/>
                  <a:gd name="T50" fmla="*/ 334 w 356"/>
                  <a:gd name="T51" fmla="*/ 204 h 478"/>
                  <a:gd name="T52" fmla="*/ 338 w 356"/>
                  <a:gd name="T53" fmla="*/ 178 h 478"/>
                  <a:gd name="T54" fmla="*/ 330 w 356"/>
                  <a:gd name="T55" fmla="*/ 130 h 478"/>
                  <a:gd name="T56" fmla="*/ 310 w 356"/>
                  <a:gd name="T57" fmla="*/ 88 h 478"/>
                  <a:gd name="T58" fmla="*/ 280 w 356"/>
                  <a:gd name="T59" fmla="*/ 54 h 478"/>
                  <a:gd name="T60" fmla="*/ 240 w 356"/>
                  <a:gd name="T61" fmla="*/ 30 h 478"/>
                  <a:gd name="T62" fmla="*/ 194 w 356"/>
                  <a:gd name="T63" fmla="*/ 20 h 478"/>
                  <a:gd name="T64" fmla="*/ 162 w 356"/>
                  <a:gd name="T65" fmla="*/ 20 h 478"/>
                  <a:gd name="T66" fmla="*/ 116 w 356"/>
                  <a:gd name="T67" fmla="*/ 30 h 478"/>
                  <a:gd name="T68" fmla="*/ 76 w 356"/>
                  <a:gd name="T69" fmla="*/ 54 h 478"/>
                  <a:gd name="T70" fmla="*/ 46 w 356"/>
                  <a:gd name="T71" fmla="*/ 88 h 478"/>
                  <a:gd name="T72" fmla="*/ 26 w 356"/>
                  <a:gd name="T73" fmla="*/ 130 h 478"/>
                  <a:gd name="T74" fmla="*/ 18 w 356"/>
                  <a:gd name="T75" fmla="*/ 178 h 478"/>
                  <a:gd name="T76" fmla="*/ 22 w 356"/>
                  <a:gd name="T77" fmla="*/ 204 h 478"/>
                  <a:gd name="T78" fmla="*/ 54 w 356"/>
                  <a:gd name="T79" fmla="*/ 278 h 478"/>
                  <a:gd name="T80" fmla="*/ 118 w 356"/>
                  <a:gd name="T81" fmla="*/ 324 h 478"/>
                  <a:gd name="T82" fmla="*/ 144 w 356"/>
                  <a:gd name="T83" fmla="*/ 332 h 478"/>
                  <a:gd name="T84" fmla="*/ 150 w 356"/>
                  <a:gd name="T85" fmla="*/ 478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6" h="478">
                    <a:moveTo>
                      <a:pt x="150" y="478"/>
                    </a:moveTo>
                    <a:lnTo>
                      <a:pt x="132" y="478"/>
                    </a:lnTo>
                    <a:lnTo>
                      <a:pt x="132" y="348"/>
                    </a:lnTo>
                    <a:lnTo>
                      <a:pt x="132" y="348"/>
                    </a:lnTo>
                    <a:lnTo>
                      <a:pt x="118" y="344"/>
                    </a:lnTo>
                    <a:lnTo>
                      <a:pt x="106" y="338"/>
                    </a:lnTo>
                    <a:lnTo>
                      <a:pt x="92" y="332"/>
                    </a:lnTo>
                    <a:lnTo>
                      <a:pt x="80" y="324"/>
                    </a:lnTo>
                    <a:lnTo>
                      <a:pt x="58" y="306"/>
                    </a:lnTo>
                    <a:lnTo>
                      <a:pt x="38" y="286"/>
                    </a:lnTo>
                    <a:lnTo>
                      <a:pt x="22" y="262"/>
                    </a:lnTo>
                    <a:lnTo>
                      <a:pt x="10" y="236"/>
                    </a:lnTo>
                    <a:lnTo>
                      <a:pt x="6" y="222"/>
                    </a:lnTo>
                    <a:lnTo>
                      <a:pt x="4" y="208"/>
                    </a:lnTo>
                    <a:lnTo>
                      <a:pt x="2" y="192"/>
                    </a:lnTo>
                    <a:lnTo>
                      <a:pt x="0" y="178"/>
                    </a:lnTo>
                    <a:lnTo>
                      <a:pt x="0" y="178"/>
                    </a:lnTo>
                    <a:lnTo>
                      <a:pt x="2" y="160"/>
                    </a:lnTo>
                    <a:lnTo>
                      <a:pt x="4" y="142"/>
                    </a:lnTo>
                    <a:lnTo>
                      <a:pt x="8" y="124"/>
                    </a:lnTo>
                    <a:lnTo>
                      <a:pt x="14" y="108"/>
                    </a:lnTo>
                    <a:lnTo>
                      <a:pt x="22" y="94"/>
                    </a:lnTo>
                    <a:lnTo>
                      <a:pt x="32" y="78"/>
                    </a:lnTo>
                    <a:lnTo>
                      <a:pt x="42" y="64"/>
                    </a:lnTo>
                    <a:lnTo>
                      <a:pt x="52" y="52"/>
                    </a:lnTo>
                    <a:lnTo>
                      <a:pt x="66" y="40"/>
                    </a:lnTo>
                    <a:lnTo>
                      <a:pt x="80" y="30"/>
                    </a:lnTo>
                    <a:lnTo>
                      <a:pt x="94" y="22"/>
                    </a:lnTo>
                    <a:lnTo>
                      <a:pt x="110" y="14"/>
                    </a:lnTo>
                    <a:lnTo>
                      <a:pt x="126" y="8"/>
                    </a:lnTo>
                    <a:lnTo>
                      <a:pt x="142" y="4"/>
                    </a:lnTo>
                    <a:lnTo>
                      <a:pt x="160" y="2"/>
                    </a:lnTo>
                    <a:lnTo>
                      <a:pt x="178" y="0"/>
                    </a:lnTo>
                    <a:lnTo>
                      <a:pt x="178" y="0"/>
                    </a:lnTo>
                    <a:lnTo>
                      <a:pt x="196" y="2"/>
                    </a:lnTo>
                    <a:lnTo>
                      <a:pt x="214" y="4"/>
                    </a:lnTo>
                    <a:lnTo>
                      <a:pt x="230" y="8"/>
                    </a:lnTo>
                    <a:lnTo>
                      <a:pt x="246" y="14"/>
                    </a:lnTo>
                    <a:lnTo>
                      <a:pt x="262" y="22"/>
                    </a:lnTo>
                    <a:lnTo>
                      <a:pt x="278" y="30"/>
                    </a:lnTo>
                    <a:lnTo>
                      <a:pt x="290" y="40"/>
                    </a:lnTo>
                    <a:lnTo>
                      <a:pt x="304" y="52"/>
                    </a:lnTo>
                    <a:lnTo>
                      <a:pt x="314" y="64"/>
                    </a:lnTo>
                    <a:lnTo>
                      <a:pt x="324" y="78"/>
                    </a:lnTo>
                    <a:lnTo>
                      <a:pt x="334" y="94"/>
                    </a:lnTo>
                    <a:lnTo>
                      <a:pt x="342" y="108"/>
                    </a:lnTo>
                    <a:lnTo>
                      <a:pt x="348" y="124"/>
                    </a:lnTo>
                    <a:lnTo>
                      <a:pt x="352" y="142"/>
                    </a:lnTo>
                    <a:lnTo>
                      <a:pt x="354" y="160"/>
                    </a:lnTo>
                    <a:lnTo>
                      <a:pt x="356" y="178"/>
                    </a:lnTo>
                    <a:lnTo>
                      <a:pt x="356" y="178"/>
                    </a:lnTo>
                    <a:lnTo>
                      <a:pt x="354" y="192"/>
                    </a:lnTo>
                    <a:lnTo>
                      <a:pt x="352" y="208"/>
                    </a:lnTo>
                    <a:lnTo>
                      <a:pt x="350" y="222"/>
                    </a:lnTo>
                    <a:lnTo>
                      <a:pt x="346" y="236"/>
                    </a:lnTo>
                    <a:lnTo>
                      <a:pt x="334" y="262"/>
                    </a:lnTo>
                    <a:lnTo>
                      <a:pt x="318" y="286"/>
                    </a:lnTo>
                    <a:lnTo>
                      <a:pt x="298" y="306"/>
                    </a:lnTo>
                    <a:lnTo>
                      <a:pt x="276" y="324"/>
                    </a:lnTo>
                    <a:lnTo>
                      <a:pt x="264" y="332"/>
                    </a:lnTo>
                    <a:lnTo>
                      <a:pt x="250" y="338"/>
                    </a:lnTo>
                    <a:lnTo>
                      <a:pt x="238" y="344"/>
                    </a:lnTo>
                    <a:lnTo>
                      <a:pt x="224" y="348"/>
                    </a:lnTo>
                    <a:lnTo>
                      <a:pt x="224" y="478"/>
                    </a:lnTo>
                    <a:lnTo>
                      <a:pt x="206" y="478"/>
                    </a:lnTo>
                    <a:lnTo>
                      <a:pt x="206" y="342"/>
                    </a:lnTo>
                    <a:lnTo>
                      <a:pt x="206" y="342"/>
                    </a:lnTo>
                    <a:lnTo>
                      <a:pt x="208" y="336"/>
                    </a:lnTo>
                    <a:lnTo>
                      <a:pt x="212" y="332"/>
                    </a:lnTo>
                    <a:lnTo>
                      <a:pt x="212" y="332"/>
                    </a:lnTo>
                    <a:lnTo>
                      <a:pt x="226" y="330"/>
                    </a:lnTo>
                    <a:lnTo>
                      <a:pt x="238" y="324"/>
                    </a:lnTo>
                    <a:lnTo>
                      <a:pt x="262" y="312"/>
                    </a:lnTo>
                    <a:lnTo>
                      <a:pt x="284" y="296"/>
                    </a:lnTo>
                    <a:lnTo>
                      <a:pt x="302" y="278"/>
                    </a:lnTo>
                    <a:lnTo>
                      <a:pt x="316" y="256"/>
                    </a:lnTo>
                    <a:lnTo>
                      <a:pt x="328" y="230"/>
                    </a:lnTo>
                    <a:lnTo>
                      <a:pt x="334" y="204"/>
                    </a:lnTo>
                    <a:lnTo>
                      <a:pt x="336" y="192"/>
                    </a:lnTo>
                    <a:lnTo>
                      <a:pt x="338" y="178"/>
                    </a:lnTo>
                    <a:lnTo>
                      <a:pt x="338" y="178"/>
                    </a:lnTo>
                    <a:lnTo>
                      <a:pt x="336" y="162"/>
                    </a:lnTo>
                    <a:lnTo>
                      <a:pt x="334" y="146"/>
                    </a:lnTo>
                    <a:lnTo>
                      <a:pt x="330" y="130"/>
                    </a:lnTo>
                    <a:lnTo>
                      <a:pt x="324" y="116"/>
                    </a:lnTo>
                    <a:lnTo>
                      <a:pt x="318" y="102"/>
                    </a:lnTo>
                    <a:lnTo>
                      <a:pt x="310" y="88"/>
                    </a:lnTo>
                    <a:lnTo>
                      <a:pt x="300" y="76"/>
                    </a:lnTo>
                    <a:lnTo>
                      <a:pt x="290" y="64"/>
                    </a:lnTo>
                    <a:lnTo>
                      <a:pt x="280" y="54"/>
                    </a:lnTo>
                    <a:lnTo>
                      <a:pt x="268" y="46"/>
                    </a:lnTo>
                    <a:lnTo>
                      <a:pt x="254" y="38"/>
                    </a:lnTo>
                    <a:lnTo>
                      <a:pt x="240" y="30"/>
                    </a:lnTo>
                    <a:lnTo>
                      <a:pt x="226" y="26"/>
                    </a:lnTo>
                    <a:lnTo>
                      <a:pt x="210" y="22"/>
                    </a:lnTo>
                    <a:lnTo>
                      <a:pt x="194" y="20"/>
                    </a:lnTo>
                    <a:lnTo>
                      <a:pt x="178" y="18"/>
                    </a:lnTo>
                    <a:lnTo>
                      <a:pt x="178" y="18"/>
                    </a:lnTo>
                    <a:lnTo>
                      <a:pt x="162" y="20"/>
                    </a:lnTo>
                    <a:lnTo>
                      <a:pt x="146" y="22"/>
                    </a:lnTo>
                    <a:lnTo>
                      <a:pt x="130" y="26"/>
                    </a:lnTo>
                    <a:lnTo>
                      <a:pt x="116" y="30"/>
                    </a:lnTo>
                    <a:lnTo>
                      <a:pt x="102" y="38"/>
                    </a:lnTo>
                    <a:lnTo>
                      <a:pt x="90" y="46"/>
                    </a:lnTo>
                    <a:lnTo>
                      <a:pt x="76" y="54"/>
                    </a:lnTo>
                    <a:lnTo>
                      <a:pt x="66" y="64"/>
                    </a:lnTo>
                    <a:lnTo>
                      <a:pt x="56" y="76"/>
                    </a:lnTo>
                    <a:lnTo>
                      <a:pt x="46" y="88"/>
                    </a:lnTo>
                    <a:lnTo>
                      <a:pt x="38" y="102"/>
                    </a:lnTo>
                    <a:lnTo>
                      <a:pt x="32" y="116"/>
                    </a:lnTo>
                    <a:lnTo>
                      <a:pt x="26" y="130"/>
                    </a:lnTo>
                    <a:lnTo>
                      <a:pt x="22" y="146"/>
                    </a:lnTo>
                    <a:lnTo>
                      <a:pt x="20" y="162"/>
                    </a:lnTo>
                    <a:lnTo>
                      <a:pt x="18" y="178"/>
                    </a:lnTo>
                    <a:lnTo>
                      <a:pt x="18" y="178"/>
                    </a:lnTo>
                    <a:lnTo>
                      <a:pt x="20" y="192"/>
                    </a:lnTo>
                    <a:lnTo>
                      <a:pt x="22" y="204"/>
                    </a:lnTo>
                    <a:lnTo>
                      <a:pt x="28" y="230"/>
                    </a:lnTo>
                    <a:lnTo>
                      <a:pt x="40" y="256"/>
                    </a:lnTo>
                    <a:lnTo>
                      <a:pt x="54" y="278"/>
                    </a:lnTo>
                    <a:lnTo>
                      <a:pt x="72" y="296"/>
                    </a:lnTo>
                    <a:lnTo>
                      <a:pt x="94" y="312"/>
                    </a:lnTo>
                    <a:lnTo>
                      <a:pt x="118" y="324"/>
                    </a:lnTo>
                    <a:lnTo>
                      <a:pt x="130" y="330"/>
                    </a:lnTo>
                    <a:lnTo>
                      <a:pt x="144" y="332"/>
                    </a:lnTo>
                    <a:lnTo>
                      <a:pt x="144" y="332"/>
                    </a:lnTo>
                    <a:lnTo>
                      <a:pt x="150" y="336"/>
                    </a:lnTo>
                    <a:lnTo>
                      <a:pt x="152" y="342"/>
                    </a:lnTo>
                    <a:lnTo>
                      <a:pt x="150" y="47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E2E38"/>
                  </a:solidFill>
                  <a:effectLst/>
                  <a:uLnTx/>
                  <a:uFillTx/>
                  <a:latin typeface="EYInterstate Light"/>
                  <a:ea typeface="+mn-ea"/>
                  <a:cs typeface="+mn-cs"/>
                </a:endParaRPr>
              </a:p>
            </p:txBody>
          </p:sp>
          <p:sp>
            <p:nvSpPr>
              <p:cNvPr id="163" name="Rectangle 63">
                <a:extLst>
                  <a:ext uri="{FF2B5EF4-FFF2-40B4-BE49-F238E27FC236}">
                    <a16:creationId xmlns:a16="http://schemas.microsoft.com/office/drawing/2014/main" id="{328D57C7-6778-273D-E884-98CB2C1BE81D}"/>
                  </a:ext>
                </a:extLst>
              </p:cNvPr>
              <p:cNvSpPr>
                <a:spLocks noChangeArrowheads="1"/>
              </p:cNvSpPr>
              <p:nvPr/>
            </p:nvSpPr>
            <p:spPr bwMode="auto">
              <a:xfrm>
                <a:off x="7656513" y="3284538"/>
                <a:ext cx="28575" cy="28575"/>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E2E38"/>
                  </a:solidFill>
                  <a:effectLst/>
                  <a:uLnTx/>
                  <a:uFillTx/>
                  <a:latin typeface="EYInterstate Light"/>
                  <a:ea typeface="+mn-ea"/>
                  <a:cs typeface="+mn-cs"/>
                </a:endParaRPr>
              </a:p>
            </p:txBody>
          </p:sp>
          <p:sp>
            <p:nvSpPr>
              <p:cNvPr id="164" name="Rectangle 64">
                <a:extLst>
                  <a:ext uri="{FF2B5EF4-FFF2-40B4-BE49-F238E27FC236}">
                    <a16:creationId xmlns:a16="http://schemas.microsoft.com/office/drawing/2014/main" id="{B5776E8D-D415-EC88-10D3-1D6A490B6EDA}"/>
                  </a:ext>
                </a:extLst>
              </p:cNvPr>
              <p:cNvSpPr>
                <a:spLocks noChangeArrowheads="1"/>
              </p:cNvSpPr>
              <p:nvPr/>
            </p:nvSpPr>
            <p:spPr bwMode="auto">
              <a:xfrm>
                <a:off x="7739063" y="3284538"/>
                <a:ext cx="28575" cy="28575"/>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E2E38"/>
                  </a:solidFill>
                  <a:effectLst/>
                  <a:uLnTx/>
                  <a:uFillTx/>
                  <a:latin typeface="EYInterstate Light"/>
                  <a:ea typeface="+mn-ea"/>
                  <a:cs typeface="+mn-cs"/>
                </a:endParaRPr>
              </a:p>
            </p:txBody>
          </p:sp>
          <p:sp>
            <p:nvSpPr>
              <p:cNvPr id="165" name="Rectangle 65">
                <a:extLst>
                  <a:ext uri="{FF2B5EF4-FFF2-40B4-BE49-F238E27FC236}">
                    <a16:creationId xmlns:a16="http://schemas.microsoft.com/office/drawing/2014/main" id="{712879B4-76A5-06E5-B97D-3B34FDA7D3BD}"/>
                  </a:ext>
                </a:extLst>
              </p:cNvPr>
              <p:cNvSpPr>
                <a:spLocks noChangeArrowheads="1"/>
              </p:cNvSpPr>
              <p:nvPr/>
            </p:nvSpPr>
            <p:spPr bwMode="auto">
              <a:xfrm>
                <a:off x="7818438" y="3284538"/>
                <a:ext cx="28575" cy="28575"/>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E2E38"/>
                  </a:solidFill>
                  <a:effectLst/>
                  <a:uLnTx/>
                  <a:uFillTx/>
                  <a:latin typeface="EYInterstate Light"/>
                  <a:ea typeface="+mn-ea"/>
                  <a:cs typeface="+mn-cs"/>
                </a:endParaRPr>
              </a:p>
            </p:txBody>
          </p:sp>
        </p:grpSp>
      </p:grpSp>
      <p:sp>
        <p:nvSpPr>
          <p:cNvPr id="222" name="Arrow: Left 221">
            <a:extLst>
              <a:ext uri="{FF2B5EF4-FFF2-40B4-BE49-F238E27FC236}">
                <a16:creationId xmlns:a16="http://schemas.microsoft.com/office/drawing/2014/main" id="{1E446277-2355-AEED-FEB3-6415D479A321}"/>
              </a:ext>
            </a:extLst>
          </p:cNvPr>
          <p:cNvSpPr/>
          <p:nvPr/>
        </p:nvSpPr>
        <p:spPr>
          <a:xfrm rot="10800000">
            <a:off x="7021901" y="3491928"/>
            <a:ext cx="1518249" cy="804026"/>
          </a:xfrm>
          <a:prstGeom prst="leftArrow">
            <a:avLst/>
          </a:prstGeom>
          <a:noFill/>
          <a:ln>
            <a:solidFill>
              <a:srgbClr val="5660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hteck 138">
            <a:extLst>
              <a:ext uri="{FF2B5EF4-FFF2-40B4-BE49-F238E27FC236}">
                <a16:creationId xmlns:a16="http://schemas.microsoft.com/office/drawing/2014/main" id="{3123A0D8-6692-0464-F7EF-42F85F30DBB9}"/>
              </a:ext>
            </a:extLst>
          </p:cNvPr>
          <p:cNvSpPr>
            <a:spLocks/>
          </p:cNvSpPr>
          <p:nvPr/>
        </p:nvSpPr>
        <p:spPr>
          <a:xfrm>
            <a:off x="8913059" y="2149848"/>
            <a:ext cx="2160000" cy="1736743"/>
          </a:xfrm>
          <a:prstGeom prst="rect">
            <a:avLst/>
          </a:prstGeom>
          <a:solidFill>
            <a:srgbClr val="BDD52A"/>
          </a:solidFill>
          <a:ln w="12700" cap="sq" cmpd="sng" algn="ctr">
            <a:solidFill>
              <a:srgbClr val="6C7982"/>
            </a:solidFill>
            <a:prstDash val="solid"/>
            <a:miter lim="800000"/>
            <a:tailEnd type="none"/>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b="1" dirty="0">
                <a:solidFill>
                  <a:schemeClr val="bg1"/>
                </a:solidFill>
                <a:latin typeface="EYInterstate Light"/>
              </a:rPr>
              <a:t>Population</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EYInterstate Light"/>
                <a:ea typeface="+mn-ea"/>
                <a:cs typeface="+mn-cs"/>
              </a:rPr>
              <a:t>amount</a:t>
            </a:r>
          </a:p>
        </p:txBody>
      </p:sp>
      <p:sp>
        <p:nvSpPr>
          <p:cNvPr id="224" name="Rechteck 226">
            <a:extLst>
              <a:ext uri="{FF2B5EF4-FFF2-40B4-BE49-F238E27FC236}">
                <a16:creationId xmlns:a16="http://schemas.microsoft.com/office/drawing/2014/main" id="{608317A3-6075-4631-BC99-D7FF2A70DB0C}"/>
              </a:ext>
            </a:extLst>
          </p:cNvPr>
          <p:cNvSpPr>
            <a:spLocks/>
          </p:cNvSpPr>
          <p:nvPr/>
        </p:nvSpPr>
        <p:spPr>
          <a:xfrm>
            <a:off x="8913059" y="4112109"/>
            <a:ext cx="2160000" cy="1747762"/>
          </a:xfrm>
          <a:prstGeom prst="rect">
            <a:avLst/>
          </a:prstGeom>
          <a:solidFill>
            <a:schemeClr val="bg1">
              <a:lumMod val="75000"/>
              <a:alpha val="60000"/>
            </a:schemeClr>
          </a:solidFill>
          <a:ln w="12700" cap="sq" cmpd="sng" algn="ctr">
            <a:noFill/>
            <a:prstDash val="solid"/>
            <a:miter lim="800000"/>
            <a:tailEnd type="none"/>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0"/>
              </a:spcAft>
              <a:buClrTx/>
              <a:buSzPct val="70000"/>
              <a:buFontTx/>
              <a:buNone/>
              <a:tabLst/>
              <a:defRPr/>
            </a:pPr>
            <a:r>
              <a:rPr kumimoji="0" lang="en-US" sz="1100" b="0" i="0" u="none" strike="noStrike" kern="1200" cap="none" spc="0" normalizeH="0" baseline="0" noProof="0" dirty="0">
                <a:ln>
                  <a:noFill/>
                </a:ln>
                <a:effectLst/>
                <a:uLnTx/>
                <a:uFillTx/>
                <a:ea typeface="+mn-ea"/>
                <a:cs typeface="+mn-cs"/>
              </a:rPr>
              <a:t>Removing features that contained more than 25% of missing data</a:t>
            </a:r>
          </a:p>
          <a:p>
            <a:pPr marL="0" marR="0" lvl="0" indent="0" algn="just" defTabSz="914400" rtl="0" eaLnBrk="1" fontAlgn="auto" latinLnBrk="0" hangingPunct="1">
              <a:lnSpc>
                <a:spcPct val="100000"/>
              </a:lnSpc>
              <a:spcBef>
                <a:spcPts val="0"/>
              </a:spcBef>
              <a:spcAft>
                <a:spcPts val="0"/>
              </a:spcAft>
              <a:buClrTx/>
              <a:buSzPct val="70000"/>
              <a:buFontTx/>
              <a:buNone/>
              <a:tabLst/>
              <a:defRPr/>
            </a:pPr>
            <a:endParaRPr lang="en-US" sz="1100" dirty="0"/>
          </a:p>
          <a:p>
            <a:pPr marL="0" marR="0" lvl="0" indent="0" algn="just" defTabSz="914400" rtl="0" eaLnBrk="1" fontAlgn="auto" latinLnBrk="0" hangingPunct="1">
              <a:lnSpc>
                <a:spcPct val="100000"/>
              </a:lnSpc>
              <a:spcBef>
                <a:spcPts val="0"/>
              </a:spcBef>
              <a:spcAft>
                <a:spcPts val="0"/>
              </a:spcAft>
              <a:buClrTx/>
              <a:buSzPct val="70000"/>
              <a:buFontTx/>
              <a:buNone/>
              <a:tabLst/>
              <a:defRPr/>
            </a:pPr>
            <a:r>
              <a:rPr kumimoji="0" lang="en-US" sz="1100" b="0" i="0" u="none" strike="noStrike" kern="1200" cap="none" spc="0" normalizeH="0" baseline="0" noProof="0" dirty="0">
                <a:ln>
                  <a:noFill/>
                </a:ln>
                <a:effectLst/>
                <a:uLnTx/>
                <a:uFillTx/>
                <a:ea typeface="+mn-ea"/>
                <a:cs typeface="+mn-cs"/>
              </a:rPr>
              <a:t>Only loans with a final “status” and features available at the time of application were considered</a:t>
            </a:r>
          </a:p>
          <a:p>
            <a:pPr marL="0" marR="0" lvl="0" indent="0" algn="just" defTabSz="914400" rtl="0" eaLnBrk="1" fontAlgn="auto" latinLnBrk="0" hangingPunct="1">
              <a:lnSpc>
                <a:spcPct val="100000"/>
              </a:lnSpc>
              <a:spcBef>
                <a:spcPts val="0"/>
              </a:spcBef>
              <a:spcAft>
                <a:spcPts val="0"/>
              </a:spcAft>
              <a:buClrTx/>
              <a:buSzPct val="70000"/>
              <a:buFontTx/>
              <a:buNone/>
              <a:tabLst/>
              <a:defRPr/>
            </a:pPr>
            <a:endParaRPr lang="en-US" sz="1100" dirty="0"/>
          </a:p>
          <a:p>
            <a:pPr marL="0" marR="0" lvl="0" indent="0" algn="just" defTabSz="914400" rtl="0" eaLnBrk="1" fontAlgn="auto" latinLnBrk="0" hangingPunct="1">
              <a:lnSpc>
                <a:spcPct val="100000"/>
              </a:lnSpc>
              <a:spcBef>
                <a:spcPts val="0"/>
              </a:spcBef>
              <a:spcAft>
                <a:spcPts val="0"/>
              </a:spcAft>
              <a:buClrTx/>
              <a:buSzPct val="70000"/>
              <a:buFontTx/>
              <a:buNone/>
              <a:tabLst/>
              <a:defRPr/>
            </a:pPr>
            <a:r>
              <a:rPr lang="en-US" sz="1100" dirty="0"/>
              <a:t>The final dataset contains 1,345 rows and 33 features</a:t>
            </a:r>
          </a:p>
        </p:txBody>
      </p:sp>
      <p:sp>
        <p:nvSpPr>
          <p:cNvPr id="226" name="TextBox 225">
            <a:extLst>
              <a:ext uri="{FF2B5EF4-FFF2-40B4-BE49-F238E27FC236}">
                <a16:creationId xmlns:a16="http://schemas.microsoft.com/office/drawing/2014/main" id="{BC1F3740-014A-760F-2BB7-48597461A130}"/>
              </a:ext>
            </a:extLst>
          </p:cNvPr>
          <p:cNvSpPr txBox="1"/>
          <p:nvPr/>
        </p:nvSpPr>
        <p:spPr>
          <a:xfrm>
            <a:off x="7021901" y="4408098"/>
            <a:ext cx="1518249" cy="584775"/>
          </a:xfrm>
          <a:prstGeom prst="rect">
            <a:avLst/>
          </a:prstGeom>
          <a:noFill/>
        </p:spPr>
        <p:txBody>
          <a:bodyPr wrap="square" rtlCol="0">
            <a:spAutoFit/>
          </a:bodyPr>
          <a:lstStyle/>
          <a:p>
            <a:pPr algn="ctr"/>
            <a:r>
              <a:rPr lang="en-US" sz="1600" dirty="0"/>
              <a:t>Dataset transformation</a:t>
            </a:r>
          </a:p>
        </p:txBody>
      </p:sp>
      <p:pic>
        <p:nvPicPr>
          <p:cNvPr id="228" name="Graphic 227" descr="Table outline">
            <a:extLst>
              <a:ext uri="{FF2B5EF4-FFF2-40B4-BE49-F238E27FC236}">
                <a16:creationId xmlns:a16="http://schemas.microsoft.com/office/drawing/2014/main" id="{79A6CD49-74D2-15C7-B93F-907ECE2CED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72275" y="2971800"/>
            <a:ext cx="914400" cy="914400"/>
          </a:xfrm>
          <a:prstGeom prst="rect">
            <a:avLst/>
          </a:prstGeom>
        </p:spPr>
      </p:pic>
      <p:pic>
        <p:nvPicPr>
          <p:cNvPr id="229" name="Graphic 228" descr="Table outline">
            <a:extLst>
              <a:ext uri="{FF2B5EF4-FFF2-40B4-BE49-F238E27FC236}">
                <a16:creationId xmlns:a16="http://schemas.microsoft.com/office/drawing/2014/main" id="{C9E7DB04-027B-FA67-CBF1-9C5700D8B5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390" y="2988993"/>
            <a:ext cx="914400" cy="914400"/>
          </a:xfrm>
          <a:prstGeom prst="rect">
            <a:avLst/>
          </a:prstGeom>
        </p:spPr>
      </p:pic>
      <p:sp>
        <p:nvSpPr>
          <p:cNvPr id="2" name="Fußzeilenplatzhalter 4">
            <a:extLst>
              <a:ext uri="{FF2B5EF4-FFF2-40B4-BE49-F238E27FC236}">
                <a16:creationId xmlns:a16="http://schemas.microsoft.com/office/drawing/2014/main" id="{0BD38EF1-1D0F-C013-4067-029E0D38BD62}"/>
              </a:ext>
            </a:extLst>
          </p:cNvPr>
          <p:cNvSpPr>
            <a:spLocks noGrp="1"/>
          </p:cNvSpPr>
          <p:nvPr>
            <p:ph type="ftr" sz="quarter" idx="11"/>
          </p:nvPr>
        </p:nvSpPr>
        <p:spPr>
          <a:xfrm>
            <a:off x="4266170" y="6489000"/>
            <a:ext cx="3086100" cy="180000"/>
          </a:xfrm>
        </p:spPr>
        <p:txBody>
          <a:bodyPr/>
          <a:lstStyle/>
          <a:p>
            <a:r>
              <a:rPr lang="en-US" sz="1000" dirty="0">
                <a:solidFill>
                  <a:schemeClr val="tx1"/>
                </a:solidFill>
              </a:rPr>
              <a:t>Credit Risk Scoring: A Stacking Generalization Approach</a:t>
            </a:r>
            <a:endParaRPr lang="en-US" sz="1000" noProof="0" dirty="0">
              <a:solidFill>
                <a:schemeClr val="tx1"/>
              </a:solidFill>
            </a:endParaRPr>
          </a:p>
        </p:txBody>
      </p:sp>
      <p:sp>
        <p:nvSpPr>
          <p:cNvPr id="3" name="Fußzeilenplatzhalter 4">
            <a:extLst>
              <a:ext uri="{FF2B5EF4-FFF2-40B4-BE49-F238E27FC236}">
                <a16:creationId xmlns:a16="http://schemas.microsoft.com/office/drawing/2014/main" id="{6528EA1E-2147-C990-4232-1E04AD556903}"/>
              </a:ext>
            </a:extLst>
          </p:cNvPr>
          <p:cNvSpPr txBox="1">
            <a:spLocks/>
          </p:cNvSpPr>
          <p:nvPr/>
        </p:nvSpPr>
        <p:spPr>
          <a:xfrm>
            <a:off x="8607340" y="6489000"/>
            <a:ext cx="3086100" cy="180000"/>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solidFill>
                  <a:schemeClr val="tx1"/>
                </a:solidFill>
              </a:rPr>
              <a:t>Page 6</a:t>
            </a:r>
          </a:p>
        </p:txBody>
      </p:sp>
    </p:spTree>
    <p:extLst>
      <p:ext uri="{BB962C8B-B14F-4D97-AF65-F5344CB8AC3E}">
        <p14:creationId xmlns:p14="http://schemas.microsoft.com/office/powerpoint/2010/main" val="1005665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1">
            <a:extLst>
              <a:ext uri="{FF2B5EF4-FFF2-40B4-BE49-F238E27FC236}">
                <a16:creationId xmlns:a16="http://schemas.microsoft.com/office/drawing/2014/main" id="{29115E3A-3A4B-9EAE-F531-BBB00465CD6E}"/>
              </a:ext>
            </a:extLst>
          </p:cNvPr>
          <p:cNvGrpSpPr/>
          <p:nvPr/>
        </p:nvGrpSpPr>
        <p:grpSpPr>
          <a:xfrm>
            <a:off x="243840" y="172721"/>
            <a:ext cx="727710" cy="731520"/>
            <a:chOff x="190500" y="60960"/>
            <a:chExt cx="830580" cy="760427"/>
          </a:xfrm>
        </p:grpSpPr>
        <p:sp>
          <p:nvSpPr>
            <p:cNvPr id="5" name="Rectangle 16">
              <a:extLst>
                <a:ext uri="{FF2B5EF4-FFF2-40B4-BE49-F238E27FC236}">
                  <a16:creationId xmlns:a16="http://schemas.microsoft.com/office/drawing/2014/main" id="{2609DA27-7436-B39B-1F93-0F51E6FF3D8A}"/>
                </a:ext>
              </a:extLst>
            </p:cNvPr>
            <p:cNvSpPr/>
            <p:nvPr/>
          </p:nvSpPr>
          <p:spPr>
            <a:xfrm>
              <a:off x="190500" y="60960"/>
              <a:ext cx="830580" cy="760427"/>
            </a:xfrm>
            <a:prstGeom prst="rect">
              <a:avLst/>
            </a:prstGeom>
            <a:solidFill>
              <a:srgbClr val="BDD52A"/>
            </a:solidFill>
            <a:ln w="381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6" name="Rectangle 16">
              <a:extLst>
                <a:ext uri="{FF2B5EF4-FFF2-40B4-BE49-F238E27FC236}">
                  <a16:creationId xmlns:a16="http://schemas.microsoft.com/office/drawing/2014/main" id="{C6A84740-74A4-E562-2BEA-7732B9EEDC22}"/>
                </a:ext>
              </a:extLst>
            </p:cNvPr>
            <p:cNvSpPr/>
            <p:nvPr/>
          </p:nvSpPr>
          <p:spPr>
            <a:xfrm>
              <a:off x="245794" y="113489"/>
              <a:ext cx="721946" cy="655369"/>
            </a:xfrm>
            <a:prstGeom prst="rect">
              <a:avLst/>
            </a:prstGeom>
            <a:solidFill>
              <a:srgbClr val="566067"/>
            </a:solidFill>
            <a:ln>
              <a:solidFill>
                <a:srgbClr val="566067"/>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7" name="Textfeld 4">
              <a:extLst>
                <a:ext uri="{FF2B5EF4-FFF2-40B4-BE49-F238E27FC236}">
                  <a16:creationId xmlns:a16="http://schemas.microsoft.com/office/drawing/2014/main" id="{D9CCB3DE-17C1-B37E-939E-7C885A98539D}"/>
                </a:ext>
              </a:extLst>
            </p:cNvPr>
            <p:cNvSpPr txBox="1"/>
            <p:nvPr/>
          </p:nvSpPr>
          <p:spPr bwMode="gray">
            <a:xfrm>
              <a:off x="389761" y="115477"/>
              <a:ext cx="407305" cy="6398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kern="0" dirty="0">
                  <a:ln w="12700">
                    <a:noFill/>
                  </a:ln>
                  <a:solidFill>
                    <a:schemeClr val="bg1"/>
                  </a:solidFill>
                  <a:latin typeface="EYInterstate Light"/>
                </a:rPr>
                <a:t>4</a:t>
              </a:r>
              <a:endParaRPr kumimoji="0" lang="en-US" sz="3200" b="0" i="0" u="none" strike="noStrike" kern="0" cap="none" spc="0" normalizeH="0" baseline="0" noProof="0" dirty="0">
                <a:ln w="12700">
                  <a:noFill/>
                </a:ln>
                <a:solidFill>
                  <a:schemeClr val="bg1"/>
                </a:solidFill>
                <a:effectLst/>
                <a:uLnTx/>
                <a:uFillTx/>
                <a:latin typeface="EYInterstate Light"/>
                <a:ea typeface="+mn-ea"/>
                <a:cs typeface="+mn-cs"/>
              </a:endParaRPr>
            </a:p>
          </p:txBody>
        </p:sp>
      </p:grpSp>
      <p:pic>
        <p:nvPicPr>
          <p:cNvPr id="8" name="Picture 2" descr="See the source image">
            <a:extLst>
              <a:ext uri="{FF2B5EF4-FFF2-40B4-BE49-F238E27FC236}">
                <a16:creationId xmlns:a16="http://schemas.microsoft.com/office/drawing/2014/main" id="{049F736E-9D6E-B85E-C04C-B0C455C49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9378" y="189000"/>
            <a:ext cx="568123" cy="590400"/>
          </a:xfrm>
          <a:prstGeom prst="rect">
            <a:avLst/>
          </a:prstGeom>
          <a:noFill/>
          <a:ln>
            <a:solidFill>
              <a:srgbClr val="BDD52A"/>
            </a:solidFill>
          </a:ln>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78A1C792-F1CE-B5F2-BB6F-852C88FAC642}"/>
              </a:ext>
            </a:extLst>
          </p:cNvPr>
          <p:cNvSpPr txBox="1"/>
          <p:nvPr/>
        </p:nvSpPr>
        <p:spPr>
          <a:xfrm>
            <a:off x="1097686" y="223253"/>
            <a:ext cx="7080156" cy="707886"/>
          </a:xfrm>
          <a:prstGeom prst="rect">
            <a:avLst/>
          </a:prstGeom>
          <a:noFill/>
        </p:spPr>
        <p:txBody>
          <a:bodyPr wrap="square" rtlCol="0">
            <a:spAutoFit/>
          </a:bodyPr>
          <a:lstStyle/>
          <a:p>
            <a:r>
              <a:rPr lang="en-US" sz="2400" b="1" dirty="0"/>
              <a:t>Machine Learning application to online credit scoring </a:t>
            </a:r>
          </a:p>
          <a:p>
            <a:r>
              <a:rPr lang="en-US" sz="1600" i="1" dirty="0"/>
              <a:t>Exploratory data analysis</a:t>
            </a:r>
            <a:endParaRPr lang="pt-PT" sz="1600" i="1" dirty="0"/>
          </a:p>
        </p:txBody>
      </p:sp>
      <p:cxnSp>
        <p:nvCxnSpPr>
          <p:cNvPr id="10" name="Conexão reta 9">
            <a:extLst>
              <a:ext uri="{FF2B5EF4-FFF2-40B4-BE49-F238E27FC236}">
                <a16:creationId xmlns:a16="http://schemas.microsoft.com/office/drawing/2014/main" id="{069FAD71-8C5A-168B-AAC0-DFBD0D4BEB5E}"/>
              </a:ext>
            </a:extLst>
          </p:cNvPr>
          <p:cNvCxnSpPr>
            <a:cxnSpLocks/>
          </p:cNvCxnSpPr>
          <p:nvPr/>
        </p:nvCxnSpPr>
        <p:spPr>
          <a:xfrm>
            <a:off x="243840" y="1028247"/>
            <a:ext cx="11733661" cy="0"/>
          </a:xfrm>
          <a:prstGeom prst="line">
            <a:avLst/>
          </a:prstGeom>
          <a:ln>
            <a:solidFill>
              <a:srgbClr val="566067"/>
            </a:solidFill>
            <a:prstDash val="lgDash"/>
          </a:ln>
        </p:spPr>
        <p:style>
          <a:lnRef idx="1">
            <a:schemeClr val="accent1"/>
          </a:lnRef>
          <a:fillRef idx="0">
            <a:schemeClr val="accent1"/>
          </a:fillRef>
          <a:effectRef idx="0">
            <a:schemeClr val="accent1"/>
          </a:effectRef>
          <a:fontRef idx="minor">
            <a:schemeClr val="tx1"/>
          </a:fontRef>
        </p:style>
      </p:cxnSp>
      <p:graphicFrame>
        <p:nvGraphicFramePr>
          <p:cNvPr id="19" name="Chart 7">
            <a:extLst>
              <a:ext uri="{FF2B5EF4-FFF2-40B4-BE49-F238E27FC236}">
                <a16:creationId xmlns:a16="http://schemas.microsoft.com/office/drawing/2014/main" id="{C281CBC3-950F-B436-5CA8-870B3772A9CA}"/>
              </a:ext>
            </a:extLst>
          </p:cNvPr>
          <p:cNvGraphicFramePr/>
          <p:nvPr>
            <p:extLst>
              <p:ext uri="{D42A27DB-BD31-4B8C-83A1-F6EECF244321}">
                <p14:modId xmlns:p14="http://schemas.microsoft.com/office/powerpoint/2010/main" val="84601054"/>
              </p:ext>
            </p:extLst>
          </p:nvPr>
        </p:nvGraphicFramePr>
        <p:xfrm>
          <a:off x="971550" y="1318082"/>
          <a:ext cx="4345326" cy="1625540"/>
        </p:xfrm>
        <a:graphic>
          <a:graphicData uri="http://schemas.openxmlformats.org/drawingml/2006/chart">
            <c:chart xmlns:c="http://schemas.openxmlformats.org/drawingml/2006/chart" xmlns:r="http://schemas.openxmlformats.org/officeDocument/2006/relationships" r:id="rId3"/>
          </a:graphicData>
        </a:graphic>
      </p:graphicFrame>
      <p:sp>
        <p:nvSpPr>
          <p:cNvPr id="20" name="Rectangle 15">
            <a:extLst>
              <a:ext uri="{FF2B5EF4-FFF2-40B4-BE49-F238E27FC236}">
                <a16:creationId xmlns:a16="http://schemas.microsoft.com/office/drawing/2014/main" id="{873F1253-A054-DB57-5E34-D31700CB31F9}"/>
              </a:ext>
            </a:extLst>
          </p:cNvPr>
          <p:cNvSpPr/>
          <p:nvPr/>
        </p:nvSpPr>
        <p:spPr>
          <a:xfrm>
            <a:off x="1097686" y="1181065"/>
            <a:ext cx="2111854" cy="215444"/>
          </a:xfrm>
          <a:prstGeom prst="rect">
            <a:avLst/>
          </a:prstGeom>
        </p:spPr>
        <p:txBody>
          <a:bodyPr wrap="square" lIns="0" tIns="0" rIns="0" bIns="0">
            <a:spAutoFit/>
          </a:bodyPr>
          <a:lstStyle/>
          <a:p>
            <a:r>
              <a:rPr lang="en-US" altLang="ko-KR" sz="1400" b="1" dirty="0">
                <a:cs typeface="Arial" pitchFamily="34" charset="0"/>
              </a:rPr>
              <a:t>Loan status distribution</a:t>
            </a:r>
          </a:p>
        </p:txBody>
      </p:sp>
      <p:sp>
        <p:nvSpPr>
          <p:cNvPr id="21" name="Rectangle 15">
            <a:extLst>
              <a:ext uri="{FF2B5EF4-FFF2-40B4-BE49-F238E27FC236}">
                <a16:creationId xmlns:a16="http://schemas.microsoft.com/office/drawing/2014/main" id="{473B0F1C-8974-D16D-B28F-232B02469ADE}"/>
              </a:ext>
            </a:extLst>
          </p:cNvPr>
          <p:cNvSpPr/>
          <p:nvPr/>
        </p:nvSpPr>
        <p:spPr>
          <a:xfrm>
            <a:off x="504683" y="1658503"/>
            <a:ext cx="840268" cy="169277"/>
          </a:xfrm>
          <a:prstGeom prst="rect">
            <a:avLst/>
          </a:prstGeom>
        </p:spPr>
        <p:txBody>
          <a:bodyPr wrap="square" lIns="0" tIns="0" rIns="0" bIns="0">
            <a:spAutoFit/>
          </a:bodyPr>
          <a:lstStyle/>
          <a:p>
            <a:r>
              <a:rPr lang="en-US" altLang="ko-KR" sz="1100" b="1" dirty="0">
                <a:cs typeface="Arial" pitchFamily="34" charset="0"/>
              </a:rPr>
              <a:t>Fully Paid</a:t>
            </a:r>
          </a:p>
        </p:txBody>
      </p:sp>
      <p:sp>
        <p:nvSpPr>
          <p:cNvPr id="22" name="Rectangle 15">
            <a:extLst>
              <a:ext uri="{FF2B5EF4-FFF2-40B4-BE49-F238E27FC236}">
                <a16:creationId xmlns:a16="http://schemas.microsoft.com/office/drawing/2014/main" id="{E0E67005-6D71-D2A4-CE91-F9B9F531BA8F}"/>
              </a:ext>
            </a:extLst>
          </p:cNvPr>
          <p:cNvSpPr/>
          <p:nvPr/>
        </p:nvSpPr>
        <p:spPr>
          <a:xfrm>
            <a:off x="393530" y="2400900"/>
            <a:ext cx="689173" cy="169277"/>
          </a:xfrm>
          <a:prstGeom prst="rect">
            <a:avLst/>
          </a:prstGeom>
        </p:spPr>
        <p:txBody>
          <a:bodyPr wrap="square" lIns="0" tIns="0" rIns="0" bIns="0">
            <a:spAutoFit/>
          </a:bodyPr>
          <a:lstStyle/>
          <a:p>
            <a:r>
              <a:rPr lang="en-US" altLang="ko-KR" sz="1100" b="1" dirty="0">
                <a:cs typeface="Arial" pitchFamily="34" charset="0"/>
              </a:rPr>
              <a:t>Charged off</a:t>
            </a:r>
          </a:p>
        </p:txBody>
      </p:sp>
      <p:sp>
        <p:nvSpPr>
          <p:cNvPr id="23" name="Rectangle 15">
            <a:extLst>
              <a:ext uri="{FF2B5EF4-FFF2-40B4-BE49-F238E27FC236}">
                <a16:creationId xmlns:a16="http://schemas.microsoft.com/office/drawing/2014/main" id="{FF17847E-C6C7-4338-26BE-F4DA0DAD73C5}"/>
              </a:ext>
            </a:extLst>
          </p:cNvPr>
          <p:cNvSpPr/>
          <p:nvPr/>
        </p:nvSpPr>
        <p:spPr>
          <a:xfrm>
            <a:off x="4028933" y="1658503"/>
            <a:ext cx="840268" cy="169277"/>
          </a:xfrm>
          <a:prstGeom prst="rect">
            <a:avLst/>
          </a:prstGeom>
        </p:spPr>
        <p:txBody>
          <a:bodyPr wrap="square" lIns="0" tIns="0" rIns="0" bIns="0">
            <a:spAutoFit/>
          </a:bodyPr>
          <a:lstStyle/>
          <a:p>
            <a:pPr algn="ctr"/>
            <a:r>
              <a:rPr lang="en-US" altLang="ko-KR" sz="1100" b="1" dirty="0">
                <a:cs typeface="Arial" pitchFamily="34" charset="0"/>
              </a:rPr>
              <a:t>1.076.751</a:t>
            </a:r>
          </a:p>
        </p:txBody>
      </p:sp>
      <p:sp>
        <p:nvSpPr>
          <p:cNvPr id="24" name="Rectangle 15">
            <a:extLst>
              <a:ext uri="{FF2B5EF4-FFF2-40B4-BE49-F238E27FC236}">
                <a16:creationId xmlns:a16="http://schemas.microsoft.com/office/drawing/2014/main" id="{A7523ADC-A312-8843-69BB-B7D6BFE77A0D}"/>
              </a:ext>
            </a:extLst>
          </p:cNvPr>
          <p:cNvSpPr/>
          <p:nvPr/>
        </p:nvSpPr>
        <p:spPr>
          <a:xfrm>
            <a:off x="1904858" y="2400899"/>
            <a:ext cx="840268" cy="169277"/>
          </a:xfrm>
          <a:prstGeom prst="rect">
            <a:avLst/>
          </a:prstGeom>
        </p:spPr>
        <p:txBody>
          <a:bodyPr wrap="square" lIns="0" tIns="0" rIns="0" bIns="0">
            <a:spAutoFit/>
          </a:bodyPr>
          <a:lstStyle/>
          <a:p>
            <a:pPr algn="ctr"/>
            <a:r>
              <a:rPr lang="en-US" altLang="ko-KR" sz="1100" b="1" dirty="0">
                <a:cs typeface="Arial" pitchFamily="34" charset="0"/>
              </a:rPr>
              <a:t>268.559</a:t>
            </a:r>
          </a:p>
        </p:txBody>
      </p:sp>
      <p:cxnSp>
        <p:nvCxnSpPr>
          <p:cNvPr id="26" name="Straight Connector 25">
            <a:extLst>
              <a:ext uri="{FF2B5EF4-FFF2-40B4-BE49-F238E27FC236}">
                <a16:creationId xmlns:a16="http://schemas.microsoft.com/office/drawing/2014/main" id="{2F5D355C-6C99-0665-6385-9C8DA1C0F6B7}"/>
              </a:ext>
            </a:extLst>
          </p:cNvPr>
          <p:cNvCxnSpPr>
            <a:cxnSpLocks/>
          </p:cNvCxnSpPr>
          <p:nvPr/>
        </p:nvCxnSpPr>
        <p:spPr>
          <a:xfrm flipV="1">
            <a:off x="256475" y="2784138"/>
            <a:ext cx="8544738" cy="51481"/>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7" name="Chart 7">
            <a:extLst>
              <a:ext uri="{FF2B5EF4-FFF2-40B4-BE49-F238E27FC236}">
                <a16:creationId xmlns:a16="http://schemas.microsoft.com/office/drawing/2014/main" id="{EBBD327C-D4E7-B8E1-3433-F527A993EC68}"/>
              </a:ext>
            </a:extLst>
          </p:cNvPr>
          <p:cNvGraphicFramePr/>
          <p:nvPr>
            <p:extLst>
              <p:ext uri="{D42A27DB-BD31-4B8C-83A1-F6EECF244321}">
                <p14:modId xmlns:p14="http://schemas.microsoft.com/office/powerpoint/2010/main" val="31108593"/>
              </p:ext>
            </p:extLst>
          </p:nvPr>
        </p:nvGraphicFramePr>
        <p:xfrm>
          <a:off x="924816" y="3157584"/>
          <a:ext cx="4035373" cy="3347768"/>
        </p:xfrm>
        <a:graphic>
          <a:graphicData uri="http://schemas.openxmlformats.org/drawingml/2006/chart">
            <c:chart xmlns:c="http://schemas.openxmlformats.org/drawingml/2006/chart" xmlns:r="http://schemas.openxmlformats.org/officeDocument/2006/relationships" r:id="rId4"/>
          </a:graphicData>
        </a:graphic>
      </p:graphicFrame>
      <p:sp>
        <p:nvSpPr>
          <p:cNvPr id="28" name="Rectangle 15">
            <a:extLst>
              <a:ext uri="{FF2B5EF4-FFF2-40B4-BE49-F238E27FC236}">
                <a16:creationId xmlns:a16="http://schemas.microsoft.com/office/drawing/2014/main" id="{F500ACE0-0160-BDE2-7781-2F247602E83C}"/>
              </a:ext>
            </a:extLst>
          </p:cNvPr>
          <p:cNvSpPr/>
          <p:nvPr/>
        </p:nvSpPr>
        <p:spPr>
          <a:xfrm>
            <a:off x="3846036" y="3359750"/>
            <a:ext cx="840268" cy="138499"/>
          </a:xfrm>
          <a:prstGeom prst="rect">
            <a:avLst/>
          </a:prstGeom>
        </p:spPr>
        <p:txBody>
          <a:bodyPr wrap="square" lIns="0" tIns="0" rIns="0" bIns="0">
            <a:spAutoFit/>
          </a:bodyPr>
          <a:lstStyle/>
          <a:p>
            <a:pPr algn="ctr"/>
            <a:r>
              <a:rPr lang="en-US" altLang="ko-KR" sz="900" b="1" dirty="0">
                <a:cs typeface="Arial" pitchFamily="34" charset="0"/>
              </a:rPr>
              <a:t>780.231</a:t>
            </a:r>
          </a:p>
        </p:txBody>
      </p:sp>
      <p:sp>
        <p:nvSpPr>
          <p:cNvPr id="29" name="Rectangle 15">
            <a:extLst>
              <a:ext uri="{FF2B5EF4-FFF2-40B4-BE49-F238E27FC236}">
                <a16:creationId xmlns:a16="http://schemas.microsoft.com/office/drawing/2014/main" id="{9A1A154A-204F-4A56-F992-3E4052257BB1}"/>
              </a:ext>
            </a:extLst>
          </p:cNvPr>
          <p:cNvSpPr/>
          <p:nvPr/>
        </p:nvSpPr>
        <p:spPr>
          <a:xfrm>
            <a:off x="2043920" y="3580590"/>
            <a:ext cx="840268" cy="138499"/>
          </a:xfrm>
          <a:prstGeom prst="rect">
            <a:avLst/>
          </a:prstGeom>
        </p:spPr>
        <p:txBody>
          <a:bodyPr wrap="square" lIns="0" tIns="0" rIns="0" bIns="0">
            <a:spAutoFit/>
          </a:bodyPr>
          <a:lstStyle/>
          <a:p>
            <a:pPr algn="ctr"/>
            <a:r>
              <a:rPr lang="en-US" altLang="ko-KR" sz="900" b="1" dirty="0">
                <a:cs typeface="Arial" pitchFamily="34" charset="0"/>
              </a:rPr>
              <a:t>292.272</a:t>
            </a:r>
          </a:p>
        </p:txBody>
      </p:sp>
      <p:sp>
        <p:nvSpPr>
          <p:cNvPr id="30" name="Rectangle 15">
            <a:extLst>
              <a:ext uri="{FF2B5EF4-FFF2-40B4-BE49-F238E27FC236}">
                <a16:creationId xmlns:a16="http://schemas.microsoft.com/office/drawing/2014/main" id="{B5D070C4-4C80-20DA-8FEC-876B513704E8}"/>
              </a:ext>
            </a:extLst>
          </p:cNvPr>
          <p:cNvSpPr/>
          <p:nvPr/>
        </p:nvSpPr>
        <p:spPr>
          <a:xfrm>
            <a:off x="1263159" y="3758441"/>
            <a:ext cx="840268" cy="138499"/>
          </a:xfrm>
          <a:prstGeom prst="rect">
            <a:avLst/>
          </a:prstGeom>
        </p:spPr>
        <p:txBody>
          <a:bodyPr wrap="square" lIns="0" tIns="0" rIns="0" bIns="0">
            <a:spAutoFit/>
          </a:bodyPr>
          <a:lstStyle/>
          <a:p>
            <a:pPr algn="ctr"/>
            <a:r>
              <a:rPr lang="en-US" altLang="ko-KR" sz="900" b="1" dirty="0">
                <a:cs typeface="Arial" pitchFamily="34" charset="0"/>
              </a:rPr>
              <a:t>87.504</a:t>
            </a:r>
          </a:p>
        </p:txBody>
      </p:sp>
      <p:sp>
        <p:nvSpPr>
          <p:cNvPr id="31" name="Rectangle 15">
            <a:extLst>
              <a:ext uri="{FF2B5EF4-FFF2-40B4-BE49-F238E27FC236}">
                <a16:creationId xmlns:a16="http://schemas.microsoft.com/office/drawing/2014/main" id="{6CFB8955-C88A-B2A5-1D81-5290E6DC0488}"/>
              </a:ext>
            </a:extLst>
          </p:cNvPr>
          <p:cNvSpPr/>
          <p:nvPr/>
        </p:nvSpPr>
        <p:spPr>
          <a:xfrm>
            <a:off x="1248681" y="4006071"/>
            <a:ext cx="759111" cy="138499"/>
          </a:xfrm>
          <a:prstGeom prst="rect">
            <a:avLst/>
          </a:prstGeom>
        </p:spPr>
        <p:txBody>
          <a:bodyPr wrap="square" lIns="0" tIns="0" rIns="0" bIns="0">
            <a:spAutoFit/>
          </a:bodyPr>
          <a:lstStyle/>
          <a:p>
            <a:pPr algn="ctr"/>
            <a:r>
              <a:rPr lang="en-US" altLang="ko-KR" sz="900" b="1" dirty="0">
                <a:cs typeface="Arial" pitchFamily="34" charset="0"/>
              </a:rPr>
              <a:t>77.875</a:t>
            </a:r>
          </a:p>
        </p:txBody>
      </p:sp>
      <p:sp>
        <p:nvSpPr>
          <p:cNvPr id="32" name="Rectangle 15">
            <a:extLst>
              <a:ext uri="{FF2B5EF4-FFF2-40B4-BE49-F238E27FC236}">
                <a16:creationId xmlns:a16="http://schemas.microsoft.com/office/drawing/2014/main" id="{DDABA23C-B722-1E58-AD33-97248143C616}"/>
              </a:ext>
            </a:extLst>
          </p:cNvPr>
          <p:cNvSpPr/>
          <p:nvPr/>
        </p:nvSpPr>
        <p:spPr>
          <a:xfrm>
            <a:off x="1030311" y="4206280"/>
            <a:ext cx="759111" cy="138499"/>
          </a:xfrm>
          <a:prstGeom prst="rect">
            <a:avLst/>
          </a:prstGeom>
        </p:spPr>
        <p:txBody>
          <a:bodyPr wrap="square" lIns="0" tIns="0" rIns="0" bIns="0">
            <a:spAutoFit/>
          </a:bodyPr>
          <a:lstStyle/>
          <a:p>
            <a:pPr algn="ctr"/>
            <a:r>
              <a:rPr lang="en-US" altLang="ko-KR" sz="900" b="1" dirty="0">
                <a:cs typeface="Arial" pitchFamily="34" charset="0"/>
              </a:rPr>
              <a:t>29.425</a:t>
            </a:r>
          </a:p>
        </p:txBody>
      </p:sp>
      <p:sp>
        <p:nvSpPr>
          <p:cNvPr id="33" name="Rectangle 15">
            <a:extLst>
              <a:ext uri="{FF2B5EF4-FFF2-40B4-BE49-F238E27FC236}">
                <a16:creationId xmlns:a16="http://schemas.microsoft.com/office/drawing/2014/main" id="{F31DE5CA-A904-0A2E-169C-A53FB812DD69}"/>
              </a:ext>
            </a:extLst>
          </p:cNvPr>
          <p:cNvSpPr/>
          <p:nvPr/>
        </p:nvSpPr>
        <p:spPr>
          <a:xfrm>
            <a:off x="965395" y="4442764"/>
            <a:ext cx="759111" cy="138499"/>
          </a:xfrm>
          <a:prstGeom prst="rect">
            <a:avLst/>
          </a:prstGeom>
        </p:spPr>
        <p:txBody>
          <a:bodyPr wrap="square" lIns="0" tIns="0" rIns="0" bIns="0">
            <a:spAutoFit/>
          </a:bodyPr>
          <a:lstStyle/>
          <a:p>
            <a:pPr algn="ctr"/>
            <a:r>
              <a:rPr lang="en-US" altLang="ko-KR" sz="900" b="1" dirty="0">
                <a:cs typeface="Arial" pitchFamily="34" charset="0"/>
              </a:rPr>
              <a:t>15.554</a:t>
            </a:r>
          </a:p>
        </p:txBody>
      </p:sp>
      <p:sp>
        <p:nvSpPr>
          <p:cNvPr id="34" name="Rectangle 15">
            <a:extLst>
              <a:ext uri="{FF2B5EF4-FFF2-40B4-BE49-F238E27FC236}">
                <a16:creationId xmlns:a16="http://schemas.microsoft.com/office/drawing/2014/main" id="{3B32962E-34EF-88FE-E800-6DE419CE4105}"/>
              </a:ext>
            </a:extLst>
          </p:cNvPr>
          <p:cNvSpPr/>
          <p:nvPr/>
        </p:nvSpPr>
        <p:spPr>
          <a:xfrm>
            <a:off x="969266" y="4671654"/>
            <a:ext cx="759111" cy="138499"/>
          </a:xfrm>
          <a:prstGeom prst="rect">
            <a:avLst/>
          </a:prstGeom>
        </p:spPr>
        <p:txBody>
          <a:bodyPr wrap="square" lIns="0" tIns="0" rIns="0" bIns="0">
            <a:spAutoFit/>
          </a:bodyPr>
          <a:lstStyle/>
          <a:p>
            <a:pPr algn="ctr"/>
            <a:r>
              <a:rPr lang="en-US" altLang="ko-KR" sz="900" b="1" dirty="0">
                <a:cs typeface="Arial" pitchFamily="34" charset="0"/>
              </a:rPr>
              <a:t>15.416</a:t>
            </a:r>
          </a:p>
        </p:txBody>
      </p:sp>
      <p:sp>
        <p:nvSpPr>
          <p:cNvPr id="35" name="Rectangle 15">
            <a:extLst>
              <a:ext uri="{FF2B5EF4-FFF2-40B4-BE49-F238E27FC236}">
                <a16:creationId xmlns:a16="http://schemas.microsoft.com/office/drawing/2014/main" id="{7CAC19FD-84C2-8ADC-8799-07FA4BD1F62A}"/>
              </a:ext>
            </a:extLst>
          </p:cNvPr>
          <p:cNvSpPr/>
          <p:nvPr/>
        </p:nvSpPr>
        <p:spPr>
          <a:xfrm>
            <a:off x="965395" y="4868478"/>
            <a:ext cx="759111" cy="138499"/>
          </a:xfrm>
          <a:prstGeom prst="rect">
            <a:avLst/>
          </a:prstGeom>
        </p:spPr>
        <p:txBody>
          <a:bodyPr wrap="square" lIns="0" tIns="0" rIns="0" bIns="0">
            <a:spAutoFit/>
          </a:bodyPr>
          <a:lstStyle/>
          <a:p>
            <a:pPr algn="ctr"/>
            <a:r>
              <a:rPr lang="en-US" altLang="ko-KR" sz="900" b="1" dirty="0">
                <a:cs typeface="Arial" pitchFamily="34" charset="0"/>
              </a:rPr>
              <a:t>14.585</a:t>
            </a:r>
          </a:p>
        </p:txBody>
      </p:sp>
      <p:sp>
        <p:nvSpPr>
          <p:cNvPr id="36" name="Rectangle 15">
            <a:extLst>
              <a:ext uri="{FF2B5EF4-FFF2-40B4-BE49-F238E27FC236}">
                <a16:creationId xmlns:a16="http://schemas.microsoft.com/office/drawing/2014/main" id="{FACBE084-B35A-7C60-C5AD-567558581E46}"/>
              </a:ext>
            </a:extLst>
          </p:cNvPr>
          <p:cNvSpPr/>
          <p:nvPr/>
        </p:nvSpPr>
        <p:spPr>
          <a:xfrm>
            <a:off x="950183" y="5300751"/>
            <a:ext cx="759111" cy="138499"/>
          </a:xfrm>
          <a:prstGeom prst="rect">
            <a:avLst/>
          </a:prstGeom>
        </p:spPr>
        <p:txBody>
          <a:bodyPr wrap="square" lIns="0" tIns="0" rIns="0" bIns="0">
            <a:spAutoFit/>
          </a:bodyPr>
          <a:lstStyle/>
          <a:p>
            <a:pPr algn="ctr"/>
            <a:r>
              <a:rPr lang="en-US" altLang="ko-KR" sz="900" b="1" dirty="0">
                <a:cs typeface="Arial" pitchFamily="34" charset="0"/>
              </a:rPr>
              <a:t>9.065</a:t>
            </a:r>
          </a:p>
        </p:txBody>
      </p:sp>
      <p:sp>
        <p:nvSpPr>
          <p:cNvPr id="37" name="Rectangle 15">
            <a:extLst>
              <a:ext uri="{FF2B5EF4-FFF2-40B4-BE49-F238E27FC236}">
                <a16:creationId xmlns:a16="http://schemas.microsoft.com/office/drawing/2014/main" id="{F89542DC-EBF7-7774-B7B0-8341543DC403}"/>
              </a:ext>
            </a:extLst>
          </p:cNvPr>
          <p:cNvSpPr/>
          <p:nvPr/>
        </p:nvSpPr>
        <p:spPr>
          <a:xfrm>
            <a:off x="936917" y="5514284"/>
            <a:ext cx="759111" cy="138499"/>
          </a:xfrm>
          <a:prstGeom prst="rect">
            <a:avLst/>
          </a:prstGeom>
        </p:spPr>
        <p:txBody>
          <a:bodyPr wrap="square" lIns="0" tIns="0" rIns="0" bIns="0">
            <a:spAutoFit/>
          </a:bodyPr>
          <a:lstStyle/>
          <a:p>
            <a:pPr algn="ctr"/>
            <a:r>
              <a:rPr lang="en-US" altLang="ko-KR" sz="900" b="1" dirty="0">
                <a:cs typeface="Arial" pitchFamily="34" charset="0"/>
              </a:rPr>
              <a:t>7.253</a:t>
            </a:r>
          </a:p>
        </p:txBody>
      </p:sp>
      <p:sp>
        <p:nvSpPr>
          <p:cNvPr id="38" name="Rectangle 15">
            <a:extLst>
              <a:ext uri="{FF2B5EF4-FFF2-40B4-BE49-F238E27FC236}">
                <a16:creationId xmlns:a16="http://schemas.microsoft.com/office/drawing/2014/main" id="{889D23E9-A564-F7A8-517F-C7F088A236BC}"/>
              </a:ext>
            </a:extLst>
          </p:cNvPr>
          <p:cNvSpPr/>
          <p:nvPr/>
        </p:nvSpPr>
        <p:spPr>
          <a:xfrm>
            <a:off x="924182" y="5733774"/>
            <a:ext cx="759111" cy="138499"/>
          </a:xfrm>
          <a:prstGeom prst="rect">
            <a:avLst/>
          </a:prstGeom>
        </p:spPr>
        <p:txBody>
          <a:bodyPr wrap="square" lIns="0" tIns="0" rIns="0" bIns="0">
            <a:spAutoFit/>
          </a:bodyPr>
          <a:lstStyle/>
          <a:p>
            <a:pPr algn="ctr"/>
            <a:r>
              <a:rPr lang="en-US" altLang="ko-KR" sz="900" b="1" dirty="0">
                <a:cs typeface="Arial" pitchFamily="34" charset="0"/>
              </a:rPr>
              <a:t>2.294</a:t>
            </a:r>
          </a:p>
        </p:txBody>
      </p:sp>
      <p:sp>
        <p:nvSpPr>
          <p:cNvPr id="39" name="Rectangle 15">
            <a:extLst>
              <a:ext uri="{FF2B5EF4-FFF2-40B4-BE49-F238E27FC236}">
                <a16:creationId xmlns:a16="http://schemas.microsoft.com/office/drawing/2014/main" id="{7610C7FE-79EA-AC9C-2B5A-D32CD6BFA597}"/>
              </a:ext>
            </a:extLst>
          </p:cNvPr>
          <p:cNvSpPr/>
          <p:nvPr/>
        </p:nvSpPr>
        <p:spPr>
          <a:xfrm>
            <a:off x="936917" y="5968016"/>
            <a:ext cx="759111" cy="138499"/>
          </a:xfrm>
          <a:prstGeom prst="rect">
            <a:avLst/>
          </a:prstGeom>
        </p:spPr>
        <p:txBody>
          <a:bodyPr wrap="square" lIns="0" tIns="0" rIns="0" bIns="0">
            <a:spAutoFit/>
          </a:bodyPr>
          <a:lstStyle/>
          <a:p>
            <a:pPr algn="ctr"/>
            <a:r>
              <a:rPr lang="en-US" altLang="ko-KR" sz="900" b="1" dirty="0">
                <a:cs typeface="Arial" pitchFamily="34" charset="0"/>
              </a:rPr>
              <a:t>933</a:t>
            </a:r>
          </a:p>
        </p:txBody>
      </p:sp>
      <p:sp>
        <p:nvSpPr>
          <p:cNvPr id="40" name="Rectangle 15">
            <a:extLst>
              <a:ext uri="{FF2B5EF4-FFF2-40B4-BE49-F238E27FC236}">
                <a16:creationId xmlns:a16="http://schemas.microsoft.com/office/drawing/2014/main" id="{6048D8B6-CF8C-3AC9-2E38-05478C79072C}"/>
              </a:ext>
            </a:extLst>
          </p:cNvPr>
          <p:cNvSpPr/>
          <p:nvPr/>
        </p:nvSpPr>
        <p:spPr>
          <a:xfrm>
            <a:off x="936918" y="6174029"/>
            <a:ext cx="759111" cy="138499"/>
          </a:xfrm>
          <a:prstGeom prst="rect">
            <a:avLst/>
          </a:prstGeom>
        </p:spPr>
        <p:txBody>
          <a:bodyPr wrap="square" lIns="0" tIns="0" rIns="0" bIns="0">
            <a:spAutoFit/>
          </a:bodyPr>
          <a:lstStyle/>
          <a:p>
            <a:pPr algn="ctr"/>
            <a:r>
              <a:rPr lang="en-US" altLang="ko-KR" sz="900" b="1" dirty="0">
                <a:cs typeface="Arial" pitchFamily="34" charset="0"/>
              </a:rPr>
              <a:t>326</a:t>
            </a:r>
          </a:p>
        </p:txBody>
      </p:sp>
      <p:sp>
        <p:nvSpPr>
          <p:cNvPr id="42" name="Rectangle 15">
            <a:extLst>
              <a:ext uri="{FF2B5EF4-FFF2-40B4-BE49-F238E27FC236}">
                <a16:creationId xmlns:a16="http://schemas.microsoft.com/office/drawing/2014/main" id="{FF3BF09B-AE9E-ADE9-156B-D5D06339C36A}"/>
              </a:ext>
            </a:extLst>
          </p:cNvPr>
          <p:cNvSpPr/>
          <p:nvPr/>
        </p:nvSpPr>
        <p:spPr>
          <a:xfrm>
            <a:off x="476204" y="3561386"/>
            <a:ext cx="840268" cy="138499"/>
          </a:xfrm>
          <a:prstGeom prst="rect">
            <a:avLst/>
          </a:prstGeom>
        </p:spPr>
        <p:txBody>
          <a:bodyPr wrap="square" lIns="0" tIns="0" rIns="0" bIns="0">
            <a:spAutoFit/>
          </a:bodyPr>
          <a:lstStyle/>
          <a:p>
            <a:r>
              <a:rPr lang="en-US" altLang="ko-KR" sz="900" b="1" dirty="0">
                <a:cs typeface="Arial" pitchFamily="34" charset="0"/>
              </a:rPr>
              <a:t>Credit Card</a:t>
            </a:r>
          </a:p>
        </p:txBody>
      </p:sp>
      <p:sp>
        <p:nvSpPr>
          <p:cNvPr id="43" name="Rectangle 15">
            <a:extLst>
              <a:ext uri="{FF2B5EF4-FFF2-40B4-BE49-F238E27FC236}">
                <a16:creationId xmlns:a16="http://schemas.microsoft.com/office/drawing/2014/main" id="{1C174673-E8CE-9929-72E2-520A8F30790A}"/>
              </a:ext>
            </a:extLst>
          </p:cNvPr>
          <p:cNvSpPr/>
          <p:nvPr/>
        </p:nvSpPr>
        <p:spPr>
          <a:xfrm>
            <a:off x="4946" y="3779122"/>
            <a:ext cx="1032977" cy="138499"/>
          </a:xfrm>
          <a:prstGeom prst="rect">
            <a:avLst/>
          </a:prstGeom>
        </p:spPr>
        <p:txBody>
          <a:bodyPr wrap="square" lIns="0" tIns="0" rIns="0" bIns="0">
            <a:spAutoFit/>
          </a:bodyPr>
          <a:lstStyle/>
          <a:p>
            <a:pPr algn="r"/>
            <a:r>
              <a:rPr lang="en-US" altLang="ko-KR" sz="900" b="1" dirty="0">
                <a:cs typeface="Arial" pitchFamily="34" charset="0"/>
              </a:rPr>
              <a:t>Home Improvement</a:t>
            </a:r>
          </a:p>
        </p:txBody>
      </p:sp>
      <p:sp>
        <p:nvSpPr>
          <p:cNvPr id="44" name="Rectangle 15">
            <a:extLst>
              <a:ext uri="{FF2B5EF4-FFF2-40B4-BE49-F238E27FC236}">
                <a16:creationId xmlns:a16="http://schemas.microsoft.com/office/drawing/2014/main" id="{83E8A34C-DBEF-E6DE-E1CE-FA6887930E84}"/>
              </a:ext>
            </a:extLst>
          </p:cNvPr>
          <p:cNvSpPr/>
          <p:nvPr/>
        </p:nvSpPr>
        <p:spPr>
          <a:xfrm>
            <a:off x="446456" y="4005988"/>
            <a:ext cx="564447" cy="138499"/>
          </a:xfrm>
          <a:prstGeom prst="rect">
            <a:avLst/>
          </a:prstGeom>
        </p:spPr>
        <p:txBody>
          <a:bodyPr wrap="square" lIns="0" tIns="0" rIns="0" bIns="0">
            <a:spAutoFit/>
          </a:bodyPr>
          <a:lstStyle/>
          <a:p>
            <a:pPr algn="r"/>
            <a:r>
              <a:rPr lang="en-US" altLang="ko-KR" sz="900" b="1" dirty="0">
                <a:cs typeface="Arial" pitchFamily="34" charset="0"/>
              </a:rPr>
              <a:t>Other</a:t>
            </a:r>
            <a:endParaRPr lang="en-US" altLang="ko-KR" sz="1400" b="1" dirty="0">
              <a:cs typeface="Arial" pitchFamily="34" charset="0"/>
            </a:endParaRPr>
          </a:p>
        </p:txBody>
      </p:sp>
      <p:sp>
        <p:nvSpPr>
          <p:cNvPr id="45" name="Rectangle 15">
            <a:extLst>
              <a:ext uri="{FF2B5EF4-FFF2-40B4-BE49-F238E27FC236}">
                <a16:creationId xmlns:a16="http://schemas.microsoft.com/office/drawing/2014/main" id="{BCA8266E-F185-978A-F06E-5914577A80F9}"/>
              </a:ext>
            </a:extLst>
          </p:cNvPr>
          <p:cNvSpPr/>
          <p:nvPr/>
        </p:nvSpPr>
        <p:spPr>
          <a:xfrm>
            <a:off x="256475" y="4220314"/>
            <a:ext cx="777528" cy="138499"/>
          </a:xfrm>
          <a:prstGeom prst="rect">
            <a:avLst/>
          </a:prstGeom>
        </p:spPr>
        <p:txBody>
          <a:bodyPr wrap="square" lIns="0" tIns="0" rIns="0" bIns="0">
            <a:spAutoFit/>
          </a:bodyPr>
          <a:lstStyle/>
          <a:p>
            <a:pPr algn="r"/>
            <a:r>
              <a:rPr lang="en-US" altLang="ko-KR" sz="900" b="1" dirty="0">
                <a:cs typeface="Arial" pitchFamily="34" charset="0"/>
              </a:rPr>
              <a:t>Major Purchase</a:t>
            </a:r>
          </a:p>
        </p:txBody>
      </p:sp>
      <p:sp>
        <p:nvSpPr>
          <p:cNvPr id="46" name="Rectangle 15">
            <a:extLst>
              <a:ext uri="{FF2B5EF4-FFF2-40B4-BE49-F238E27FC236}">
                <a16:creationId xmlns:a16="http://schemas.microsoft.com/office/drawing/2014/main" id="{E40CB01A-A170-2F3F-FD23-B04C316D17FE}"/>
              </a:ext>
            </a:extLst>
          </p:cNvPr>
          <p:cNvSpPr/>
          <p:nvPr/>
        </p:nvSpPr>
        <p:spPr>
          <a:xfrm>
            <a:off x="474200" y="4451529"/>
            <a:ext cx="562214" cy="138499"/>
          </a:xfrm>
          <a:prstGeom prst="rect">
            <a:avLst/>
          </a:prstGeom>
        </p:spPr>
        <p:txBody>
          <a:bodyPr wrap="square" lIns="0" tIns="0" rIns="0" bIns="0">
            <a:spAutoFit/>
          </a:bodyPr>
          <a:lstStyle/>
          <a:p>
            <a:pPr algn="r"/>
            <a:r>
              <a:rPr lang="en-US" altLang="ko-KR" sz="900" b="1" dirty="0">
                <a:cs typeface="Arial" pitchFamily="34" charset="0"/>
              </a:rPr>
              <a:t>Medical</a:t>
            </a:r>
            <a:endParaRPr lang="en-US" altLang="ko-KR" sz="1400" b="1" dirty="0">
              <a:cs typeface="Arial" pitchFamily="34" charset="0"/>
            </a:endParaRPr>
          </a:p>
        </p:txBody>
      </p:sp>
      <p:sp>
        <p:nvSpPr>
          <p:cNvPr id="47" name="Rectangle 15">
            <a:extLst>
              <a:ext uri="{FF2B5EF4-FFF2-40B4-BE49-F238E27FC236}">
                <a16:creationId xmlns:a16="http://schemas.microsoft.com/office/drawing/2014/main" id="{A8324135-C41F-3CBB-AAFF-1B005597A939}"/>
              </a:ext>
            </a:extLst>
          </p:cNvPr>
          <p:cNvSpPr/>
          <p:nvPr/>
        </p:nvSpPr>
        <p:spPr>
          <a:xfrm>
            <a:off x="463853" y="4670299"/>
            <a:ext cx="558992" cy="138499"/>
          </a:xfrm>
          <a:prstGeom prst="rect">
            <a:avLst/>
          </a:prstGeom>
        </p:spPr>
        <p:txBody>
          <a:bodyPr wrap="square" lIns="0" tIns="0" rIns="0" bIns="0">
            <a:spAutoFit/>
          </a:bodyPr>
          <a:lstStyle/>
          <a:p>
            <a:pPr algn="r"/>
            <a:r>
              <a:rPr lang="en-US" altLang="ko-KR" sz="900" b="1" dirty="0">
                <a:cs typeface="Arial" pitchFamily="34" charset="0"/>
              </a:rPr>
              <a:t>Business</a:t>
            </a:r>
            <a:endParaRPr lang="en-US" altLang="ko-KR" sz="1400" b="1" dirty="0">
              <a:cs typeface="Arial" pitchFamily="34" charset="0"/>
            </a:endParaRPr>
          </a:p>
        </p:txBody>
      </p:sp>
      <p:sp>
        <p:nvSpPr>
          <p:cNvPr id="48" name="Rectangle 15">
            <a:extLst>
              <a:ext uri="{FF2B5EF4-FFF2-40B4-BE49-F238E27FC236}">
                <a16:creationId xmlns:a16="http://schemas.microsoft.com/office/drawing/2014/main" id="{396F0726-802C-9107-CFAC-AAA525112933}"/>
              </a:ext>
            </a:extLst>
          </p:cNvPr>
          <p:cNvSpPr/>
          <p:nvPr/>
        </p:nvSpPr>
        <p:spPr>
          <a:xfrm>
            <a:off x="477644" y="4889537"/>
            <a:ext cx="526694" cy="138499"/>
          </a:xfrm>
          <a:prstGeom prst="rect">
            <a:avLst/>
          </a:prstGeom>
        </p:spPr>
        <p:txBody>
          <a:bodyPr wrap="square" lIns="0" tIns="0" rIns="0" bIns="0">
            <a:spAutoFit/>
          </a:bodyPr>
          <a:lstStyle/>
          <a:p>
            <a:pPr algn="r"/>
            <a:r>
              <a:rPr lang="en-US" altLang="ko-KR" sz="900" b="1" dirty="0">
                <a:cs typeface="Arial" pitchFamily="34" charset="0"/>
              </a:rPr>
              <a:t>Car</a:t>
            </a:r>
            <a:endParaRPr lang="en-US" altLang="ko-KR" sz="1400" b="1" dirty="0">
              <a:cs typeface="Arial" pitchFamily="34" charset="0"/>
            </a:endParaRPr>
          </a:p>
        </p:txBody>
      </p:sp>
      <p:sp>
        <p:nvSpPr>
          <p:cNvPr id="49" name="Rectangle 15">
            <a:extLst>
              <a:ext uri="{FF2B5EF4-FFF2-40B4-BE49-F238E27FC236}">
                <a16:creationId xmlns:a16="http://schemas.microsoft.com/office/drawing/2014/main" id="{E133BBAA-8D1E-75AD-92A4-ABC7C4ECAD18}"/>
              </a:ext>
            </a:extLst>
          </p:cNvPr>
          <p:cNvSpPr/>
          <p:nvPr/>
        </p:nvSpPr>
        <p:spPr>
          <a:xfrm>
            <a:off x="488802" y="5107197"/>
            <a:ext cx="547271" cy="138499"/>
          </a:xfrm>
          <a:prstGeom prst="rect">
            <a:avLst/>
          </a:prstGeom>
        </p:spPr>
        <p:txBody>
          <a:bodyPr wrap="square" lIns="0" tIns="0" rIns="0" bIns="0">
            <a:spAutoFit/>
          </a:bodyPr>
          <a:lstStyle/>
          <a:p>
            <a:pPr algn="r"/>
            <a:r>
              <a:rPr lang="en-US" altLang="ko-KR" sz="900" b="1" dirty="0">
                <a:cs typeface="Arial" pitchFamily="34" charset="0"/>
              </a:rPr>
              <a:t>Moving</a:t>
            </a:r>
            <a:endParaRPr lang="en-US" altLang="ko-KR" sz="1400" b="1" dirty="0">
              <a:cs typeface="Arial" pitchFamily="34" charset="0"/>
            </a:endParaRPr>
          </a:p>
        </p:txBody>
      </p:sp>
      <p:sp>
        <p:nvSpPr>
          <p:cNvPr id="50" name="Rectangle 15">
            <a:extLst>
              <a:ext uri="{FF2B5EF4-FFF2-40B4-BE49-F238E27FC236}">
                <a16:creationId xmlns:a16="http://schemas.microsoft.com/office/drawing/2014/main" id="{2C6CA41C-836B-15C4-7869-E8A2F6B597C4}"/>
              </a:ext>
            </a:extLst>
          </p:cNvPr>
          <p:cNvSpPr/>
          <p:nvPr/>
        </p:nvSpPr>
        <p:spPr>
          <a:xfrm>
            <a:off x="520250" y="5322932"/>
            <a:ext cx="510061" cy="138499"/>
          </a:xfrm>
          <a:prstGeom prst="rect">
            <a:avLst/>
          </a:prstGeom>
        </p:spPr>
        <p:txBody>
          <a:bodyPr wrap="square" lIns="0" tIns="0" rIns="0" bIns="0">
            <a:spAutoFit/>
          </a:bodyPr>
          <a:lstStyle/>
          <a:p>
            <a:pPr algn="r"/>
            <a:r>
              <a:rPr lang="en-US" altLang="ko-KR" sz="900" b="1" dirty="0">
                <a:cs typeface="Arial" pitchFamily="34" charset="0"/>
              </a:rPr>
              <a:t>Vacation</a:t>
            </a:r>
            <a:endParaRPr lang="en-US" altLang="ko-KR" sz="1400" b="1" dirty="0">
              <a:cs typeface="Arial" pitchFamily="34" charset="0"/>
            </a:endParaRPr>
          </a:p>
        </p:txBody>
      </p:sp>
      <p:sp>
        <p:nvSpPr>
          <p:cNvPr id="51" name="Rectangle 15">
            <a:extLst>
              <a:ext uri="{FF2B5EF4-FFF2-40B4-BE49-F238E27FC236}">
                <a16:creationId xmlns:a16="http://schemas.microsoft.com/office/drawing/2014/main" id="{E1284293-83C5-7526-37FD-0A49670C71C3}"/>
              </a:ext>
            </a:extLst>
          </p:cNvPr>
          <p:cNvSpPr/>
          <p:nvPr/>
        </p:nvSpPr>
        <p:spPr>
          <a:xfrm>
            <a:off x="461553" y="5538667"/>
            <a:ext cx="542785" cy="138499"/>
          </a:xfrm>
          <a:prstGeom prst="rect">
            <a:avLst/>
          </a:prstGeom>
        </p:spPr>
        <p:txBody>
          <a:bodyPr wrap="square" lIns="0" tIns="0" rIns="0" bIns="0">
            <a:spAutoFit/>
          </a:bodyPr>
          <a:lstStyle/>
          <a:p>
            <a:pPr algn="r"/>
            <a:r>
              <a:rPr lang="en-US" altLang="ko-KR" sz="900" b="1" dirty="0">
                <a:cs typeface="Arial" pitchFamily="34" charset="0"/>
              </a:rPr>
              <a:t>House</a:t>
            </a:r>
            <a:endParaRPr lang="en-US" altLang="ko-KR" sz="1400" b="1" dirty="0">
              <a:cs typeface="Arial" pitchFamily="34" charset="0"/>
            </a:endParaRPr>
          </a:p>
        </p:txBody>
      </p:sp>
      <p:sp>
        <p:nvSpPr>
          <p:cNvPr id="52" name="Rectangle 15">
            <a:extLst>
              <a:ext uri="{FF2B5EF4-FFF2-40B4-BE49-F238E27FC236}">
                <a16:creationId xmlns:a16="http://schemas.microsoft.com/office/drawing/2014/main" id="{1D816219-FAF4-4105-D3EB-F42412555615}"/>
              </a:ext>
            </a:extLst>
          </p:cNvPr>
          <p:cNvSpPr/>
          <p:nvPr/>
        </p:nvSpPr>
        <p:spPr>
          <a:xfrm>
            <a:off x="474200" y="5753128"/>
            <a:ext cx="542785" cy="138499"/>
          </a:xfrm>
          <a:prstGeom prst="rect">
            <a:avLst/>
          </a:prstGeom>
        </p:spPr>
        <p:txBody>
          <a:bodyPr wrap="square" lIns="0" tIns="0" rIns="0" bIns="0">
            <a:spAutoFit/>
          </a:bodyPr>
          <a:lstStyle/>
          <a:p>
            <a:pPr algn="r"/>
            <a:r>
              <a:rPr lang="en-US" altLang="ko-KR" sz="900" b="1" dirty="0">
                <a:cs typeface="Arial" pitchFamily="34" charset="0"/>
              </a:rPr>
              <a:t>Wedding</a:t>
            </a:r>
            <a:endParaRPr lang="en-US" altLang="ko-KR" sz="1400" b="1" dirty="0">
              <a:cs typeface="Arial" pitchFamily="34" charset="0"/>
            </a:endParaRPr>
          </a:p>
        </p:txBody>
      </p:sp>
      <p:sp>
        <p:nvSpPr>
          <p:cNvPr id="53" name="Rectangle 15">
            <a:extLst>
              <a:ext uri="{FF2B5EF4-FFF2-40B4-BE49-F238E27FC236}">
                <a16:creationId xmlns:a16="http://schemas.microsoft.com/office/drawing/2014/main" id="{3556A801-3EE8-A446-1CE2-4960445D5BE4}"/>
              </a:ext>
            </a:extLst>
          </p:cNvPr>
          <p:cNvSpPr/>
          <p:nvPr/>
        </p:nvSpPr>
        <p:spPr>
          <a:xfrm>
            <a:off x="484752" y="5975565"/>
            <a:ext cx="526151" cy="138499"/>
          </a:xfrm>
          <a:prstGeom prst="rect">
            <a:avLst/>
          </a:prstGeom>
        </p:spPr>
        <p:txBody>
          <a:bodyPr wrap="square" lIns="0" tIns="0" rIns="0" bIns="0">
            <a:spAutoFit/>
          </a:bodyPr>
          <a:lstStyle/>
          <a:p>
            <a:pPr algn="r"/>
            <a:r>
              <a:rPr lang="en-US" altLang="ko-KR" sz="900" b="1" dirty="0">
                <a:cs typeface="Arial" pitchFamily="34" charset="0"/>
              </a:rPr>
              <a:t>Energy</a:t>
            </a:r>
            <a:endParaRPr lang="en-US" altLang="ko-KR" sz="1400" b="1" dirty="0">
              <a:cs typeface="Arial" pitchFamily="34" charset="0"/>
            </a:endParaRPr>
          </a:p>
        </p:txBody>
      </p:sp>
      <p:sp>
        <p:nvSpPr>
          <p:cNvPr id="57" name="Rectangle 15">
            <a:extLst>
              <a:ext uri="{FF2B5EF4-FFF2-40B4-BE49-F238E27FC236}">
                <a16:creationId xmlns:a16="http://schemas.microsoft.com/office/drawing/2014/main" id="{FCBADECE-86CB-0F31-FE68-1016A958CB73}"/>
              </a:ext>
            </a:extLst>
          </p:cNvPr>
          <p:cNvSpPr/>
          <p:nvPr/>
        </p:nvSpPr>
        <p:spPr>
          <a:xfrm>
            <a:off x="504160" y="6191300"/>
            <a:ext cx="526151" cy="138499"/>
          </a:xfrm>
          <a:prstGeom prst="rect">
            <a:avLst/>
          </a:prstGeom>
        </p:spPr>
        <p:txBody>
          <a:bodyPr wrap="square" lIns="0" tIns="0" rIns="0" bIns="0">
            <a:spAutoFit/>
          </a:bodyPr>
          <a:lstStyle/>
          <a:p>
            <a:pPr algn="r"/>
            <a:r>
              <a:rPr lang="en-US" altLang="ko-KR" sz="900" b="1" dirty="0">
                <a:cs typeface="Arial" pitchFamily="34" charset="0"/>
              </a:rPr>
              <a:t>Education</a:t>
            </a:r>
            <a:endParaRPr lang="en-US" altLang="ko-KR" sz="1400" b="1" dirty="0">
              <a:cs typeface="Arial" pitchFamily="34" charset="0"/>
            </a:endParaRPr>
          </a:p>
        </p:txBody>
      </p:sp>
      <p:sp>
        <p:nvSpPr>
          <p:cNvPr id="58" name="Rectangle 15">
            <a:extLst>
              <a:ext uri="{FF2B5EF4-FFF2-40B4-BE49-F238E27FC236}">
                <a16:creationId xmlns:a16="http://schemas.microsoft.com/office/drawing/2014/main" id="{8E8F67FB-ED0B-E16B-283C-0CCE7E095F1E}"/>
              </a:ext>
            </a:extLst>
          </p:cNvPr>
          <p:cNvSpPr/>
          <p:nvPr/>
        </p:nvSpPr>
        <p:spPr>
          <a:xfrm>
            <a:off x="111404" y="3337912"/>
            <a:ext cx="971299" cy="138499"/>
          </a:xfrm>
          <a:prstGeom prst="rect">
            <a:avLst/>
          </a:prstGeom>
        </p:spPr>
        <p:txBody>
          <a:bodyPr wrap="square" lIns="0" tIns="0" rIns="0" bIns="0">
            <a:spAutoFit/>
          </a:bodyPr>
          <a:lstStyle/>
          <a:p>
            <a:r>
              <a:rPr lang="en-US" altLang="ko-KR" sz="900" b="1" dirty="0">
                <a:cs typeface="Arial" pitchFamily="34" charset="0"/>
              </a:rPr>
              <a:t>Debt Consolidation</a:t>
            </a:r>
          </a:p>
        </p:txBody>
      </p:sp>
      <p:sp>
        <p:nvSpPr>
          <p:cNvPr id="59" name="Rectangle 15">
            <a:extLst>
              <a:ext uri="{FF2B5EF4-FFF2-40B4-BE49-F238E27FC236}">
                <a16:creationId xmlns:a16="http://schemas.microsoft.com/office/drawing/2014/main" id="{654FF97A-ABD7-55BA-2F21-FB633158C7E9}"/>
              </a:ext>
            </a:extLst>
          </p:cNvPr>
          <p:cNvSpPr/>
          <p:nvPr/>
        </p:nvSpPr>
        <p:spPr>
          <a:xfrm>
            <a:off x="954337" y="5076566"/>
            <a:ext cx="759111" cy="138499"/>
          </a:xfrm>
          <a:prstGeom prst="rect">
            <a:avLst/>
          </a:prstGeom>
        </p:spPr>
        <p:txBody>
          <a:bodyPr wrap="square" lIns="0" tIns="0" rIns="0" bIns="0">
            <a:spAutoFit/>
          </a:bodyPr>
          <a:lstStyle/>
          <a:p>
            <a:pPr algn="ctr"/>
            <a:r>
              <a:rPr lang="en-US" altLang="ko-KR" sz="900" b="1" dirty="0">
                <a:cs typeface="Arial" pitchFamily="34" charset="0"/>
              </a:rPr>
              <a:t>9.480</a:t>
            </a:r>
          </a:p>
        </p:txBody>
      </p:sp>
      <p:sp>
        <p:nvSpPr>
          <p:cNvPr id="60" name="Rectangle 15">
            <a:extLst>
              <a:ext uri="{FF2B5EF4-FFF2-40B4-BE49-F238E27FC236}">
                <a16:creationId xmlns:a16="http://schemas.microsoft.com/office/drawing/2014/main" id="{4892B9C0-AA11-6FD7-9450-53A51AE1D676}"/>
              </a:ext>
            </a:extLst>
          </p:cNvPr>
          <p:cNvSpPr/>
          <p:nvPr/>
        </p:nvSpPr>
        <p:spPr>
          <a:xfrm>
            <a:off x="1082703" y="2980277"/>
            <a:ext cx="2111854" cy="215444"/>
          </a:xfrm>
          <a:prstGeom prst="rect">
            <a:avLst/>
          </a:prstGeom>
        </p:spPr>
        <p:txBody>
          <a:bodyPr wrap="square" lIns="0" tIns="0" rIns="0" bIns="0">
            <a:spAutoFit/>
          </a:bodyPr>
          <a:lstStyle/>
          <a:p>
            <a:r>
              <a:rPr lang="en-US" altLang="ko-KR" sz="1400" b="1" dirty="0">
                <a:cs typeface="Arial" pitchFamily="34" charset="0"/>
              </a:rPr>
              <a:t>Purpose Occurance</a:t>
            </a:r>
          </a:p>
        </p:txBody>
      </p:sp>
      <p:cxnSp>
        <p:nvCxnSpPr>
          <p:cNvPr id="132" name="Straight Connector 131">
            <a:extLst>
              <a:ext uri="{FF2B5EF4-FFF2-40B4-BE49-F238E27FC236}">
                <a16:creationId xmlns:a16="http://schemas.microsoft.com/office/drawing/2014/main" id="{23B3094D-D404-3207-3B2F-01A7C27D3B7A}"/>
              </a:ext>
            </a:extLst>
          </p:cNvPr>
          <p:cNvCxnSpPr/>
          <p:nvPr/>
        </p:nvCxnSpPr>
        <p:spPr>
          <a:xfrm>
            <a:off x="4785064" y="1181065"/>
            <a:ext cx="0" cy="5116075"/>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graphicFrame>
        <p:nvGraphicFramePr>
          <p:cNvPr id="133" name="Chart 7">
            <a:extLst>
              <a:ext uri="{FF2B5EF4-FFF2-40B4-BE49-F238E27FC236}">
                <a16:creationId xmlns:a16="http://schemas.microsoft.com/office/drawing/2014/main" id="{64741DEB-E93D-88BD-A862-69F950F692E5}"/>
              </a:ext>
            </a:extLst>
          </p:cNvPr>
          <p:cNvGraphicFramePr/>
          <p:nvPr>
            <p:extLst>
              <p:ext uri="{D42A27DB-BD31-4B8C-83A1-F6EECF244321}">
                <p14:modId xmlns:p14="http://schemas.microsoft.com/office/powerpoint/2010/main" val="284934913"/>
              </p:ext>
            </p:extLst>
          </p:nvPr>
        </p:nvGraphicFramePr>
        <p:xfrm>
          <a:off x="4785064" y="1235857"/>
          <a:ext cx="4016149" cy="1625540"/>
        </p:xfrm>
        <a:graphic>
          <a:graphicData uri="http://schemas.openxmlformats.org/drawingml/2006/chart">
            <c:chart xmlns:c="http://schemas.openxmlformats.org/drawingml/2006/chart" xmlns:r="http://schemas.openxmlformats.org/officeDocument/2006/relationships" r:id="rId5"/>
          </a:graphicData>
        </a:graphic>
      </p:graphicFrame>
      <p:sp>
        <p:nvSpPr>
          <p:cNvPr id="134" name="Rectangle 15">
            <a:extLst>
              <a:ext uri="{FF2B5EF4-FFF2-40B4-BE49-F238E27FC236}">
                <a16:creationId xmlns:a16="http://schemas.microsoft.com/office/drawing/2014/main" id="{41D05765-E7ED-053C-3024-FB1898A00729}"/>
              </a:ext>
            </a:extLst>
          </p:cNvPr>
          <p:cNvSpPr/>
          <p:nvPr/>
        </p:nvSpPr>
        <p:spPr>
          <a:xfrm>
            <a:off x="4984128" y="1153984"/>
            <a:ext cx="2111854" cy="215444"/>
          </a:xfrm>
          <a:prstGeom prst="rect">
            <a:avLst/>
          </a:prstGeom>
        </p:spPr>
        <p:txBody>
          <a:bodyPr wrap="square" lIns="0" tIns="0" rIns="0" bIns="0">
            <a:spAutoFit/>
          </a:bodyPr>
          <a:lstStyle/>
          <a:p>
            <a:r>
              <a:rPr lang="en-US" altLang="ko-KR" sz="1400" b="1" dirty="0">
                <a:cs typeface="Arial" pitchFamily="34" charset="0"/>
              </a:rPr>
              <a:t>Grades</a:t>
            </a:r>
          </a:p>
        </p:txBody>
      </p:sp>
      <p:grpSp>
        <p:nvGrpSpPr>
          <p:cNvPr id="135" name="Group 66">
            <a:extLst>
              <a:ext uri="{FF2B5EF4-FFF2-40B4-BE49-F238E27FC236}">
                <a16:creationId xmlns:a16="http://schemas.microsoft.com/office/drawing/2014/main" id="{709ADC5D-E371-14E6-9582-A8836D4F658A}"/>
              </a:ext>
            </a:extLst>
          </p:cNvPr>
          <p:cNvGrpSpPr/>
          <p:nvPr/>
        </p:nvGrpSpPr>
        <p:grpSpPr>
          <a:xfrm>
            <a:off x="4442687" y="3225150"/>
            <a:ext cx="2585069" cy="1936992"/>
            <a:chOff x="3819647" y="537195"/>
            <a:chExt cx="3209729" cy="2232006"/>
          </a:xfrm>
        </p:grpSpPr>
        <p:sp>
          <p:nvSpPr>
            <p:cNvPr id="136" name="Oval 11">
              <a:extLst>
                <a:ext uri="{FF2B5EF4-FFF2-40B4-BE49-F238E27FC236}">
                  <a16:creationId xmlns:a16="http://schemas.microsoft.com/office/drawing/2014/main" id="{FAC40571-A9D6-605E-A1BA-0CEED864E921}"/>
                </a:ext>
              </a:extLst>
            </p:cNvPr>
            <p:cNvSpPr/>
            <p:nvPr/>
          </p:nvSpPr>
          <p:spPr>
            <a:xfrm>
              <a:off x="4573003" y="801691"/>
              <a:ext cx="1703014" cy="1703014"/>
            </a:xfrm>
            <a:prstGeom prst="ellipse">
              <a:avLst/>
            </a:prstGeom>
            <a:noFill/>
            <a:ln w="12700">
              <a:solidFill>
                <a:srgbClr val="80808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bg1"/>
                </a:solidFill>
              </a:endParaRPr>
            </a:p>
          </p:txBody>
        </p:sp>
        <p:graphicFrame>
          <p:nvGraphicFramePr>
            <p:cNvPr id="137" name="Chart 6">
              <a:extLst>
                <a:ext uri="{FF2B5EF4-FFF2-40B4-BE49-F238E27FC236}">
                  <a16:creationId xmlns:a16="http://schemas.microsoft.com/office/drawing/2014/main" id="{8F072A3C-1B70-E297-F124-B8EF7169B5F4}"/>
                </a:ext>
              </a:extLst>
            </p:cNvPr>
            <p:cNvGraphicFramePr/>
            <p:nvPr>
              <p:extLst>
                <p:ext uri="{D42A27DB-BD31-4B8C-83A1-F6EECF244321}">
                  <p14:modId xmlns:p14="http://schemas.microsoft.com/office/powerpoint/2010/main" val="2852856192"/>
                </p:ext>
              </p:extLst>
            </p:nvPr>
          </p:nvGraphicFramePr>
          <p:xfrm>
            <a:off x="3819647" y="537195"/>
            <a:ext cx="3209729" cy="2232006"/>
          </p:xfrm>
          <a:graphic>
            <a:graphicData uri="http://schemas.openxmlformats.org/drawingml/2006/chart">
              <c:chart xmlns:c="http://schemas.openxmlformats.org/drawingml/2006/chart" xmlns:r="http://schemas.openxmlformats.org/officeDocument/2006/relationships" r:id="rId6"/>
            </a:graphicData>
          </a:graphic>
        </p:graphicFrame>
      </p:grpSp>
      <p:sp>
        <p:nvSpPr>
          <p:cNvPr id="145" name="Rectangle 15">
            <a:extLst>
              <a:ext uri="{FF2B5EF4-FFF2-40B4-BE49-F238E27FC236}">
                <a16:creationId xmlns:a16="http://schemas.microsoft.com/office/drawing/2014/main" id="{B0469FF7-590B-3B3C-1CD8-0AD04BC4F08C}"/>
              </a:ext>
            </a:extLst>
          </p:cNvPr>
          <p:cNvSpPr/>
          <p:nvPr/>
        </p:nvSpPr>
        <p:spPr>
          <a:xfrm>
            <a:off x="4915902" y="2928047"/>
            <a:ext cx="2111854" cy="215444"/>
          </a:xfrm>
          <a:prstGeom prst="rect">
            <a:avLst/>
          </a:prstGeom>
        </p:spPr>
        <p:txBody>
          <a:bodyPr wrap="square" lIns="0" tIns="0" rIns="0" bIns="0">
            <a:spAutoFit/>
          </a:bodyPr>
          <a:lstStyle/>
          <a:p>
            <a:r>
              <a:rPr lang="en-US" altLang="ko-KR" sz="1400" b="1" dirty="0">
                <a:cs typeface="Arial" pitchFamily="34" charset="0"/>
              </a:rPr>
              <a:t>Loan term</a:t>
            </a:r>
          </a:p>
        </p:txBody>
      </p:sp>
      <p:sp>
        <p:nvSpPr>
          <p:cNvPr id="166" name="Rectangle 15">
            <a:extLst>
              <a:ext uri="{FF2B5EF4-FFF2-40B4-BE49-F238E27FC236}">
                <a16:creationId xmlns:a16="http://schemas.microsoft.com/office/drawing/2014/main" id="{39170C60-E876-7081-6B12-773914816269}"/>
              </a:ext>
            </a:extLst>
          </p:cNvPr>
          <p:cNvSpPr/>
          <p:nvPr/>
        </p:nvSpPr>
        <p:spPr>
          <a:xfrm>
            <a:off x="5294141" y="3938968"/>
            <a:ext cx="840268" cy="446276"/>
          </a:xfrm>
          <a:prstGeom prst="rect">
            <a:avLst/>
          </a:prstGeom>
        </p:spPr>
        <p:txBody>
          <a:bodyPr wrap="square" lIns="0" tIns="0" rIns="0" bIns="0">
            <a:spAutoFit/>
          </a:bodyPr>
          <a:lstStyle/>
          <a:p>
            <a:pPr algn="ctr"/>
            <a:r>
              <a:rPr lang="en-US" altLang="ko-KR" sz="1100" b="1" dirty="0">
                <a:cs typeface="Arial" pitchFamily="34" charset="0"/>
              </a:rPr>
              <a:t>1.020.743</a:t>
            </a:r>
            <a:endParaRPr lang="en-US" altLang="ko-KR" sz="1200" b="1" dirty="0">
              <a:cs typeface="Arial" pitchFamily="34" charset="0"/>
            </a:endParaRPr>
          </a:p>
          <a:p>
            <a:pPr algn="ctr"/>
            <a:endParaRPr lang="en-US" altLang="ko-KR" sz="900" b="1" dirty="0">
              <a:cs typeface="Arial" pitchFamily="34" charset="0"/>
            </a:endParaRPr>
          </a:p>
          <a:p>
            <a:pPr algn="ctr"/>
            <a:r>
              <a:rPr lang="en-US" altLang="ko-KR" sz="900" b="1" dirty="0">
                <a:cs typeface="Arial" pitchFamily="34" charset="0"/>
              </a:rPr>
              <a:t>36 months loans</a:t>
            </a:r>
          </a:p>
        </p:txBody>
      </p:sp>
      <p:sp>
        <p:nvSpPr>
          <p:cNvPr id="167" name="Rectangle 15">
            <a:extLst>
              <a:ext uri="{FF2B5EF4-FFF2-40B4-BE49-F238E27FC236}">
                <a16:creationId xmlns:a16="http://schemas.microsoft.com/office/drawing/2014/main" id="{895F7E59-EE13-939A-CD34-D847B0FE5099}"/>
              </a:ext>
            </a:extLst>
          </p:cNvPr>
          <p:cNvSpPr/>
          <p:nvPr/>
        </p:nvSpPr>
        <p:spPr>
          <a:xfrm>
            <a:off x="7254263" y="3921349"/>
            <a:ext cx="840268" cy="477054"/>
          </a:xfrm>
          <a:prstGeom prst="rect">
            <a:avLst/>
          </a:prstGeom>
        </p:spPr>
        <p:txBody>
          <a:bodyPr wrap="square" lIns="0" tIns="0" rIns="0" bIns="0">
            <a:spAutoFit/>
          </a:bodyPr>
          <a:lstStyle/>
          <a:p>
            <a:pPr algn="ctr"/>
            <a:r>
              <a:rPr lang="en-US" altLang="ko-KR" sz="1100" b="1" dirty="0">
                <a:cs typeface="Arial" pitchFamily="34" charset="0"/>
              </a:rPr>
              <a:t>324.567</a:t>
            </a:r>
          </a:p>
          <a:p>
            <a:pPr algn="ctr"/>
            <a:endParaRPr lang="en-US" altLang="ko-KR" sz="1100" b="1" dirty="0">
              <a:cs typeface="Arial" pitchFamily="34" charset="0"/>
            </a:endParaRPr>
          </a:p>
          <a:p>
            <a:pPr algn="ctr"/>
            <a:r>
              <a:rPr lang="en-US" altLang="ko-KR" sz="900" b="1" dirty="0">
                <a:cs typeface="Arial" pitchFamily="34" charset="0"/>
              </a:rPr>
              <a:t>60 months loans</a:t>
            </a:r>
          </a:p>
        </p:txBody>
      </p:sp>
      <p:cxnSp>
        <p:nvCxnSpPr>
          <p:cNvPr id="168" name="Straight Connector 167">
            <a:extLst>
              <a:ext uri="{FF2B5EF4-FFF2-40B4-BE49-F238E27FC236}">
                <a16:creationId xmlns:a16="http://schemas.microsoft.com/office/drawing/2014/main" id="{ACE1DCF5-010D-15B3-D964-91B0FDCD5477}"/>
              </a:ext>
            </a:extLst>
          </p:cNvPr>
          <p:cNvCxnSpPr>
            <a:cxnSpLocks/>
          </p:cNvCxnSpPr>
          <p:nvPr/>
        </p:nvCxnSpPr>
        <p:spPr>
          <a:xfrm flipV="1">
            <a:off x="4785064" y="5069630"/>
            <a:ext cx="4016149" cy="17490"/>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076F23B-C0BE-6055-640A-FE8E0FB4F15B}"/>
              </a:ext>
            </a:extLst>
          </p:cNvPr>
          <p:cNvCxnSpPr>
            <a:cxnSpLocks/>
          </p:cNvCxnSpPr>
          <p:nvPr/>
        </p:nvCxnSpPr>
        <p:spPr>
          <a:xfrm>
            <a:off x="8804368" y="1119509"/>
            <a:ext cx="0" cy="3950121"/>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8" name="Oval 11">
            <a:extLst>
              <a:ext uri="{FF2B5EF4-FFF2-40B4-BE49-F238E27FC236}">
                <a16:creationId xmlns:a16="http://schemas.microsoft.com/office/drawing/2014/main" id="{0625891E-C3F8-08AA-4B08-7ECA003046A0}"/>
              </a:ext>
            </a:extLst>
          </p:cNvPr>
          <p:cNvSpPr/>
          <p:nvPr/>
        </p:nvSpPr>
        <p:spPr>
          <a:xfrm>
            <a:off x="6982314" y="3409940"/>
            <a:ext cx="1371583" cy="1477919"/>
          </a:xfrm>
          <a:prstGeom prst="ellipse">
            <a:avLst/>
          </a:prstGeom>
          <a:noFill/>
          <a:ln w="12700">
            <a:solidFill>
              <a:srgbClr val="80808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bg1"/>
              </a:solidFill>
            </a:endParaRPr>
          </a:p>
        </p:txBody>
      </p:sp>
      <p:graphicFrame>
        <p:nvGraphicFramePr>
          <p:cNvPr id="179" name="Chart 6">
            <a:extLst>
              <a:ext uri="{FF2B5EF4-FFF2-40B4-BE49-F238E27FC236}">
                <a16:creationId xmlns:a16="http://schemas.microsoft.com/office/drawing/2014/main" id="{294EF1F8-BFB9-D5F1-6D57-9FFF2D94CF19}"/>
              </a:ext>
            </a:extLst>
          </p:cNvPr>
          <p:cNvGraphicFramePr/>
          <p:nvPr>
            <p:extLst>
              <p:ext uri="{D42A27DB-BD31-4B8C-83A1-F6EECF244321}">
                <p14:modId xmlns:p14="http://schemas.microsoft.com/office/powerpoint/2010/main" val="4159966278"/>
              </p:ext>
            </p:extLst>
          </p:nvPr>
        </p:nvGraphicFramePr>
        <p:xfrm>
          <a:off x="6375572" y="3180404"/>
          <a:ext cx="2585069" cy="193699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81" name="Chart 180">
            <a:extLst>
              <a:ext uri="{FF2B5EF4-FFF2-40B4-BE49-F238E27FC236}">
                <a16:creationId xmlns:a16="http://schemas.microsoft.com/office/drawing/2014/main" id="{E67E2D18-CADA-D8D5-9FE3-DDB52DFC5EC7}"/>
              </a:ext>
            </a:extLst>
          </p:cNvPr>
          <p:cNvGraphicFramePr>
            <a:graphicFrameLocks/>
          </p:cNvGraphicFramePr>
          <p:nvPr>
            <p:extLst>
              <p:ext uri="{D42A27DB-BD31-4B8C-83A1-F6EECF244321}">
                <p14:modId xmlns:p14="http://schemas.microsoft.com/office/powerpoint/2010/main" val="3614651929"/>
              </p:ext>
            </p:extLst>
          </p:nvPr>
        </p:nvGraphicFramePr>
        <p:xfrm>
          <a:off x="4798390" y="4868478"/>
          <a:ext cx="7179107" cy="1534946"/>
        </p:xfrm>
        <a:graphic>
          <a:graphicData uri="http://schemas.openxmlformats.org/drawingml/2006/chart">
            <c:chart xmlns:c="http://schemas.openxmlformats.org/drawingml/2006/chart" xmlns:r="http://schemas.openxmlformats.org/officeDocument/2006/relationships" r:id="rId8"/>
          </a:graphicData>
        </a:graphic>
      </p:graphicFrame>
      <p:cxnSp>
        <p:nvCxnSpPr>
          <p:cNvPr id="182" name="Straight Connector 181">
            <a:extLst>
              <a:ext uri="{FF2B5EF4-FFF2-40B4-BE49-F238E27FC236}">
                <a16:creationId xmlns:a16="http://schemas.microsoft.com/office/drawing/2014/main" id="{040F388F-E14F-A3EB-41D1-DA5323499CAF}"/>
              </a:ext>
            </a:extLst>
          </p:cNvPr>
          <p:cNvCxnSpPr>
            <a:cxnSpLocks/>
          </p:cNvCxnSpPr>
          <p:nvPr/>
        </p:nvCxnSpPr>
        <p:spPr>
          <a:xfrm flipH="1" flipV="1">
            <a:off x="8753483" y="5069630"/>
            <a:ext cx="3224014" cy="17490"/>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85" name="Rectangle 15">
            <a:extLst>
              <a:ext uri="{FF2B5EF4-FFF2-40B4-BE49-F238E27FC236}">
                <a16:creationId xmlns:a16="http://schemas.microsoft.com/office/drawing/2014/main" id="{6C942A90-3A1B-6A58-A7C4-5754ACD46341}"/>
              </a:ext>
            </a:extLst>
          </p:cNvPr>
          <p:cNvSpPr/>
          <p:nvPr/>
        </p:nvSpPr>
        <p:spPr>
          <a:xfrm>
            <a:off x="5040073" y="5161169"/>
            <a:ext cx="2111854" cy="215444"/>
          </a:xfrm>
          <a:prstGeom prst="rect">
            <a:avLst/>
          </a:prstGeom>
        </p:spPr>
        <p:txBody>
          <a:bodyPr wrap="square" lIns="0" tIns="0" rIns="0" bIns="0">
            <a:spAutoFit/>
          </a:bodyPr>
          <a:lstStyle/>
          <a:p>
            <a:r>
              <a:rPr lang="en-US" altLang="ko-KR" sz="1400" b="1" dirty="0">
                <a:cs typeface="Arial" pitchFamily="34" charset="0"/>
              </a:rPr>
              <a:t>Loans issued by year</a:t>
            </a:r>
          </a:p>
        </p:txBody>
      </p:sp>
      <p:sp>
        <p:nvSpPr>
          <p:cNvPr id="189" name="Rectangle 15">
            <a:extLst>
              <a:ext uri="{FF2B5EF4-FFF2-40B4-BE49-F238E27FC236}">
                <a16:creationId xmlns:a16="http://schemas.microsoft.com/office/drawing/2014/main" id="{A4A40199-7309-ABA5-F9B7-3F461BF9D6D7}"/>
              </a:ext>
            </a:extLst>
          </p:cNvPr>
          <p:cNvSpPr/>
          <p:nvPr/>
        </p:nvSpPr>
        <p:spPr>
          <a:xfrm>
            <a:off x="8989072" y="1169373"/>
            <a:ext cx="2111854" cy="215444"/>
          </a:xfrm>
          <a:prstGeom prst="rect">
            <a:avLst/>
          </a:prstGeom>
        </p:spPr>
        <p:txBody>
          <a:bodyPr wrap="square" lIns="0" tIns="0" rIns="0" bIns="0">
            <a:spAutoFit/>
          </a:bodyPr>
          <a:lstStyle/>
          <a:p>
            <a:r>
              <a:rPr lang="en-US" altLang="ko-KR" sz="1400" b="1" dirty="0">
                <a:cs typeface="Arial" pitchFamily="34" charset="0"/>
              </a:rPr>
              <a:t>Home Ownership</a:t>
            </a:r>
          </a:p>
        </p:txBody>
      </p:sp>
      <p:graphicFrame>
        <p:nvGraphicFramePr>
          <p:cNvPr id="201" name="Chart 200">
            <a:extLst>
              <a:ext uri="{FF2B5EF4-FFF2-40B4-BE49-F238E27FC236}">
                <a16:creationId xmlns:a16="http://schemas.microsoft.com/office/drawing/2014/main" id="{E7D3E34D-263F-C5E3-8265-D63AC313C649}"/>
              </a:ext>
            </a:extLst>
          </p:cNvPr>
          <p:cNvGraphicFramePr>
            <a:graphicFrameLocks/>
          </p:cNvGraphicFramePr>
          <p:nvPr>
            <p:extLst>
              <p:ext uri="{D42A27DB-BD31-4B8C-83A1-F6EECF244321}">
                <p14:modId xmlns:p14="http://schemas.microsoft.com/office/powerpoint/2010/main" val="1509776583"/>
              </p:ext>
            </p:extLst>
          </p:nvPr>
        </p:nvGraphicFramePr>
        <p:xfrm>
          <a:off x="8841792" y="1508081"/>
          <a:ext cx="3224012" cy="3307734"/>
        </p:xfrm>
        <a:graphic>
          <a:graphicData uri="http://schemas.openxmlformats.org/drawingml/2006/chart">
            <c:chart xmlns:c="http://schemas.openxmlformats.org/drawingml/2006/chart" xmlns:r="http://schemas.openxmlformats.org/officeDocument/2006/relationships" r:id="rId9"/>
          </a:graphicData>
        </a:graphic>
      </p:graphicFrame>
      <p:sp>
        <p:nvSpPr>
          <p:cNvPr id="2" name="Fußzeilenplatzhalter 4">
            <a:extLst>
              <a:ext uri="{FF2B5EF4-FFF2-40B4-BE49-F238E27FC236}">
                <a16:creationId xmlns:a16="http://schemas.microsoft.com/office/drawing/2014/main" id="{57B502C4-AE74-F6E6-A164-7F3DA7116194}"/>
              </a:ext>
            </a:extLst>
          </p:cNvPr>
          <p:cNvSpPr>
            <a:spLocks noGrp="1"/>
          </p:cNvSpPr>
          <p:nvPr>
            <p:ph type="ftr" sz="quarter" idx="11"/>
          </p:nvPr>
        </p:nvSpPr>
        <p:spPr>
          <a:xfrm>
            <a:off x="4266170" y="6489000"/>
            <a:ext cx="3086100" cy="180000"/>
          </a:xfrm>
        </p:spPr>
        <p:txBody>
          <a:bodyPr/>
          <a:lstStyle/>
          <a:p>
            <a:r>
              <a:rPr lang="en-US" sz="1000" dirty="0">
                <a:solidFill>
                  <a:schemeClr val="tx1"/>
                </a:solidFill>
              </a:rPr>
              <a:t>Credit Risk Scoring: A Stacking Generalization Approach</a:t>
            </a:r>
            <a:endParaRPr lang="en-US" sz="1000" noProof="0" dirty="0">
              <a:solidFill>
                <a:schemeClr val="tx1"/>
              </a:solidFill>
            </a:endParaRPr>
          </a:p>
        </p:txBody>
      </p:sp>
      <p:sp>
        <p:nvSpPr>
          <p:cNvPr id="3" name="Fußzeilenplatzhalter 4">
            <a:extLst>
              <a:ext uri="{FF2B5EF4-FFF2-40B4-BE49-F238E27FC236}">
                <a16:creationId xmlns:a16="http://schemas.microsoft.com/office/drawing/2014/main" id="{C864208C-ACD1-10D7-064D-0BCDCFC99068}"/>
              </a:ext>
            </a:extLst>
          </p:cNvPr>
          <p:cNvSpPr txBox="1">
            <a:spLocks/>
          </p:cNvSpPr>
          <p:nvPr/>
        </p:nvSpPr>
        <p:spPr>
          <a:xfrm>
            <a:off x="8607340" y="6489000"/>
            <a:ext cx="3086100" cy="180000"/>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solidFill>
                  <a:schemeClr val="tx1"/>
                </a:solidFill>
              </a:rPr>
              <a:t>Page 7</a:t>
            </a:r>
          </a:p>
        </p:txBody>
      </p:sp>
    </p:spTree>
    <p:extLst>
      <p:ext uri="{BB962C8B-B14F-4D97-AF65-F5344CB8AC3E}">
        <p14:creationId xmlns:p14="http://schemas.microsoft.com/office/powerpoint/2010/main" val="128776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1">
            <a:extLst>
              <a:ext uri="{FF2B5EF4-FFF2-40B4-BE49-F238E27FC236}">
                <a16:creationId xmlns:a16="http://schemas.microsoft.com/office/drawing/2014/main" id="{29115E3A-3A4B-9EAE-F531-BBB00465CD6E}"/>
              </a:ext>
            </a:extLst>
          </p:cNvPr>
          <p:cNvGrpSpPr/>
          <p:nvPr/>
        </p:nvGrpSpPr>
        <p:grpSpPr>
          <a:xfrm>
            <a:off x="243840" y="172721"/>
            <a:ext cx="727710" cy="731520"/>
            <a:chOff x="190500" y="60960"/>
            <a:chExt cx="830580" cy="760427"/>
          </a:xfrm>
        </p:grpSpPr>
        <p:sp>
          <p:nvSpPr>
            <p:cNvPr id="5" name="Rectangle 16">
              <a:extLst>
                <a:ext uri="{FF2B5EF4-FFF2-40B4-BE49-F238E27FC236}">
                  <a16:creationId xmlns:a16="http://schemas.microsoft.com/office/drawing/2014/main" id="{2609DA27-7436-B39B-1F93-0F51E6FF3D8A}"/>
                </a:ext>
              </a:extLst>
            </p:cNvPr>
            <p:cNvSpPr/>
            <p:nvPr/>
          </p:nvSpPr>
          <p:spPr>
            <a:xfrm>
              <a:off x="190500" y="60960"/>
              <a:ext cx="830580" cy="760427"/>
            </a:xfrm>
            <a:prstGeom prst="rect">
              <a:avLst/>
            </a:prstGeom>
            <a:solidFill>
              <a:srgbClr val="BDD52A"/>
            </a:solidFill>
            <a:ln w="381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6" name="Rectangle 16">
              <a:extLst>
                <a:ext uri="{FF2B5EF4-FFF2-40B4-BE49-F238E27FC236}">
                  <a16:creationId xmlns:a16="http://schemas.microsoft.com/office/drawing/2014/main" id="{C6A84740-74A4-E562-2BEA-7732B9EEDC22}"/>
                </a:ext>
              </a:extLst>
            </p:cNvPr>
            <p:cNvSpPr/>
            <p:nvPr/>
          </p:nvSpPr>
          <p:spPr>
            <a:xfrm>
              <a:off x="245794" y="113489"/>
              <a:ext cx="721946" cy="655369"/>
            </a:xfrm>
            <a:prstGeom prst="rect">
              <a:avLst/>
            </a:prstGeom>
            <a:solidFill>
              <a:srgbClr val="566067"/>
            </a:solidFill>
            <a:ln>
              <a:solidFill>
                <a:srgbClr val="566067"/>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7" name="Textfeld 4">
              <a:extLst>
                <a:ext uri="{FF2B5EF4-FFF2-40B4-BE49-F238E27FC236}">
                  <a16:creationId xmlns:a16="http://schemas.microsoft.com/office/drawing/2014/main" id="{D9CCB3DE-17C1-B37E-939E-7C885A98539D}"/>
                </a:ext>
              </a:extLst>
            </p:cNvPr>
            <p:cNvSpPr txBox="1"/>
            <p:nvPr/>
          </p:nvSpPr>
          <p:spPr bwMode="gray">
            <a:xfrm>
              <a:off x="389761" y="115477"/>
              <a:ext cx="407305" cy="6398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kern="0" dirty="0">
                  <a:ln w="12700">
                    <a:noFill/>
                  </a:ln>
                  <a:solidFill>
                    <a:schemeClr val="bg1"/>
                  </a:solidFill>
                  <a:latin typeface="EYInterstate Light"/>
                </a:rPr>
                <a:t>4</a:t>
              </a:r>
              <a:endParaRPr kumimoji="0" lang="en-US" sz="3200" b="0" i="0" u="none" strike="noStrike" kern="0" cap="none" spc="0" normalizeH="0" baseline="0" noProof="0" dirty="0">
                <a:ln w="12700">
                  <a:noFill/>
                </a:ln>
                <a:solidFill>
                  <a:schemeClr val="bg1"/>
                </a:solidFill>
                <a:effectLst/>
                <a:uLnTx/>
                <a:uFillTx/>
                <a:latin typeface="EYInterstate Light"/>
                <a:ea typeface="+mn-ea"/>
                <a:cs typeface="+mn-cs"/>
              </a:endParaRPr>
            </a:p>
          </p:txBody>
        </p:sp>
      </p:grpSp>
      <p:pic>
        <p:nvPicPr>
          <p:cNvPr id="8" name="Picture 2" descr="See the source image">
            <a:extLst>
              <a:ext uri="{FF2B5EF4-FFF2-40B4-BE49-F238E27FC236}">
                <a16:creationId xmlns:a16="http://schemas.microsoft.com/office/drawing/2014/main" id="{049F736E-9D6E-B85E-C04C-B0C455C49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9378" y="189000"/>
            <a:ext cx="568123" cy="590400"/>
          </a:xfrm>
          <a:prstGeom prst="rect">
            <a:avLst/>
          </a:prstGeom>
          <a:noFill/>
          <a:ln>
            <a:solidFill>
              <a:srgbClr val="BDD52A"/>
            </a:solidFill>
          </a:ln>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78A1C792-F1CE-B5F2-BB6F-852C88FAC642}"/>
              </a:ext>
            </a:extLst>
          </p:cNvPr>
          <p:cNvSpPr txBox="1"/>
          <p:nvPr/>
        </p:nvSpPr>
        <p:spPr>
          <a:xfrm>
            <a:off x="1097686" y="223253"/>
            <a:ext cx="7080156" cy="707886"/>
          </a:xfrm>
          <a:prstGeom prst="rect">
            <a:avLst/>
          </a:prstGeom>
          <a:noFill/>
        </p:spPr>
        <p:txBody>
          <a:bodyPr wrap="square" rtlCol="0">
            <a:spAutoFit/>
          </a:bodyPr>
          <a:lstStyle/>
          <a:p>
            <a:r>
              <a:rPr lang="en-US" sz="2400" b="1" dirty="0"/>
              <a:t>Machine Learning application to online credit scoring </a:t>
            </a:r>
          </a:p>
          <a:p>
            <a:r>
              <a:rPr lang="en-US" sz="1600" i="1" dirty="0"/>
              <a:t>Exploratory data analysis</a:t>
            </a:r>
            <a:endParaRPr lang="pt-PT" sz="1600" i="1" dirty="0"/>
          </a:p>
        </p:txBody>
      </p:sp>
      <p:cxnSp>
        <p:nvCxnSpPr>
          <p:cNvPr id="10" name="Conexão reta 9">
            <a:extLst>
              <a:ext uri="{FF2B5EF4-FFF2-40B4-BE49-F238E27FC236}">
                <a16:creationId xmlns:a16="http://schemas.microsoft.com/office/drawing/2014/main" id="{069FAD71-8C5A-168B-AAC0-DFBD0D4BEB5E}"/>
              </a:ext>
            </a:extLst>
          </p:cNvPr>
          <p:cNvCxnSpPr>
            <a:cxnSpLocks/>
          </p:cNvCxnSpPr>
          <p:nvPr/>
        </p:nvCxnSpPr>
        <p:spPr>
          <a:xfrm>
            <a:off x="243840" y="1028247"/>
            <a:ext cx="11733661" cy="0"/>
          </a:xfrm>
          <a:prstGeom prst="line">
            <a:avLst/>
          </a:prstGeom>
          <a:ln>
            <a:solidFill>
              <a:srgbClr val="566067"/>
            </a:solidFill>
            <a:prstDash val="lgDash"/>
          </a:ln>
        </p:spPr>
        <p:style>
          <a:lnRef idx="1">
            <a:schemeClr val="accent1"/>
          </a:lnRef>
          <a:fillRef idx="0">
            <a:schemeClr val="accent1"/>
          </a:fillRef>
          <a:effectRef idx="0">
            <a:schemeClr val="accent1"/>
          </a:effectRef>
          <a:fontRef idx="minor">
            <a:schemeClr val="tx1"/>
          </a:fontRef>
        </p:style>
      </p:cxnSp>
      <p:sp>
        <p:nvSpPr>
          <p:cNvPr id="13" name="Rectangle 15">
            <a:extLst>
              <a:ext uri="{FF2B5EF4-FFF2-40B4-BE49-F238E27FC236}">
                <a16:creationId xmlns:a16="http://schemas.microsoft.com/office/drawing/2014/main" id="{83813562-F428-0146-ACC3-F36F96B3B6B1}"/>
              </a:ext>
            </a:extLst>
          </p:cNvPr>
          <p:cNvSpPr/>
          <p:nvPr/>
        </p:nvSpPr>
        <p:spPr>
          <a:xfrm>
            <a:off x="418421" y="1223621"/>
            <a:ext cx="2639103" cy="215444"/>
          </a:xfrm>
          <a:prstGeom prst="rect">
            <a:avLst/>
          </a:prstGeom>
        </p:spPr>
        <p:txBody>
          <a:bodyPr wrap="square" lIns="0" tIns="0" rIns="0" bIns="0">
            <a:spAutoFit/>
          </a:bodyPr>
          <a:lstStyle/>
          <a:p>
            <a:r>
              <a:rPr lang="en-US" altLang="ko-KR" sz="1400" b="1" dirty="0">
                <a:cs typeface="Arial" pitchFamily="34" charset="0"/>
              </a:rPr>
              <a:t>Percentage of charged off loans</a:t>
            </a:r>
          </a:p>
        </p:txBody>
      </p:sp>
      <p:pic>
        <p:nvPicPr>
          <p:cNvPr id="16" name="Picture 15">
            <a:extLst>
              <a:ext uri="{FF2B5EF4-FFF2-40B4-BE49-F238E27FC236}">
                <a16:creationId xmlns:a16="http://schemas.microsoft.com/office/drawing/2014/main" id="{D1E43C96-BB38-A254-F8EE-6927B7882B66}"/>
              </a:ext>
            </a:extLst>
          </p:cNvPr>
          <p:cNvPicPr>
            <a:picLocks noChangeAspect="1"/>
          </p:cNvPicPr>
          <p:nvPr/>
        </p:nvPicPr>
        <p:blipFill>
          <a:blip r:embed="rId3"/>
          <a:stretch>
            <a:fillRect/>
          </a:stretch>
        </p:blipFill>
        <p:spPr>
          <a:xfrm>
            <a:off x="243840" y="1439067"/>
            <a:ext cx="6108514" cy="2357574"/>
          </a:xfrm>
          <a:prstGeom prst="rect">
            <a:avLst/>
          </a:prstGeom>
        </p:spPr>
      </p:pic>
      <p:cxnSp>
        <p:nvCxnSpPr>
          <p:cNvPr id="17" name="Straight Connector 16">
            <a:extLst>
              <a:ext uri="{FF2B5EF4-FFF2-40B4-BE49-F238E27FC236}">
                <a16:creationId xmlns:a16="http://schemas.microsoft.com/office/drawing/2014/main" id="{64B6B42E-038C-006D-89A0-850174C05E4F}"/>
              </a:ext>
            </a:extLst>
          </p:cNvPr>
          <p:cNvCxnSpPr>
            <a:cxnSpLocks/>
          </p:cNvCxnSpPr>
          <p:nvPr/>
        </p:nvCxnSpPr>
        <p:spPr>
          <a:xfrm>
            <a:off x="6607853" y="1123915"/>
            <a:ext cx="32093" cy="2736474"/>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DF8AEB0-0FD2-F790-E7B1-D26C64338441}"/>
              </a:ext>
            </a:extLst>
          </p:cNvPr>
          <p:cNvCxnSpPr>
            <a:cxnSpLocks/>
          </p:cNvCxnSpPr>
          <p:nvPr/>
        </p:nvCxnSpPr>
        <p:spPr>
          <a:xfrm flipH="1">
            <a:off x="304800" y="3796641"/>
            <a:ext cx="11643360" cy="136299"/>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42" name="Rectangle 15">
            <a:extLst>
              <a:ext uri="{FF2B5EF4-FFF2-40B4-BE49-F238E27FC236}">
                <a16:creationId xmlns:a16="http://schemas.microsoft.com/office/drawing/2014/main" id="{F1156E7F-4A3D-8F2E-965B-49A5BF640B84}"/>
              </a:ext>
            </a:extLst>
          </p:cNvPr>
          <p:cNvSpPr/>
          <p:nvPr/>
        </p:nvSpPr>
        <p:spPr>
          <a:xfrm>
            <a:off x="6781840" y="1223621"/>
            <a:ext cx="2639103" cy="215444"/>
          </a:xfrm>
          <a:prstGeom prst="rect">
            <a:avLst/>
          </a:prstGeom>
        </p:spPr>
        <p:txBody>
          <a:bodyPr wrap="square" lIns="0" tIns="0" rIns="0" bIns="0">
            <a:spAutoFit/>
          </a:bodyPr>
          <a:lstStyle/>
          <a:p>
            <a:r>
              <a:rPr lang="en-US" altLang="ko-KR" sz="1400" b="1" dirty="0">
                <a:cs typeface="Arial" pitchFamily="34" charset="0"/>
              </a:rPr>
              <a:t>Employment title (Top 10 records)</a:t>
            </a:r>
          </a:p>
        </p:txBody>
      </p:sp>
      <p:graphicFrame>
        <p:nvGraphicFramePr>
          <p:cNvPr id="143" name="Chart 142">
            <a:extLst>
              <a:ext uri="{FF2B5EF4-FFF2-40B4-BE49-F238E27FC236}">
                <a16:creationId xmlns:a16="http://schemas.microsoft.com/office/drawing/2014/main" id="{045B982F-F5C1-8B89-6C73-E1FC6347549D}"/>
              </a:ext>
            </a:extLst>
          </p:cNvPr>
          <p:cNvGraphicFramePr>
            <a:graphicFrameLocks/>
          </p:cNvGraphicFramePr>
          <p:nvPr>
            <p:extLst>
              <p:ext uri="{D42A27DB-BD31-4B8C-83A1-F6EECF244321}">
                <p14:modId xmlns:p14="http://schemas.microsoft.com/office/powerpoint/2010/main" val="2710760131"/>
              </p:ext>
            </p:extLst>
          </p:nvPr>
        </p:nvGraphicFramePr>
        <p:xfrm>
          <a:off x="6639946" y="1536909"/>
          <a:ext cx="5337555" cy="2396031"/>
        </p:xfrm>
        <a:graphic>
          <a:graphicData uri="http://schemas.openxmlformats.org/drawingml/2006/chart">
            <c:chart xmlns:c="http://schemas.openxmlformats.org/drawingml/2006/chart" xmlns:r="http://schemas.openxmlformats.org/officeDocument/2006/relationships" r:id="rId4"/>
          </a:graphicData>
        </a:graphic>
      </p:graphicFrame>
      <p:grpSp>
        <p:nvGrpSpPr>
          <p:cNvPr id="160" name="Group 66">
            <a:extLst>
              <a:ext uri="{FF2B5EF4-FFF2-40B4-BE49-F238E27FC236}">
                <a16:creationId xmlns:a16="http://schemas.microsoft.com/office/drawing/2014/main" id="{0E9CD12B-9ED6-D4FB-0DC3-FCFB4955E595}"/>
              </a:ext>
            </a:extLst>
          </p:cNvPr>
          <p:cNvGrpSpPr/>
          <p:nvPr/>
        </p:nvGrpSpPr>
        <p:grpSpPr>
          <a:xfrm>
            <a:off x="-99419" y="4353521"/>
            <a:ext cx="2487019" cy="2009177"/>
            <a:chOff x="3819647" y="537195"/>
            <a:chExt cx="3016107" cy="2232005"/>
          </a:xfrm>
        </p:grpSpPr>
        <p:sp>
          <p:nvSpPr>
            <p:cNvPr id="161" name="Oval 11">
              <a:extLst>
                <a:ext uri="{FF2B5EF4-FFF2-40B4-BE49-F238E27FC236}">
                  <a16:creationId xmlns:a16="http://schemas.microsoft.com/office/drawing/2014/main" id="{50048505-43F8-9239-3E33-C3EFAD8A1064}"/>
                </a:ext>
              </a:extLst>
            </p:cNvPr>
            <p:cNvSpPr/>
            <p:nvPr/>
          </p:nvSpPr>
          <p:spPr>
            <a:xfrm>
              <a:off x="4573003" y="801691"/>
              <a:ext cx="1703014" cy="1703014"/>
            </a:xfrm>
            <a:prstGeom prst="ellipse">
              <a:avLst/>
            </a:prstGeom>
            <a:noFill/>
            <a:ln w="12700">
              <a:solidFill>
                <a:srgbClr val="80808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bg1"/>
                </a:solidFill>
              </a:endParaRPr>
            </a:p>
          </p:txBody>
        </p:sp>
        <p:graphicFrame>
          <p:nvGraphicFramePr>
            <p:cNvPr id="162" name="Chart 6">
              <a:extLst>
                <a:ext uri="{FF2B5EF4-FFF2-40B4-BE49-F238E27FC236}">
                  <a16:creationId xmlns:a16="http://schemas.microsoft.com/office/drawing/2014/main" id="{4EB1B7EF-8389-0C07-5C81-823F50C14E51}"/>
                </a:ext>
              </a:extLst>
            </p:cNvPr>
            <p:cNvGraphicFramePr/>
            <p:nvPr>
              <p:extLst>
                <p:ext uri="{D42A27DB-BD31-4B8C-83A1-F6EECF244321}">
                  <p14:modId xmlns:p14="http://schemas.microsoft.com/office/powerpoint/2010/main" val="1137694508"/>
                </p:ext>
              </p:extLst>
            </p:nvPr>
          </p:nvGraphicFramePr>
          <p:xfrm>
            <a:off x="3819647" y="537195"/>
            <a:ext cx="3016107" cy="2232005"/>
          </p:xfrm>
          <a:graphic>
            <a:graphicData uri="http://schemas.openxmlformats.org/drawingml/2006/chart">
              <c:chart xmlns:c="http://schemas.openxmlformats.org/drawingml/2006/chart" xmlns:r="http://schemas.openxmlformats.org/officeDocument/2006/relationships" r:id="rId5"/>
            </a:graphicData>
          </a:graphic>
        </p:graphicFrame>
      </p:grpSp>
      <p:sp>
        <p:nvSpPr>
          <p:cNvPr id="163" name="Rectangle 15">
            <a:extLst>
              <a:ext uri="{FF2B5EF4-FFF2-40B4-BE49-F238E27FC236}">
                <a16:creationId xmlns:a16="http://schemas.microsoft.com/office/drawing/2014/main" id="{87B22D21-36AC-217E-E0BA-80051AE74D22}"/>
              </a:ext>
            </a:extLst>
          </p:cNvPr>
          <p:cNvSpPr/>
          <p:nvPr/>
        </p:nvSpPr>
        <p:spPr>
          <a:xfrm>
            <a:off x="418420" y="4099736"/>
            <a:ext cx="2639103" cy="215444"/>
          </a:xfrm>
          <a:prstGeom prst="rect">
            <a:avLst/>
          </a:prstGeom>
        </p:spPr>
        <p:txBody>
          <a:bodyPr wrap="square" lIns="0" tIns="0" rIns="0" bIns="0">
            <a:spAutoFit/>
          </a:bodyPr>
          <a:lstStyle/>
          <a:p>
            <a:r>
              <a:rPr lang="en-US" altLang="ko-KR" sz="1400" b="1" dirty="0">
                <a:cs typeface="Arial" pitchFamily="34" charset="0"/>
              </a:rPr>
              <a:t>Type of application</a:t>
            </a:r>
          </a:p>
        </p:txBody>
      </p:sp>
      <p:grpSp>
        <p:nvGrpSpPr>
          <p:cNvPr id="170" name="Group 66">
            <a:extLst>
              <a:ext uri="{FF2B5EF4-FFF2-40B4-BE49-F238E27FC236}">
                <a16:creationId xmlns:a16="http://schemas.microsoft.com/office/drawing/2014/main" id="{518F3E07-CCCD-2CDA-05B6-8B8D229F44C3}"/>
              </a:ext>
            </a:extLst>
          </p:cNvPr>
          <p:cNvGrpSpPr/>
          <p:nvPr/>
        </p:nvGrpSpPr>
        <p:grpSpPr>
          <a:xfrm>
            <a:off x="2138852" y="4315178"/>
            <a:ext cx="2394209" cy="1936992"/>
            <a:chOff x="3819647" y="537195"/>
            <a:chExt cx="2972749" cy="2232006"/>
          </a:xfrm>
        </p:grpSpPr>
        <p:sp>
          <p:nvSpPr>
            <p:cNvPr id="171" name="Oval 11">
              <a:extLst>
                <a:ext uri="{FF2B5EF4-FFF2-40B4-BE49-F238E27FC236}">
                  <a16:creationId xmlns:a16="http://schemas.microsoft.com/office/drawing/2014/main" id="{14A1B54D-14C7-5F50-BD92-5D9ABF086AE7}"/>
                </a:ext>
              </a:extLst>
            </p:cNvPr>
            <p:cNvSpPr/>
            <p:nvPr/>
          </p:nvSpPr>
          <p:spPr>
            <a:xfrm>
              <a:off x="4573003" y="801691"/>
              <a:ext cx="1703014" cy="1703014"/>
            </a:xfrm>
            <a:prstGeom prst="ellipse">
              <a:avLst/>
            </a:prstGeom>
            <a:noFill/>
            <a:ln w="12700">
              <a:solidFill>
                <a:srgbClr val="80808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bg1"/>
                </a:solidFill>
              </a:endParaRPr>
            </a:p>
          </p:txBody>
        </p:sp>
        <p:graphicFrame>
          <p:nvGraphicFramePr>
            <p:cNvPr id="173" name="Chart 6">
              <a:extLst>
                <a:ext uri="{FF2B5EF4-FFF2-40B4-BE49-F238E27FC236}">
                  <a16:creationId xmlns:a16="http://schemas.microsoft.com/office/drawing/2014/main" id="{12F30A5D-061C-B813-05D0-24CC85C96190}"/>
                </a:ext>
              </a:extLst>
            </p:cNvPr>
            <p:cNvGraphicFramePr/>
            <p:nvPr>
              <p:extLst>
                <p:ext uri="{D42A27DB-BD31-4B8C-83A1-F6EECF244321}">
                  <p14:modId xmlns:p14="http://schemas.microsoft.com/office/powerpoint/2010/main" val="3056581302"/>
                </p:ext>
              </p:extLst>
            </p:nvPr>
          </p:nvGraphicFramePr>
          <p:xfrm>
            <a:off x="3819647" y="537195"/>
            <a:ext cx="2972749" cy="2232006"/>
          </p:xfrm>
          <a:graphic>
            <a:graphicData uri="http://schemas.openxmlformats.org/drawingml/2006/chart">
              <c:chart xmlns:c="http://schemas.openxmlformats.org/drawingml/2006/chart" xmlns:r="http://schemas.openxmlformats.org/officeDocument/2006/relationships" r:id="rId6"/>
            </a:graphicData>
          </a:graphic>
        </p:graphicFrame>
      </p:grpSp>
      <p:sp>
        <p:nvSpPr>
          <p:cNvPr id="186" name="Rectangle 15">
            <a:extLst>
              <a:ext uri="{FF2B5EF4-FFF2-40B4-BE49-F238E27FC236}">
                <a16:creationId xmlns:a16="http://schemas.microsoft.com/office/drawing/2014/main" id="{9A20F86E-8F11-234E-DC92-3972625DD1AD}"/>
              </a:ext>
            </a:extLst>
          </p:cNvPr>
          <p:cNvSpPr/>
          <p:nvPr/>
        </p:nvSpPr>
        <p:spPr>
          <a:xfrm>
            <a:off x="784274" y="5032772"/>
            <a:ext cx="840268" cy="584775"/>
          </a:xfrm>
          <a:prstGeom prst="rect">
            <a:avLst/>
          </a:prstGeom>
        </p:spPr>
        <p:txBody>
          <a:bodyPr wrap="square" lIns="0" tIns="0" rIns="0" bIns="0">
            <a:spAutoFit/>
          </a:bodyPr>
          <a:lstStyle/>
          <a:p>
            <a:pPr algn="ctr"/>
            <a:r>
              <a:rPr lang="en-US" altLang="ko-KR" sz="1100" b="1" dirty="0">
                <a:cs typeface="Arial" pitchFamily="34" charset="0"/>
              </a:rPr>
              <a:t>1.399.510</a:t>
            </a:r>
            <a:endParaRPr lang="en-US" altLang="ko-KR" sz="1200" b="1" dirty="0">
              <a:cs typeface="Arial" pitchFamily="34" charset="0"/>
            </a:endParaRPr>
          </a:p>
          <a:p>
            <a:pPr algn="ctr"/>
            <a:endParaRPr lang="en-US" altLang="ko-KR" sz="900" b="1" dirty="0">
              <a:cs typeface="Arial" pitchFamily="34" charset="0"/>
            </a:endParaRPr>
          </a:p>
          <a:p>
            <a:pPr algn="ctr"/>
            <a:r>
              <a:rPr lang="en-US" altLang="ko-KR" sz="900" b="1" dirty="0">
                <a:cs typeface="Arial" pitchFamily="34" charset="0"/>
              </a:rPr>
              <a:t>Individual applications</a:t>
            </a:r>
          </a:p>
        </p:txBody>
      </p:sp>
      <p:sp>
        <p:nvSpPr>
          <p:cNvPr id="187" name="Rectangle 15">
            <a:extLst>
              <a:ext uri="{FF2B5EF4-FFF2-40B4-BE49-F238E27FC236}">
                <a16:creationId xmlns:a16="http://schemas.microsoft.com/office/drawing/2014/main" id="{51CC31CF-341E-9B38-AD4E-E0E4FBEDC948}"/>
              </a:ext>
            </a:extLst>
          </p:cNvPr>
          <p:cNvSpPr/>
          <p:nvPr/>
        </p:nvSpPr>
        <p:spPr>
          <a:xfrm>
            <a:off x="3008802" y="4922154"/>
            <a:ext cx="840268" cy="584775"/>
          </a:xfrm>
          <a:prstGeom prst="rect">
            <a:avLst/>
          </a:prstGeom>
        </p:spPr>
        <p:txBody>
          <a:bodyPr wrap="square" lIns="0" tIns="0" rIns="0" bIns="0">
            <a:spAutoFit/>
          </a:bodyPr>
          <a:lstStyle/>
          <a:p>
            <a:pPr algn="ctr"/>
            <a:r>
              <a:rPr lang="en-US" altLang="ko-KR" sz="1100" b="1" dirty="0">
                <a:cs typeface="Arial" pitchFamily="34" charset="0"/>
              </a:rPr>
              <a:t>25.800</a:t>
            </a:r>
            <a:endParaRPr lang="en-US" altLang="ko-KR" sz="1200" b="1" dirty="0">
              <a:cs typeface="Arial" pitchFamily="34" charset="0"/>
            </a:endParaRPr>
          </a:p>
          <a:p>
            <a:pPr algn="ctr"/>
            <a:endParaRPr lang="en-US" altLang="ko-KR" sz="900" b="1" dirty="0">
              <a:cs typeface="Arial" pitchFamily="34" charset="0"/>
            </a:endParaRPr>
          </a:p>
          <a:p>
            <a:pPr algn="ctr"/>
            <a:r>
              <a:rPr lang="en-US" altLang="ko-KR" sz="900" b="1" dirty="0">
                <a:cs typeface="Arial" pitchFamily="34" charset="0"/>
              </a:rPr>
              <a:t>Joint </a:t>
            </a:r>
          </a:p>
          <a:p>
            <a:pPr algn="ctr"/>
            <a:r>
              <a:rPr lang="en-US" altLang="ko-KR" sz="900" b="1" dirty="0">
                <a:cs typeface="Arial" pitchFamily="34" charset="0"/>
              </a:rPr>
              <a:t>applications</a:t>
            </a:r>
          </a:p>
        </p:txBody>
      </p:sp>
      <p:cxnSp>
        <p:nvCxnSpPr>
          <p:cNvPr id="188" name="Straight Connector 187">
            <a:extLst>
              <a:ext uri="{FF2B5EF4-FFF2-40B4-BE49-F238E27FC236}">
                <a16:creationId xmlns:a16="http://schemas.microsoft.com/office/drawing/2014/main" id="{0C1FA43F-A95D-AFE3-E1CE-26FB2E36BD28}"/>
              </a:ext>
            </a:extLst>
          </p:cNvPr>
          <p:cNvCxnSpPr>
            <a:cxnSpLocks/>
          </p:cNvCxnSpPr>
          <p:nvPr/>
        </p:nvCxnSpPr>
        <p:spPr>
          <a:xfrm>
            <a:off x="4348292" y="3664535"/>
            <a:ext cx="32093" cy="2736474"/>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pic>
        <p:nvPicPr>
          <p:cNvPr id="191" name="Picture 190">
            <a:extLst>
              <a:ext uri="{FF2B5EF4-FFF2-40B4-BE49-F238E27FC236}">
                <a16:creationId xmlns:a16="http://schemas.microsoft.com/office/drawing/2014/main" id="{CAE2AEA2-B46A-D5D5-8C8A-66CBE0BA6A69}"/>
              </a:ext>
            </a:extLst>
          </p:cNvPr>
          <p:cNvPicPr>
            <a:picLocks noChangeAspect="1"/>
          </p:cNvPicPr>
          <p:nvPr/>
        </p:nvPicPr>
        <p:blipFill>
          <a:blip r:embed="rId7"/>
          <a:stretch>
            <a:fillRect/>
          </a:stretch>
        </p:blipFill>
        <p:spPr>
          <a:xfrm>
            <a:off x="4514263" y="4207457"/>
            <a:ext cx="7401803" cy="2155241"/>
          </a:xfrm>
          <a:prstGeom prst="rect">
            <a:avLst/>
          </a:prstGeom>
        </p:spPr>
      </p:pic>
      <p:sp>
        <p:nvSpPr>
          <p:cNvPr id="192" name="Rectangle 15">
            <a:extLst>
              <a:ext uri="{FF2B5EF4-FFF2-40B4-BE49-F238E27FC236}">
                <a16:creationId xmlns:a16="http://schemas.microsoft.com/office/drawing/2014/main" id="{448CA1DE-5C9D-8594-868A-C74875AA32EC}"/>
              </a:ext>
            </a:extLst>
          </p:cNvPr>
          <p:cNvSpPr/>
          <p:nvPr/>
        </p:nvSpPr>
        <p:spPr>
          <a:xfrm>
            <a:off x="4611500" y="3927449"/>
            <a:ext cx="4279714" cy="215444"/>
          </a:xfrm>
          <a:prstGeom prst="rect">
            <a:avLst/>
          </a:prstGeom>
        </p:spPr>
        <p:txBody>
          <a:bodyPr wrap="square" lIns="0" tIns="0" rIns="0" bIns="0">
            <a:spAutoFit/>
          </a:bodyPr>
          <a:lstStyle/>
          <a:p>
            <a:r>
              <a:rPr lang="en-US" altLang="ko-KR" sz="1400" b="1" dirty="0">
                <a:cs typeface="Arial" pitchFamily="34" charset="0"/>
              </a:rPr>
              <a:t>Relationship between grade and loan amount</a:t>
            </a:r>
          </a:p>
        </p:txBody>
      </p:sp>
      <p:sp>
        <p:nvSpPr>
          <p:cNvPr id="2" name="Fußzeilenplatzhalter 4">
            <a:extLst>
              <a:ext uri="{FF2B5EF4-FFF2-40B4-BE49-F238E27FC236}">
                <a16:creationId xmlns:a16="http://schemas.microsoft.com/office/drawing/2014/main" id="{5C20D6AA-5C80-CAF7-D980-B1DB6E58615C}"/>
              </a:ext>
            </a:extLst>
          </p:cNvPr>
          <p:cNvSpPr>
            <a:spLocks noGrp="1"/>
          </p:cNvSpPr>
          <p:nvPr>
            <p:ph type="ftr" sz="quarter" idx="11"/>
          </p:nvPr>
        </p:nvSpPr>
        <p:spPr>
          <a:xfrm>
            <a:off x="4266170" y="6489000"/>
            <a:ext cx="3086100" cy="180000"/>
          </a:xfrm>
        </p:spPr>
        <p:txBody>
          <a:bodyPr/>
          <a:lstStyle/>
          <a:p>
            <a:r>
              <a:rPr lang="en-US" sz="1000" dirty="0">
                <a:solidFill>
                  <a:schemeClr val="tx1"/>
                </a:solidFill>
              </a:rPr>
              <a:t>Credit Risk Scoring: A Stacking Generalization Approach</a:t>
            </a:r>
            <a:endParaRPr lang="en-US" sz="1000" noProof="0" dirty="0">
              <a:solidFill>
                <a:schemeClr val="tx1"/>
              </a:solidFill>
            </a:endParaRPr>
          </a:p>
        </p:txBody>
      </p:sp>
      <p:sp>
        <p:nvSpPr>
          <p:cNvPr id="3" name="Fußzeilenplatzhalter 4">
            <a:extLst>
              <a:ext uri="{FF2B5EF4-FFF2-40B4-BE49-F238E27FC236}">
                <a16:creationId xmlns:a16="http://schemas.microsoft.com/office/drawing/2014/main" id="{94288FE4-77FE-D49D-B56D-78A4F8AEFEC9}"/>
              </a:ext>
            </a:extLst>
          </p:cNvPr>
          <p:cNvSpPr txBox="1">
            <a:spLocks/>
          </p:cNvSpPr>
          <p:nvPr/>
        </p:nvSpPr>
        <p:spPr>
          <a:xfrm>
            <a:off x="8607340" y="6489000"/>
            <a:ext cx="3086100" cy="180000"/>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solidFill>
                  <a:schemeClr val="tx1"/>
                </a:solidFill>
              </a:rPr>
              <a:t>Page 8</a:t>
            </a:r>
          </a:p>
        </p:txBody>
      </p:sp>
    </p:spTree>
    <p:extLst>
      <p:ext uri="{BB962C8B-B14F-4D97-AF65-F5344CB8AC3E}">
        <p14:creationId xmlns:p14="http://schemas.microsoft.com/office/powerpoint/2010/main" val="4231349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1">
            <a:extLst>
              <a:ext uri="{FF2B5EF4-FFF2-40B4-BE49-F238E27FC236}">
                <a16:creationId xmlns:a16="http://schemas.microsoft.com/office/drawing/2014/main" id="{29115E3A-3A4B-9EAE-F531-BBB00465CD6E}"/>
              </a:ext>
            </a:extLst>
          </p:cNvPr>
          <p:cNvGrpSpPr/>
          <p:nvPr/>
        </p:nvGrpSpPr>
        <p:grpSpPr>
          <a:xfrm>
            <a:off x="243840" y="172721"/>
            <a:ext cx="727710" cy="731520"/>
            <a:chOff x="190500" y="60960"/>
            <a:chExt cx="830580" cy="760427"/>
          </a:xfrm>
        </p:grpSpPr>
        <p:sp>
          <p:nvSpPr>
            <p:cNvPr id="5" name="Rectangle 16">
              <a:extLst>
                <a:ext uri="{FF2B5EF4-FFF2-40B4-BE49-F238E27FC236}">
                  <a16:creationId xmlns:a16="http://schemas.microsoft.com/office/drawing/2014/main" id="{2609DA27-7436-B39B-1F93-0F51E6FF3D8A}"/>
                </a:ext>
              </a:extLst>
            </p:cNvPr>
            <p:cNvSpPr/>
            <p:nvPr/>
          </p:nvSpPr>
          <p:spPr>
            <a:xfrm>
              <a:off x="190500" y="60960"/>
              <a:ext cx="830580" cy="760427"/>
            </a:xfrm>
            <a:prstGeom prst="rect">
              <a:avLst/>
            </a:prstGeom>
            <a:solidFill>
              <a:srgbClr val="BDD52A"/>
            </a:solidFill>
            <a:ln w="381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6" name="Rectangle 16">
              <a:extLst>
                <a:ext uri="{FF2B5EF4-FFF2-40B4-BE49-F238E27FC236}">
                  <a16:creationId xmlns:a16="http://schemas.microsoft.com/office/drawing/2014/main" id="{C6A84740-74A4-E562-2BEA-7732B9EEDC22}"/>
                </a:ext>
              </a:extLst>
            </p:cNvPr>
            <p:cNvSpPr/>
            <p:nvPr/>
          </p:nvSpPr>
          <p:spPr>
            <a:xfrm>
              <a:off x="245794" y="113489"/>
              <a:ext cx="721946" cy="655369"/>
            </a:xfrm>
            <a:prstGeom prst="rect">
              <a:avLst/>
            </a:prstGeom>
            <a:solidFill>
              <a:srgbClr val="566067"/>
            </a:solidFill>
            <a:ln>
              <a:solidFill>
                <a:srgbClr val="566067"/>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1200" tIns="61200" rIns="61200" bIns="612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66067"/>
                </a:solidFill>
                <a:effectLst/>
                <a:uLnTx/>
                <a:uFillTx/>
                <a:latin typeface="EYInterstate" panose="02000503020000020004" pitchFamily="2" charset="0"/>
                <a:ea typeface="+mn-ea"/>
                <a:cs typeface="+mn-cs"/>
              </a:endParaRPr>
            </a:p>
          </p:txBody>
        </p:sp>
        <p:sp>
          <p:nvSpPr>
            <p:cNvPr id="7" name="Textfeld 4">
              <a:extLst>
                <a:ext uri="{FF2B5EF4-FFF2-40B4-BE49-F238E27FC236}">
                  <a16:creationId xmlns:a16="http://schemas.microsoft.com/office/drawing/2014/main" id="{D9CCB3DE-17C1-B37E-939E-7C885A98539D}"/>
                </a:ext>
              </a:extLst>
            </p:cNvPr>
            <p:cNvSpPr txBox="1"/>
            <p:nvPr/>
          </p:nvSpPr>
          <p:spPr bwMode="gray">
            <a:xfrm>
              <a:off x="389761" y="115477"/>
              <a:ext cx="407305" cy="6398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kern="0" dirty="0">
                  <a:ln w="12700">
                    <a:noFill/>
                  </a:ln>
                  <a:solidFill>
                    <a:schemeClr val="bg1"/>
                  </a:solidFill>
                  <a:latin typeface="EYInterstate Light"/>
                </a:rPr>
                <a:t>4</a:t>
              </a:r>
              <a:endParaRPr kumimoji="0" lang="en-US" sz="3200" b="0" i="0" u="none" strike="noStrike" kern="0" cap="none" spc="0" normalizeH="0" baseline="0" noProof="0" dirty="0">
                <a:ln w="12700">
                  <a:noFill/>
                </a:ln>
                <a:solidFill>
                  <a:schemeClr val="bg1"/>
                </a:solidFill>
                <a:effectLst/>
                <a:uLnTx/>
                <a:uFillTx/>
                <a:latin typeface="EYInterstate Light"/>
                <a:ea typeface="+mn-ea"/>
                <a:cs typeface="+mn-cs"/>
              </a:endParaRPr>
            </a:p>
          </p:txBody>
        </p:sp>
      </p:grpSp>
      <p:pic>
        <p:nvPicPr>
          <p:cNvPr id="8" name="Picture 2" descr="See the source image">
            <a:extLst>
              <a:ext uri="{FF2B5EF4-FFF2-40B4-BE49-F238E27FC236}">
                <a16:creationId xmlns:a16="http://schemas.microsoft.com/office/drawing/2014/main" id="{049F736E-9D6E-B85E-C04C-B0C455C49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9378" y="189000"/>
            <a:ext cx="568123" cy="590400"/>
          </a:xfrm>
          <a:prstGeom prst="rect">
            <a:avLst/>
          </a:prstGeom>
          <a:noFill/>
          <a:ln>
            <a:solidFill>
              <a:srgbClr val="BDD52A"/>
            </a:solidFill>
          </a:ln>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78A1C792-F1CE-B5F2-BB6F-852C88FAC642}"/>
              </a:ext>
            </a:extLst>
          </p:cNvPr>
          <p:cNvSpPr txBox="1"/>
          <p:nvPr/>
        </p:nvSpPr>
        <p:spPr>
          <a:xfrm>
            <a:off x="1097686" y="223253"/>
            <a:ext cx="7080156" cy="707886"/>
          </a:xfrm>
          <a:prstGeom prst="rect">
            <a:avLst/>
          </a:prstGeom>
          <a:noFill/>
        </p:spPr>
        <p:txBody>
          <a:bodyPr wrap="square" rtlCol="0">
            <a:spAutoFit/>
          </a:bodyPr>
          <a:lstStyle/>
          <a:p>
            <a:r>
              <a:rPr lang="en-US" sz="2400" b="1" dirty="0"/>
              <a:t>Machine Learning application to online credit scoring </a:t>
            </a:r>
          </a:p>
          <a:p>
            <a:r>
              <a:rPr lang="en-US" sz="1600" i="1" dirty="0"/>
              <a:t>Exploratory data analysis</a:t>
            </a:r>
            <a:endParaRPr lang="pt-PT" sz="1600" i="1" dirty="0"/>
          </a:p>
        </p:txBody>
      </p:sp>
      <p:cxnSp>
        <p:nvCxnSpPr>
          <p:cNvPr id="10" name="Conexão reta 9">
            <a:extLst>
              <a:ext uri="{FF2B5EF4-FFF2-40B4-BE49-F238E27FC236}">
                <a16:creationId xmlns:a16="http://schemas.microsoft.com/office/drawing/2014/main" id="{069FAD71-8C5A-168B-AAC0-DFBD0D4BEB5E}"/>
              </a:ext>
            </a:extLst>
          </p:cNvPr>
          <p:cNvCxnSpPr>
            <a:cxnSpLocks/>
          </p:cNvCxnSpPr>
          <p:nvPr/>
        </p:nvCxnSpPr>
        <p:spPr>
          <a:xfrm>
            <a:off x="243840" y="1028247"/>
            <a:ext cx="11733661" cy="0"/>
          </a:xfrm>
          <a:prstGeom prst="line">
            <a:avLst/>
          </a:prstGeom>
          <a:ln>
            <a:solidFill>
              <a:srgbClr val="566067"/>
            </a:solidFill>
            <a:prstDash val="lgDash"/>
          </a:ln>
        </p:spPr>
        <p:style>
          <a:lnRef idx="1">
            <a:schemeClr val="accent1"/>
          </a:lnRef>
          <a:fillRef idx="0">
            <a:schemeClr val="accent1"/>
          </a:fillRef>
          <a:effectRef idx="0">
            <a:schemeClr val="accent1"/>
          </a:effectRef>
          <a:fontRef idx="minor">
            <a:schemeClr val="tx1"/>
          </a:fontRef>
        </p:style>
      </p:cxnSp>
      <p:sp>
        <p:nvSpPr>
          <p:cNvPr id="13" name="Rectangle 15">
            <a:extLst>
              <a:ext uri="{FF2B5EF4-FFF2-40B4-BE49-F238E27FC236}">
                <a16:creationId xmlns:a16="http://schemas.microsoft.com/office/drawing/2014/main" id="{83813562-F428-0146-ACC3-F36F96B3B6B1}"/>
              </a:ext>
            </a:extLst>
          </p:cNvPr>
          <p:cNvSpPr/>
          <p:nvPr/>
        </p:nvSpPr>
        <p:spPr>
          <a:xfrm>
            <a:off x="418421" y="1223621"/>
            <a:ext cx="4639354" cy="215444"/>
          </a:xfrm>
          <a:prstGeom prst="rect">
            <a:avLst/>
          </a:prstGeom>
        </p:spPr>
        <p:txBody>
          <a:bodyPr wrap="square" lIns="0" tIns="0" rIns="0" bIns="0">
            <a:spAutoFit/>
          </a:bodyPr>
          <a:lstStyle/>
          <a:p>
            <a:r>
              <a:rPr lang="en-US" altLang="ko-KR" sz="1400" b="1" dirty="0">
                <a:cs typeface="Arial" pitchFamily="34" charset="0"/>
              </a:rPr>
              <a:t>Relationship between interest rate and debt to income ratio</a:t>
            </a:r>
          </a:p>
        </p:txBody>
      </p:sp>
      <p:cxnSp>
        <p:nvCxnSpPr>
          <p:cNvPr id="17" name="Straight Connector 16">
            <a:extLst>
              <a:ext uri="{FF2B5EF4-FFF2-40B4-BE49-F238E27FC236}">
                <a16:creationId xmlns:a16="http://schemas.microsoft.com/office/drawing/2014/main" id="{64B6B42E-038C-006D-89A0-850174C05E4F}"/>
              </a:ext>
            </a:extLst>
          </p:cNvPr>
          <p:cNvCxnSpPr>
            <a:cxnSpLocks/>
          </p:cNvCxnSpPr>
          <p:nvPr/>
        </p:nvCxnSpPr>
        <p:spPr>
          <a:xfrm>
            <a:off x="6607853" y="1123915"/>
            <a:ext cx="32093" cy="2736474"/>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DF8AEB0-0FD2-F790-E7B1-D26C64338441}"/>
              </a:ext>
            </a:extLst>
          </p:cNvPr>
          <p:cNvCxnSpPr>
            <a:cxnSpLocks/>
          </p:cNvCxnSpPr>
          <p:nvPr/>
        </p:nvCxnSpPr>
        <p:spPr>
          <a:xfrm flipH="1">
            <a:off x="304800" y="3796641"/>
            <a:ext cx="11643360" cy="136299"/>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9" name="Rectangle 15">
            <a:extLst>
              <a:ext uri="{FF2B5EF4-FFF2-40B4-BE49-F238E27FC236}">
                <a16:creationId xmlns:a16="http://schemas.microsoft.com/office/drawing/2014/main" id="{A2D3EFE7-70DB-0254-CEA3-921B3010F040}"/>
              </a:ext>
            </a:extLst>
          </p:cNvPr>
          <p:cNvSpPr/>
          <p:nvPr/>
        </p:nvSpPr>
        <p:spPr>
          <a:xfrm>
            <a:off x="6790469" y="1189107"/>
            <a:ext cx="4010879" cy="215444"/>
          </a:xfrm>
          <a:prstGeom prst="rect">
            <a:avLst/>
          </a:prstGeom>
        </p:spPr>
        <p:txBody>
          <a:bodyPr wrap="square" lIns="0" tIns="0" rIns="0" bIns="0">
            <a:spAutoFit/>
          </a:bodyPr>
          <a:lstStyle/>
          <a:p>
            <a:r>
              <a:rPr lang="en-US" altLang="ko-KR" sz="1400" b="1" dirty="0">
                <a:cs typeface="Arial" pitchFamily="34" charset="0"/>
              </a:rPr>
              <a:t>Relationship between interest rate and grade</a:t>
            </a:r>
          </a:p>
        </p:txBody>
      </p:sp>
      <p:sp>
        <p:nvSpPr>
          <p:cNvPr id="140" name="Rectangle 15">
            <a:extLst>
              <a:ext uri="{FF2B5EF4-FFF2-40B4-BE49-F238E27FC236}">
                <a16:creationId xmlns:a16="http://schemas.microsoft.com/office/drawing/2014/main" id="{E0F41D85-90FE-DF31-DCF3-1BD42E3AB12B}"/>
              </a:ext>
            </a:extLst>
          </p:cNvPr>
          <p:cNvSpPr/>
          <p:nvPr/>
        </p:nvSpPr>
        <p:spPr>
          <a:xfrm>
            <a:off x="292286" y="4031638"/>
            <a:ext cx="4279714" cy="215444"/>
          </a:xfrm>
          <a:prstGeom prst="rect">
            <a:avLst/>
          </a:prstGeom>
        </p:spPr>
        <p:txBody>
          <a:bodyPr wrap="square" lIns="0" tIns="0" rIns="0" bIns="0">
            <a:spAutoFit/>
          </a:bodyPr>
          <a:lstStyle/>
          <a:p>
            <a:r>
              <a:rPr lang="en-US" altLang="ko-KR" sz="1400" b="1" dirty="0">
                <a:cs typeface="Arial" pitchFamily="34" charset="0"/>
              </a:rPr>
              <a:t>Relationship between purpose and loan amount</a:t>
            </a:r>
          </a:p>
        </p:txBody>
      </p:sp>
      <p:pic>
        <p:nvPicPr>
          <p:cNvPr id="19" name="Picture 18">
            <a:extLst>
              <a:ext uri="{FF2B5EF4-FFF2-40B4-BE49-F238E27FC236}">
                <a16:creationId xmlns:a16="http://schemas.microsoft.com/office/drawing/2014/main" id="{695C465F-A676-5940-8D74-18499C237E5D}"/>
              </a:ext>
            </a:extLst>
          </p:cNvPr>
          <p:cNvPicPr>
            <a:picLocks noChangeAspect="1"/>
          </p:cNvPicPr>
          <p:nvPr/>
        </p:nvPicPr>
        <p:blipFill>
          <a:blip r:embed="rId3"/>
          <a:stretch>
            <a:fillRect/>
          </a:stretch>
        </p:blipFill>
        <p:spPr>
          <a:xfrm>
            <a:off x="336894" y="1472552"/>
            <a:ext cx="6174682" cy="2377842"/>
          </a:xfrm>
          <a:prstGeom prst="rect">
            <a:avLst/>
          </a:prstGeom>
        </p:spPr>
      </p:pic>
      <p:pic>
        <p:nvPicPr>
          <p:cNvPr id="21" name="Picture 20">
            <a:extLst>
              <a:ext uri="{FF2B5EF4-FFF2-40B4-BE49-F238E27FC236}">
                <a16:creationId xmlns:a16="http://schemas.microsoft.com/office/drawing/2014/main" id="{80740505-DF58-4567-A65C-4C91CA808A1C}"/>
              </a:ext>
            </a:extLst>
          </p:cNvPr>
          <p:cNvPicPr>
            <a:picLocks noChangeAspect="1"/>
          </p:cNvPicPr>
          <p:nvPr/>
        </p:nvPicPr>
        <p:blipFill>
          <a:blip r:embed="rId4"/>
          <a:stretch>
            <a:fillRect/>
          </a:stretch>
        </p:blipFill>
        <p:spPr>
          <a:xfrm>
            <a:off x="6790468" y="1404551"/>
            <a:ext cx="5187033" cy="2319539"/>
          </a:xfrm>
          <a:prstGeom prst="rect">
            <a:avLst/>
          </a:prstGeom>
        </p:spPr>
      </p:pic>
      <p:pic>
        <p:nvPicPr>
          <p:cNvPr id="23" name="Picture 22">
            <a:extLst>
              <a:ext uri="{FF2B5EF4-FFF2-40B4-BE49-F238E27FC236}">
                <a16:creationId xmlns:a16="http://schemas.microsoft.com/office/drawing/2014/main" id="{78EFFBCF-1F7E-3219-B8E2-67A44C10CBF6}"/>
              </a:ext>
            </a:extLst>
          </p:cNvPr>
          <p:cNvPicPr>
            <a:picLocks noChangeAspect="1"/>
          </p:cNvPicPr>
          <p:nvPr/>
        </p:nvPicPr>
        <p:blipFill>
          <a:blip r:embed="rId5"/>
          <a:stretch>
            <a:fillRect/>
          </a:stretch>
        </p:blipFill>
        <p:spPr>
          <a:xfrm>
            <a:off x="243840" y="4277271"/>
            <a:ext cx="11643360" cy="2129183"/>
          </a:xfrm>
          <a:prstGeom prst="rect">
            <a:avLst/>
          </a:prstGeom>
        </p:spPr>
      </p:pic>
      <p:sp>
        <p:nvSpPr>
          <p:cNvPr id="2" name="Fußzeilenplatzhalter 4">
            <a:extLst>
              <a:ext uri="{FF2B5EF4-FFF2-40B4-BE49-F238E27FC236}">
                <a16:creationId xmlns:a16="http://schemas.microsoft.com/office/drawing/2014/main" id="{9705D15E-BF0A-BA9D-1F4C-0371A08FD737}"/>
              </a:ext>
            </a:extLst>
          </p:cNvPr>
          <p:cNvSpPr>
            <a:spLocks noGrp="1"/>
          </p:cNvSpPr>
          <p:nvPr>
            <p:ph type="ftr" sz="quarter" idx="11"/>
          </p:nvPr>
        </p:nvSpPr>
        <p:spPr>
          <a:xfrm>
            <a:off x="4266170" y="6489000"/>
            <a:ext cx="3086100" cy="180000"/>
          </a:xfrm>
        </p:spPr>
        <p:txBody>
          <a:bodyPr/>
          <a:lstStyle/>
          <a:p>
            <a:r>
              <a:rPr lang="en-US" sz="1000" dirty="0">
                <a:solidFill>
                  <a:schemeClr val="tx1"/>
                </a:solidFill>
              </a:rPr>
              <a:t>Credit Risk Scoring: A Stacking Generalization Approach</a:t>
            </a:r>
            <a:endParaRPr lang="en-US" sz="1000" noProof="0" dirty="0">
              <a:solidFill>
                <a:schemeClr val="tx1"/>
              </a:solidFill>
            </a:endParaRPr>
          </a:p>
        </p:txBody>
      </p:sp>
      <p:sp>
        <p:nvSpPr>
          <p:cNvPr id="3" name="Fußzeilenplatzhalter 4">
            <a:extLst>
              <a:ext uri="{FF2B5EF4-FFF2-40B4-BE49-F238E27FC236}">
                <a16:creationId xmlns:a16="http://schemas.microsoft.com/office/drawing/2014/main" id="{F2BFB73A-F160-4886-2F09-F4389F33A6D8}"/>
              </a:ext>
            </a:extLst>
          </p:cNvPr>
          <p:cNvSpPr txBox="1">
            <a:spLocks/>
          </p:cNvSpPr>
          <p:nvPr/>
        </p:nvSpPr>
        <p:spPr>
          <a:xfrm>
            <a:off x="8607340" y="6489000"/>
            <a:ext cx="3086100" cy="180000"/>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solidFill>
                  <a:schemeClr val="tx1"/>
                </a:solidFill>
              </a:rPr>
              <a:t>Page 9</a:t>
            </a:r>
          </a:p>
        </p:txBody>
      </p:sp>
    </p:spTree>
    <p:extLst>
      <p:ext uri="{BB962C8B-B14F-4D97-AF65-F5344CB8AC3E}">
        <p14:creationId xmlns:p14="http://schemas.microsoft.com/office/powerpoint/2010/main" val="17650813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GzTHXaJJnf4mTzCNxkiBm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8vTia7dIOdBhlhb.PsOg1Q"/>
</p:tagLst>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Y light background">
  <a:themeElements>
    <a:clrScheme name="Custom 8">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2D2DA"/>
        </a:solidFill>
        <a:ln w="12700" cap="sq" cmpd="sng" algn="ctr">
          <a:noFill/>
          <a:prstDash val="solid"/>
          <a:miter lim="800000"/>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rgbClr val="2E2E38"/>
            </a:solidFill>
            <a:effectLst/>
            <a:uLnTx/>
            <a:uFillTx/>
          </a:defRPr>
        </a:defPPr>
      </a:lstStyle>
    </a:spDef>
    <a:lnDef>
      <a:spPr>
        <a:noFill/>
        <a:ln w="12700" cap="sq" cmpd="sng" algn="ctr">
          <a:solidFill>
            <a:srgbClr val="D2D2DA"/>
          </a:solidFill>
          <a:prstDash val="solid"/>
          <a:miter lim="800000"/>
          <a:tailEnd type="none"/>
        </a:ln>
        <a:effectLst/>
      </a:spPr>
      <a:bodyPr/>
      <a:lstStyle/>
    </a:lnDef>
    <a:txDef>
      <a:spPr>
        <a:noFill/>
        <a:ln w="12700" cap="sq">
          <a:noFill/>
          <a:miter lim="800000"/>
        </a:ln>
      </a:spPr>
      <a:bodyPr wrap="square" lIns="61200" tIns="36576" rIns="0" bIns="0" rtlCol="0">
        <a:noAutofit/>
      </a:bodyPr>
      <a:lstStyle>
        <a:defPPr marL="219075" marR="0" indent="-219075" defTabSz="685434" eaLnBrk="1" fontAlgn="auto" latinLnBrk="0" hangingPunct="1">
          <a:lnSpc>
            <a:spcPct val="100000"/>
          </a:lnSpc>
          <a:spcBef>
            <a:spcPct val="20000"/>
          </a:spcBef>
          <a:spcAft>
            <a:spcPts val="0"/>
          </a:spcAft>
          <a:buClr>
            <a:srgbClr val="FFE600"/>
          </a:buClr>
          <a:buSzPct val="80000"/>
          <a:buFont typeface="Arial" pitchFamily="34" charset="0"/>
          <a:buChar char="►"/>
          <a:tabLst/>
          <a:defRPr kumimoji="0" sz="1400" b="0" i="0" u="none" strike="noStrike" kern="0" cap="none" spc="0" normalizeH="0" baseline="0" noProof="0" dirty="0" err="1" smtClean="0">
            <a:ln>
              <a:noFill/>
            </a:ln>
            <a:solidFill>
              <a:schemeClr val="bg1"/>
            </a:solidFill>
            <a:effectLst/>
            <a:uLnTx/>
            <a:uFillTx/>
          </a:defRPr>
        </a:defPPr>
      </a:lstStyle>
    </a:txDef>
  </a:objectDefaults>
  <a:extraClrSchemeLst/>
  <a:extLst>
    <a:ext uri="{05A4C25C-085E-4340-85A3-A5531E510DB2}">
      <thm15:themeFamily xmlns:thm15="http://schemas.microsoft.com/office/thememl/2012/main" name="EY_DE_presentation_widescreen_2019.pptx" id="{7468BC7D-C9A9-42B1-8230-65E31CF4A356}" vid="{BA837309-82CC-43C3-9644-B9E919730407}"/>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22011</TotalTime>
  <Words>1669</Words>
  <Application>Microsoft Office PowerPoint</Application>
  <PresentationFormat>Widescreen</PresentationFormat>
  <Paragraphs>436</Paragraphs>
  <Slides>17</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17</vt:i4>
      </vt:variant>
    </vt:vector>
  </HeadingPairs>
  <TitlesOfParts>
    <vt:vector size="27" baseType="lpstr">
      <vt:lpstr>Arial</vt:lpstr>
      <vt:lpstr>Calibri</vt:lpstr>
      <vt:lpstr>Calibri Light</vt:lpstr>
      <vt:lpstr>EYInterstate</vt:lpstr>
      <vt:lpstr>EYInterstate Light</vt:lpstr>
      <vt:lpstr>Times New Roman</vt:lpstr>
      <vt:lpstr>Tema do Office</vt:lpstr>
      <vt:lpstr>EY light background</vt:lpstr>
      <vt:lpstr>think-cell Folie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Bernardo Dias Raimundo</dc:creator>
  <cp:lastModifiedBy>Bernardo Dias Raimundo</cp:lastModifiedBy>
  <cp:revision>34</cp:revision>
  <dcterms:created xsi:type="dcterms:W3CDTF">2022-11-12T22:06:46Z</dcterms:created>
  <dcterms:modified xsi:type="dcterms:W3CDTF">2024-07-16T11:44:10Z</dcterms:modified>
</cp:coreProperties>
</file>