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866" r:id="rId2"/>
    <p:sldId id="867" r:id="rId3"/>
    <p:sldId id="913" r:id="rId4"/>
    <p:sldId id="871" r:id="rId5"/>
    <p:sldId id="833" r:id="rId6"/>
    <p:sldId id="868" r:id="rId7"/>
    <p:sldId id="869" r:id="rId8"/>
    <p:sldId id="870" r:id="rId9"/>
    <p:sldId id="872" r:id="rId10"/>
    <p:sldId id="879" r:id="rId11"/>
    <p:sldId id="880" r:id="rId12"/>
    <p:sldId id="876" r:id="rId13"/>
    <p:sldId id="881" r:id="rId14"/>
    <p:sldId id="882" r:id="rId15"/>
    <p:sldId id="883" r:id="rId16"/>
    <p:sldId id="884" r:id="rId17"/>
    <p:sldId id="885" r:id="rId18"/>
    <p:sldId id="886" r:id="rId19"/>
    <p:sldId id="887" r:id="rId20"/>
    <p:sldId id="888" r:id="rId21"/>
    <p:sldId id="889" r:id="rId22"/>
    <p:sldId id="890" r:id="rId23"/>
    <p:sldId id="891" r:id="rId24"/>
    <p:sldId id="892" r:id="rId25"/>
    <p:sldId id="915" r:id="rId26"/>
    <p:sldId id="893" r:id="rId27"/>
    <p:sldId id="894" r:id="rId28"/>
    <p:sldId id="895" r:id="rId29"/>
    <p:sldId id="896" r:id="rId30"/>
    <p:sldId id="897" r:id="rId31"/>
    <p:sldId id="901" r:id="rId32"/>
    <p:sldId id="910" r:id="rId33"/>
    <p:sldId id="912" r:id="rId34"/>
    <p:sldId id="911" r:id="rId35"/>
    <p:sldId id="902" r:id="rId36"/>
    <p:sldId id="903" r:id="rId37"/>
    <p:sldId id="905" r:id="rId38"/>
    <p:sldId id="909" r:id="rId39"/>
    <p:sldId id="914" r:id="rId40"/>
  </p:sldIdLst>
  <p:sldSz cx="7620000" cy="5715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4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129BDD"/>
    <a:srgbClr val="38008A"/>
    <a:srgbClr val="BFBFBF"/>
    <a:srgbClr val="F0F0F0"/>
    <a:srgbClr val="C9C9C9"/>
    <a:srgbClr val="F43A2C"/>
    <a:srgbClr val="5FBE18"/>
    <a:srgbClr val="D0D8E8"/>
    <a:srgbClr val="A32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707" autoAdjust="0"/>
  </p:normalViewPr>
  <p:slideViewPr>
    <p:cSldViewPr>
      <p:cViewPr varScale="1">
        <p:scale>
          <a:sx n="115" d="100"/>
          <a:sy n="115" d="100"/>
        </p:scale>
        <p:origin x="1128" y="63"/>
      </p:cViewPr>
      <p:guideLst>
        <p:guide orient="horz" pos="1800"/>
        <p:guide pos="240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3174" y="2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mbria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8DD05-6D28-4601-B214-BA7B43D88C63}" type="datetimeFigureOut">
              <a:rPr lang="en-US" smtClean="0">
                <a:latin typeface="Cambria" pitchFamily="18" charset="0"/>
              </a:rPr>
              <a:t>7/2/2014</a:t>
            </a:fld>
            <a:endParaRPr lang="en-US" dirty="0">
              <a:latin typeface="Cambr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mbr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82918-B385-4E2D-9478-5538388B104F}" type="slidenum">
              <a:rPr lang="en-US" smtClean="0">
                <a:latin typeface="Cambria" pitchFamily="18" charset="0"/>
              </a:rPr>
              <a:t>‹#›</a:t>
            </a:fld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424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mbria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mbria" pitchFamily="18" charset="0"/>
              </a:defRPr>
            </a:lvl1pPr>
          </a:lstStyle>
          <a:p>
            <a:fld id="{0F87FAB4-DAC6-4D3E-B666-3638B7018113}" type="datetimeFigureOut">
              <a:rPr lang="en-US" smtClean="0"/>
              <a:pPr/>
              <a:t>7/2/2014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mbria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mbria" pitchFamily="18" charset="0"/>
              </a:defRPr>
            </a:lvl1pPr>
          </a:lstStyle>
          <a:p>
            <a:fld id="{E16BED7F-927E-44DB-BCE7-60F56F3A89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82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mbria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F50CD76-E6A5-4538-849E-8DE61065B5A2}" type="slidenum">
              <a:rPr lang="en-US" altLang="zh-HK"/>
              <a:pPr eaLnBrk="1" hangingPunct="1">
                <a:spcBef>
                  <a:spcPct val="0"/>
                </a:spcBef>
              </a:pPr>
              <a:t>16</a:t>
            </a:fld>
            <a:endParaRPr lang="en-US" altLang="zh-HK"/>
          </a:p>
        </p:txBody>
      </p:sp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/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zh-HK" altLang="zh-HK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1151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95C8785-DA17-4425-9285-FC89830C154B}" type="slidenum">
              <a:rPr lang="en-US" altLang="zh-HK"/>
              <a:pPr eaLnBrk="1" hangingPunct="1">
                <a:spcBef>
                  <a:spcPct val="0"/>
                </a:spcBef>
              </a:pPr>
              <a:t>17</a:t>
            </a:fld>
            <a:endParaRPr lang="en-US" altLang="zh-HK"/>
          </a:p>
        </p:txBody>
      </p:sp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/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zh-HK" altLang="zh-HK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5566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201601D-3619-4B59-BECF-889563B8513A}" type="slidenum">
              <a:rPr lang="en-US" altLang="zh-HK"/>
              <a:pPr eaLnBrk="1" hangingPunct="1">
                <a:spcBef>
                  <a:spcPct val="0"/>
                </a:spcBef>
              </a:pPr>
              <a:t>18</a:t>
            </a:fld>
            <a:endParaRPr lang="en-US" altLang="zh-HK"/>
          </a:p>
        </p:txBody>
      </p:sp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/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zh-HK" altLang="zh-HK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142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09C55EA-B4D0-4640-8343-1DDFCF177698}" type="slidenum">
              <a:rPr lang="en-US" altLang="zh-HK"/>
              <a:pPr eaLnBrk="1" hangingPunct="1">
                <a:spcBef>
                  <a:spcPct val="0"/>
                </a:spcBef>
              </a:pPr>
              <a:t>19</a:t>
            </a:fld>
            <a:endParaRPr lang="en-US" altLang="zh-HK"/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/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zh-HK" altLang="zh-HK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8802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C7BECDC-9A57-4370-AB54-971CC2AEC640}" type="slidenum">
              <a:rPr lang="en-US" altLang="zh-HK"/>
              <a:pPr eaLnBrk="1" hangingPunct="1">
                <a:spcBef>
                  <a:spcPct val="0"/>
                </a:spcBef>
              </a:pPr>
              <a:t>20</a:t>
            </a:fld>
            <a:endParaRPr lang="en-US" altLang="zh-HK"/>
          </a:p>
        </p:txBody>
      </p:sp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/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zh-HK" altLang="zh-HK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3991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871A688-E2BD-4346-BC3D-AED511102259}" type="slidenum">
              <a:rPr lang="en-US" altLang="zh-HK"/>
              <a:pPr eaLnBrk="1" hangingPunct="1">
                <a:spcBef>
                  <a:spcPct val="0"/>
                </a:spcBef>
              </a:pPr>
              <a:t>21</a:t>
            </a:fld>
            <a:endParaRPr lang="en-US" altLang="zh-HK"/>
          </a:p>
        </p:txBody>
      </p:sp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/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zh-HK" altLang="zh-HK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5304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8252DC5-4B92-4048-B3B4-F3E4434C25D4}" type="slidenum">
              <a:rPr lang="en-US" altLang="zh-HK"/>
              <a:pPr eaLnBrk="1" hangingPunct="1">
                <a:spcBef>
                  <a:spcPct val="0"/>
                </a:spcBef>
              </a:pPr>
              <a:t>22</a:t>
            </a:fld>
            <a:endParaRPr lang="en-US" altLang="zh-HK"/>
          </a:p>
        </p:txBody>
      </p:sp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/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zh-HK" altLang="zh-HK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4254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697D622-57B6-4ED1-A7C3-33E637FF09E2}" type="slidenum">
              <a:rPr lang="en-US" altLang="zh-HK"/>
              <a:pPr eaLnBrk="1" hangingPunct="1">
                <a:spcBef>
                  <a:spcPct val="0"/>
                </a:spcBef>
              </a:pPr>
              <a:t>23</a:t>
            </a:fld>
            <a:endParaRPr lang="en-US" altLang="zh-HK"/>
          </a:p>
        </p:txBody>
      </p:sp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/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zh-HK" altLang="zh-HK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676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480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iddle Only"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1775356"/>
            <a:ext cx="7222537" cy="1225021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38500"/>
            <a:ext cx="5334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61000" y="5296430"/>
            <a:ext cx="1016000" cy="304271"/>
          </a:xfrm>
        </p:spPr>
        <p:txBody>
          <a:bodyPr/>
          <a:lstStyle/>
          <a:p>
            <a:fld id="{EE288EC0-8B96-4DDD-9DAF-FE30D1046293}" type="datetime1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000" y="5296430"/>
            <a:ext cx="1778000" cy="304271"/>
          </a:xfrm>
        </p:spPr>
        <p:txBody>
          <a:bodyPr/>
          <a:lstStyle>
            <a:lvl1pPr algn="l">
              <a:defRPr/>
            </a:lvl1pPr>
          </a:lstStyle>
          <a:p>
            <a:fld id="{AED84AC8-A13E-44EA-B0C3-A4C74ADA66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>
            <a:hlinkClick r:id="" action="ppaction://hlinkshowjump?jump=nextslide" highlightClick="1"/>
          </p:cNvPr>
          <p:cNvSpPr/>
          <p:nvPr userDrawn="1"/>
        </p:nvSpPr>
        <p:spPr>
          <a:xfrm>
            <a:off x="7184496" y="5312834"/>
            <a:ext cx="228541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083" b="1" dirty="0">
              <a:solidFill>
                <a:prstClr val="white">
                  <a:lumMod val="75000"/>
                </a:prstClr>
              </a:solidFill>
              <a:latin typeface="Cambria" pitchFamily="18" charset="0"/>
            </a:endParaRPr>
          </a:p>
        </p:txBody>
      </p:sp>
      <p:sp>
        <p:nvSpPr>
          <p:cNvPr id="9" name="Oval 8">
            <a:hlinkClick r:id="" action="ppaction://hlinkshowjump?jump=previousslide" highlightClick="1"/>
          </p:cNvPr>
          <p:cNvSpPr/>
          <p:nvPr userDrawn="1"/>
        </p:nvSpPr>
        <p:spPr>
          <a:xfrm>
            <a:off x="6869543" y="5312833"/>
            <a:ext cx="228541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083" b="1" dirty="0">
              <a:solidFill>
                <a:prstClr val="white">
                  <a:lumMod val="75000"/>
                </a:prstClr>
              </a:solidFill>
              <a:latin typeface="Cambria" pitchFamily="18" charset="0"/>
            </a:endParaRPr>
          </a:p>
        </p:txBody>
      </p:sp>
      <p:sp>
        <p:nvSpPr>
          <p:cNvPr id="10" name="Chevron 9"/>
          <p:cNvSpPr/>
          <p:nvPr userDrawn="1"/>
        </p:nvSpPr>
        <p:spPr>
          <a:xfrm flipH="1">
            <a:off x="6949524" y="5394113"/>
            <a:ext cx="68580" cy="111760"/>
          </a:xfrm>
          <a:prstGeom prst="chevron">
            <a:avLst>
              <a:gd name="adj" fmla="val 79255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333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11" name="Chevron 10"/>
          <p:cNvSpPr/>
          <p:nvPr userDrawn="1"/>
        </p:nvSpPr>
        <p:spPr>
          <a:xfrm>
            <a:off x="7264476" y="5394113"/>
            <a:ext cx="68580" cy="111760"/>
          </a:xfrm>
          <a:prstGeom prst="chevron">
            <a:avLst>
              <a:gd name="adj" fmla="val 79255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333" dirty="0">
              <a:solidFill>
                <a:srgbClr val="00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84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bel Only (Animated)"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>
            <a:hlinkClick r:id="" action="ppaction://hlinkshowjump?jump=nextslide" highlightClick="1"/>
          </p:cNvPr>
          <p:cNvSpPr/>
          <p:nvPr userDrawn="1"/>
        </p:nvSpPr>
        <p:spPr>
          <a:xfrm>
            <a:off x="7184496" y="5312834"/>
            <a:ext cx="228541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083" b="1" dirty="0">
              <a:solidFill>
                <a:prstClr val="white">
                  <a:lumMod val="75000"/>
                </a:prstClr>
              </a:solidFill>
              <a:latin typeface="Cambria" pitchFamily="18" charset="0"/>
            </a:endParaRPr>
          </a:p>
        </p:txBody>
      </p:sp>
      <p:sp>
        <p:nvSpPr>
          <p:cNvPr id="6" name="Oval 5">
            <a:hlinkClick r:id="" action="ppaction://hlinkshowjump?jump=previousslide" highlightClick="1"/>
          </p:cNvPr>
          <p:cNvSpPr/>
          <p:nvPr userDrawn="1"/>
        </p:nvSpPr>
        <p:spPr>
          <a:xfrm>
            <a:off x="6869543" y="5312833"/>
            <a:ext cx="228541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083" b="1" dirty="0">
              <a:solidFill>
                <a:prstClr val="white">
                  <a:lumMod val="75000"/>
                </a:prstClr>
              </a:solidFill>
              <a:latin typeface="Cambria" pitchFamily="18" charset="0"/>
            </a:endParaRPr>
          </a:p>
        </p:txBody>
      </p:sp>
      <p:sp>
        <p:nvSpPr>
          <p:cNvPr id="7" name="Chevron 6"/>
          <p:cNvSpPr/>
          <p:nvPr userDrawn="1"/>
        </p:nvSpPr>
        <p:spPr>
          <a:xfrm flipH="1">
            <a:off x="6949524" y="5394113"/>
            <a:ext cx="68580" cy="111760"/>
          </a:xfrm>
          <a:prstGeom prst="chevron">
            <a:avLst>
              <a:gd name="adj" fmla="val 79255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333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8" name="Chevron 7"/>
          <p:cNvSpPr/>
          <p:nvPr userDrawn="1"/>
        </p:nvSpPr>
        <p:spPr>
          <a:xfrm>
            <a:off x="7264476" y="5394113"/>
            <a:ext cx="68580" cy="111760"/>
          </a:xfrm>
          <a:prstGeom prst="chevron">
            <a:avLst>
              <a:gd name="adj" fmla="val 79255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333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461000" y="5296430"/>
            <a:ext cx="1016000" cy="304271"/>
          </a:xfrm>
        </p:spPr>
        <p:txBody>
          <a:bodyPr/>
          <a:lstStyle/>
          <a:p>
            <a:fld id="{7E54CF94-E786-428B-9311-C8D852797FA6}" type="datetime1">
              <a:rPr lang="en-US" smtClean="0"/>
              <a:t>7/2/2014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000" y="5296430"/>
            <a:ext cx="1778000" cy="304271"/>
          </a:xfrm>
        </p:spPr>
        <p:txBody>
          <a:bodyPr/>
          <a:lstStyle>
            <a:lvl1pPr algn="l">
              <a:defRPr/>
            </a:lvl1pPr>
          </a:lstStyle>
          <a:p>
            <a:fld id="{AED84AC8-A13E-44EA-B0C3-A4C74ADA66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17500" y="1"/>
            <a:ext cx="762000" cy="78913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65101" y="78912"/>
            <a:ext cx="1066800" cy="184951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>
                <a:solidFill>
                  <a:srgbClr val="000000">
                    <a:lumMod val="85000"/>
                    <a:lumOff val="15000"/>
                    <a:alpha val="25000"/>
                  </a:srgbClr>
                </a:solidFill>
                <a:latin typeface="Cambria" pitchFamily="18" charset="0"/>
              </a:rPr>
              <a:t>Preliminaries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566068" y="-1"/>
            <a:ext cx="762000" cy="78913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443172" y="80340"/>
            <a:ext cx="990600" cy="309920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>
                <a:solidFill>
                  <a:srgbClr val="000000">
                    <a:lumMod val="85000"/>
                    <a:lumOff val="15000"/>
                    <a:alpha val="25000"/>
                  </a:srgbClr>
                </a:solidFill>
                <a:latin typeface="Cambria" pitchFamily="18" charset="0"/>
              </a:rPr>
              <a:t>Data Understanding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2806700" y="-2"/>
            <a:ext cx="762000" cy="7891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2692401" y="80094"/>
            <a:ext cx="990600" cy="309920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>
                <a:solidFill>
                  <a:srgbClr val="C9C9C9"/>
                </a:solidFill>
                <a:latin typeface="Cambria" pitchFamily="18" charset="0"/>
              </a:rPr>
              <a:t>Data Preprocessing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4008571" y="1"/>
            <a:ext cx="762000" cy="789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3894272" y="78912"/>
            <a:ext cx="990600" cy="176615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083" spc="-67" dirty="0" smtClean="0">
                <a:solidFill>
                  <a:schemeClr val="bg1">
                    <a:lumMod val="75000"/>
                  </a:schemeClr>
                </a:solidFill>
                <a:latin typeface="Cambria" pitchFamily="18" charset="0"/>
              </a:rPr>
              <a:t>Data Modeling</a:t>
            </a:r>
            <a:endParaRPr lang="en-US" sz="1083" spc="-67" dirty="0">
              <a:solidFill>
                <a:schemeClr val="bg1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5168901" y="74604"/>
            <a:ext cx="990600" cy="309920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mbria" pitchFamily="18" charset="0"/>
              </a:rPr>
              <a:t>Advanced Topics</a:t>
            </a:r>
            <a:endParaRPr lang="en-US" sz="1083" spc="-62" dirty="0">
              <a:solidFill>
                <a:srgbClr val="000000">
                  <a:lumMod val="85000"/>
                  <a:lumOff val="15000"/>
                </a:srgbClr>
              </a:solidFill>
              <a:latin typeface="Cambria" pitchFamily="18" charset="0"/>
            </a:endParaRPr>
          </a:p>
        </p:txBody>
      </p:sp>
      <p:sp>
        <p:nvSpPr>
          <p:cNvPr id="38" name="Rectangle 37"/>
          <p:cNvSpPr/>
          <p:nvPr userDrawn="1"/>
        </p:nvSpPr>
        <p:spPr>
          <a:xfrm>
            <a:off x="5289043" y="-3983"/>
            <a:ext cx="762000" cy="789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798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bel Only"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>
            <a:hlinkClick r:id="" action="ppaction://hlinkshowjump?jump=nextslide" highlightClick="1"/>
          </p:cNvPr>
          <p:cNvSpPr/>
          <p:nvPr userDrawn="1"/>
        </p:nvSpPr>
        <p:spPr>
          <a:xfrm>
            <a:off x="7184496" y="5312834"/>
            <a:ext cx="228541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083" b="1" dirty="0">
              <a:solidFill>
                <a:prstClr val="white">
                  <a:lumMod val="75000"/>
                </a:prstClr>
              </a:solidFill>
              <a:latin typeface="Cambria" pitchFamily="18" charset="0"/>
            </a:endParaRPr>
          </a:p>
        </p:txBody>
      </p:sp>
      <p:sp>
        <p:nvSpPr>
          <p:cNvPr id="6" name="Oval 5">
            <a:hlinkClick r:id="" action="ppaction://hlinkshowjump?jump=previousslide" highlightClick="1"/>
          </p:cNvPr>
          <p:cNvSpPr/>
          <p:nvPr userDrawn="1"/>
        </p:nvSpPr>
        <p:spPr>
          <a:xfrm>
            <a:off x="6869543" y="5312833"/>
            <a:ext cx="228541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083" b="1" dirty="0">
              <a:solidFill>
                <a:prstClr val="white">
                  <a:lumMod val="75000"/>
                </a:prstClr>
              </a:solidFill>
              <a:latin typeface="Cambria" pitchFamily="18" charset="0"/>
            </a:endParaRPr>
          </a:p>
        </p:txBody>
      </p:sp>
      <p:sp>
        <p:nvSpPr>
          <p:cNvPr id="7" name="Chevron 6"/>
          <p:cNvSpPr/>
          <p:nvPr userDrawn="1"/>
        </p:nvSpPr>
        <p:spPr>
          <a:xfrm flipH="1">
            <a:off x="6949524" y="5394113"/>
            <a:ext cx="68580" cy="111760"/>
          </a:xfrm>
          <a:prstGeom prst="chevron">
            <a:avLst>
              <a:gd name="adj" fmla="val 79255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333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8" name="Chevron 7"/>
          <p:cNvSpPr/>
          <p:nvPr userDrawn="1"/>
        </p:nvSpPr>
        <p:spPr>
          <a:xfrm>
            <a:off x="7264476" y="5394113"/>
            <a:ext cx="68580" cy="111760"/>
          </a:xfrm>
          <a:prstGeom prst="chevron">
            <a:avLst>
              <a:gd name="adj" fmla="val 79255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333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461000" y="5296430"/>
            <a:ext cx="1016000" cy="304271"/>
          </a:xfrm>
        </p:spPr>
        <p:txBody>
          <a:bodyPr/>
          <a:lstStyle/>
          <a:p>
            <a:fld id="{7E54CF94-E786-428B-9311-C8D852797FA6}" type="datetime1">
              <a:rPr lang="en-US" smtClean="0"/>
              <a:t>7/2/2014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000" y="5296430"/>
            <a:ext cx="1778000" cy="304271"/>
          </a:xfrm>
        </p:spPr>
        <p:txBody>
          <a:bodyPr/>
          <a:lstStyle>
            <a:lvl1pPr algn="l">
              <a:defRPr/>
            </a:lvl1pPr>
          </a:lstStyle>
          <a:p>
            <a:fld id="{AED84AC8-A13E-44EA-B0C3-A4C74ADA66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317500" y="1"/>
            <a:ext cx="762000" cy="78913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65101" y="78912"/>
            <a:ext cx="1066800" cy="184951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>
                <a:solidFill>
                  <a:srgbClr val="000000">
                    <a:lumMod val="85000"/>
                    <a:lumOff val="15000"/>
                    <a:alpha val="25000"/>
                  </a:srgbClr>
                </a:solidFill>
                <a:latin typeface="Cambria" pitchFamily="18" charset="0"/>
              </a:rPr>
              <a:t>Preliminaries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1566068" y="-1"/>
            <a:ext cx="762000" cy="78913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443172" y="80340"/>
            <a:ext cx="990600" cy="309920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>
                <a:solidFill>
                  <a:srgbClr val="000000">
                    <a:lumMod val="85000"/>
                    <a:lumOff val="15000"/>
                    <a:alpha val="25000"/>
                  </a:srgbClr>
                </a:solidFill>
                <a:latin typeface="Cambria" pitchFamily="18" charset="0"/>
              </a:rPr>
              <a:t>Data Understanding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2806700" y="-2"/>
            <a:ext cx="762000" cy="7891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2692401" y="80094"/>
            <a:ext cx="990600" cy="309920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>
                <a:solidFill>
                  <a:srgbClr val="C9C9C9"/>
                </a:solidFill>
                <a:latin typeface="Cambria" pitchFamily="18" charset="0"/>
              </a:rPr>
              <a:t>Data Preprocessing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4008571" y="1"/>
            <a:ext cx="762000" cy="789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3894272" y="78912"/>
            <a:ext cx="990600" cy="176615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083" spc="-67" dirty="0" smtClean="0">
                <a:solidFill>
                  <a:schemeClr val="bg1">
                    <a:lumMod val="75000"/>
                  </a:schemeClr>
                </a:solidFill>
                <a:latin typeface="Cambria" pitchFamily="18" charset="0"/>
              </a:rPr>
              <a:t>Data Modeling</a:t>
            </a:r>
            <a:endParaRPr lang="en-US" sz="1083" spc="-67" dirty="0">
              <a:solidFill>
                <a:schemeClr val="bg1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5168901" y="74604"/>
            <a:ext cx="990600" cy="309920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mbria" pitchFamily="18" charset="0"/>
              </a:rPr>
              <a:t>Advanced Topics</a:t>
            </a:r>
            <a:endParaRPr lang="en-US" sz="1083" spc="-62" dirty="0">
              <a:solidFill>
                <a:srgbClr val="000000">
                  <a:lumMod val="85000"/>
                  <a:lumOff val="15000"/>
                </a:srgbClr>
              </a:solidFill>
              <a:latin typeface="Cambria" pitchFamily="18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5289043" y="-3983"/>
            <a:ext cx="762000" cy="789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059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>
            <a:hlinkClick r:id="" action="ppaction://hlinkshowjump?jump=nextslide" highlightClick="1"/>
          </p:cNvPr>
          <p:cNvSpPr/>
          <p:nvPr userDrawn="1"/>
        </p:nvSpPr>
        <p:spPr>
          <a:xfrm>
            <a:off x="7184496" y="5312834"/>
            <a:ext cx="228541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083" b="1" dirty="0">
              <a:solidFill>
                <a:prstClr val="white">
                  <a:lumMod val="75000"/>
                </a:prstClr>
              </a:solidFill>
              <a:latin typeface="Cambria" pitchFamily="18" charset="0"/>
            </a:endParaRPr>
          </a:p>
        </p:txBody>
      </p:sp>
      <p:sp>
        <p:nvSpPr>
          <p:cNvPr id="6" name="Oval 5">
            <a:hlinkClick r:id="" action="ppaction://hlinkshowjump?jump=previousslide" highlightClick="1"/>
          </p:cNvPr>
          <p:cNvSpPr/>
          <p:nvPr userDrawn="1"/>
        </p:nvSpPr>
        <p:spPr>
          <a:xfrm>
            <a:off x="6869543" y="5312833"/>
            <a:ext cx="228541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083" b="1" dirty="0">
              <a:solidFill>
                <a:prstClr val="white">
                  <a:lumMod val="75000"/>
                </a:prstClr>
              </a:solidFill>
              <a:latin typeface="Cambria" pitchFamily="18" charset="0"/>
            </a:endParaRPr>
          </a:p>
        </p:txBody>
      </p:sp>
      <p:sp>
        <p:nvSpPr>
          <p:cNvPr id="7" name="Chevron 6"/>
          <p:cNvSpPr/>
          <p:nvPr userDrawn="1"/>
        </p:nvSpPr>
        <p:spPr>
          <a:xfrm flipH="1">
            <a:off x="6949524" y="5394113"/>
            <a:ext cx="68580" cy="111760"/>
          </a:xfrm>
          <a:prstGeom prst="chevron">
            <a:avLst>
              <a:gd name="adj" fmla="val 79255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333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8" name="Chevron 7"/>
          <p:cNvSpPr/>
          <p:nvPr userDrawn="1"/>
        </p:nvSpPr>
        <p:spPr>
          <a:xfrm>
            <a:off x="7264476" y="5394113"/>
            <a:ext cx="68580" cy="111760"/>
          </a:xfrm>
          <a:prstGeom prst="chevron">
            <a:avLst>
              <a:gd name="adj" fmla="val 79255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333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461000" y="5296430"/>
            <a:ext cx="1016000" cy="304271"/>
          </a:xfrm>
        </p:spPr>
        <p:txBody>
          <a:bodyPr/>
          <a:lstStyle/>
          <a:p>
            <a:fld id="{7E54CF94-E786-428B-9311-C8D852797FA6}" type="datetime1">
              <a:rPr lang="en-US" smtClean="0"/>
              <a:t>7/2/2014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000" y="5296430"/>
            <a:ext cx="1778000" cy="304271"/>
          </a:xfrm>
        </p:spPr>
        <p:txBody>
          <a:bodyPr/>
          <a:lstStyle>
            <a:lvl1pPr algn="l">
              <a:defRPr/>
            </a:lvl1pPr>
          </a:lstStyle>
          <a:p>
            <a:fld id="{AED84AC8-A13E-44EA-B0C3-A4C74ADA66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45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">
    <p:bg>
      <p:bgPr>
        <a:pattFill prst="pct90">
          <a:fgClr>
            <a:srgbClr val="C00000"/>
          </a:fgClr>
          <a:bgClr>
            <a:srgbClr val="8A00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640147" y="3663846"/>
            <a:ext cx="2339078" cy="363280"/>
          </a:xfrm>
          <a:prstGeom prst="rect">
            <a:avLst/>
          </a:prstGeom>
        </p:spPr>
        <p:txBody>
          <a:bodyPr lIns="71268" tIns="35635" rIns="71268" bIns="35635">
            <a:noAutofit/>
          </a:bodyPr>
          <a:lstStyle>
            <a:lvl1pPr marL="0" indent="0" algn="ctr">
              <a:buFontTx/>
              <a:buNone/>
              <a:defRPr sz="1167" i="1" spc="0" baseline="0">
                <a:solidFill>
                  <a:schemeClr val="bg1"/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Add subtitle</a:t>
            </a:r>
            <a:endParaRPr 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3276600" y="1460500"/>
            <a:ext cx="1066800" cy="128016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90" tIns="29696" rIns="59390" bIns="29696" rtlCol="0" anchor="ctr"/>
          <a:lstStyle/>
          <a:p>
            <a:pPr algn="ctr" defTabSz="707256"/>
            <a:endParaRPr lang="ru-RU" sz="4250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2" y="2883760"/>
            <a:ext cx="6349999" cy="1192941"/>
          </a:xfrm>
          <a:prstGeom prst="rect">
            <a:avLst/>
          </a:prstGeom>
        </p:spPr>
        <p:txBody>
          <a:bodyPr lIns="71268" tIns="35635" rIns="71268" bIns="35635">
            <a:noAutofit/>
          </a:bodyPr>
          <a:lstStyle>
            <a:lvl1pPr marL="0" indent="0" algn="ctr">
              <a:lnSpc>
                <a:spcPct val="75000"/>
              </a:lnSpc>
              <a:buFontTx/>
              <a:buNone/>
              <a:defRPr sz="3917" spc="-195">
                <a:solidFill>
                  <a:schemeClr val="bg1"/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Preliminaries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509" y="1345333"/>
            <a:ext cx="1542161" cy="164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">
    <p:bg>
      <p:bgPr>
        <a:pattFill prst="pct90">
          <a:fgClr>
            <a:srgbClr val="FF0000"/>
          </a:fgClr>
          <a:bgClr>
            <a:srgbClr val="C900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640147" y="3663846"/>
            <a:ext cx="2339078" cy="363280"/>
          </a:xfrm>
          <a:prstGeom prst="rect">
            <a:avLst/>
          </a:prstGeom>
        </p:spPr>
        <p:txBody>
          <a:bodyPr lIns="71268" tIns="35635" rIns="71268" bIns="35635">
            <a:noAutofit/>
          </a:bodyPr>
          <a:lstStyle>
            <a:lvl1pPr marL="0" indent="0" algn="ctr">
              <a:buFontTx/>
              <a:buNone/>
              <a:defRPr sz="1167" i="1" spc="0" baseline="0">
                <a:solidFill>
                  <a:schemeClr val="bg1"/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Add subtitle</a:t>
            </a:r>
            <a:endParaRPr 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3276600" y="1460500"/>
            <a:ext cx="1066800" cy="128016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90" tIns="29696" rIns="59390" bIns="29696" rtlCol="0" anchor="ctr"/>
          <a:lstStyle/>
          <a:p>
            <a:pPr algn="ctr" defTabSz="707256"/>
            <a:endParaRPr lang="ru-RU" sz="4250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2" y="2883760"/>
            <a:ext cx="6349999" cy="1192941"/>
          </a:xfrm>
          <a:prstGeom prst="rect">
            <a:avLst/>
          </a:prstGeom>
        </p:spPr>
        <p:txBody>
          <a:bodyPr lIns="71268" tIns="35635" rIns="71268" bIns="35635">
            <a:noAutofit/>
          </a:bodyPr>
          <a:lstStyle>
            <a:lvl1pPr marL="0" indent="0" algn="ctr">
              <a:lnSpc>
                <a:spcPct val="75000"/>
              </a:lnSpc>
              <a:buFontTx/>
              <a:buNone/>
              <a:defRPr sz="3917" spc="-195">
                <a:solidFill>
                  <a:schemeClr val="bg1"/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Data Understanding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92868"/>
            <a:ext cx="1398917" cy="16366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58" y="1345333"/>
            <a:ext cx="1543684" cy="164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3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">
    <p:bg>
      <p:bgPr>
        <a:pattFill prst="pct90">
          <a:fgClr>
            <a:srgbClr val="FFC000"/>
          </a:fgClr>
          <a:bgClr>
            <a:srgbClr val="B895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640147" y="3663846"/>
            <a:ext cx="2339078" cy="363280"/>
          </a:xfrm>
          <a:prstGeom prst="rect">
            <a:avLst/>
          </a:prstGeom>
        </p:spPr>
        <p:txBody>
          <a:bodyPr lIns="71268" tIns="35635" rIns="71268" bIns="35635">
            <a:noAutofit/>
          </a:bodyPr>
          <a:lstStyle>
            <a:lvl1pPr marL="0" indent="0" algn="ctr">
              <a:buFontTx/>
              <a:buNone/>
              <a:defRPr sz="1167" i="1" spc="0" baseline="0">
                <a:solidFill>
                  <a:schemeClr val="bg1"/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Add subtitle</a:t>
            </a:r>
            <a:endParaRPr 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3276600" y="1460500"/>
            <a:ext cx="1066800" cy="128016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90" tIns="29696" rIns="59390" bIns="29696" rtlCol="0" anchor="ctr"/>
          <a:lstStyle/>
          <a:p>
            <a:pPr algn="ctr" defTabSz="707256"/>
            <a:endParaRPr lang="ru-RU" sz="4250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2" y="2883760"/>
            <a:ext cx="6349999" cy="1192941"/>
          </a:xfrm>
          <a:prstGeom prst="rect">
            <a:avLst/>
          </a:prstGeom>
        </p:spPr>
        <p:txBody>
          <a:bodyPr lIns="71268" tIns="35635" rIns="71268" bIns="35635">
            <a:noAutofit/>
          </a:bodyPr>
          <a:lstStyle>
            <a:lvl1pPr marL="0" indent="0" algn="ctr">
              <a:lnSpc>
                <a:spcPct val="75000"/>
              </a:lnSpc>
              <a:buFontTx/>
              <a:buNone/>
              <a:defRPr sz="3917" spc="-195">
                <a:solidFill>
                  <a:schemeClr val="bg1"/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Data Preprocessing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92868"/>
            <a:ext cx="1398917" cy="16366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907" y="1417341"/>
            <a:ext cx="1542161" cy="164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">
    <p:bg>
      <p:bgPr>
        <a:pattFill prst="pct90">
          <a:fgClr>
            <a:srgbClr val="00B050"/>
          </a:fgClr>
          <a:bgClr>
            <a:srgbClr val="007E3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640147" y="3663846"/>
            <a:ext cx="2339078" cy="363280"/>
          </a:xfrm>
          <a:prstGeom prst="rect">
            <a:avLst/>
          </a:prstGeom>
        </p:spPr>
        <p:txBody>
          <a:bodyPr lIns="71268" tIns="35635" rIns="71268" bIns="35635">
            <a:noAutofit/>
          </a:bodyPr>
          <a:lstStyle>
            <a:lvl1pPr marL="0" indent="0" algn="ctr">
              <a:buFontTx/>
              <a:buNone/>
              <a:defRPr sz="1167" i="1" spc="0" baseline="0">
                <a:solidFill>
                  <a:schemeClr val="bg1"/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Add subtitle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276600" y="1460500"/>
            <a:ext cx="1066800" cy="1280160"/>
            <a:chOff x="3931920" y="1460500"/>
            <a:chExt cx="1280160" cy="1280160"/>
          </a:xfrm>
        </p:grpSpPr>
        <p:sp>
          <p:nvSpPr>
            <p:cNvPr id="3" name="Oval 2"/>
            <p:cNvSpPr/>
            <p:nvPr userDrawn="1"/>
          </p:nvSpPr>
          <p:spPr>
            <a:xfrm>
              <a:off x="3931920" y="1460500"/>
              <a:ext cx="1280160" cy="128016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268" tIns="35635" rIns="71268" bIns="35635" rtlCol="0" anchor="ctr"/>
            <a:lstStyle/>
            <a:p>
              <a:pPr algn="ctr" defTabSz="707256"/>
              <a:endParaRPr lang="ru-RU" sz="4250" dirty="0">
                <a:solidFill>
                  <a:prstClr val="white"/>
                </a:solidFill>
                <a:latin typeface="Cambria" pitchFamily="18" charset="0"/>
              </a:endParaRPr>
            </a:p>
          </p:txBody>
        </p:sp>
        <p:grpSp>
          <p:nvGrpSpPr>
            <p:cNvPr id="2" name="Group 1"/>
            <p:cNvGrpSpPr/>
            <p:nvPr userDrawn="1"/>
          </p:nvGrpSpPr>
          <p:grpSpPr>
            <a:xfrm>
              <a:off x="4265669" y="1764919"/>
              <a:ext cx="612662" cy="671321"/>
              <a:chOff x="4450008" y="2273005"/>
              <a:chExt cx="452268" cy="586656"/>
            </a:xfrm>
          </p:grpSpPr>
          <p:sp>
            <p:nvSpPr>
              <p:cNvPr id="5" name="Oval 4"/>
              <p:cNvSpPr/>
              <p:nvPr userDrawn="1"/>
            </p:nvSpPr>
            <p:spPr>
              <a:xfrm>
                <a:off x="4691085" y="2739799"/>
                <a:ext cx="101225" cy="11986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07256"/>
                <a:endParaRPr lang="en-US" sz="1333" dirty="0">
                  <a:solidFill>
                    <a:prstClr val="white"/>
                  </a:solidFill>
                  <a:latin typeface="Cambria" pitchFamily="18" charset="0"/>
                </a:endParaRPr>
              </a:p>
            </p:txBody>
          </p:sp>
          <p:sp>
            <p:nvSpPr>
              <p:cNvPr id="8" name="Oval 7"/>
              <p:cNvSpPr/>
              <p:nvPr userDrawn="1"/>
            </p:nvSpPr>
            <p:spPr>
              <a:xfrm>
                <a:off x="4801051" y="2614855"/>
                <a:ext cx="101225" cy="11986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07256"/>
                <a:endParaRPr lang="en-US" sz="1333" dirty="0">
                  <a:solidFill>
                    <a:prstClr val="white"/>
                  </a:solidFill>
                  <a:latin typeface="Cambria" pitchFamily="18" charset="0"/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4450008" y="2273005"/>
                <a:ext cx="101225" cy="11986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07256"/>
                <a:endParaRPr lang="en-US" sz="1333" dirty="0">
                  <a:solidFill>
                    <a:prstClr val="white"/>
                  </a:solidFill>
                  <a:latin typeface="Cambria" pitchFamily="18" charset="0"/>
                </a:endParaRPr>
              </a:p>
            </p:txBody>
          </p:sp>
          <p:sp>
            <p:nvSpPr>
              <p:cNvPr id="10" name="Oval 9"/>
              <p:cNvSpPr/>
              <p:nvPr userDrawn="1"/>
            </p:nvSpPr>
            <p:spPr>
              <a:xfrm>
                <a:off x="4479762" y="2452798"/>
                <a:ext cx="101225" cy="11986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07256"/>
                <a:endParaRPr lang="en-US" sz="1333" dirty="0">
                  <a:solidFill>
                    <a:prstClr val="white"/>
                  </a:solidFill>
                  <a:latin typeface="Cambria" pitchFamily="18" charset="0"/>
                </a:endParaRPr>
              </a:p>
            </p:txBody>
          </p:sp>
          <p:sp>
            <p:nvSpPr>
              <p:cNvPr id="11" name="Oval 10"/>
              <p:cNvSpPr/>
              <p:nvPr userDrawn="1"/>
            </p:nvSpPr>
            <p:spPr>
              <a:xfrm>
                <a:off x="4601538" y="2332936"/>
                <a:ext cx="101225" cy="11986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07256"/>
                <a:endParaRPr lang="en-US" sz="1333" dirty="0">
                  <a:solidFill>
                    <a:prstClr val="white"/>
                  </a:solidFill>
                  <a:latin typeface="Cambria" pitchFamily="18" charset="0"/>
                </a:endParaRPr>
              </a:p>
            </p:txBody>
          </p:sp>
        </p:grpSp>
      </p:grp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2" y="2883760"/>
            <a:ext cx="6349999" cy="1192941"/>
          </a:xfrm>
          <a:prstGeom prst="rect">
            <a:avLst/>
          </a:prstGeom>
        </p:spPr>
        <p:txBody>
          <a:bodyPr lIns="71268" tIns="35635" rIns="71268" bIns="35635">
            <a:noAutofit/>
          </a:bodyPr>
          <a:lstStyle>
            <a:lvl1pPr marL="0" indent="0" algn="ctr">
              <a:lnSpc>
                <a:spcPct val="75000"/>
              </a:lnSpc>
              <a:buFontTx/>
              <a:buNone/>
              <a:defRPr sz="3917" spc="-195">
                <a:solidFill>
                  <a:schemeClr val="bg1"/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9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">
    <p:bg>
      <p:bgPr>
        <a:pattFill prst="pct90">
          <a:fgClr>
            <a:srgbClr val="00B0F0"/>
          </a:fgClr>
          <a:bgClr>
            <a:srgbClr val="00698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640147" y="3663846"/>
            <a:ext cx="2339078" cy="363280"/>
          </a:xfrm>
          <a:prstGeom prst="rect">
            <a:avLst/>
          </a:prstGeom>
        </p:spPr>
        <p:txBody>
          <a:bodyPr lIns="71268" tIns="35635" rIns="71268" bIns="35635">
            <a:noAutofit/>
          </a:bodyPr>
          <a:lstStyle>
            <a:lvl1pPr marL="0" indent="0" algn="ctr">
              <a:buFontTx/>
              <a:buNone/>
              <a:defRPr sz="1167" i="1" spc="0" baseline="0">
                <a:solidFill>
                  <a:schemeClr val="bg1"/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Add subtitle</a:t>
            </a:r>
            <a:endParaRPr 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3276600" y="1460500"/>
            <a:ext cx="1066800" cy="128016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90" tIns="29696" rIns="59390" bIns="29696" rtlCol="0" anchor="ctr"/>
          <a:lstStyle/>
          <a:p>
            <a:pPr algn="ctr" defTabSz="707256"/>
            <a:endParaRPr lang="ru-RU" sz="4250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2" y="2883760"/>
            <a:ext cx="6349999" cy="1192941"/>
          </a:xfrm>
          <a:prstGeom prst="rect">
            <a:avLst/>
          </a:prstGeom>
        </p:spPr>
        <p:txBody>
          <a:bodyPr lIns="71268" tIns="35635" rIns="71268" bIns="35635">
            <a:noAutofit/>
          </a:bodyPr>
          <a:lstStyle>
            <a:lvl1pPr marL="0" indent="0" algn="ctr">
              <a:lnSpc>
                <a:spcPct val="75000"/>
              </a:lnSpc>
              <a:buFontTx/>
              <a:buNone/>
              <a:defRPr sz="3917" spc="-195">
                <a:solidFill>
                  <a:schemeClr val="bg1"/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Classification &amp; Regression</a:t>
            </a:r>
            <a:endParaRPr lang="en-US" dirty="0"/>
          </a:p>
        </p:txBody>
      </p:sp>
      <p:sp>
        <p:nvSpPr>
          <p:cNvPr id="5" name="Oval 4"/>
          <p:cNvSpPr/>
          <p:nvPr userDrawn="1"/>
        </p:nvSpPr>
        <p:spPr>
          <a:xfrm>
            <a:off x="3785716" y="2216356"/>
            <a:ext cx="114271" cy="1371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7256"/>
            <a:endParaRPr lang="en-US" sz="1333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3944980" y="2288292"/>
            <a:ext cx="114271" cy="1371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7256"/>
            <a:endParaRPr lang="en-US" sz="1333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3920696" y="2080700"/>
            <a:ext cx="114271" cy="1371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7256"/>
            <a:endParaRPr lang="en-US" sz="1333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3666603" y="1780736"/>
            <a:ext cx="114271" cy="1371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7256"/>
            <a:endParaRPr lang="en-US" sz="1333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3599153" y="1974070"/>
            <a:ext cx="114271" cy="1371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7256"/>
            <a:endParaRPr lang="en-US" sz="1333" dirty="0">
              <a:solidFill>
                <a:prstClr val="white"/>
              </a:solidFill>
              <a:latin typeface="Cambria" pitchFamily="18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3539490" y="1869757"/>
            <a:ext cx="541020" cy="47608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1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bg>
      <p:bgPr>
        <a:pattFill prst="pct90">
          <a:fgClr>
            <a:srgbClr val="002060"/>
          </a:fgClr>
          <a:bgClr>
            <a:srgbClr val="000A1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2" y="3076526"/>
            <a:ext cx="6349999" cy="1000175"/>
          </a:xfrm>
          <a:prstGeom prst="rect">
            <a:avLst/>
          </a:prstGeom>
        </p:spPr>
        <p:txBody>
          <a:bodyPr lIns="71268" tIns="35635" rIns="71268" bIns="35635">
            <a:noAutofit/>
          </a:bodyPr>
          <a:lstStyle>
            <a:lvl1pPr marL="0" indent="0" algn="ctr">
              <a:lnSpc>
                <a:spcPct val="75000"/>
              </a:lnSpc>
              <a:buFontTx/>
              <a:buNone/>
              <a:defRPr sz="3917" spc="-195" baseline="0">
                <a:solidFill>
                  <a:schemeClr val="bg1"/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Validation &amp; Interpretation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640147" y="3663846"/>
            <a:ext cx="2339078" cy="363280"/>
          </a:xfrm>
          <a:prstGeom prst="rect">
            <a:avLst/>
          </a:prstGeom>
        </p:spPr>
        <p:txBody>
          <a:bodyPr lIns="71268" tIns="35635" rIns="71268" bIns="35635">
            <a:noAutofit/>
          </a:bodyPr>
          <a:lstStyle>
            <a:lvl1pPr marL="0" indent="0" algn="ctr">
              <a:buFontTx/>
              <a:buNone/>
              <a:defRPr sz="1167" i="1" spc="0" baseline="0">
                <a:solidFill>
                  <a:schemeClr val="bg1"/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Add subtitle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209933" y="1638300"/>
            <a:ext cx="1398917" cy="1343674"/>
            <a:chOff x="3851920" y="1345332"/>
            <a:chExt cx="1678700" cy="1636641"/>
          </a:xfrm>
        </p:grpSpPr>
        <p:sp>
          <p:nvSpPr>
            <p:cNvPr id="8" name="Oval 7"/>
            <p:cNvSpPr/>
            <p:nvPr userDrawn="1"/>
          </p:nvSpPr>
          <p:spPr>
            <a:xfrm>
              <a:off x="3931920" y="1460500"/>
              <a:ext cx="1280160" cy="128016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268" tIns="35635" rIns="71268" bIns="35635" rtlCol="0" anchor="ctr"/>
            <a:lstStyle/>
            <a:p>
              <a:pPr algn="ctr" defTabSz="707256"/>
              <a:endParaRPr lang="ru-RU" sz="4583" dirty="0">
                <a:solidFill>
                  <a:prstClr val="white"/>
                </a:solidFill>
                <a:latin typeface="Cambria" pitchFamily="18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0" y="1345332"/>
              <a:ext cx="1678700" cy="16366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784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&amp; Label (Animated)"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81000"/>
            <a:ext cx="7222537" cy="952500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val 5">
            <a:hlinkClick r:id="" action="ppaction://hlinkshowjump?jump=nextslide" highlightClick="1"/>
          </p:cNvPr>
          <p:cNvSpPr/>
          <p:nvPr userDrawn="1"/>
        </p:nvSpPr>
        <p:spPr>
          <a:xfrm>
            <a:off x="7184496" y="5312834"/>
            <a:ext cx="228541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083" b="1" dirty="0">
              <a:solidFill>
                <a:prstClr val="white">
                  <a:lumMod val="75000"/>
                </a:prstClr>
              </a:solidFill>
              <a:latin typeface="Cambria" pitchFamily="18" charset="0"/>
            </a:endParaRPr>
          </a:p>
        </p:txBody>
      </p:sp>
      <p:sp>
        <p:nvSpPr>
          <p:cNvPr id="7" name="Oval 6">
            <a:hlinkClick r:id="" action="ppaction://hlinkshowjump?jump=previousslide" highlightClick="1"/>
          </p:cNvPr>
          <p:cNvSpPr/>
          <p:nvPr userDrawn="1"/>
        </p:nvSpPr>
        <p:spPr>
          <a:xfrm>
            <a:off x="6869543" y="5312833"/>
            <a:ext cx="228541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083" b="1" dirty="0">
              <a:solidFill>
                <a:prstClr val="white">
                  <a:lumMod val="75000"/>
                </a:prstClr>
              </a:solidFill>
              <a:latin typeface="Cambria" pitchFamily="18" charset="0"/>
            </a:endParaRPr>
          </a:p>
        </p:txBody>
      </p:sp>
      <p:sp>
        <p:nvSpPr>
          <p:cNvPr id="8" name="Chevron 7"/>
          <p:cNvSpPr/>
          <p:nvPr userDrawn="1"/>
        </p:nvSpPr>
        <p:spPr>
          <a:xfrm flipH="1">
            <a:off x="6949524" y="5394113"/>
            <a:ext cx="68580" cy="111760"/>
          </a:xfrm>
          <a:prstGeom prst="chevron">
            <a:avLst>
              <a:gd name="adj" fmla="val 79255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333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9" name="Chevron 8"/>
          <p:cNvSpPr/>
          <p:nvPr userDrawn="1"/>
        </p:nvSpPr>
        <p:spPr>
          <a:xfrm>
            <a:off x="7264476" y="5394113"/>
            <a:ext cx="68580" cy="111760"/>
          </a:xfrm>
          <a:prstGeom prst="chevron">
            <a:avLst>
              <a:gd name="adj" fmla="val 79255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333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461000" y="5296430"/>
            <a:ext cx="1016000" cy="304271"/>
          </a:xfrm>
        </p:spPr>
        <p:txBody>
          <a:bodyPr/>
          <a:lstStyle/>
          <a:p>
            <a:fld id="{22CEED42-DD40-43FF-853C-438BC02DCFDE}" type="datetime1">
              <a:rPr lang="en-US" smtClean="0"/>
              <a:t>7/2/2014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000" y="5296430"/>
            <a:ext cx="1778000" cy="304271"/>
          </a:xfrm>
        </p:spPr>
        <p:txBody>
          <a:bodyPr/>
          <a:lstStyle>
            <a:lvl1pPr algn="l">
              <a:defRPr/>
            </a:lvl1pPr>
          </a:lstStyle>
          <a:p>
            <a:fld id="{AED84AC8-A13E-44EA-B0C3-A4C74ADA66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17500" y="1"/>
            <a:ext cx="762000" cy="78913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65101" y="78912"/>
            <a:ext cx="1066800" cy="184951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>
                <a:solidFill>
                  <a:srgbClr val="000000">
                    <a:lumMod val="85000"/>
                    <a:lumOff val="15000"/>
                    <a:alpha val="25000"/>
                  </a:srgbClr>
                </a:solidFill>
                <a:latin typeface="Cambria" pitchFamily="18" charset="0"/>
              </a:rPr>
              <a:t>Preliminaries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566068" y="-1"/>
            <a:ext cx="762000" cy="78913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443172" y="80340"/>
            <a:ext cx="990600" cy="309920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>
                <a:solidFill>
                  <a:srgbClr val="000000">
                    <a:lumMod val="85000"/>
                    <a:lumOff val="15000"/>
                    <a:alpha val="25000"/>
                  </a:srgbClr>
                </a:solidFill>
                <a:latin typeface="Cambria" pitchFamily="18" charset="0"/>
              </a:rPr>
              <a:t>Data Understanding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2806700" y="-2"/>
            <a:ext cx="762000" cy="7891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2692401" y="80094"/>
            <a:ext cx="990600" cy="309920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>
                <a:solidFill>
                  <a:srgbClr val="C9C9C9"/>
                </a:solidFill>
                <a:latin typeface="Cambria" pitchFamily="18" charset="0"/>
              </a:rPr>
              <a:t>Data Preprocessing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4008571" y="1"/>
            <a:ext cx="762000" cy="789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3894272" y="78912"/>
            <a:ext cx="990600" cy="176615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083" spc="-67" dirty="0" smtClean="0">
                <a:solidFill>
                  <a:schemeClr val="bg1">
                    <a:lumMod val="75000"/>
                  </a:schemeClr>
                </a:solidFill>
                <a:latin typeface="Cambria" pitchFamily="18" charset="0"/>
              </a:rPr>
              <a:t>Data Modeling</a:t>
            </a:r>
            <a:endParaRPr lang="en-US" sz="1083" spc="-67" dirty="0">
              <a:solidFill>
                <a:schemeClr val="bg1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5168901" y="74604"/>
            <a:ext cx="990600" cy="321916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>
                <a:solidFill>
                  <a:srgbClr val="000000">
                    <a:lumMod val="85000"/>
                    <a:lumOff val="15000"/>
                  </a:srgbClr>
                </a:solidFill>
                <a:latin typeface="Cambria" pitchFamily="18" charset="0"/>
              </a:rPr>
              <a:t>Validation &amp; Interpretation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5289043" y="-3983"/>
            <a:ext cx="762000" cy="789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3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bg>
      <p:bgPr>
        <a:pattFill prst="pct90">
          <a:fgClr>
            <a:srgbClr val="7030A0"/>
          </a:fgClr>
          <a:bgClr>
            <a:srgbClr val="3A1953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2" y="2883760"/>
            <a:ext cx="6349999" cy="1192941"/>
          </a:xfrm>
          <a:prstGeom prst="rect">
            <a:avLst/>
          </a:prstGeom>
        </p:spPr>
        <p:txBody>
          <a:bodyPr lIns="71268" tIns="35635" rIns="71268" bIns="35635">
            <a:noAutofit/>
          </a:bodyPr>
          <a:lstStyle>
            <a:lvl1pPr marL="0" indent="0" algn="ctr">
              <a:lnSpc>
                <a:spcPct val="75000"/>
              </a:lnSpc>
              <a:buFontTx/>
              <a:buNone/>
              <a:defRPr sz="3917" spc="-195" baseline="0">
                <a:solidFill>
                  <a:schemeClr val="bg1"/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Advanced Topics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640147" y="3663846"/>
            <a:ext cx="2339078" cy="363280"/>
          </a:xfrm>
          <a:prstGeom prst="rect">
            <a:avLst/>
          </a:prstGeom>
        </p:spPr>
        <p:txBody>
          <a:bodyPr lIns="71268" tIns="35635" rIns="71268" bIns="35635">
            <a:noAutofit/>
          </a:bodyPr>
          <a:lstStyle>
            <a:lvl1pPr marL="0" indent="0" algn="ctr">
              <a:buFontTx/>
              <a:buNone/>
              <a:defRPr sz="1167" i="1" spc="0" baseline="0">
                <a:solidFill>
                  <a:schemeClr val="bg1"/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Add subtitle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177583" y="1218777"/>
            <a:ext cx="1441585" cy="1784762"/>
            <a:chOff x="3813100" y="1218777"/>
            <a:chExt cx="1729902" cy="1784762"/>
          </a:xfrm>
        </p:grpSpPr>
        <p:sp>
          <p:nvSpPr>
            <p:cNvPr id="3" name="Oval 2"/>
            <p:cNvSpPr/>
            <p:nvPr userDrawn="1"/>
          </p:nvSpPr>
          <p:spPr>
            <a:xfrm>
              <a:off x="3931920" y="1460500"/>
              <a:ext cx="1280160" cy="128016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268" tIns="35635" rIns="71268" bIns="35635" rtlCol="0" anchor="ctr"/>
            <a:lstStyle/>
            <a:p>
              <a:pPr algn="ctr" defTabSz="707256"/>
              <a:endParaRPr lang="ru-RU" sz="4583" dirty="0">
                <a:solidFill>
                  <a:prstClr val="white"/>
                </a:solidFill>
                <a:latin typeface="Cambria" pitchFamily="18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100" y="1218777"/>
              <a:ext cx="1729902" cy="178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365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rrows &amp; Pattern"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hlinkClick r:id="" action="ppaction://hlinkshowjump?jump=nextslide" highlightClick="1"/>
          </p:cNvPr>
          <p:cNvSpPr/>
          <p:nvPr userDrawn="1"/>
        </p:nvSpPr>
        <p:spPr>
          <a:xfrm>
            <a:off x="6985000" y="5312833"/>
            <a:ext cx="304800" cy="3048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167" b="1" dirty="0">
              <a:solidFill>
                <a:schemeClr val="bg1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8" name="Oval 7">
            <a:hlinkClick r:id="" action="ppaction://hlinkshowjump?jump=previousslide" highlightClick="1"/>
          </p:cNvPr>
          <p:cNvSpPr/>
          <p:nvPr userDrawn="1"/>
        </p:nvSpPr>
        <p:spPr>
          <a:xfrm>
            <a:off x="6604000" y="5312833"/>
            <a:ext cx="304800" cy="3048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167" b="1" dirty="0">
              <a:solidFill>
                <a:schemeClr val="bg1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9" name="Chevron 8"/>
          <p:cNvSpPr/>
          <p:nvPr userDrawn="1"/>
        </p:nvSpPr>
        <p:spPr>
          <a:xfrm flipH="1">
            <a:off x="6722110" y="5409353"/>
            <a:ext cx="68580" cy="111760"/>
          </a:xfrm>
          <a:prstGeom prst="chevron">
            <a:avLst>
              <a:gd name="adj" fmla="val 79255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5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0" name="Chevron 9"/>
          <p:cNvSpPr/>
          <p:nvPr userDrawn="1"/>
        </p:nvSpPr>
        <p:spPr>
          <a:xfrm>
            <a:off x="7103110" y="5409353"/>
            <a:ext cx="68580" cy="111760"/>
          </a:xfrm>
          <a:prstGeom prst="chevron">
            <a:avLst>
              <a:gd name="adj" fmla="val 79255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5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1" name="Title 6"/>
          <p:cNvSpPr>
            <a:spLocks noGrp="1"/>
          </p:cNvSpPr>
          <p:nvPr>
            <p:ph type="title"/>
          </p:nvPr>
        </p:nvSpPr>
        <p:spPr>
          <a:xfrm>
            <a:off x="635000" y="546365"/>
            <a:ext cx="6350000" cy="469636"/>
          </a:xfrm>
          <a:prstGeom prst="rect">
            <a:avLst/>
          </a:prstGeom>
        </p:spPr>
        <p:txBody>
          <a:bodyPr/>
          <a:lstStyle>
            <a:lvl1pPr algn="ctr">
              <a:defRPr sz="3500"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118264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&amp; Label"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81000"/>
            <a:ext cx="7222537" cy="952500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val 5">
            <a:hlinkClick r:id="" action="ppaction://hlinkshowjump?jump=nextslide" highlightClick="1"/>
          </p:cNvPr>
          <p:cNvSpPr/>
          <p:nvPr userDrawn="1"/>
        </p:nvSpPr>
        <p:spPr>
          <a:xfrm>
            <a:off x="7184496" y="5312834"/>
            <a:ext cx="228541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083" b="1" dirty="0">
              <a:solidFill>
                <a:prstClr val="white">
                  <a:lumMod val="75000"/>
                </a:prstClr>
              </a:solidFill>
              <a:latin typeface="Cambria" pitchFamily="18" charset="0"/>
            </a:endParaRPr>
          </a:p>
        </p:txBody>
      </p:sp>
      <p:sp>
        <p:nvSpPr>
          <p:cNvPr id="7" name="Oval 6">
            <a:hlinkClick r:id="" action="ppaction://hlinkshowjump?jump=previousslide" highlightClick="1"/>
          </p:cNvPr>
          <p:cNvSpPr/>
          <p:nvPr userDrawn="1"/>
        </p:nvSpPr>
        <p:spPr>
          <a:xfrm>
            <a:off x="6869543" y="5312833"/>
            <a:ext cx="228541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083" b="1" dirty="0">
              <a:solidFill>
                <a:prstClr val="white">
                  <a:lumMod val="75000"/>
                </a:prstClr>
              </a:solidFill>
              <a:latin typeface="Cambria" pitchFamily="18" charset="0"/>
            </a:endParaRPr>
          </a:p>
        </p:txBody>
      </p:sp>
      <p:sp>
        <p:nvSpPr>
          <p:cNvPr id="8" name="Chevron 7"/>
          <p:cNvSpPr/>
          <p:nvPr userDrawn="1"/>
        </p:nvSpPr>
        <p:spPr>
          <a:xfrm flipH="1">
            <a:off x="6949524" y="5394113"/>
            <a:ext cx="68580" cy="111760"/>
          </a:xfrm>
          <a:prstGeom prst="chevron">
            <a:avLst>
              <a:gd name="adj" fmla="val 79255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333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9" name="Chevron 8"/>
          <p:cNvSpPr/>
          <p:nvPr userDrawn="1"/>
        </p:nvSpPr>
        <p:spPr>
          <a:xfrm>
            <a:off x="7264476" y="5394113"/>
            <a:ext cx="68580" cy="111760"/>
          </a:xfrm>
          <a:prstGeom prst="chevron">
            <a:avLst>
              <a:gd name="adj" fmla="val 79255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333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461000" y="5296430"/>
            <a:ext cx="1016000" cy="304271"/>
          </a:xfrm>
        </p:spPr>
        <p:txBody>
          <a:bodyPr/>
          <a:lstStyle/>
          <a:p>
            <a:fld id="{22CEED42-DD40-43FF-853C-438BC02DCFDE}" type="datetime1">
              <a:rPr lang="en-US" smtClean="0"/>
              <a:t>7/2/2014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000" y="5296430"/>
            <a:ext cx="1778000" cy="304271"/>
          </a:xfrm>
        </p:spPr>
        <p:txBody>
          <a:bodyPr/>
          <a:lstStyle>
            <a:lvl1pPr algn="l">
              <a:defRPr/>
            </a:lvl1pPr>
          </a:lstStyle>
          <a:p>
            <a:fld id="{AED84AC8-A13E-44EA-B0C3-A4C74ADA66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17500" y="1"/>
            <a:ext cx="762000" cy="78913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65101" y="78912"/>
            <a:ext cx="1066800" cy="184951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>
                <a:solidFill>
                  <a:srgbClr val="000000">
                    <a:lumMod val="85000"/>
                    <a:lumOff val="15000"/>
                    <a:alpha val="25000"/>
                  </a:srgbClr>
                </a:solidFill>
                <a:latin typeface="Cambria" pitchFamily="18" charset="0"/>
              </a:rPr>
              <a:t>Preliminaries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566068" y="-1"/>
            <a:ext cx="762000" cy="78913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443172" y="80340"/>
            <a:ext cx="990600" cy="309920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>
                <a:solidFill>
                  <a:srgbClr val="000000">
                    <a:lumMod val="85000"/>
                    <a:lumOff val="15000"/>
                    <a:alpha val="25000"/>
                  </a:srgbClr>
                </a:solidFill>
                <a:latin typeface="Cambria" pitchFamily="18" charset="0"/>
              </a:rPr>
              <a:t>Data Understanding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2806700" y="-2"/>
            <a:ext cx="762000" cy="7891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2692401" y="80094"/>
            <a:ext cx="990600" cy="309920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>
                <a:solidFill>
                  <a:srgbClr val="C9C9C9"/>
                </a:solidFill>
                <a:latin typeface="Cambria" pitchFamily="18" charset="0"/>
              </a:rPr>
              <a:t>Data Preprocessing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4008571" y="1"/>
            <a:ext cx="762000" cy="789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3894272" y="78912"/>
            <a:ext cx="990600" cy="176615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083" spc="-67" dirty="0" smtClean="0">
                <a:solidFill>
                  <a:schemeClr val="bg1">
                    <a:lumMod val="75000"/>
                  </a:schemeClr>
                </a:solidFill>
                <a:latin typeface="Cambria" pitchFamily="18" charset="0"/>
              </a:rPr>
              <a:t>Data Modeling</a:t>
            </a:r>
            <a:endParaRPr lang="en-US" sz="1083" spc="-67" dirty="0">
              <a:solidFill>
                <a:schemeClr val="bg1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5168901" y="74604"/>
            <a:ext cx="990600" cy="309920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mbria" pitchFamily="18" charset="0"/>
              </a:rPr>
              <a:t>Advanced Topics</a:t>
            </a:r>
            <a:endParaRPr lang="en-US" sz="1083" spc="-62" dirty="0">
              <a:solidFill>
                <a:srgbClr val="000000">
                  <a:lumMod val="85000"/>
                  <a:lumOff val="15000"/>
                </a:srgbClr>
              </a:solidFill>
              <a:latin typeface="Cambria" pitchFamily="18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5289043" y="-3983"/>
            <a:ext cx="762000" cy="789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371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81000"/>
            <a:ext cx="7222537" cy="952500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val 5">
            <a:hlinkClick r:id="" action="ppaction://hlinkshowjump?jump=nextslide" highlightClick="1"/>
          </p:cNvPr>
          <p:cNvSpPr/>
          <p:nvPr userDrawn="1"/>
        </p:nvSpPr>
        <p:spPr>
          <a:xfrm>
            <a:off x="7184496" y="5312834"/>
            <a:ext cx="228541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083" b="1" dirty="0">
              <a:solidFill>
                <a:prstClr val="white">
                  <a:lumMod val="75000"/>
                </a:prstClr>
              </a:solidFill>
              <a:latin typeface="Cambria" pitchFamily="18" charset="0"/>
            </a:endParaRPr>
          </a:p>
        </p:txBody>
      </p:sp>
      <p:sp>
        <p:nvSpPr>
          <p:cNvPr id="7" name="Oval 6">
            <a:hlinkClick r:id="" action="ppaction://hlinkshowjump?jump=previousslide" highlightClick="1"/>
          </p:cNvPr>
          <p:cNvSpPr/>
          <p:nvPr userDrawn="1"/>
        </p:nvSpPr>
        <p:spPr>
          <a:xfrm>
            <a:off x="6869543" y="5312833"/>
            <a:ext cx="228541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083" b="1" dirty="0">
              <a:solidFill>
                <a:prstClr val="white">
                  <a:lumMod val="75000"/>
                </a:prstClr>
              </a:solidFill>
              <a:latin typeface="Cambria" pitchFamily="18" charset="0"/>
            </a:endParaRPr>
          </a:p>
        </p:txBody>
      </p:sp>
      <p:sp>
        <p:nvSpPr>
          <p:cNvPr id="8" name="Chevron 7"/>
          <p:cNvSpPr/>
          <p:nvPr userDrawn="1"/>
        </p:nvSpPr>
        <p:spPr>
          <a:xfrm flipH="1">
            <a:off x="6949524" y="5394113"/>
            <a:ext cx="68580" cy="111760"/>
          </a:xfrm>
          <a:prstGeom prst="chevron">
            <a:avLst>
              <a:gd name="adj" fmla="val 79255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333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9" name="Chevron 8"/>
          <p:cNvSpPr/>
          <p:nvPr userDrawn="1"/>
        </p:nvSpPr>
        <p:spPr>
          <a:xfrm>
            <a:off x="7264476" y="5394113"/>
            <a:ext cx="68580" cy="111760"/>
          </a:xfrm>
          <a:prstGeom prst="chevron">
            <a:avLst>
              <a:gd name="adj" fmla="val 79255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333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461000" y="5296430"/>
            <a:ext cx="1016000" cy="304271"/>
          </a:xfrm>
        </p:spPr>
        <p:txBody>
          <a:bodyPr/>
          <a:lstStyle/>
          <a:p>
            <a:fld id="{22CEED42-DD40-43FF-853C-438BC02DCFDE}" type="datetime1">
              <a:rPr lang="en-US" smtClean="0"/>
              <a:t>7/2/2014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000" y="5296430"/>
            <a:ext cx="1778000" cy="304271"/>
          </a:xfrm>
        </p:spPr>
        <p:txBody>
          <a:bodyPr/>
          <a:lstStyle>
            <a:lvl1pPr algn="l">
              <a:defRPr/>
            </a:lvl1pPr>
          </a:lstStyle>
          <a:p>
            <a:fld id="{AED84AC8-A13E-44EA-B0C3-A4C74ADA66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1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Label (Animated) &amp; Content"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81000"/>
            <a:ext cx="7222537" cy="952500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85900"/>
            <a:ext cx="7222537" cy="3619236"/>
          </a:xfrm>
        </p:spPr>
        <p:txBody>
          <a:bodyPr/>
          <a:lstStyle>
            <a:lvl1pPr marL="190492" indent="-190492">
              <a:spcBef>
                <a:spcPts val="500"/>
              </a:spcBef>
              <a:buClr>
                <a:srgbClr val="002060"/>
              </a:buClr>
              <a:defRPr sz="2333"/>
            </a:lvl1pPr>
            <a:lvl2pPr marL="380985" indent="-190492">
              <a:spcBef>
                <a:spcPts val="250"/>
              </a:spcBef>
              <a:spcAft>
                <a:spcPts val="250"/>
              </a:spcAft>
              <a:buClr>
                <a:srgbClr val="002060"/>
              </a:buClr>
              <a:defRPr sz="2000"/>
            </a:lvl2pPr>
            <a:lvl3pPr marL="571477">
              <a:spcBef>
                <a:spcPts val="0"/>
              </a:spcBef>
              <a:buClr>
                <a:srgbClr val="002060"/>
              </a:buClr>
              <a:defRPr sz="1667"/>
            </a:lvl3pPr>
            <a:lvl4pPr marL="761970">
              <a:spcBef>
                <a:spcPts val="0"/>
              </a:spcBef>
              <a:buClr>
                <a:srgbClr val="002060"/>
              </a:buClr>
              <a:defRPr sz="1500"/>
            </a:lvl4pPr>
            <a:lvl5pPr marL="952462">
              <a:spcBef>
                <a:spcPts val="0"/>
              </a:spcBef>
              <a:buClr>
                <a:srgbClr val="002060"/>
              </a:buClr>
              <a:defRPr sz="1333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val 6">
            <a:hlinkClick r:id="" action="ppaction://hlinkshowjump?jump=nextslide" highlightClick="1"/>
          </p:cNvPr>
          <p:cNvSpPr/>
          <p:nvPr userDrawn="1"/>
        </p:nvSpPr>
        <p:spPr>
          <a:xfrm>
            <a:off x="7184496" y="5312834"/>
            <a:ext cx="228541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083" b="1" dirty="0">
              <a:solidFill>
                <a:prstClr val="white">
                  <a:lumMod val="75000"/>
                </a:prstClr>
              </a:solidFill>
              <a:latin typeface="Cambria" pitchFamily="18" charset="0"/>
            </a:endParaRPr>
          </a:p>
        </p:txBody>
      </p:sp>
      <p:sp>
        <p:nvSpPr>
          <p:cNvPr id="8" name="Oval 7">
            <a:hlinkClick r:id="" action="ppaction://hlinkshowjump?jump=previousslide" highlightClick="1"/>
          </p:cNvPr>
          <p:cNvSpPr/>
          <p:nvPr userDrawn="1"/>
        </p:nvSpPr>
        <p:spPr>
          <a:xfrm>
            <a:off x="6869543" y="5312833"/>
            <a:ext cx="228541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083" b="1" dirty="0">
              <a:solidFill>
                <a:prstClr val="white">
                  <a:lumMod val="75000"/>
                </a:prstClr>
              </a:solidFill>
              <a:latin typeface="Cambria" pitchFamily="18" charset="0"/>
            </a:endParaRPr>
          </a:p>
        </p:txBody>
      </p:sp>
      <p:sp>
        <p:nvSpPr>
          <p:cNvPr id="9" name="Chevron 8"/>
          <p:cNvSpPr/>
          <p:nvPr userDrawn="1"/>
        </p:nvSpPr>
        <p:spPr>
          <a:xfrm flipH="1">
            <a:off x="6949524" y="5394113"/>
            <a:ext cx="68580" cy="111760"/>
          </a:xfrm>
          <a:prstGeom prst="chevron">
            <a:avLst>
              <a:gd name="adj" fmla="val 79255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333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10" name="Chevron 9"/>
          <p:cNvSpPr/>
          <p:nvPr userDrawn="1"/>
        </p:nvSpPr>
        <p:spPr>
          <a:xfrm>
            <a:off x="7264476" y="5394113"/>
            <a:ext cx="68580" cy="111760"/>
          </a:xfrm>
          <a:prstGeom prst="chevron">
            <a:avLst>
              <a:gd name="adj" fmla="val 79255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333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461000" y="5296430"/>
            <a:ext cx="1016000" cy="304271"/>
          </a:xfrm>
        </p:spPr>
        <p:txBody>
          <a:bodyPr/>
          <a:lstStyle/>
          <a:p>
            <a:fld id="{1C606E5B-4EF3-4BA1-B6EC-6AB39DFB9315}" type="datetime1">
              <a:rPr lang="en-US" smtClean="0"/>
              <a:t>7/2/2014</a:t>
            </a:fld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000" y="5296430"/>
            <a:ext cx="1778000" cy="304271"/>
          </a:xfrm>
        </p:spPr>
        <p:txBody>
          <a:bodyPr/>
          <a:lstStyle>
            <a:lvl1pPr algn="l">
              <a:defRPr/>
            </a:lvl1pPr>
          </a:lstStyle>
          <a:p>
            <a:fld id="{AED84AC8-A13E-44EA-B0C3-A4C74ADA66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317500" y="1"/>
            <a:ext cx="762000" cy="78913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65101" y="78912"/>
            <a:ext cx="1066800" cy="184951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>
                <a:solidFill>
                  <a:srgbClr val="000000">
                    <a:lumMod val="85000"/>
                    <a:lumOff val="15000"/>
                    <a:alpha val="25000"/>
                  </a:srgbClr>
                </a:solidFill>
                <a:latin typeface="Cambria" pitchFamily="18" charset="0"/>
              </a:rPr>
              <a:t>Preliminaries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1566068" y="-1"/>
            <a:ext cx="762000" cy="78913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443172" y="80340"/>
            <a:ext cx="990600" cy="309920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>
                <a:solidFill>
                  <a:srgbClr val="000000">
                    <a:lumMod val="85000"/>
                    <a:lumOff val="15000"/>
                    <a:alpha val="25000"/>
                  </a:srgbClr>
                </a:solidFill>
                <a:latin typeface="Cambria" pitchFamily="18" charset="0"/>
              </a:rPr>
              <a:t>Data Understanding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2806700" y="-2"/>
            <a:ext cx="762000" cy="7891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692401" y="80094"/>
            <a:ext cx="990600" cy="309920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>
                <a:solidFill>
                  <a:srgbClr val="C9C9C9"/>
                </a:solidFill>
                <a:latin typeface="Cambria" pitchFamily="18" charset="0"/>
              </a:rPr>
              <a:t>Data Preprocessing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4008571" y="1"/>
            <a:ext cx="762000" cy="789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38" name="Rectangle 37"/>
          <p:cNvSpPr/>
          <p:nvPr userDrawn="1"/>
        </p:nvSpPr>
        <p:spPr>
          <a:xfrm>
            <a:off x="3894272" y="78912"/>
            <a:ext cx="990600" cy="176615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083" spc="-67" dirty="0" smtClean="0">
                <a:solidFill>
                  <a:schemeClr val="bg1">
                    <a:lumMod val="75000"/>
                  </a:schemeClr>
                </a:solidFill>
                <a:latin typeface="Cambria" pitchFamily="18" charset="0"/>
              </a:rPr>
              <a:t>Data Modeling</a:t>
            </a:r>
            <a:endParaRPr lang="en-US" sz="1083" spc="-67" dirty="0">
              <a:solidFill>
                <a:schemeClr val="bg1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5168901" y="74604"/>
            <a:ext cx="990600" cy="309920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mbria" pitchFamily="18" charset="0"/>
              </a:rPr>
              <a:t>Advanced Topics</a:t>
            </a:r>
            <a:endParaRPr lang="en-US" sz="1083" spc="-62" dirty="0">
              <a:solidFill>
                <a:srgbClr val="000000">
                  <a:lumMod val="85000"/>
                  <a:lumOff val="15000"/>
                </a:srgbClr>
              </a:solidFill>
              <a:latin typeface="Cambria" pitchFamily="18" charset="0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5289043" y="-3983"/>
            <a:ext cx="762000" cy="789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20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Label &amp; Content"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81000"/>
            <a:ext cx="7222537" cy="952500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85900"/>
            <a:ext cx="7222537" cy="3619236"/>
          </a:xfrm>
        </p:spPr>
        <p:txBody>
          <a:bodyPr/>
          <a:lstStyle>
            <a:lvl1pPr marL="190492" indent="-190492">
              <a:spcBef>
                <a:spcPts val="500"/>
              </a:spcBef>
              <a:buClr>
                <a:srgbClr val="002060"/>
              </a:buClr>
              <a:defRPr sz="2333"/>
            </a:lvl1pPr>
            <a:lvl2pPr marL="380985" indent="-190492">
              <a:spcBef>
                <a:spcPts val="250"/>
              </a:spcBef>
              <a:spcAft>
                <a:spcPts val="250"/>
              </a:spcAft>
              <a:buClr>
                <a:srgbClr val="002060"/>
              </a:buClr>
              <a:defRPr sz="2000"/>
            </a:lvl2pPr>
            <a:lvl3pPr marL="571477">
              <a:spcBef>
                <a:spcPts val="0"/>
              </a:spcBef>
              <a:buClr>
                <a:srgbClr val="002060"/>
              </a:buClr>
              <a:defRPr sz="1667"/>
            </a:lvl3pPr>
            <a:lvl4pPr marL="761970">
              <a:spcBef>
                <a:spcPts val="0"/>
              </a:spcBef>
              <a:buClr>
                <a:srgbClr val="002060"/>
              </a:buClr>
              <a:defRPr sz="1500"/>
            </a:lvl4pPr>
            <a:lvl5pPr marL="952462">
              <a:spcBef>
                <a:spcPts val="0"/>
              </a:spcBef>
              <a:buClr>
                <a:srgbClr val="002060"/>
              </a:buClr>
              <a:defRPr sz="1333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val 6">
            <a:hlinkClick r:id="" action="ppaction://hlinkshowjump?jump=nextslide" highlightClick="1"/>
          </p:cNvPr>
          <p:cNvSpPr/>
          <p:nvPr userDrawn="1"/>
        </p:nvSpPr>
        <p:spPr>
          <a:xfrm>
            <a:off x="7184496" y="5312834"/>
            <a:ext cx="228541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083" b="1" dirty="0">
              <a:solidFill>
                <a:prstClr val="white">
                  <a:lumMod val="75000"/>
                </a:prstClr>
              </a:solidFill>
              <a:latin typeface="Cambria" pitchFamily="18" charset="0"/>
            </a:endParaRPr>
          </a:p>
        </p:txBody>
      </p:sp>
      <p:sp>
        <p:nvSpPr>
          <p:cNvPr id="8" name="Oval 7">
            <a:hlinkClick r:id="" action="ppaction://hlinkshowjump?jump=previousslide" highlightClick="1"/>
          </p:cNvPr>
          <p:cNvSpPr/>
          <p:nvPr userDrawn="1"/>
        </p:nvSpPr>
        <p:spPr>
          <a:xfrm>
            <a:off x="6869543" y="5312833"/>
            <a:ext cx="228541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083" b="1" dirty="0">
              <a:solidFill>
                <a:prstClr val="white">
                  <a:lumMod val="75000"/>
                </a:prstClr>
              </a:solidFill>
              <a:latin typeface="Cambria" pitchFamily="18" charset="0"/>
            </a:endParaRPr>
          </a:p>
        </p:txBody>
      </p:sp>
      <p:sp>
        <p:nvSpPr>
          <p:cNvPr id="9" name="Chevron 8"/>
          <p:cNvSpPr/>
          <p:nvPr userDrawn="1"/>
        </p:nvSpPr>
        <p:spPr>
          <a:xfrm flipH="1">
            <a:off x="6949524" y="5394113"/>
            <a:ext cx="68580" cy="111760"/>
          </a:xfrm>
          <a:prstGeom prst="chevron">
            <a:avLst>
              <a:gd name="adj" fmla="val 79255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333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10" name="Chevron 9"/>
          <p:cNvSpPr/>
          <p:nvPr userDrawn="1"/>
        </p:nvSpPr>
        <p:spPr>
          <a:xfrm>
            <a:off x="7264476" y="5394113"/>
            <a:ext cx="68580" cy="111760"/>
          </a:xfrm>
          <a:prstGeom prst="chevron">
            <a:avLst>
              <a:gd name="adj" fmla="val 79255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333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461000" y="5296430"/>
            <a:ext cx="1016000" cy="304271"/>
          </a:xfrm>
        </p:spPr>
        <p:txBody>
          <a:bodyPr/>
          <a:lstStyle/>
          <a:p>
            <a:fld id="{1C606E5B-4EF3-4BA1-B6EC-6AB39DFB9315}" type="datetime1">
              <a:rPr lang="en-US" smtClean="0"/>
              <a:t>7/2/2014</a:t>
            </a:fld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000" y="5296430"/>
            <a:ext cx="1778000" cy="304271"/>
          </a:xfrm>
        </p:spPr>
        <p:txBody>
          <a:bodyPr/>
          <a:lstStyle>
            <a:lvl1pPr algn="l">
              <a:defRPr/>
            </a:lvl1pPr>
          </a:lstStyle>
          <a:p>
            <a:fld id="{AED84AC8-A13E-44EA-B0C3-A4C74ADA66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317500" y="1"/>
            <a:ext cx="762000" cy="78913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65101" y="78912"/>
            <a:ext cx="1066800" cy="184951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>
                <a:solidFill>
                  <a:srgbClr val="000000">
                    <a:lumMod val="85000"/>
                    <a:lumOff val="15000"/>
                    <a:alpha val="25000"/>
                  </a:srgbClr>
                </a:solidFill>
                <a:latin typeface="Cambria" pitchFamily="18" charset="0"/>
              </a:rPr>
              <a:t>Preliminaries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1566068" y="-1"/>
            <a:ext cx="762000" cy="78913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443172" y="80340"/>
            <a:ext cx="990600" cy="309920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>
                <a:solidFill>
                  <a:srgbClr val="000000">
                    <a:lumMod val="85000"/>
                    <a:lumOff val="15000"/>
                    <a:alpha val="25000"/>
                  </a:srgbClr>
                </a:solidFill>
                <a:latin typeface="Cambria" pitchFamily="18" charset="0"/>
              </a:rPr>
              <a:t>Data Understanding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2806700" y="-2"/>
            <a:ext cx="762000" cy="7891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2692401" y="80094"/>
            <a:ext cx="990600" cy="309920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>
                <a:solidFill>
                  <a:srgbClr val="C9C9C9"/>
                </a:solidFill>
                <a:latin typeface="Cambria" pitchFamily="18" charset="0"/>
              </a:rPr>
              <a:t>Data Preprocessing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4008571" y="1"/>
            <a:ext cx="762000" cy="789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3894272" y="78912"/>
            <a:ext cx="990600" cy="176615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083" spc="-67" dirty="0" smtClean="0">
                <a:solidFill>
                  <a:schemeClr val="bg1">
                    <a:lumMod val="75000"/>
                  </a:schemeClr>
                </a:solidFill>
                <a:latin typeface="Cambria" pitchFamily="18" charset="0"/>
              </a:rPr>
              <a:t>Data Modeling</a:t>
            </a:r>
            <a:endParaRPr lang="en-US" sz="1083" spc="-67" dirty="0">
              <a:solidFill>
                <a:schemeClr val="bg1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5168901" y="74604"/>
            <a:ext cx="990600" cy="309920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mbria" pitchFamily="18" charset="0"/>
              </a:rPr>
              <a:t>Advanced Topics</a:t>
            </a:r>
            <a:endParaRPr lang="en-US" sz="1083" spc="-62" dirty="0">
              <a:solidFill>
                <a:srgbClr val="000000">
                  <a:lumMod val="85000"/>
                  <a:lumOff val="15000"/>
                </a:srgbClr>
              </a:solidFill>
              <a:latin typeface="Cambria" pitchFamily="18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5289043" y="-3983"/>
            <a:ext cx="762000" cy="789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89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Only"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81000"/>
            <a:ext cx="7222537" cy="952500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85900"/>
            <a:ext cx="7222537" cy="3619236"/>
          </a:xfrm>
        </p:spPr>
        <p:txBody>
          <a:bodyPr/>
          <a:lstStyle>
            <a:lvl1pPr marL="190492" indent="-190492">
              <a:spcBef>
                <a:spcPts val="500"/>
              </a:spcBef>
              <a:buClr>
                <a:srgbClr val="002060"/>
              </a:buClr>
              <a:defRPr sz="2333"/>
            </a:lvl1pPr>
            <a:lvl2pPr marL="380985" indent="-190492">
              <a:spcBef>
                <a:spcPts val="250"/>
              </a:spcBef>
              <a:spcAft>
                <a:spcPts val="250"/>
              </a:spcAft>
              <a:buClr>
                <a:srgbClr val="002060"/>
              </a:buClr>
              <a:defRPr sz="2000"/>
            </a:lvl2pPr>
            <a:lvl3pPr marL="571477">
              <a:spcBef>
                <a:spcPts val="0"/>
              </a:spcBef>
              <a:buClr>
                <a:srgbClr val="002060"/>
              </a:buClr>
              <a:defRPr sz="1667"/>
            </a:lvl3pPr>
            <a:lvl4pPr marL="761970">
              <a:spcBef>
                <a:spcPts val="0"/>
              </a:spcBef>
              <a:buClr>
                <a:srgbClr val="002060"/>
              </a:buClr>
              <a:defRPr sz="1500"/>
            </a:lvl4pPr>
            <a:lvl5pPr marL="952462">
              <a:spcBef>
                <a:spcPts val="0"/>
              </a:spcBef>
              <a:buClr>
                <a:srgbClr val="002060"/>
              </a:buClr>
              <a:defRPr sz="1333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val 6">
            <a:hlinkClick r:id="" action="ppaction://hlinkshowjump?jump=nextslide" highlightClick="1"/>
          </p:cNvPr>
          <p:cNvSpPr/>
          <p:nvPr userDrawn="1"/>
        </p:nvSpPr>
        <p:spPr>
          <a:xfrm>
            <a:off x="7184496" y="5312834"/>
            <a:ext cx="228541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083" b="1" dirty="0">
              <a:solidFill>
                <a:prstClr val="white">
                  <a:lumMod val="75000"/>
                </a:prstClr>
              </a:solidFill>
              <a:latin typeface="Cambria" pitchFamily="18" charset="0"/>
            </a:endParaRPr>
          </a:p>
        </p:txBody>
      </p:sp>
      <p:sp>
        <p:nvSpPr>
          <p:cNvPr id="8" name="Oval 7">
            <a:hlinkClick r:id="" action="ppaction://hlinkshowjump?jump=previousslide" highlightClick="1"/>
          </p:cNvPr>
          <p:cNvSpPr/>
          <p:nvPr userDrawn="1"/>
        </p:nvSpPr>
        <p:spPr>
          <a:xfrm>
            <a:off x="6869543" y="5312833"/>
            <a:ext cx="228541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083" b="1" dirty="0">
              <a:solidFill>
                <a:prstClr val="white">
                  <a:lumMod val="75000"/>
                </a:prstClr>
              </a:solidFill>
              <a:latin typeface="Cambria" pitchFamily="18" charset="0"/>
            </a:endParaRPr>
          </a:p>
        </p:txBody>
      </p:sp>
      <p:sp>
        <p:nvSpPr>
          <p:cNvPr id="9" name="Chevron 8"/>
          <p:cNvSpPr/>
          <p:nvPr userDrawn="1"/>
        </p:nvSpPr>
        <p:spPr>
          <a:xfrm flipH="1">
            <a:off x="6949524" y="5394113"/>
            <a:ext cx="68580" cy="111760"/>
          </a:xfrm>
          <a:prstGeom prst="chevron">
            <a:avLst>
              <a:gd name="adj" fmla="val 79255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333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10" name="Chevron 9"/>
          <p:cNvSpPr/>
          <p:nvPr userDrawn="1"/>
        </p:nvSpPr>
        <p:spPr>
          <a:xfrm>
            <a:off x="7264476" y="5394113"/>
            <a:ext cx="68580" cy="111760"/>
          </a:xfrm>
          <a:prstGeom prst="chevron">
            <a:avLst>
              <a:gd name="adj" fmla="val 79255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333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461000" y="5296430"/>
            <a:ext cx="1016000" cy="304271"/>
          </a:xfrm>
        </p:spPr>
        <p:txBody>
          <a:bodyPr/>
          <a:lstStyle/>
          <a:p>
            <a:fld id="{1C606E5B-4EF3-4BA1-B6EC-6AB39DFB9315}" type="datetime1">
              <a:rPr lang="en-US" smtClean="0"/>
              <a:t>7/2/2014</a:t>
            </a:fld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000" y="5296430"/>
            <a:ext cx="1778000" cy="304271"/>
          </a:xfrm>
        </p:spPr>
        <p:txBody>
          <a:bodyPr/>
          <a:lstStyle>
            <a:lvl1pPr algn="l">
              <a:defRPr/>
            </a:lvl1pPr>
          </a:lstStyle>
          <a:p>
            <a:fld id="{AED84AC8-A13E-44EA-B0C3-A4C74ADA66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24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iddle &amp; Label (Animated)"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1775356"/>
            <a:ext cx="7222537" cy="1225021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38500"/>
            <a:ext cx="5334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61000" y="5296430"/>
            <a:ext cx="1016000" cy="304271"/>
          </a:xfrm>
        </p:spPr>
        <p:txBody>
          <a:bodyPr/>
          <a:lstStyle/>
          <a:p>
            <a:fld id="{EE288EC0-8B96-4DDD-9DAF-FE30D1046293}" type="datetime1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000" y="5296430"/>
            <a:ext cx="1778000" cy="304271"/>
          </a:xfrm>
        </p:spPr>
        <p:txBody>
          <a:bodyPr/>
          <a:lstStyle>
            <a:lvl1pPr algn="l">
              <a:defRPr/>
            </a:lvl1pPr>
          </a:lstStyle>
          <a:p>
            <a:fld id="{AED84AC8-A13E-44EA-B0C3-A4C74ADA66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>
            <a:hlinkClick r:id="" action="ppaction://hlinkshowjump?jump=nextslide" highlightClick="1"/>
          </p:cNvPr>
          <p:cNvSpPr/>
          <p:nvPr userDrawn="1"/>
        </p:nvSpPr>
        <p:spPr>
          <a:xfrm>
            <a:off x="7184496" y="5312834"/>
            <a:ext cx="228541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083" b="1" dirty="0">
              <a:solidFill>
                <a:prstClr val="white">
                  <a:lumMod val="75000"/>
                </a:prstClr>
              </a:solidFill>
              <a:latin typeface="Cambria" pitchFamily="18" charset="0"/>
            </a:endParaRPr>
          </a:p>
        </p:txBody>
      </p:sp>
      <p:sp>
        <p:nvSpPr>
          <p:cNvPr id="9" name="Oval 8">
            <a:hlinkClick r:id="" action="ppaction://hlinkshowjump?jump=previousslide" highlightClick="1"/>
          </p:cNvPr>
          <p:cNvSpPr/>
          <p:nvPr userDrawn="1"/>
        </p:nvSpPr>
        <p:spPr>
          <a:xfrm>
            <a:off x="6869543" y="5312833"/>
            <a:ext cx="228541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083" b="1" dirty="0">
              <a:solidFill>
                <a:prstClr val="white">
                  <a:lumMod val="75000"/>
                </a:prstClr>
              </a:solidFill>
              <a:latin typeface="Cambria" pitchFamily="18" charset="0"/>
            </a:endParaRPr>
          </a:p>
        </p:txBody>
      </p:sp>
      <p:sp>
        <p:nvSpPr>
          <p:cNvPr id="10" name="Chevron 9"/>
          <p:cNvSpPr/>
          <p:nvPr userDrawn="1"/>
        </p:nvSpPr>
        <p:spPr>
          <a:xfrm flipH="1">
            <a:off x="6949524" y="5394113"/>
            <a:ext cx="68580" cy="111760"/>
          </a:xfrm>
          <a:prstGeom prst="chevron">
            <a:avLst>
              <a:gd name="adj" fmla="val 79255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333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11" name="Chevron 10"/>
          <p:cNvSpPr/>
          <p:nvPr userDrawn="1"/>
        </p:nvSpPr>
        <p:spPr>
          <a:xfrm>
            <a:off x="7264476" y="5394113"/>
            <a:ext cx="68580" cy="111760"/>
          </a:xfrm>
          <a:prstGeom prst="chevron">
            <a:avLst>
              <a:gd name="adj" fmla="val 79255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333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317500" y="1"/>
            <a:ext cx="762000" cy="78913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65101" y="78912"/>
            <a:ext cx="1066800" cy="184951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>
                <a:solidFill>
                  <a:srgbClr val="000000">
                    <a:lumMod val="85000"/>
                    <a:lumOff val="15000"/>
                    <a:alpha val="25000"/>
                  </a:srgbClr>
                </a:solidFill>
                <a:latin typeface="Cambria" pitchFamily="18" charset="0"/>
              </a:rPr>
              <a:t>Preliminaries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1566068" y="-1"/>
            <a:ext cx="762000" cy="78913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443172" y="80340"/>
            <a:ext cx="990600" cy="309920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>
                <a:solidFill>
                  <a:srgbClr val="000000">
                    <a:lumMod val="85000"/>
                    <a:lumOff val="15000"/>
                    <a:alpha val="25000"/>
                  </a:srgbClr>
                </a:solidFill>
                <a:latin typeface="Cambria" pitchFamily="18" charset="0"/>
              </a:rPr>
              <a:t>Data Understanding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2806700" y="-2"/>
            <a:ext cx="762000" cy="7891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2692401" y="80094"/>
            <a:ext cx="990600" cy="309920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>
                <a:solidFill>
                  <a:srgbClr val="C9C9C9"/>
                </a:solidFill>
                <a:latin typeface="Cambria" pitchFamily="18" charset="0"/>
              </a:rPr>
              <a:t>Data Preprocessing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4008571" y="1"/>
            <a:ext cx="762000" cy="789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3894272" y="78912"/>
            <a:ext cx="990600" cy="176615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083" spc="-67" dirty="0" smtClean="0">
                <a:solidFill>
                  <a:schemeClr val="bg1">
                    <a:lumMod val="75000"/>
                  </a:schemeClr>
                </a:solidFill>
                <a:latin typeface="Cambria" pitchFamily="18" charset="0"/>
              </a:rPr>
              <a:t>Data Modeling</a:t>
            </a:r>
            <a:endParaRPr lang="en-US" sz="1083" spc="-67" dirty="0">
              <a:solidFill>
                <a:schemeClr val="bg1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5168901" y="74604"/>
            <a:ext cx="990600" cy="309920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mbria" pitchFamily="18" charset="0"/>
              </a:rPr>
              <a:t>Advanced Topics</a:t>
            </a:r>
            <a:endParaRPr lang="en-US" sz="1083" spc="-62" dirty="0">
              <a:solidFill>
                <a:srgbClr val="000000">
                  <a:lumMod val="85000"/>
                  <a:lumOff val="15000"/>
                </a:srgbClr>
              </a:solidFill>
              <a:latin typeface="Cambria" pitchFamily="18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5289043" y="-3983"/>
            <a:ext cx="762000" cy="789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6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iddle &amp; Label"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1775356"/>
            <a:ext cx="7222537" cy="1225021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38500"/>
            <a:ext cx="5334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61000" y="5296430"/>
            <a:ext cx="1016000" cy="304271"/>
          </a:xfrm>
        </p:spPr>
        <p:txBody>
          <a:bodyPr/>
          <a:lstStyle/>
          <a:p>
            <a:fld id="{EE288EC0-8B96-4DDD-9DAF-FE30D1046293}" type="datetime1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000" y="5296430"/>
            <a:ext cx="1778000" cy="304271"/>
          </a:xfrm>
        </p:spPr>
        <p:txBody>
          <a:bodyPr/>
          <a:lstStyle>
            <a:lvl1pPr algn="l">
              <a:defRPr/>
            </a:lvl1pPr>
          </a:lstStyle>
          <a:p>
            <a:fld id="{AED84AC8-A13E-44EA-B0C3-A4C74ADA66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>
            <a:hlinkClick r:id="" action="ppaction://hlinkshowjump?jump=nextslide" highlightClick="1"/>
          </p:cNvPr>
          <p:cNvSpPr/>
          <p:nvPr userDrawn="1"/>
        </p:nvSpPr>
        <p:spPr>
          <a:xfrm>
            <a:off x="7184496" y="5312834"/>
            <a:ext cx="228541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083" b="1" dirty="0">
              <a:solidFill>
                <a:prstClr val="white">
                  <a:lumMod val="75000"/>
                </a:prstClr>
              </a:solidFill>
              <a:latin typeface="Cambria" pitchFamily="18" charset="0"/>
            </a:endParaRPr>
          </a:p>
        </p:txBody>
      </p:sp>
      <p:sp>
        <p:nvSpPr>
          <p:cNvPr id="9" name="Oval 8">
            <a:hlinkClick r:id="" action="ppaction://hlinkshowjump?jump=previousslide" highlightClick="1"/>
          </p:cNvPr>
          <p:cNvSpPr/>
          <p:nvPr userDrawn="1"/>
        </p:nvSpPr>
        <p:spPr>
          <a:xfrm>
            <a:off x="6869543" y="5312833"/>
            <a:ext cx="228541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083" b="1" dirty="0">
              <a:solidFill>
                <a:prstClr val="white">
                  <a:lumMod val="75000"/>
                </a:prstClr>
              </a:solidFill>
              <a:latin typeface="Cambria" pitchFamily="18" charset="0"/>
            </a:endParaRPr>
          </a:p>
        </p:txBody>
      </p:sp>
      <p:sp>
        <p:nvSpPr>
          <p:cNvPr id="10" name="Chevron 9"/>
          <p:cNvSpPr/>
          <p:nvPr userDrawn="1"/>
        </p:nvSpPr>
        <p:spPr>
          <a:xfrm flipH="1">
            <a:off x="6949524" y="5394113"/>
            <a:ext cx="68580" cy="111760"/>
          </a:xfrm>
          <a:prstGeom prst="chevron">
            <a:avLst>
              <a:gd name="adj" fmla="val 79255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333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11" name="Chevron 10"/>
          <p:cNvSpPr/>
          <p:nvPr userDrawn="1"/>
        </p:nvSpPr>
        <p:spPr>
          <a:xfrm>
            <a:off x="7264476" y="5394113"/>
            <a:ext cx="68580" cy="111760"/>
          </a:xfrm>
          <a:prstGeom prst="chevron">
            <a:avLst>
              <a:gd name="adj" fmla="val 79255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7" rIns="70753" bIns="35377" rtlCol="0" anchor="ctr"/>
          <a:lstStyle/>
          <a:p>
            <a:pPr algn="ctr" defTabSz="707495"/>
            <a:endParaRPr lang="en-JM" sz="1333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317500" y="1"/>
            <a:ext cx="762000" cy="78913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65101" y="78912"/>
            <a:ext cx="1066800" cy="184951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>
                <a:solidFill>
                  <a:srgbClr val="000000">
                    <a:lumMod val="85000"/>
                    <a:lumOff val="15000"/>
                    <a:alpha val="25000"/>
                  </a:srgbClr>
                </a:solidFill>
                <a:latin typeface="Cambria" pitchFamily="18" charset="0"/>
              </a:rPr>
              <a:t>Preliminaries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1566068" y="-1"/>
            <a:ext cx="762000" cy="78913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443172" y="80340"/>
            <a:ext cx="990600" cy="309920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>
                <a:solidFill>
                  <a:srgbClr val="000000">
                    <a:lumMod val="85000"/>
                    <a:lumOff val="15000"/>
                    <a:alpha val="25000"/>
                  </a:srgbClr>
                </a:solidFill>
                <a:latin typeface="Cambria" pitchFamily="18" charset="0"/>
              </a:rPr>
              <a:t>Data Understanding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2806700" y="-2"/>
            <a:ext cx="762000" cy="7891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692401" y="80094"/>
            <a:ext cx="990600" cy="309920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>
                <a:solidFill>
                  <a:srgbClr val="C9C9C9"/>
                </a:solidFill>
                <a:latin typeface="Cambria" pitchFamily="18" charset="0"/>
              </a:rPr>
              <a:t>Data Preprocessing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4008571" y="1"/>
            <a:ext cx="762000" cy="789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38" name="Rectangle 37"/>
          <p:cNvSpPr/>
          <p:nvPr userDrawn="1"/>
        </p:nvSpPr>
        <p:spPr>
          <a:xfrm>
            <a:off x="3894272" y="78912"/>
            <a:ext cx="990600" cy="176615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083" spc="-67" dirty="0" smtClean="0">
                <a:solidFill>
                  <a:schemeClr val="bg1">
                    <a:lumMod val="75000"/>
                  </a:schemeClr>
                </a:solidFill>
                <a:latin typeface="Cambria" pitchFamily="18" charset="0"/>
              </a:rPr>
              <a:t>Data Modeling</a:t>
            </a:r>
            <a:endParaRPr lang="en-US" sz="1083" spc="-67" dirty="0">
              <a:solidFill>
                <a:schemeClr val="bg1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5168901" y="74604"/>
            <a:ext cx="990600" cy="309920"/>
          </a:xfrm>
          <a:prstGeom prst="rect">
            <a:avLst/>
          </a:prstGeom>
        </p:spPr>
        <p:txBody>
          <a:bodyPr wrap="square" lIns="59401" tIns="29700" rIns="59401" bIns="29700">
            <a:spAutoFit/>
          </a:bodyPr>
          <a:lstStyle/>
          <a:p>
            <a:pPr algn="ctr" defTabSz="707375">
              <a:lnSpc>
                <a:spcPct val="75000"/>
              </a:lnSpc>
            </a:pPr>
            <a:r>
              <a:rPr lang="en-US" sz="1083" spc="-62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mbria" pitchFamily="18" charset="0"/>
              </a:rPr>
              <a:t>Advanced Topics</a:t>
            </a:r>
            <a:endParaRPr lang="en-US" sz="1083" spc="-62" dirty="0">
              <a:solidFill>
                <a:srgbClr val="000000">
                  <a:lumMod val="85000"/>
                  <a:lumOff val="15000"/>
                </a:srgbClr>
              </a:solidFill>
              <a:latin typeface="Cambria" pitchFamily="18" charset="0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5289043" y="-3983"/>
            <a:ext cx="762000" cy="789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401" tIns="29700" rIns="59401" bIns="29700" rtlCol="0" anchor="ctr"/>
          <a:lstStyle/>
          <a:p>
            <a:pPr algn="ctr" defTabSz="707375"/>
            <a:endParaRPr lang="en-US" sz="1167" dirty="0">
              <a:solidFill>
                <a:srgbClr val="00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48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28865"/>
            <a:ext cx="6858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33500"/>
            <a:ext cx="6858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5296960"/>
            <a:ext cx="1778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</a:lstStyle>
          <a:p>
            <a:fld id="{BBC57F41-5EEE-4A65-85B5-679606B9DED4}" type="datetime1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03500" y="529696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61000" y="5296960"/>
            <a:ext cx="1778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</a:lstStyle>
          <a:p>
            <a:fld id="{AED84AC8-A13E-44EA-B0C3-A4C74ADA66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9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70" r:id="rId3"/>
    <p:sldLayoutId id="2147483654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55" r:id="rId13"/>
    <p:sldLayoutId id="2147483660" r:id="rId14"/>
    <p:sldLayoutId id="2147483664" r:id="rId15"/>
    <p:sldLayoutId id="2147483666" r:id="rId16"/>
    <p:sldLayoutId id="2147483665" r:id="rId17"/>
    <p:sldLayoutId id="2147483667" r:id="rId18"/>
    <p:sldLayoutId id="2147483662" r:id="rId19"/>
    <p:sldLayoutId id="2147483663" r:id="rId20"/>
    <p:sldLayoutId id="2147483680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61970" rtl="0" eaLnBrk="1" latinLnBrk="0" hangingPunct="1">
        <a:spcBef>
          <a:spcPct val="0"/>
        </a:spcBef>
        <a:buNone/>
        <a:defRPr sz="3667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spcBef>
          <a:spcPts val="500"/>
        </a:spcBef>
        <a:buClr>
          <a:srgbClr val="002060"/>
        </a:buClr>
        <a:buFont typeface="Arial" pitchFamily="34" charset="0"/>
        <a:buChar char="•"/>
        <a:defRPr sz="2667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380985" indent="-190492" algn="l" defTabSz="761970" rtl="0" eaLnBrk="1" latinLnBrk="0" hangingPunct="1">
        <a:spcBef>
          <a:spcPts val="250"/>
        </a:spcBef>
        <a:spcAft>
          <a:spcPts val="250"/>
        </a:spcAft>
        <a:buClr>
          <a:srgbClr val="002060"/>
        </a:buClr>
        <a:buFont typeface="Arial" pitchFamily="34" charset="0"/>
        <a:buChar char="–"/>
        <a:defRPr sz="2333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571477" indent="-190492" algn="l" defTabSz="761970" rtl="0" eaLnBrk="1" latinLnBrk="0" hangingPunct="1">
        <a:spcBef>
          <a:spcPts val="0"/>
        </a:spcBef>
        <a:buClr>
          <a:srgbClr val="002060"/>
        </a:buClr>
        <a:buFont typeface="Arial" pitchFamily="34" charset="0"/>
        <a:buChar char="•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761970" indent="-190492" algn="l" defTabSz="761970" rtl="0" eaLnBrk="1" latinLnBrk="0" hangingPunct="1">
        <a:spcBef>
          <a:spcPts val="0"/>
        </a:spcBef>
        <a:buClr>
          <a:srgbClr val="002060"/>
        </a:buClr>
        <a:buFont typeface="Arial" pitchFamily="34" charset="0"/>
        <a:buChar char="–"/>
        <a:defRPr sz="1667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952462" indent="-190492" algn="l" defTabSz="761970" rtl="0" eaLnBrk="1" latinLnBrk="0" hangingPunct="1">
        <a:spcBef>
          <a:spcPts val="0"/>
        </a:spcBef>
        <a:buClr>
          <a:srgbClr val="002060"/>
        </a:buClr>
        <a:buFont typeface="Arial" pitchFamily="34" charset="0"/>
        <a:buChar char="»"/>
        <a:defRPr sz="1667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7.png"/><Relationship Id="rId9" Type="http://schemas.openxmlformats.org/officeDocument/2006/relationships/image" Target="../media/image3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3.e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5.emf"/><Relationship Id="rId4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nbviewer.ipython.org/github/cse40647/cse40647.sp14/blob/master/30%20-%20Boosting.ipyn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7" Type="http://schemas.openxmlformats.org/officeDocument/2006/relationships/image" Target="../media/image51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jpg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9.png"/><Relationship Id="rId7" Type="http://schemas.openxmlformats.org/officeDocument/2006/relationships/image" Target="../media/image5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nbviewer.ipython.org/github/anfibil/cse40647.sp14/blob/master/32%20-%20Stacking%20&amp;%20Blending.ipynb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Ensembles Methods for Classification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6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4AC8-A13E-44EA-B0C3-A4C74ADA663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190500" y="666750"/>
            <a:ext cx="7222537" cy="793750"/>
          </a:xfrm>
          <a:prstGeom prst="rect">
            <a:avLst/>
          </a:prstGeom>
        </p:spPr>
        <p:txBody>
          <a:bodyPr vert="horz" lIns="76200" tIns="38100" rIns="76200" bIns="381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r>
              <a:rPr lang="en-US" sz="2667" spc="-2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Bagging Example 3 (2)</a:t>
            </a:r>
            <a:endParaRPr lang="en-US" sz="2667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1270000"/>
            <a:ext cx="5270500" cy="319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20549" y="4470472"/>
            <a:ext cx="14085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Accuracy: 100%</a:t>
            </a:r>
          </a:p>
        </p:txBody>
      </p:sp>
    </p:spTree>
    <p:extLst>
      <p:ext uri="{BB962C8B-B14F-4D97-AF65-F5344CB8AC3E}">
        <p14:creationId xmlns:p14="http://schemas.microsoft.com/office/powerpoint/2010/main" val="25032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500" y="1714500"/>
            <a:ext cx="7222537" cy="33655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Works well if the base classifiers are unstable (complement each other)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Increased accuracy because it </a:t>
            </a:r>
            <a:r>
              <a:rPr lang="en-US" b="1" i="1" dirty="0"/>
              <a:t>reduces the variance</a:t>
            </a:r>
            <a:r>
              <a:rPr lang="en-US" dirty="0"/>
              <a:t> of the individual classifier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Does not focus on any particular instance of the training data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Therefore, less susceptible to model over-fitting when applied to noisy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4AC8-A13E-44EA-B0C3-A4C74ADA663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190500" y="857250"/>
            <a:ext cx="7222537" cy="793750"/>
          </a:xfrm>
          <a:prstGeom prst="rect">
            <a:avLst/>
          </a:prstGeom>
        </p:spPr>
        <p:txBody>
          <a:bodyPr vert="horz" lIns="76200" tIns="38100" rIns="76200" bIns="381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r>
              <a:rPr lang="en-US" sz="3500" spc="-2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Bagging Summary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81555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4AC8-A13E-44EA-B0C3-A4C74ADA663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190500" y="857250"/>
            <a:ext cx="7222537" cy="793750"/>
          </a:xfrm>
          <a:prstGeom prst="rect">
            <a:avLst/>
          </a:prstGeom>
        </p:spPr>
        <p:txBody>
          <a:bodyPr vert="horz" lIns="76200" tIns="38100" rIns="76200" bIns="381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r>
              <a:rPr lang="en-US" sz="3500" spc="-2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Boosting</a:t>
            </a:r>
            <a:endParaRPr lang="en-US" sz="3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differences with respect to bagging:</a:t>
            </a:r>
          </a:p>
          <a:p>
            <a:pPr lvl="1"/>
            <a:r>
              <a:rPr lang="en-US" dirty="0" smtClean="0"/>
              <a:t>It is iterative:</a:t>
            </a:r>
          </a:p>
          <a:p>
            <a:pPr lvl="2"/>
            <a:r>
              <a:rPr lang="en-US" b="1" dirty="0" smtClean="0"/>
              <a:t>Bagging: </a:t>
            </a:r>
            <a:r>
              <a:rPr lang="en-US" dirty="0" smtClean="0"/>
              <a:t>Each individual classifier is independent</a:t>
            </a:r>
          </a:p>
          <a:p>
            <a:pPr lvl="2"/>
            <a:r>
              <a:rPr lang="en-US" b="1" dirty="0" smtClean="0"/>
              <a:t>Boosting: </a:t>
            </a:r>
            <a:endParaRPr lang="en-US" dirty="0" smtClean="0"/>
          </a:p>
          <a:p>
            <a:pPr lvl="3"/>
            <a:r>
              <a:rPr lang="en-US" dirty="0" smtClean="0"/>
              <a:t>Looks at the errors from previous classifiers to decide what to focus on for the next iteration</a:t>
            </a:r>
          </a:p>
          <a:p>
            <a:pPr lvl="3"/>
            <a:r>
              <a:rPr lang="en-US" dirty="0" smtClean="0"/>
              <a:t>Successive classifiers depend on their predecessors</a:t>
            </a:r>
          </a:p>
          <a:p>
            <a:pPr lvl="3"/>
            <a:r>
              <a:rPr lang="en-US" dirty="0" smtClean="0"/>
              <a:t>Key idea: place more weight on “hard” examples (i.e., instances that were misclassified on previous iterations)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4AC8-A13E-44EA-B0C3-A4C74ADA663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190500" y="857250"/>
            <a:ext cx="7222537" cy="793750"/>
          </a:xfrm>
          <a:prstGeom prst="rect">
            <a:avLst/>
          </a:prstGeom>
        </p:spPr>
        <p:txBody>
          <a:bodyPr vert="horz" lIns="76200" tIns="38100" rIns="76200" bIns="381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r>
              <a:rPr lang="en-US" sz="3500" spc="-2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Boosting</a:t>
            </a:r>
            <a:endParaRPr lang="en-US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1714500"/>
                <a:ext cx="7302500" cy="3016030"/>
              </a:xfrm>
            </p:spPr>
            <p:txBody>
              <a:bodyPr wrap="square">
                <a:normAutofit lnSpcReduction="10000"/>
              </a:bodyPr>
              <a:lstStyle/>
              <a:p>
                <a:pPr>
                  <a:defRPr/>
                </a:pPr>
                <a:r>
                  <a:rPr lang="en-US" dirty="0"/>
                  <a:t>An iterative procedure to adaptively change distribution of training data by focusing more on previously misclassified records</a:t>
                </a:r>
              </a:p>
              <a:p>
                <a:pPr lvl="1">
                  <a:defRPr/>
                </a:pPr>
                <a:r>
                  <a:rPr lang="en-US" dirty="0"/>
                  <a:t>Initially,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records are assigned equal weights</a:t>
                </a:r>
              </a:p>
              <a:p>
                <a:pPr lvl="1">
                  <a:defRPr/>
                </a:pPr>
                <a:r>
                  <a:rPr lang="en-US" dirty="0"/>
                  <a:t>Unlike bagging, weights may change at the end of a boosting </a:t>
                </a:r>
                <a:r>
                  <a:rPr lang="en-US" dirty="0" smtClean="0"/>
                  <a:t>round</a:t>
                </a:r>
                <a:endParaRPr lang="en-US" dirty="0"/>
              </a:p>
              <a:p>
                <a:pPr lvl="1">
                  <a:defRPr/>
                </a:pPr>
                <a:r>
                  <a:rPr lang="en-US" dirty="0" smtClean="0"/>
                  <a:t>Different implementations vary in terms of (1) how the weights of the training examples are updated and (2) how the predictions are combined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85900"/>
                <a:ext cx="8763000" cy="3619236"/>
              </a:xfrm>
              <a:blipFill rotWithShape="0">
                <a:blip r:embed="rId2"/>
                <a:stretch>
                  <a:fillRect l="-1253" t="-3035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381500" y="1651001"/>
            <a:ext cx="1847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047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4AC8-A13E-44EA-B0C3-A4C74ADA663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190500" y="857250"/>
            <a:ext cx="7222537" cy="793750"/>
          </a:xfrm>
          <a:prstGeom prst="rect">
            <a:avLst/>
          </a:prstGeom>
        </p:spPr>
        <p:txBody>
          <a:bodyPr vert="horz" lIns="76200" tIns="38100" rIns="76200" bIns="381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r>
              <a:rPr lang="en-US" sz="3500" spc="-2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Boosting</a:t>
            </a:r>
            <a:endParaRPr lang="en-US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4381500" y="1651001"/>
            <a:ext cx="1847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5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500" y="1587500"/>
            <a:ext cx="7222537" cy="3175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Records that are wrongly classified will have their weights increased</a:t>
            </a:r>
          </a:p>
          <a:p>
            <a:pPr>
              <a:defRPr/>
            </a:pPr>
            <a:r>
              <a:rPr lang="en-US" dirty="0"/>
              <a:t>Records that are classified correctly will have their weights </a:t>
            </a:r>
            <a:r>
              <a:rPr lang="en-US" dirty="0" smtClean="0"/>
              <a:t>decreased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sz="1417" dirty="0"/>
          </a:p>
          <a:p>
            <a:pPr>
              <a:spcBef>
                <a:spcPct val="50000"/>
              </a:spcBef>
            </a:pPr>
            <a:endParaRPr lang="en-US" altLang="zh-HK" sz="1417" dirty="0">
              <a:latin typeface="Calibri" panose="020F05020202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HK" sz="1417" dirty="0">
                <a:latin typeface="Calibri" panose="020F0502020204030204" pitchFamily="34" charset="0"/>
              </a:rPr>
              <a:t>Example 4 is hard to classify</a:t>
            </a:r>
          </a:p>
          <a:p>
            <a:pPr>
              <a:spcBef>
                <a:spcPct val="50000"/>
              </a:spcBef>
            </a:pPr>
            <a:r>
              <a:rPr lang="en-US" altLang="zh-HK" sz="1417" dirty="0">
                <a:latin typeface="Calibri" panose="020F0502020204030204" pitchFamily="34" charset="0"/>
              </a:rPr>
              <a:t>Its weight is increased, therefore it is more likely to be chosen again in subsequent rounds</a:t>
            </a:r>
          </a:p>
          <a:p>
            <a:pPr marL="0" indent="0">
              <a:buNone/>
              <a:defRPr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44500" y="3111500"/>
            <a:ext cx="6731000" cy="793750"/>
          </a:xfrm>
          <a:prstGeom prst="rect">
            <a:avLst/>
          </a:prstGeom>
        </p:spPr>
      </p:pic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286000" y="3683000"/>
            <a:ext cx="254000" cy="2540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zh-HK" sz="1500">
              <a:latin typeface="Calibri" panose="020F0502020204030204" pitchFamily="34" charset="0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794000" y="3683000"/>
            <a:ext cx="254000" cy="2540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zh-HK" sz="1500">
              <a:latin typeface="Calibri" panose="020F0502020204030204" pitchFamily="34" charset="0"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254500" y="3683000"/>
            <a:ext cx="254000" cy="2540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zh-HK" sz="1500">
              <a:latin typeface="Calibri" panose="020F0502020204030204" pitchFamily="34" charset="0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270500" y="3683000"/>
            <a:ext cx="254000" cy="2540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zh-HK" sz="1500">
              <a:latin typeface="Calibri" panose="020F0502020204030204" pitchFamily="34" charset="0"/>
            </a:endParaRP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6794500" y="3683000"/>
            <a:ext cx="254000" cy="2540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zh-HK" sz="15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15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4AC8-A13E-44EA-B0C3-A4C74ADA663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190500" y="857250"/>
            <a:ext cx="7222537" cy="793750"/>
          </a:xfrm>
          <a:prstGeom prst="rect">
            <a:avLst/>
          </a:prstGeom>
        </p:spPr>
        <p:txBody>
          <a:bodyPr vert="horz" lIns="76200" tIns="38100" rIns="76200" bIns="381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r>
              <a:rPr lang="en-US" sz="3500" spc="-2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Boosting</a:t>
            </a:r>
            <a:endParaRPr lang="en-US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4381500" y="1651001"/>
            <a:ext cx="1847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1587500"/>
                <a:ext cx="7222537" cy="3175000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80000"/>
                  </a:lnSpc>
                  <a:defRPr/>
                </a:pPr>
                <a:r>
                  <a:rPr lang="en-US" altLang="zh-HK" sz="2500" dirty="0"/>
                  <a:t>Equal weights are assigned to each training instance (1/N for round 1) at first round</a:t>
                </a: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altLang="zh-HK" sz="2500" dirty="0"/>
                  <a:t>After a classifier </a:t>
                </a:r>
                <a14:m>
                  <m:oMath xmlns:m="http://schemas.openxmlformats.org/officeDocument/2006/math">
                    <m:r>
                      <a:rPr lang="en-US" altLang="zh-HK" sz="2500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HK" sz="2500" b="1" i="1" baseline="-25000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HK" sz="2500" baseline="-25000" dirty="0"/>
                  <a:t> </a:t>
                </a:r>
                <a:r>
                  <a:rPr lang="en-US" altLang="zh-HK" sz="2500" dirty="0"/>
                  <a:t>is learned, the weights are adjusted to allow the subsequent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5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500" b="1" i="1" dirty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HK" sz="2500" b="1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HK" sz="2500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HK" sz="25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HK" sz="2500" dirty="0"/>
                  <a:t> to “</a:t>
                </a:r>
                <a:r>
                  <a:rPr lang="en-US" altLang="ja-JP" sz="2500" dirty="0"/>
                  <a:t>pay more attention” to data that were misclassified by </a:t>
                </a:r>
                <a14:m>
                  <m:oMath xmlns:m="http://schemas.openxmlformats.org/officeDocument/2006/math">
                    <m:r>
                      <a:rPr lang="en-US" altLang="ja-JP" sz="2500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ja-JP" sz="2500" b="1" i="1" baseline="-25000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ja-JP" sz="2500" dirty="0"/>
                  <a:t>.</a:t>
                </a: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altLang="zh-HK" sz="2500" dirty="0"/>
                  <a:t>Final boosted classifier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5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500" b="1" i="1" dirty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HK" sz="2500" b="1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HK" sz="2500" dirty="0"/>
                  <a:t> combines the votes of each individual classifier</a:t>
                </a:r>
              </a:p>
              <a:p>
                <a:pPr lvl="1">
                  <a:lnSpc>
                    <a:spcPct val="80000"/>
                  </a:lnSpc>
                  <a:defRPr/>
                </a:pPr>
                <a:r>
                  <a:rPr lang="en-US" altLang="zh-HK" sz="2167" dirty="0"/>
                  <a:t>Weight of each classifier</a:t>
                </a:r>
                <a:r>
                  <a:rPr lang="en-US" altLang="ja-JP" sz="2167" dirty="0"/>
                  <a:t>’s vote is a function of its accuracy</a:t>
                </a: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altLang="zh-HK" sz="2500" b="1" dirty="0" err="1"/>
                  <a:t>Adaboost</a:t>
                </a:r>
                <a:r>
                  <a:rPr lang="en-US" altLang="zh-HK" sz="2500" dirty="0"/>
                  <a:t> – popular boosting algorithm</a:t>
                </a:r>
              </a:p>
              <a:p>
                <a:pPr marL="0" indent="0">
                  <a:buNone/>
                  <a:defRPr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33500"/>
                <a:ext cx="8667044" cy="3810000"/>
              </a:xfrm>
              <a:blipFill rotWithShape="0">
                <a:blip r:embed="rId2"/>
                <a:stretch>
                  <a:fillRect l="-1267" t="-4000" r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3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/>
              <a:t>Adaboost</a:t>
            </a:r>
            <a:r>
              <a:rPr lang="en-US" b="1" dirty="0" smtClean="0"/>
              <a:t> (Adaptive Boost)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har char="•"/>
              <a:defRPr sz="2222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15896" indent="-198421" eaLnBrk="0" hangingPunct="0">
              <a:spcBef>
                <a:spcPct val="20000"/>
              </a:spcBef>
              <a:buChar char="–"/>
              <a:defRPr sz="1944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793687" indent="-158737" eaLnBrk="0" hangingPunct="0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111161" indent="-158737" eaLnBrk="0" hangingPunct="0">
              <a:spcBef>
                <a:spcPct val="20000"/>
              </a:spcBef>
              <a:buChar char="–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428635" indent="-158737" eaLnBrk="0" hangingPunct="0">
              <a:spcBef>
                <a:spcPct val="20000"/>
              </a:spcBef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746110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063585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381060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698534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FA97073-9F5C-4922-B2D9-40FF44CE6159}" type="slidenum">
              <a:rPr lang="en-US" altLang="zh-HK" sz="972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HK" sz="972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7500" y="1646891"/>
            <a:ext cx="5715000" cy="3143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HK" dirty="0" smtClean="0"/>
              <a:t>Input:</a:t>
            </a:r>
          </a:p>
          <a:p>
            <a:pPr lvl="1" eaLnBrk="1" hangingPunct="1">
              <a:defRPr/>
            </a:pPr>
            <a:r>
              <a:rPr lang="en-US" altLang="zh-HK" dirty="0" smtClean="0"/>
              <a:t>Training set D containing </a:t>
            </a:r>
            <a:r>
              <a:rPr lang="en-US" altLang="zh-HK" b="1" i="1" dirty="0" smtClean="0"/>
              <a:t>N</a:t>
            </a:r>
            <a:r>
              <a:rPr lang="en-US" altLang="zh-HK" dirty="0" smtClean="0"/>
              <a:t> instances</a:t>
            </a:r>
          </a:p>
          <a:p>
            <a:pPr lvl="1" eaLnBrk="1" hangingPunct="1">
              <a:defRPr/>
            </a:pPr>
            <a:r>
              <a:rPr lang="en-US" altLang="zh-HK" i="1" dirty="0" smtClean="0"/>
              <a:t>T</a:t>
            </a:r>
            <a:r>
              <a:rPr lang="en-US" altLang="zh-HK" dirty="0" smtClean="0"/>
              <a:t> rounds</a:t>
            </a:r>
          </a:p>
          <a:p>
            <a:pPr lvl="1" eaLnBrk="1" hangingPunct="1">
              <a:defRPr/>
            </a:pPr>
            <a:r>
              <a:rPr lang="en-US" altLang="zh-HK" dirty="0" smtClean="0"/>
              <a:t>A classification learning scheme</a:t>
            </a:r>
          </a:p>
          <a:p>
            <a:pPr eaLnBrk="1" hangingPunct="1">
              <a:defRPr/>
            </a:pPr>
            <a:r>
              <a:rPr lang="en-US" altLang="zh-HK" dirty="0" smtClean="0"/>
              <a:t>Output: </a:t>
            </a:r>
          </a:p>
          <a:p>
            <a:pPr lvl="1" eaLnBrk="1" hangingPunct="1">
              <a:defRPr/>
            </a:pPr>
            <a:r>
              <a:rPr lang="en-US" altLang="zh-HK" dirty="0" smtClean="0"/>
              <a:t>A composite model</a:t>
            </a:r>
          </a:p>
        </p:txBody>
      </p:sp>
    </p:spTree>
    <p:extLst>
      <p:ext uri="{BB962C8B-B14F-4D97-AF65-F5344CB8AC3E}">
        <p14:creationId xmlns:p14="http://schemas.microsoft.com/office/powerpoint/2010/main" val="82405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/>
              <a:t>Adaboost</a:t>
            </a:r>
            <a:r>
              <a:rPr lang="en-US" b="1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Training Phase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har char="•"/>
              <a:defRPr sz="2222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15896" indent="-198421" eaLnBrk="0" hangingPunct="0">
              <a:spcBef>
                <a:spcPct val="20000"/>
              </a:spcBef>
              <a:buChar char="–"/>
              <a:defRPr sz="1944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793687" indent="-158737" eaLnBrk="0" hangingPunct="0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111161" indent="-158737" eaLnBrk="0" hangingPunct="0">
              <a:spcBef>
                <a:spcPct val="20000"/>
              </a:spcBef>
              <a:buChar char="–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428635" indent="-158737" eaLnBrk="0" hangingPunct="0">
              <a:spcBef>
                <a:spcPct val="20000"/>
              </a:spcBef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746110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063585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381060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698534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231C29A-307D-47E7-B27F-A9E5B3C0C438}" type="slidenum">
              <a:rPr lang="en-US" altLang="zh-HK" sz="972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HK" sz="97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4000" y="1660745"/>
                <a:ext cx="6858000" cy="3143250"/>
              </a:xfrm>
            </p:spPr>
            <p:txBody>
              <a:bodyPr>
                <a:norm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altLang="zh-HK" sz="1944" dirty="0"/>
                  <a:t>Training data </a:t>
                </a:r>
                <a14:m>
                  <m:oMath xmlns:m="http://schemas.openxmlformats.org/officeDocument/2006/math">
                    <m:r>
                      <a:rPr lang="en-US" altLang="zh-HK" sz="1944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HK" sz="1944" dirty="0"/>
                  <a:t> contain </a:t>
                </a:r>
                <a14:m>
                  <m:oMath xmlns:m="http://schemas.openxmlformats.org/officeDocument/2006/math">
                    <m:r>
                      <a:rPr lang="en-US" altLang="zh-HK" sz="1944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HK" sz="1944" dirty="0"/>
                  <a:t> labeled data :</a:t>
                </a:r>
              </a:p>
              <a:p>
                <a:pPr lvl="1">
                  <a:lnSpc>
                    <a:spcPct val="8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HK" sz="161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HK" sz="1611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HK" sz="1611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HK" sz="161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HK" sz="1611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HK" sz="1611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HK" sz="1611" i="1" dirty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US" altLang="zh-HK" sz="1611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HK" sz="1611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HK" sz="161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HK" sz="1611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HK" sz="1611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HK" sz="1611" i="1" dirty="0">
                        <a:latin typeface="Cambria Math" panose="02040503050406030204" pitchFamily="18" charset="0"/>
                      </a:rPr>
                      <m:t> ), (</m:t>
                    </m:r>
                    <m:r>
                      <a:rPr lang="en-US" altLang="zh-HK" sz="1611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HK" sz="1611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HK" sz="161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HK" sz="1611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HK" sz="1611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HK" sz="1611" i="1" dirty="0">
                        <a:latin typeface="Cambria Math" panose="02040503050406030204" pitchFamily="18" charset="0"/>
                      </a:rPr>
                      <m:t>),….(</m:t>
                    </m:r>
                    <m:sSub>
                      <m:sSubPr>
                        <m:ctrlPr>
                          <a:rPr lang="en-US" altLang="zh-HK" sz="161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611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HK" sz="1611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HK" sz="1611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HK" sz="161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611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HK" sz="1611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HK" sz="161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HK" sz="1611" dirty="0"/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altLang="zh-HK" sz="1944" dirty="0"/>
                  <a:t>Initially assign equal weight </a:t>
                </a:r>
                <a14:m>
                  <m:oMath xmlns:m="http://schemas.openxmlformats.org/officeDocument/2006/math">
                    <m:r>
                      <a:rPr lang="en-US" altLang="zh-HK" sz="1944" i="1" dirty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zh-HK" sz="1944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HK" sz="1944" dirty="0"/>
                  <a:t> to each data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altLang="zh-HK" sz="1944" dirty="0"/>
                  <a:t>To generate </a:t>
                </a:r>
                <a14:m>
                  <m:oMath xmlns:m="http://schemas.openxmlformats.org/officeDocument/2006/math">
                    <m:r>
                      <a:rPr lang="en-US" altLang="zh-HK" sz="1944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HK" sz="1944" dirty="0"/>
                  <a:t> base classifiers, we need </a:t>
                </a:r>
                <a14:m>
                  <m:oMath xmlns:m="http://schemas.openxmlformats.org/officeDocument/2006/math">
                    <m:r>
                      <a:rPr lang="en-US" altLang="zh-HK" sz="1944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HK" sz="1944" dirty="0"/>
                  <a:t> rounds or iterations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altLang="zh-HK" sz="1944" dirty="0"/>
                  <a:t>Round </a:t>
                </a:r>
                <a14:m>
                  <m:oMath xmlns:m="http://schemas.openxmlformats.org/officeDocument/2006/math">
                    <m:r>
                      <a:rPr lang="en-US" altLang="zh-HK" sz="1944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HK" sz="1944" dirty="0"/>
                  <a:t>:</a:t>
                </a:r>
              </a:p>
              <a:p>
                <a:pPr lvl="1">
                  <a:lnSpc>
                    <a:spcPct val="80000"/>
                  </a:lnSpc>
                  <a:defRPr/>
                </a:pPr>
                <a:r>
                  <a:rPr lang="en-US" altLang="zh-HK" sz="1611" dirty="0"/>
                  <a:t>data from </a:t>
                </a:r>
                <a14:m>
                  <m:oMath xmlns:m="http://schemas.openxmlformats.org/officeDocument/2006/math">
                    <m:r>
                      <a:rPr lang="en-US" altLang="zh-HK" sz="1611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HK" sz="1611" dirty="0"/>
                  <a:t> are sampled with replacement , to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61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1611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HK" sz="1611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HK" sz="1611" dirty="0"/>
                  <a:t> (size </a:t>
                </a:r>
                <a14:m>
                  <m:oMath xmlns:m="http://schemas.openxmlformats.org/officeDocument/2006/math">
                    <m:r>
                      <a:rPr lang="en-US" altLang="zh-HK" sz="1611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HK" sz="1611" dirty="0"/>
                  <a:t>)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altLang="zh-HK" sz="1944" dirty="0"/>
                  <a:t>Each data’</a:t>
                </a:r>
                <a:r>
                  <a:rPr lang="en-US" altLang="ja-JP" sz="1944" dirty="0"/>
                  <a:t>s chance of being selected in the next rounds depends on its weight</a:t>
                </a:r>
              </a:p>
              <a:p>
                <a:pPr lvl="1" eaLnBrk="1" hangingPunct="1">
                  <a:lnSpc>
                    <a:spcPct val="80000"/>
                  </a:lnSpc>
                  <a:defRPr/>
                </a:pPr>
                <a:r>
                  <a:rPr lang="en-US" altLang="zh-HK" sz="1667" dirty="0"/>
                  <a:t>Each time the new sample is generated directly from the training data </a:t>
                </a:r>
                <a14:m>
                  <m:oMath xmlns:m="http://schemas.openxmlformats.org/officeDocument/2006/math">
                    <m:r>
                      <a:rPr lang="en-US" altLang="zh-HK" sz="1667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HK" sz="1667" dirty="0"/>
                  <a:t> with different sampling probability according to the weights; these weights are not zero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04800" y="1421394"/>
                <a:ext cx="8229600" cy="3771900"/>
              </a:xfrm>
              <a:blipFill rotWithShape="0">
                <a:blip r:embed="rId3"/>
                <a:stretch>
                  <a:fillRect l="-889" t="-3231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15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/>
              <a:t>Adaboost</a:t>
            </a:r>
            <a:r>
              <a:rPr lang="en-US" b="1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Training Phase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har char="•"/>
              <a:defRPr sz="2222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15896" indent="-198421" eaLnBrk="0" hangingPunct="0">
              <a:spcBef>
                <a:spcPct val="20000"/>
              </a:spcBef>
              <a:buChar char="–"/>
              <a:defRPr sz="1944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793687" indent="-158737" eaLnBrk="0" hangingPunct="0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111161" indent="-158737" eaLnBrk="0" hangingPunct="0">
              <a:spcBef>
                <a:spcPct val="20000"/>
              </a:spcBef>
              <a:buChar char="–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428635" indent="-158737" eaLnBrk="0" hangingPunct="0">
              <a:spcBef>
                <a:spcPct val="20000"/>
              </a:spcBef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746110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063585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381060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698534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F03AE87-DC26-4919-95F2-608DD96C0E62}" type="slidenum">
              <a:rPr lang="en-US" altLang="zh-HK" sz="972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HK" sz="97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7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81000" y="1667095"/>
                <a:ext cx="6921500" cy="3143250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defRPr/>
                </a:pPr>
                <a:r>
                  <a:rPr lang="en-US" dirty="0" smtClean="0"/>
                  <a:t>Base classifier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is derived from training data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eaLnBrk="1" hangingPunct="1">
                  <a:defRPr/>
                </a:pPr>
                <a:r>
                  <a:rPr lang="en-US" dirty="0" smtClean="0"/>
                  <a:t>Error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is tested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eaLnBrk="1" hangingPunct="1">
                  <a:defRPr/>
                </a:pPr>
                <a:r>
                  <a:rPr lang="en-US" dirty="0" smtClean="0"/>
                  <a:t>Weights of training data are adjusted depending on how they were classified</a:t>
                </a:r>
              </a:p>
              <a:p>
                <a:pPr lvl="1" eaLnBrk="1" hangingPunct="1">
                  <a:defRPr/>
                </a:pPr>
                <a:r>
                  <a:rPr lang="en-US" dirty="0" smtClean="0"/>
                  <a:t>Correctly classified: Decrease weight</a:t>
                </a:r>
              </a:p>
              <a:p>
                <a:pPr lvl="1" eaLnBrk="1" hangingPunct="1">
                  <a:defRPr/>
                </a:pPr>
                <a:r>
                  <a:rPr lang="en-US" dirty="0" smtClean="0"/>
                  <a:t>Incorrectly classified: Increase weight</a:t>
                </a:r>
              </a:p>
              <a:p>
                <a:pPr eaLnBrk="1" hangingPunct="1">
                  <a:defRPr/>
                </a:pPr>
                <a:r>
                  <a:rPr lang="en-US" dirty="0" smtClean="0"/>
                  <a:t>Weight of a data indicates how hard it is to classify it (directly proportional)</a:t>
                </a:r>
              </a:p>
            </p:txBody>
          </p:sp>
        </mc:Choice>
        <mc:Fallback xmlns="">
          <p:sp>
            <p:nvSpPr>
              <p:cNvPr id="471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57200" y="1429014"/>
                <a:ext cx="8305800" cy="3771900"/>
              </a:xfrm>
              <a:blipFill rotWithShape="0">
                <a:blip r:embed="rId3"/>
                <a:stretch>
                  <a:fillRect l="-1467" t="-4523" r="-1321" b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5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err="1" smtClean="0"/>
              <a:t>Adaboost</a:t>
            </a:r>
            <a:r>
              <a:rPr lang="en-US" b="1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Testing Phase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har char="•"/>
              <a:defRPr sz="2222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15896" indent="-198421" eaLnBrk="0" hangingPunct="0">
              <a:spcBef>
                <a:spcPct val="20000"/>
              </a:spcBef>
              <a:buChar char="–"/>
              <a:defRPr sz="1944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793687" indent="-158737" eaLnBrk="0" hangingPunct="0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111161" indent="-158737" eaLnBrk="0" hangingPunct="0">
              <a:spcBef>
                <a:spcPct val="20000"/>
              </a:spcBef>
              <a:buChar char="–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428635" indent="-158737" eaLnBrk="0" hangingPunct="0">
              <a:spcBef>
                <a:spcPct val="20000"/>
              </a:spcBef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746110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063585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381060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698534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07BBC07-CBD6-425A-A491-76E46BCBF6C0}" type="slidenum">
              <a:rPr lang="en-US" altLang="zh-HK" sz="972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HK" sz="972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51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81000" y="1646891"/>
                <a:ext cx="6667500" cy="3143250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HK" sz="2000" dirty="0"/>
                  <a:t>The lower a classifier error rate, the more accurate it is, and therefore, the higher its weight for voting should be</a:t>
                </a:r>
              </a:p>
              <a:p>
                <a:pPr eaLnBrk="1" hangingPunct="1"/>
                <a:r>
                  <a:rPr lang="en-US" altLang="zh-HK" sz="2000" dirty="0"/>
                  <a:t>Weight of a classifier </a:t>
                </a:r>
                <a14:m>
                  <m:oMath xmlns:m="http://schemas.openxmlformats.org/officeDocument/2006/math">
                    <m:r>
                      <a:rPr lang="en-US" altLang="zh-HK" sz="20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HK" sz="20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sz="2000" dirty="0"/>
                  <a:t>’</a:t>
                </a:r>
                <a:r>
                  <a:rPr lang="en-US" altLang="ja-JP" sz="2000" dirty="0"/>
                  <a:t>s vote is </a:t>
                </a:r>
              </a:p>
              <a:p>
                <a:pPr eaLnBrk="1" hangingPunct="1"/>
                <a:endParaRPr lang="en-US" altLang="zh-HK" sz="2000" dirty="0"/>
              </a:p>
              <a:p>
                <a:pPr eaLnBrk="1" hangingPunct="1"/>
                <a:endParaRPr lang="en-US" altLang="zh-HK" sz="1667" dirty="0"/>
              </a:p>
              <a:p>
                <a:pPr eaLnBrk="1" hangingPunct="1"/>
                <a:r>
                  <a:rPr lang="en-US" altLang="zh-HK" sz="2000" dirty="0"/>
                  <a:t>Testing: </a:t>
                </a:r>
              </a:p>
              <a:p>
                <a:pPr lvl="1" eaLnBrk="1" hangingPunct="1"/>
                <a:r>
                  <a:rPr lang="en-US" altLang="zh-HK" sz="1500" dirty="0"/>
                  <a:t>For each class </a:t>
                </a:r>
                <a14:m>
                  <m:oMath xmlns:m="http://schemas.openxmlformats.org/officeDocument/2006/math">
                    <m:r>
                      <a:rPr lang="en-US" altLang="zh-HK" sz="15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HK" sz="1500" dirty="0"/>
                  <a:t>, sum the weights of each classifier that assigned class </a:t>
                </a:r>
                <a14:m>
                  <m:oMath xmlns:m="http://schemas.openxmlformats.org/officeDocument/2006/math">
                    <m:r>
                      <a:rPr lang="en-US" altLang="zh-HK" sz="15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HK" sz="1500" dirty="0"/>
                  <a:t> to </a:t>
                </a:r>
                <a14:m>
                  <m:oMath xmlns:m="http://schemas.openxmlformats.org/officeDocument/2006/math">
                    <m:r>
                      <a:rPr lang="en-US" altLang="zh-HK" sz="15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HK" sz="1500" dirty="0"/>
                  <a:t> (unseen data)</a:t>
                </a:r>
              </a:p>
              <a:p>
                <a:pPr lvl="1" eaLnBrk="1" hangingPunct="1"/>
                <a:r>
                  <a:rPr lang="en-US" altLang="zh-HK" sz="1500" dirty="0"/>
                  <a:t>The class with the highest sum is the WINNER!</a:t>
                </a:r>
              </a:p>
              <a:p>
                <a:pPr eaLnBrk="1" hangingPunct="1"/>
                <a:endParaRPr lang="en-US" altLang="zh-HK" sz="2000" dirty="0"/>
              </a:p>
            </p:txBody>
          </p:sp>
        </mc:Choice>
        <mc:Fallback xmlns="">
          <p:sp>
            <p:nvSpPr>
              <p:cNvPr id="532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57200" y="1404769"/>
                <a:ext cx="8001000" cy="3771900"/>
              </a:xfrm>
              <a:blipFill rotWithShape="0">
                <a:blip r:embed="rId4"/>
                <a:stretch>
                  <a:fillRect l="-990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50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624436"/>
              </p:ext>
            </p:extLst>
          </p:nvPr>
        </p:nvGraphicFramePr>
        <p:xfrm>
          <a:off x="2936360" y="2730500"/>
          <a:ext cx="1730816" cy="792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5" imgW="1054100" imgH="482600" progId="Equation.3">
                  <p:embed/>
                </p:oleObj>
              </mc:Choice>
              <mc:Fallback>
                <p:oleObj name="Equation" r:id="rId5" imgW="1054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360" y="2730500"/>
                        <a:ext cx="1730816" cy="792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087112"/>
              </p:ext>
            </p:extLst>
          </p:nvPr>
        </p:nvGraphicFramePr>
        <p:xfrm>
          <a:off x="1841500" y="4512188"/>
          <a:ext cx="38100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7" imgW="2438400" imgH="431800" progId="Equation.3">
                  <p:embed/>
                </p:oleObj>
              </mc:Choice>
              <mc:Fallback>
                <p:oleObj name="Equation" r:id="rId7" imgW="2438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512188"/>
                        <a:ext cx="381000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083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500" y="1714500"/>
            <a:ext cx="7222537" cy="33655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a nutshell:</a:t>
            </a:r>
          </a:p>
          <a:p>
            <a:pPr lvl="1"/>
            <a:r>
              <a:rPr lang="en-US" dirty="0" smtClean="0"/>
              <a:t>A combination of multiple learning algorithms with the goal of achieving better predictive performance than could be obtained from any of these classifiers alone</a:t>
            </a:r>
          </a:p>
          <a:p>
            <a:pPr lvl="1"/>
            <a:r>
              <a:rPr lang="en-US" dirty="0" smtClean="0"/>
              <a:t>A meta-algorithm that can be considered to be, in itself, a supervised learning algorithm since it produces a single hypothesis</a:t>
            </a:r>
          </a:p>
          <a:p>
            <a:pPr lvl="1"/>
            <a:r>
              <a:rPr lang="en-US" dirty="0" smtClean="0"/>
              <a:t>Tend to work better when there is diversity among the models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Bagging</a:t>
            </a:r>
          </a:p>
          <a:p>
            <a:pPr lvl="2"/>
            <a:r>
              <a:rPr lang="en-US" dirty="0" smtClean="0"/>
              <a:t>Boosting</a:t>
            </a:r>
          </a:p>
          <a:p>
            <a:pPr lvl="2"/>
            <a:r>
              <a:rPr lang="en-US" dirty="0" smtClean="0"/>
              <a:t>Stacking</a:t>
            </a:r>
          </a:p>
          <a:p>
            <a:pPr lvl="2"/>
            <a:r>
              <a:rPr lang="en-US" dirty="0"/>
              <a:t>Random Forests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4AC8-A13E-44EA-B0C3-A4C74ADA66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190500" y="571500"/>
            <a:ext cx="7222537" cy="793750"/>
          </a:xfrm>
          <a:prstGeom prst="rect">
            <a:avLst/>
          </a:prstGeom>
        </p:spPr>
        <p:txBody>
          <a:bodyPr vert="horz" lIns="76200" tIns="38100" rIns="76200" bIns="381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r>
              <a:rPr lang="en-US" sz="3500" spc="-2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Ensemble Methods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05477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HK" sz="2500" b="1" dirty="0"/>
              <a:t>Example: Error and Classifier Weight in </a:t>
            </a:r>
            <a:r>
              <a:rPr lang="en-US" altLang="zh-HK" sz="2500" b="1" dirty="0" err="1"/>
              <a:t>AdaBoost</a:t>
            </a:r>
            <a:endParaRPr lang="en-US" altLang="zh-HK" sz="2500" b="1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har char="•"/>
              <a:defRPr sz="2222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15896" indent="-198421" eaLnBrk="0" hangingPunct="0">
              <a:spcBef>
                <a:spcPct val="20000"/>
              </a:spcBef>
              <a:buChar char="–"/>
              <a:defRPr sz="1944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793687" indent="-158737" eaLnBrk="0" hangingPunct="0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111161" indent="-158737" eaLnBrk="0" hangingPunct="0">
              <a:spcBef>
                <a:spcPct val="20000"/>
              </a:spcBef>
              <a:buChar char="–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428635" indent="-158737" eaLnBrk="0" hangingPunct="0">
              <a:spcBef>
                <a:spcPct val="20000"/>
              </a:spcBef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746110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063585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381060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698534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F4D7DC-98AA-42F2-BBB4-8AE6D9EC9D93}" type="slidenum">
              <a:rPr lang="en-US" altLang="zh-HK" sz="972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HK" sz="97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299" name="Rectangle 3"/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531861" y="1587500"/>
                <a:ext cx="3312583" cy="3598333"/>
              </a:xfrm>
            </p:spPr>
            <p:txBody>
              <a:bodyPr/>
              <a:lstStyle/>
              <a:p>
                <a:pPr eaLnBrk="1" hangingPunct="1"/>
                <a:r>
                  <a:rPr lang="en-US" altLang="zh-HK" sz="1667" dirty="0"/>
                  <a:t>Base classifiers: </a:t>
                </a:r>
                <a14:m>
                  <m:oMath xmlns:m="http://schemas.openxmlformats.org/officeDocument/2006/math">
                    <m:r>
                      <a:rPr lang="en-US" altLang="zh-HK" sz="1667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HK" sz="1667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HK" sz="1667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HK" sz="1667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HK" sz="1667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HK" sz="1667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HK" sz="1667" i="1" dirty="0">
                        <a:latin typeface="Cambria Math" panose="02040503050406030204" pitchFamily="18" charset="0"/>
                      </a:rPr>
                      <m:t>𝐶𝑇</m:t>
                    </m:r>
                  </m:oMath>
                </a14:m>
                <a:endParaRPr lang="en-US" altLang="zh-HK" sz="1250" dirty="0"/>
              </a:p>
              <a:p>
                <a:pPr eaLnBrk="1" hangingPunct="1"/>
                <a:r>
                  <a:rPr lang="en-US" altLang="zh-HK" sz="1667" dirty="0"/>
                  <a:t>Error rate: </a:t>
                </a:r>
              </a:p>
              <a:p>
                <a:pPr lvl="1"/>
                <a:r>
                  <a:rPr lang="en-US" altLang="zh-HK" sz="1333" i="1" dirty="0" err="1"/>
                  <a:t>i</a:t>
                </a:r>
                <a:r>
                  <a:rPr lang="en-US" altLang="zh-HK" sz="1333" dirty="0"/>
                  <a:t> = index of classifier</a:t>
                </a:r>
              </a:p>
              <a:p>
                <a:pPr lvl="1"/>
                <a:r>
                  <a:rPr lang="en-US" altLang="zh-HK" sz="1333" dirty="0"/>
                  <a:t> </a:t>
                </a:r>
                <a:r>
                  <a:rPr lang="en-US" altLang="zh-HK" sz="1333" i="1" dirty="0"/>
                  <a:t>j</a:t>
                </a:r>
                <a:r>
                  <a:rPr lang="en-US" altLang="zh-HK" sz="1333" dirty="0"/>
                  <a:t>=index of instance</a:t>
                </a:r>
              </a:p>
              <a:p>
                <a:pPr eaLnBrk="1" hangingPunct="1"/>
                <a:endParaRPr lang="en-US" altLang="zh-HK" sz="1667" dirty="0"/>
              </a:p>
              <a:p>
                <a:pPr eaLnBrk="1" hangingPunct="1"/>
                <a:endParaRPr lang="en-US" altLang="zh-HK" sz="1667" dirty="0"/>
              </a:p>
              <a:p>
                <a:pPr marL="761970" lvl="4" indent="0">
                  <a:buNone/>
                </a:pPr>
                <a:endParaRPr lang="en-US" altLang="zh-HK" sz="1250" dirty="0"/>
              </a:p>
              <a:p>
                <a:pPr eaLnBrk="1" hangingPunct="1"/>
                <a:r>
                  <a:rPr lang="en-US" altLang="zh-HK" sz="1667" dirty="0"/>
                  <a:t>Importance of a classifier: </a:t>
                </a:r>
              </a:p>
              <a:p>
                <a:pPr lvl="4" eaLnBrk="1" hangingPunct="1"/>
                <a:endParaRPr lang="en-US" altLang="zh-HK" sz="1250" dirty="0"/>
              </a:p>
            </p:txBody>
          </p:sp>
        </mc:Choice>
        <mc:Fallback xmlns="">
          <p:sp>
            <p:nvSpPr>
              <p:cNvPr id="552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638233" y="1333500"/>
                <a:ext cx="3975100" cy="4318000"/>
              </a:xfrm>
              <a:blipFill rotWithShape="0">
                <a:blip r:embed="rId4"/>
                <a:stretch>
                  <a:fillRect l="-1380" t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533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757342539"/>
              </p:ext>
            </p:extLst>
          </p:nvPr>
        </p:nvGraphicFramePr>
        <p:xfrm>
          <a:off x="698500" y="2823536"/>
          <a:ext cx="275166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5" imgW="1675673" imgH="444307" progId="Equation.3">
                  <p:embed/>
                </p:oleObj>
              </mc:Choice>
              <mc:Fallback>
                <p:oleObj name="Equation" r:id="rId5" imgW="167567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2823536"/>
                        <a:ext cx="275166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302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7"/>
          <a:srcRect r="6688"/>
          <a:stretch>
            <a:fillRect/>
          </a:stretch>
        </p:blipFill>
        <p:spPr>
          <a:xfrm>
            <a:off x="4011083" y="1923952"/>
            <a:ext cx="2910417" cy="2529417"/>
          </a:xfrm>
        </p:spPr>
      </p:pic>
      <p:graphicFrame>
        <p:nvGraphicFramePr>
          <p:cNvPr id="225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411815"/>
              </p:ext>
            </p:extLst>
          </p:nvPr>
        </p:nvGraphicFramePr>
        <p:xfrm>
          <a:off x="1016000" y="3997174"/>
          <a:ext cx="1730816" cy="792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8" imgW="1054100" imgH="482600" progId="Equation.3">
                  <p:embed/>
                </p:oleObj>
              </mc:Choice>
              <mc:Fallback>
                <p:oleObj name="Equation" r:id="rId8" imgW="1054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997174"/>
                        <a:ext cx="1730816" cy="792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61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HK" sz="2777" b="1"/>
              <a:t>Example: Data Instance Weight in AdaBoost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har char="•"/>
              <a:defRPr sz="2222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15896" indent="-198421" eaLnBrk="0" hangingPunct="0">
              <a:spcBef>
                <a:spcPct val="20000"/>
              </a:spcBef>
              <a:buChar char="–"/>
              <a:defRPr sz="1944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793687" indent="-158737" eaLnBrk="0" hangingPunct="0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111161" indent="-158737" eaLnBrk="0" hangingPunct="0">
              <a:spcBef>
                <a:spcPct val="20000"/>
              </a:spcBef>
              <a:buChar char="–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428635" indent="-158737" eaLnBrk="0" hangingPunct="0">
              <a:spcBef>
                <a:spcPct val="20000"/>
              </a:spcBef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746110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063585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381060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698534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C454152-91BF-454F-8436-18B950F362A9}" type="slidenum">
              <a:rPr lang="en-US" altLang="zh-HK" sz="972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HK" sz="97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4000" y="1714500"/>
                <a:ext cx="7048500" cy="3143250"/>
              </a:xfrm>
            </p:spPr>
            <p:txBody>
              <a:bodyPr>
                <a:norm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HK" sz="2083" dirty="0">
                    <a:latin typeface="Times New Roman" panose="02020603050405020304" pitchFamily="18" charset="0"/>
                  </a:rPr>
                  <a:t>Assume: </a:t>
                </a:r>
                <a14:m>
                  <m:oMath xmlns:m="http://schemas.openxmlformats.org/officeDocument/2006/math">
                    <m:r>
                      <a:rPr lang="en-US" altLang="zh-HK" sz="2083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HK" sz="2083" dirty="0">
                    <a:latin typeface="Times New Roman" panose="02020603050405020304" pitchFamily="18" charset="0"/>
                  </a:rPr>
                  <a:t> training data in </a:t>
                </a:r>
                <a14:m>
                  <m:oMath xmlns:m="http://schemas.openxmlformats.org/officeDocument/2006/math">
                    <m:r>
                      <a:rPr lang="en-US" altLang="zh-HK" sz="2083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HK" sz="2083" dirty="0">
                    <a:latin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HK" sz="2083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HK" sz="2083" dirty="0">
                    <a:latin typeface="Times New Roman" panose="02020603050405020304" pitchFamily="18" charset="0"/>
                  </a:rPr>
                  <a:t> rounds, </a:t>
                </a:r>
                <a14:m>
                  <m:oMath xmlns:m="http://schemas.openxmlformats.org/officeDocument/2006/math">
                    <m:r>
                      <a:rPr lang="en-US" altLang="zh-HK" sz="2083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HK" sz="2083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HK" sz="2083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HK" sz="2083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HK" sz="2083" i="1" dirty="0" err="1">
                        <a:latin typeface="Cambria Math" panose="02040503050406030204" pitchFamily="18" charset="0"/>
                      </a:rPr>
                      <m:t>𝑦𝑗</m:t>
                    </m:r>
                    <m:r>
                      <a:rPr lang="en-US" altLang="zh-HK" sz="2083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HK" sz="2083" dirty="0">
                    <a:latin typeface="Times New Roman" panose="02020603050405020304" pitchFamily="18" charset="0"/>
                  </a:rPr>
                  <a:t>are the training data, </a:t>
                </a:r>
                <a14:m>
                  <m:oMath xmlns:m="http://schemas.openxmlformats.org/officeDocument/2006/math">
                    <m:r>
                      <a:rPr lang="en-US" altLang="zh-HK" sz="2083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HK" sz="2083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HK" sz="2083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zh-HK" sz="2083" dirty="0" err="1">
                    <a:latin typeface="Times New Roman" panose="02020603050405020304" pitchFamily="18" charset="0"/>
                  </a:rPr>
                  <a:t>a</a:t>
                </a:r>
                <a:r>
                  <a:rPr lang="en-US" altLang="zh-HK" sz="2083" baseline="-25000" dirty="0" err="1">
                    <a:latin typeface="Times New Roman" panose="02020603050405020304" pitchFamily="18" charset="0"/>
                  </a:rPr>
                  <a:t>i</a:t>
                </a:r>
                <a:r>
                  <a:rPr lang="en-US" altLang="zh-HK" sz="2083" dirty="0">
                    <a:latin typeface="Times New Roman" panose="02020603050405020304" pitchFamily="18" charset="0"/>
                  </a:rPr>
                  <a:t> are the classifier and weight of the </a:t>
                </a:r>
                <a:r>
                  <a:rPr lang="en-US" altLang="zh-HK" sz="2083" i="1" dirty="0" err="1">
                    <a:latin typeface="Times New Roman" panose="02020603050405020304" pitchFamily="18" charset="0"/>
                  </a:rPr>
                  <a:t>i</a:t>
                </a:r>
                <a:r>
                  <a:rPr lang="en-US" altLang="zh-HK" sz="2083" baseline="30000" dirty="0" err="1">
                    <a:latin typeface="Times New Roman" panose="02020603050405020304" pitchFamily="18" charset="0"/>
                  </a:rPr>
                  <a:t>th</a:t>
                </a:r>
                <a:r>
                  <a:rPr lang="en-US" altLang="zh-HK" sz="2083" dirty="0">
                    <a:latin typeface="Times New Roman" panose="02020603050405020304" pitchFamily="18" charset="0"/>
                  </a:rPr>
                  <a:t> round, respectively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HK" sz="2083" dirty="0">
                    <a:latin typeface="Times New Roman" panose="02020603050405020304" pitchFamily="18" charset="0"/>
                  </a:rPr>
                  <a:t>Weight update on all training data in </a:t>
                </a:r>
                <a:r>
                  <a:rPr lang="en-US" altLang="zh-HK" sz="2083" i="1" dirty="0">
                    <a:latin typeface="Times New Roman" panose="02020603050405020304" pitchFamily="18" charset="0"/>
                  </a:rPr>
                  <a:t>D</a:t>
                </a:r>
                <a:r>
                  <a:rPr lang="en-US" altLang="zh-HK" sz="2083" dirty="0"/>
                  <a:t>: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altLang="zh-HK" sz="2083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zh-HK" sz="2083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zh-HK" sz="2083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zh-HK" sz="2083" dirty="0"/>
              </a:p>
              <a:p>
                <a:pPr lvl="4" eaLnBrk="1" hangingPunct="1">
                  <a:lnSpc>
                    <a:spcPct val="80000"/>
                  </a:lnSpc>
                </a:pPr>
                <a:endParaRPr lang="en-US" altLang="zh-HK" sz="1319" dirty="0"/>
              </a:p>
              <a:p>
                <a:pPr lvl="4" eaLnBrk="1" hangingPunct="1">
                  <a:lnSpc>
                    <a:spcPct val="80000"/>
                  </a:lnSpc>
                </a:pPr>
                <a:endParaRPr lang="en-US" altLang="zh-HK" sz="1319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zh-HK" sz="2083" dirty="0"/>
              </a:p>
            </p:txBody>
          </p:sp>
        </mc:Choice>
        <mc:Fallback xmlns="">
          <p:sp>
            <p:nvSpPr>
              <p:cNvPr id="717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04800" y="1485900"/>
                <a:ext cx="8458200" cy="3771900"/>
              </a:xfrm>
              <a:blipFill rotWithShape="0">
                <a:blip r:embed="rId4"/>
                <a:stretch>
                  <a:fillRect l="-1009" t="-3393" r="-3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557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640171565"/>
              </p:ext>
            </p:extLst>
          </p:nvPr>
        </p:nvGraphicFramePr>
        <p:xfrm>
          <a:off x="1928091" y="3036094"/>
          <a:ext cx="3439583" cy="1115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5" imgW="2273300" imgH="736600" progId="Equation.3">
                  <p:embed/>
                </p:oleObj>
              </mc:Choice>
              <mc:Fallback>
                <p:oleObj name="Equation" r:id="rId5" imgW="22733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091" y="3036094"/>
                        <a:ext cx="3439583" cy="1115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19872848"/>
              </p:ext>
            </p:extLst>
          </p:nvPr>
        </p:nvGraphicFramePr>
        <p:xfrm>
          <a:off x="1778000" y="4310063"/>
          <a:ext cx="38100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7" imgW="2438400" imgH="431800" progId="Equation.3">
                  <p:embed/>
                </p:oleObj>
              </mc:Choice>
              <mc:Fallback>
                <p:oleObj name="Equation" r:id="rId7" imgW="2438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4310063"/>
                        <a:ext cx="381000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90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Illustrating </a:t>
            </a:r>
            <a:r>
              <a:rPr lang="en-US" b="1" dirty="0" err="1" smtClean="0"/>
              <a:t>AdaBoost</a:t>
            </a:r>
            <a:endParaRPr lang="en-US" b="1" dirty="0" smtClean="0"/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har char="•"/>
              <a:defRPr sz="2222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15896" indent="-198421" eaLnBrk="0" hangingPunct="0">
              <a:spcBef>
                <a:spcPct val="20000"/>
              </a:spcBef>
              <a:buChar char="–"/>
              <a:defRPr sz="1944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793687" indent="-158737" eaLnBrk="0" hangingPunct="0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111161" indent="-158737" eaLnBrk="0" hangingPunct="0">
              <a:spcBef>
                <a:spcPct val="20000"/>
              </a:spcBef>
              <a:buChar char="–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428635" indent="-158737" eaLnBrk="0" hangingPunct="0">
              <a:spcBef>
                <a:spcPct val="20000"/>
              </a:spcBef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746110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063585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381060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698534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ADF463-4296-4377-9481-01AD986FA72A}" type="slidenum">
              <a:rPr lang="en-US" altLang="zh-HK" sz="972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HK" sz="972"/>
          </a:p>
        </p:txBody>
      </p:sp>
      <p:graphicFrame>
        <p:nvGraphicFramePr>
          <p:cNvPr id="11059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543393"/>
              </p:ext>
            </p:extLst>
          </p:nvPr>
        </p:nvGraphicFramePr>
        <p:xfrm>
          <a:off x="793750" y="3556882"/>
          <a:ext cx="6085417" cy="1142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Visio" r:id="rId4" imgW="6986829" imgH="1311120" progId="">
                  <p:embed/>
                </p:oleObj>
              </mc:Choice>
              <mc:Fallback>
                <p:oleObj name="Visio" r:id="rId4" imgW="6986829" imgH="13111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3556882"/>
                        <a:ext cx="6085417" cy="1142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1916465"/>
            <a:ext cx="4709583" cy="1217083"/>
            <a:chOff x="1152" y="816"/>
            <a:chExt cx="4272" cy="1104"/>
          </a:xfrm>
        </p:grpSpPr>
        <p:grpSp>
          <p:nvGrpSpPr>
            <p:cNvPr id="24595" name="Group 5"/>
            <p:cNvGrpSpPr>
              <a:grpSpLocks/>
            </p:cNvGrpSpPr>
            <p:nvPr/>
          </p:nvGrpSpPr>
          <p:grpSpPr bwMode="auto">
            <a:xfrm>
              <a:off x="1152" y="1584"/>
              <a:ext cx="2784" cy="336"/>
              <a:chOff x="1152" y="1584"/>
              <a:chExt cx="2784" cy="336"/>
            </a:xfrm>
          </p:grpSpPr>
          <p:sp>
            <p:nvSpPr>
              <p:cNvPr id="24598" name="Rectangle 6"/>
              <p:cNvSpPr>
                <a:spLocks noChangeArrowheads="1"/>
              </p:cNvSpPr>
              <p:nvPr/>
            </p:nvSpPr>
            <p:spPr bwMode="auto">
              <a:xfrm>
                <a:off x="1152" y="1584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HK" altLang="zh-HK" sz="1250">
                  <a:latin typeface="Calibri" panose="020F0502020204030204" pitchFamily="34" charset="0"/>
                </a:endParaRPr>
              </a:p>
            </p:txBody>
          </p:sp>
          <p:sp>
            <p:nvSpPr>
              <p:cNvPr id="24599" name="Rectangle 7"/>
              <p:cNvSpPr>
                <a:spLocks noChangeArrowheads="1"/>
              </p:cNvSpPr>
              <p:nvPr/>
            </p:nvSpPr>
            <p:spPr bwMode="auto">
              <a:xfrm>
                <a:off x="1632" y="1584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HK" altLang="zh-HK" sz="1250">
                  <a:latin typeface="Calibri" panose="020F0502020204030204" pitchFamily="34" charset="0"/>
                </a:endParaRPr>
              </a:p>
            </p:txBody>
          </p:sp>
          <p:sp>
            <p:nvSpPr>
              <p:cNvPr id="24600" name="Rectangle 8"/>
              <p:cNvSpPr>
                <a:spLocks noChangeArrowheads="1"/>
              </p:cNvSpPr>
              <p:nvPr/>
            </p:nvSpPr>
            <p:spPr bwMode="auto">
              <a:xfrm>
                <a:off x="2352" y="1584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HK" altLang="zh-HK" sz="1250">
                  <a:latin typeface="Calibri" panose="020F0502020204030204" pitchFamily="34" charset="0"/>
                </a:endParaRPr>
              </a:p>
            </p:txBody>
          </p:sp>
          <p:sp>
            <p:nvSpPr>
              <p:cNvPr id="24601" name="Rectangle 9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HK" altLang="zh-HK" sz="1250">
                  <a:latin typeface="Calibri" panose="020F0502020204030204" pitchFamily="34" charset="0"/>
                </a:endParaRPr>
              </a:p>
            </p:txBody>
          </p:sp>
          <p:sp>
            <p:nvSpPr>
              <p:cNvPr id="24602" name="Rectangle 10"/>
              <p:cNvSpPr>
                <a:spLocks noChangeArrowheads="1"/>
              </p:cNvSpPr>
              <p:nvPr/>
            </p:nvSpPr>
            <p:spPr bwMode="auto">
              <a:xfrm>
                <a:off x="3072" y="1584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HK" altLang="zh-HK" sz="1250">
                  <a:latin typeface="Calibri" panose="020F0502020204030204" pitchFamily="34" charset="0"/>
                </a:endParaRPr>
              </a:p>
            </p:txBody>
          </p:sp>
          <p:sp>
            <p:nvSpPr>
              <p:cNvPr id="24603" name="Rectangle 11"/>
              <p:cNvSpPr>
                <a:spLocks noChangeArrowheads="1"/>
              </p:cNvSpPr>
              <p:nvPr/>
            </p:nvSpPr>
            <p:spPr bwMode="auto">
              <a:xfrm>
                <a:off x="3696" y="1584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HK" altLang="zh-HK" sz="125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4596" name="Line 12"/>
            <p:cNvSpPr>
              <a:spLocks noChangeShapeType="1"/>
            </p:cNvSpPr>
            <p:nvPr/>
          </p:nvSpPr>
          <p:spPr bwMode="auto">
            <a:xfrm flipV="1">
              <a:off x="3936" y="1152"/>
              <a:ext cx="48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50"/>
            </a:p>
          </p:txBody>
        </p:sp>
        <p:sp>
          <p:nvSpPr>
            <p:cNvPr id="24597" name="Text Box 13"/>
            <p:cNvSpPr txBox="1">
              <a:spLocks noChangeArrowheads="1"/>
            </p:cNvSpPr>
            <p:nvPr/>
          </p:nvSpPr>
          <p:spPr bwMode="auto">
            <a:xfrm>
              <a:off x="4464" y="816"/>
              <a:ext cx="960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HK" sz="1250">
                  <a:latin typeface="Calibri" panose="020F0502020204030204" pitchFamily="34" charset="0"/>
                </a:rPr>
                <a:t>Data points for training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846667" y="1916465"/>
            <a:ext cx="4709583" cy="1217083"/>
            <a:chOff x="192" y="816"/>
            <a:chExt cx="4272" cy="1104"/>
          </a:xfrm>
        </p:grpSpPr>
        <p:sp>
          <p:nvSpPr>
            <p:cNvPr id="24592" name="AutoShape 15"/>
            <p:cNvSpPr>
              <a:spLocks/>
            </p:cNvSpPr>
            <p:nvPr/>
          </p:nvSpPr>
          <p:spPr bwMode="auto">
            <a:xfrm rot="-5400000">
              <a:off x="2520" y="-15"/>
              <a:ext cx="240" cy="2496"/>
            </a:xfrm>
            <a:prstGeom prst="rightBrace">
              <a:avLst>
                <a:gd name="adj1" fmla="val 86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zh-HK" sz="1250">
                <a:latin typeface="Calibri" panose="020F0502020204030204" pitchFamily="34" charset="0"/>
              </a:endParaRPr>
            </a:p>
          </p:txBody>
        </p:sp>
        <p:sp>
          <p:nvSpPr>
            <p:cNvPr id="24593" name="Text Box 16"/>
            <p:cNvSpPr txBox="1">
              <a:spLocks noChangeArrowheads="1"/>
            </p:cNvSpPr>
            <p:nvPr/>
          </p:nvSpPr>
          <p:spPr bwMode="auto">
            <a:xfrm>
              <a:off x="1488" y="816"/>
              <a:ext cx="240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HK" sz="1250">
                  <a:latin typeface="Calibri" panose="020F0502020204030204" pitchFamily="34" charset="0"/>
                </a:rPr>
                <a:t>Initial weights for each data point</a:t>
              </a:r>
            </a:p>
          </p:txBody>
        </p:sp>
        <p:graphicFrame>
          <p:nvGraphicFramePr>
            <p:cNvPr id="24594" name="Object 3"/>
            <p:cNvGraphicFramePr>
              <a:graphicFrameLocks noChangeAspect="1"/>
            </p:cNvGraphicFramePr>
            <p:nvPr/>
          </p:nvGraphicFramePr>
          <p:xfrm>
            <a:off x="192" y="1373"/>
            <a:ext cx="4272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5" name="Visio" r:id="rId6" imgW="5441391" imgH="704436" progId="">
                    <p:embed/>
                  </p:oleObj>
                </mc:Choice>
                <mc:Fallback>
                  <p:oleObj name="Visio" r:id="rId6" imgW="5441391" imgH="70443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373"/>
                          <a:ext cx="4272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169583" y="2445632"/>
            <a:ext cx="3810000" cy="2010833"/>
            <a:chOff x="1392" y="1296"/>
            <a:chExt cx="3456" cy="1824"/>
          </a:xfrm>
        </p:grpSpPr>
        <p:grpSp>
          <p:nvGrpSpPr>
            <p:cNvPr id="24584" name="Group 19"/>
            <p:cNvGrpSpPr>
              <a:grpSpLocks/>
            </p:cNvGrpSpPr>
            <p:nvPr/>
          </p:nvGrpSpPr>
          <p:grpSpPr bwMode="auto">
            <a:xfrm>
              <a:off x="1392" y="2784"/>
              <a:ext cx="2544" cy="336"/>
              <a:chOff x="1392" y="2496"/>
              <a:chExt cx="2544" cy="336"/>
            </a:xfrm>
          </p:grpSpPr>
          <p:sp>
            <p:nvSpPr>
              <p:cNvPr id="24586" name="Rectangle 20"/>
              <p:cNvSpPr>
                <a:spLocks noChangeArrowheads="1"/>
              </p:cNvSpPr>
              <p:nvPr/>
            </p:nvSpPr>
            <p:spPr bwMode="auto">
              <a:xfrm>
                <a:off x="3456" y="2496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HK" altLang="zh-HK" sz="1250">
                  <a:latin typeface="Calibri" panose="020F0502020204030204" pitchFamily="34" charset="0"/>
                </a:endParaRPr>
              </a:p>
            </p:txBody>
          </p:sp>
          <p:sp>
            <p:nvSpPr>
              <p:cNvPr id="24587" name="Rectangle 21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HK" altLang="zh-HK" sz="1250">
                  <a:latin typeface="Calibri" panose="020F0502020204030204" pitchFamily="34" charset="0"/>
                </a:endParaRPr>
              </a:p>
            </p:txBody>
          </p:sp>
          <p:sp>
            <p:nvSpPr>
              <p:cNvPr id="24588" name="Rectangle 22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HK" altLang="zh-HK" sz="1250">
                  <a:latin typeface="Calibri" panose="020F0502020204030204" pitchFamily="34" charset="0"/>
                </a:endParaRPr>
              </a:p>
            </p:txBody>
          </p:sp>
          <p:sp>
            <p:nvSpPr>
              <p:cNvPr id="24589" name="Rectangle 23"/>
              <p:cNvSpPr>
                <a:spLocks noChangeArrowheads="1"/>
              </p:cNvSpPr>
              <p:nvPr/>
            </p:nvSpPr>
            <p:spPr bwMode="auto">
              <a:xfrm>
                <a:off x="3072" y="2496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HK" altLang="zh-HK" sz="1250">
                  <a:latin typeface="Calibri" panose="020F0502020204030204" pitchFamily="34" charset="0"/>
                </a:endParaRPr>
              </a:p>
            </p:txBody>
          </p:sp>
          <p:sp>
            <p:nvSpPr>
              <p:cNvPr id="24590" name="Rectangle 24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HK" altLang="zh-HK" sz="1250">
                  <a:latin typeface="Calibri" panose="020F0502020204030204" pitchFamily="34" charset="0"/>
                </a:endParaRPr>
              </a:p>
            </p:txBody>
          </p:sp>
          <p:sp>
            <p:nvSpPr>
              <p:cNvPr id="24591" name="Rectangle 25"/>
              <p:cNvSpPr>
                <a:spLocks noChangeArrowheads="1"/>
              </p:cNvSpPr>
              <p:nvPr/>
            </p:nvSpPr>
            <p:spPr bwMode="auto">
              <a:xfrm>
                <a:off x="1392" y="2496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HK" altLang="zh-HK" sz="125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4585" name="Line 26"/>
            <p:cNvSpPr>
              <a:spLocks noChangeShapeType="1"/>
            </p:cNvSpPr>
            <p:nvPr/>
          </p:nvSpPr>
          <p:spPr bwMode="auto">
            <a:xfrm flipV="1">
              <a:off x="3936" y="1296"/>
              <a:ext cx="912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50"/>
            </a:p>
          </p:txBody>
        </p:sp>
      </p:grpSp>
    </p:spTree>
    <p:extLst>
      <p:ext uri="{BB962C8B-B14F-4D97-AF65-F5344CB8AC3E}">
        <p14:creationId xmlns:p14="http://schemas.microsoft.com/office/powerpoint/2010/main" val="423355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Illustrating </a:t>
            </a:r>
            <a:r>
              <a:rPr lang="en-US" b="1" dirty="0" err="1" smtClean="0"/>
              <a:t>AdaBoost</a:t>
            </a:r>
            <a:endParaRPr lang="en-US" b="1" dirty="0" smtClean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har char="•"/>
              <a:defRPr sz="2222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15896" indent="-198421" eaLnBrk="0" hangingPunct="0">
              <a:spcBef>
                <a:spcPct val="20000"/>
              </a:spcBef>
              <a:buChar char="–"/>
              <a:defRPr sz="1944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793687" indent="-158737" eaLnBrk="0" hangingPunct="0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111161" indent="-158737" eaLnBrk="0" hangingPunct="0">
              <a:spcBef>
                <a:spcPct val="20000"/>
              </a:spcBef>
              <a:buChar char="–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428635" indent="-158737" eaLnBrk="0" hangingPunct="0">
              <a:spcBef>
                <a:spcPct val="20000"/>
              </a:spcBef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746110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063585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381060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698534" indent="-1587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89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9CBE74-E4C2-4089-92EB-D9FD7EECC989}" type="slidenum">
              <a:rPr lang="en-US" altLang="zh-HK" sz="972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HK" sz="972"/>
          </a:p>
        </p:txBody>
      </p:sp>
      <p:grpSp>
        <p:nvGrpSpPr>
          <p:cNvPr id="17" name="Group 16"/>
          <p:cNvGrpSpPr/>
          <p:nvPr/>
        </p:nvGrpSpPr>
        <p:grpSpPr>
          <a:xfrm>
            <a:off x="1635873" y="1587500"/>
            <a:ext cx="4478706" cy="3333750"/>
            <a:chOff x="1066802" y="1066800"/>
            <a:chExt cx="6961197" cy="5181596"/>
          </a:xfrm>
        </p:grpSpPr>
        <p:graphicFrame>
          <p:nvGraphicFramePr>
            <p:cNvPr id="19" name="Object 2"/>
            <p:cNvGraphicFramePr>
              <a:graphicFrameLocks noGrp="1" noChangeAspect="1"/>
            </p:cNvGraphicFramePr>
            <p:nvPr>
              <p:ph idx="4294967295"/>
              <p:extLst>
                <p:ext uri="{D42A27DB-BD31-4B8C-83A1-F6EECF244321}">
                  <p14:modId xmlns:p14="http://schemas.microsoft.com/office/powerpoint/2010/main" val="1914350252"/>
                </p:ext>
              </p:extLst>
            </p:nvPr>
          </p:nvGraphicFramePr>
          <p:xfrm>
            <a:off x="1066802" y="1066800"/>
            <a:ext cx="6961197" cy="5181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0" name="Visio" r:id="rId4" imgW="7014921" imgH="5220826" progId="">
                    <p:embed/>
                  </p:oleObj>
                </mc:Choice>
                <mc:Fallback>
                  <p:oleObj name="Visio" r:id="rId4" imgW="7014921" imgH="522082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2" y="1066800"/>
                          <a:ext cx="6961197" cy="51815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2590804" y="1600199"/>
              <a:ext cx="304801" cy="380999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zh-HK" sz="1500">
                <a:latin typeface="Calibri" panose="020F0502020204030204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14805" y="1600199"/>
              <a:ext cx="304801" cy="380999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zh-HK" sz="1500">
                <a:latin typeface="Calibri" panose="020F0502020204030204" pitchFamily="34" charset="0"/>
              </a:endParaRP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5181607" y="1600199"/>
              <a:ext cx="304801" cy="380999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zh-HK" sz="1500">
                <a:latin typeface="Calibri" panose="020F0502020204030204" pitchFamily="34" charset="0"/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4724407" y="1600199"/>
              <a:ext cx="304801" cy="380999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zh-HK" sz="1500">
                <a:latin typeface="Calibri" panose="020F0502020204030204" pitchFamily="34" charset="0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5486407" y="1600199"/>
              <a:ext cx="304801" cy="380999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zh-HK" sz="1500">
                <a:latin typeface="Calibri" panose="020F0502020204030204" pitchFamily="34" charset="0"/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3505204" y="1600198"/>
              <a:ext cx="304801" cy="380999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zh-HK" sz="1500">
                <a:latin typeface="Calibri" panose="020F0502020204030204" pitchFamily="34" charset="0"/>
              </a:endParaRP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2286003" y="2971797"/>
              <a:ext cx="304801" cy="380999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zh-HK" sz="1500">
                <a:latin typeface="Calibri" panose="020F0502020204030204" pitchFamily="34" charset="0"/>
              </a:endParaRPr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2590803" y="2971797"/>
              <a:ext cx="304801" cy="380999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zh-HK" sz="1500">
                <a:latin typeface="Calibri" panose="020F0502020204030204" pitchFamily="34" charset="0"/>
              </a:endParaRP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895603" y="2971797"/>
              <a:ext cx="304801" cy="380999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zh-HK" sz="1500">
                <a:latin typeface="Calibri" panose="020F0502020204030204" pitchFamily="34" charset="0"/>
              </a:endParaRPr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5181606" y="2971797"/>
              <a:ext cx="304801" cy="380999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zh-HK" sz="1500">
                <a:latin typeface="Calibri" panose="020F0502020204030204" pitchFamily="34" charset="0"/>
              </a:endParaRPr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5486407" y="2971796"/>
              <a:ext cx="304801" cy="380999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zh-HK" sz="1500">
                <a:latin typeface="Calibri" panose="020F0502020204030204" pitchFamily="34" charset="0"/>
              </a:endParaRPr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4114799" y="2971800"/>
              <a:ext cx="304801" cy="380999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zh-HK" sz="1500">
                <a:latin typeface="Calibri" panose="020F050202020403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524000" y="2476500"/>
            <a:ext cx="4953000" cy="777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2" name="Rectangle 31"/>
          <p:cNvSpPr/>
          <p:nvPr/>
        </p:nvSpPr>
        <p:spPr>
          <a:xfrm>
            <a:off x="1621525" y="3309937"/>
            <a:ext cx="4953000" cy="94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3" name="Rectangle 32"/>
          <p:cNvSpPr/>
          <p:nvPr/>
        </p:nvSpPr>
        <p:spPr>
          <a:xfrm>
            <a:off x="1333500" y="4198938"/>
            <a:ext cx="4953000" cy="94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28928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" grpId="0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4AC8-A13E-44EA-B0C3-A4C74ADA663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190500" y="857250"/>
            <a:ext cx="7222537" cy="793750"/>
          </a:xfrm>
          <a:prstGeom prst="rect">
            <a:avLst/>
          </a:prstGeom>
        </p:spPr>
        <p:txBody>
          <a:bodyPr vert="horz" lIns="76200" tIns="38100" rIns="76200" bIns="381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r>
              <a:rPr lang="en-US" sz="3500" spc="-2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Bagging and Boosting Summary</a:t>
            </a:r>
            <a:endParaRPr lang="en-US" sz="35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107979"/>
              </p:ext>
            </p:extLst>
          </p:nvPr>
        </p:nvGraphicFramePr>
        <p:xfrm>
          <a:off x="190500" y="1714500"/>
          <a:ext cx="7223126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563"/>
                <a:gridCol w="3611563"/>
              </a:tblGrid>
              <a:tr h="16002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Bagging: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Resample data points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Weight of each classifier is the same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Only variance reduction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Robust to noise and outliers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76200" marR="76200" marT="38100" marB="381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Boosting: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Reweight data points (modify data </a:t>
                      </a: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distribution)</a:t>
                      </a:r>
                      <a:endParaRPr lang="en-US" sz="1300" b="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Weight of classifier </a:t>
                      </a: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varies</a:t>
                      </a:r>
                      <a:r>
                        <a:rPr lang="en-US" sz="1300" b="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depending</a:t>
                      </a: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 on accuracy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Reduces both bias and variance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Can hurt performance with noise and outliers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76200" marR="76200" marT="38100" marB="381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73125" y="4610100"/>
            <a:ext cx="225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Boosting Python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8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Cute Kitten Picture Intermission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4AC8-A13E-44EA-B0C3-A4C74ADA6638}" type="slidenum">
              <a:rPr lang="en-US" smtClean="0"/>
              <a:t>25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0" y="3148803"/>
            <a:ext cx="1775500" cy="1331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200" y="3143363"/>
            <a:ext cx="2139305" cy="13370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429" y="3148803"/>
            <a:ext cx="1765937" cy="13370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566" y="1817178"/>
            <a:ext cx="2131864" cy="13324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"/>
          <a:stretch/>
        </p:blipFill>
        <p:spPr>
          <a:xfrm>
            <a:off x="4658429" y="1817178"/>
            <a:ext cx="1765937" cy="13316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0" y="1817178"/>
            <a:ext cx="1775500" cy="133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4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 Generalization (Stacking)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" y="1714500"/>
            <a:ext cx="7222537" cy="3429000"/>
          </a:xfrm>
        </p:spPr>
        <p:txBody>
          <a:bodyPr>
            <a:normAutofit/>
          </a:bodyPr>
          <a:lstStyle/>
          <a:p>
            <a:r>
              <a:rPr lang="en-US" b="1" dirty="0" smtClean="0"/>
              <a:t>Underlying idea: </a:t>
            </a:r>
            <a:r>
              <a:rPr lang="en-US" i="1" dirty="0" smtClean="0"/>
              <a:t>Learn </a:t>
            </a:r>
            <a:r>
              <a:rPr lang="en-US" i="1" dirty="0"/>
              <a:t>whether training data have been properly </a:t>
            </a:r>
            <a:r>
              <a:rPr lang="en-US" i="1" dirty="0" smtClean="0"/>
              <a:t>learned</a:t>
            </a:r>
          </a:p>
          <a:p>
            <a:r>
              <a:rPr lang="en-US" dirty="0" smtClean="0"/>
              <a:t>2 tiers of classifiers</a:t>
            </a:r>
          </a:p>
          <a:p>
            <a:pPr lvl="1"/>
            <a:r>
              <a:rPr lang="en-US" dirty="0" smtClean="0"/>
              <a:t>If a particular base-classifier </a:t>
            </a:r>
            <a:r>
              <a:rPr lang="en-US" dirty="0"/>
              <a:t>incorrectly learned a certain region of the feature </a:t>
            </a:r>
            <a:r>
              <a:rPr lang="en-US" dirty="0" smtClean="0"/>
              <a:t>space, the second tier (meta) classifier may be able to detect this undesired behavior</a:t>
            </a:r>
          </a:p>
          <a:p>
            <a:pPr lvl="1"/>
            <a:r>
              <a:rPr lang="en-US" dirty="0" smtClean="0"/>
              <a:t>A</a:t>
            </a:r>
            <a:r>
              <a:rPr lang="en-US" dirty="0"/>
              <a:t>long with the learned behaviors of other classifiers, it can correct such improper training</a:t>
            </a:r>
            <a:endParaRPr lang="en-US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947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Stacking Framework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" y="1714500"/>
            <a:ext cx="7222537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two approaches for combining models: </a:t>
            </a:r>
            <a:r>
              <a:rPr lang="en-US" b="1" dirty="0" smtClean="0"/>
              <a:t>voting </a:t>
            </a:r>
            <a:r>
              <a:rPr lang="en-US" dirty="0" smtClean="0"/>
              <a:t>and </a:t>
            </a:r>
            <a:r>
              <a:rPr lang="en-US" b="1" dirty="0" smtClean="0"/>
              <a:t>stacking</a:t>
            </a:r>
            <a:endParaRPr lang="en-US" dirty="0" smtClean="0"/>
          </a:p>
          <a:p>
            <a:r>
              <a:rPr lang="en-US" dirty="0" smtClean="0"/>
              <a:t>Difference between the stacking framework and those previously discussed:</a:t>
            </a:r>
          </a:p>
          <a:p>
            <a:pPr lvl="1"/>
            <a:r>
              <a:rPr lang="en-US" dirty="0" smtClean="0"/>
              <a:t>In contrast to stacking, no learning takes place at the meta-level when combining classifiers by a voting scheme</a:t>
            </a:r>
          </a:p>
          <a:p>
            <a:pPr lvl="1"/>
            <a:r>
              <a:rPr lang="en-US" dirty="0" smtClean="0"/>
              <a:t>Label that is most often assigned to a particular instance is chosen as the correct prediction when using voting	</a:t>
            </a:r>
          </a:p>
        </p:txBody>
      </p:sp>
    </p:spTree>
    <p:extLst>
      <p:ext uri="{BB962C8B-B14F-4D97-AF65-F5344CB8AC3E}">
        <p14:creationId xmlns:p14="http://schemas.microsoft.com/office/powerpoint/2010/main" val="316636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Stacking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1714500"/>
                <a:ext cx="7222537" cy="3429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Stacking is concerned with combining multiple classifiers generated by different learning algorithms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on a single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, which is composed by  a feature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stacking process can be  broken into two phases:</a:t>
                </a:r>
              </a:p>
              <a:p>
                <a:pPr marL="571477" lvl="1" indent="-380985">
                  <a:buFont typeface="+mj-lt"/>
                  <a:buAutoNum type="arabicPeriod"/>
                </a:pPr>
                <a:r>
                  <a:rPr lang="en-US" dirty="0" smtClean="0"/>
                  <a:t>Generate a set of base-level classifiers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571477" lvl="1" indent="-380985">
                  <a:buFont typeface="+mj-lt"/>
                  <a:buAutoNum type="arabicPeriod"/>
                </a:pPr>
                <a:r>
                  <a:rPr lang="en-US" dirty="0" smtClean="0"/>
                  <a:t>Train a meta-level classifier to combine the outputs of the base-level classifiers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1714500"/>
                <a:ext cx="7222537" cy="3429000"/>
              </a:xfrm>
              <a:blipFill rotWithShape="0">
                <a:blip r:embed="rId2"/>
                <a:stretch>
                  <a:fillRect l="-1013" t="-1421" r="-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75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" y="666750"/>
            <a:ext cx="7222537" cy="793750"/>
          </a:xfrm>
        </p:spPr>
        <p:txBody>
          <a:bodyPr>
            <a:normAutofit/>
          </a:bodyPr>
          <a:lstStyle/>
          <a:p>
            <a:r>
              <a:rPr lang="en-US" sz="2667" dirty="0"/>
              <a:t>The Stacking Framework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31932" y="1419564"/>
            <a:ext cx="3244881" cy="323165"/>
            <a:chOff x="2078318" y="1485900"/>
            <a:chExt cx="3893857" cy="387798"/>
          </a:xfrm>
        </p:grpSpPr>
        <p:grpSp>
          <p:nvGrpSpPr>
            <p:cNvPr id="14" name="Group 13"/>
            <p:cNvGrpSpPr/>
            <p:nvPr/>
          </p:nvGrpSpPr>
          <p:grpSpPr>
            <a:xfrm>
              <a:off x="3152069" y="1485900"/>
              <a:ext cx="2820106" cy="381000"/>
              <a:chOff x="2619022" y="1485900"/>
              <a:chExt cx="2820106" cy="3810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619022" y="1485900"/>
                <a:ext cx="352778" cy="381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971800" y="1485900"/>
                <a:ext cx="352778" cy="381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324578" y="1485900"/>
                <a:ext cx="352778" cy="381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</a:rPr>
                  <a:t>3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677356" y="1485900"/>
                <a:ext cx="352778" cy="381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</a:rPr>
                  <a:t>4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380794" y="1485900"/>
                <a:ext cx="352778" cy="381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33572" y="1485900"/>
                <a:ext cx="352778" cy="381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086350" y="1485900"/>
                <a:ext cx="352778" cy="381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</a:rPr>
                  <a:t>n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028016" y="1485900"/>
                <a:ext cx="1058334" cy="381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</a:rPr>
                  <a:t>…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078318" y="1485900"/>
              <a:ext cx="1094915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67" dirty="0"/>
                <a:t>Training</a:t>
              </a:r>
              <a:r>
                <a:rPr lang="en-US" sz="1500" dirty="0"/>
                <a:t> </a:t>
              </a:r>
              <a:r>
                <a:rPr lang="en-US" sz="1167" dirty="0"/>
                <a:t>Set</a:t>
              </a:r>
              <a:endParaRPr lang="en-US" sz="15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841283" y="1737063"/>
            <a:ext cx="4594885" cy="680726"/>
            <a:chOff x="2209540" y="1512977"/>
            <a:chExt cx="5513861" cy="816872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386792" y="1512977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248378" y="1930305"/>
              <a:ext cx="2371019" cy="381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2"/>
                  </a:solidFill>
                </a:rPr>
                <a:t>              </a:t>
              </a:r>
              <a:r>
                <a:rPr lang="en-US" sz="1500" dirty="0">
                  <a:solidFill>
                    <a:schemeClr val="accent3">
                      <a:lumMod val="75000"/>
                    </a:schemeClr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/>
                <p:cNvSpPr/>
                <p:nvPr/>
              </p:nvSpPr>
              <p:spPr>
                <a:xfrm>
                  <a:off x="3432830" y="2005619"/>
                  <a:ext cx="230551" cy="23055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830" y="2005619"/>
                  <a:ext cx="230551" cy="230551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3877173" y="2005618"/>
                  <a:ext cx="230551" cy="23055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7173" y="2005618"/>
                  <a:ext cx="230551" cy="230551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4321517" y="2005617"/>
                  <a:ext cx="230551" cy="23055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517" y="2005617"/>
                  <a:ext cx="230551" cy="230551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5179649" y="2005617"/>
                  <a:ext cx="230551" cy="23055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9649" y="2005617"/>
                  <a:ext cx="230551" cy="230551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/>
            <p:cNvSpPr txBox="1"/>
            <p:nvPr/>
          </p:nvSpPr>
          <p:spPr>
            <a:xfrm>
              <a:off x="2209540" y="1966916"/>
              <a:ext cx="1075679" cy="326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67" dirty="0"/>
                <a:t>Hypotheses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51295" y="2003528"/>
              <a:ext cx="2072106" cy="326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67" dirty="0">
                  <a:sym typeface="Wingdings" panose="05000000000000000000" pitchFamily="2" charset="2"/>
                </a:rPr>
                <a:t> </a:t>
              </a:r>
              <a:r>
                <a:rPr lang="en-US" sz="1167" dirty="0"/>
                <a:t>Training Observations 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238024" y="2435564"/>
            <a:ext cx="3444807" cy="747432"/>
            <a:chOff x="1485629" y="2351177"/>
            <a:chExt cx="4133768" cy="89691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3547195" y="2351177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3992448" y="2351177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442670" y="2351177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294924" y="2351177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3248378" y="2777365"/>
              <a:ext cx="2371019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2"/>
                  </a:solidFill>
                </a:rPr>
                <a:t>              </a:t>
              </a:r>
              <a:r>
                <a:rPr lang="en-US" sz="1500" dirty="0">
                  <a:solidFill>
                    <a:srgbClr val="7030A0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/>
                <p:cNvSpPr/>
                <p:nvPr/>
              </p:nvSpPr>
              <p:spPr>
                <a:xfrm>
                  <a:off x="3432830" y="2852679"/>
                  <a:ext cx="230551" cy="230551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2" name="Oval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830" y="2852679"/>
                  <a:ext cx="230551" cy="230551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/>
                <p:cNvSpPr/>
                <p:nvPr/>
              </p:nvSpPr>
              <p:spPr>
                <a:xfrm>
                  <a:off x="3877173" y="2852678"/>
                  <a:ext cx="230551" cy="230551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3" name="Oval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7173" y="2852678"/>
                  <a:ext cx="230551" cy="230551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/>
                <p:cNvSpPr/>
                <p:nvPr/>
              </p:nvSpPr>
              <p:spPr>
                <a:xfrm>
                  <a:off x="4321517" y="2852677"/>
                  <a:ext cx="230551" cy="230551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4" name="Oval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517" y="2852677"/>
                  <a:ext cx="230551" cy="230551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/>
                <p:cNvSpPr/>
                <p:nvPr/>
              </p:nvSpPr>
              <p:spPr>
                <a:xfrm>
                  <a:off x="5179649" y="2852677"/>
                  <a:ext cx="230551" cy="230551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" name="Oval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9649" y="2852677"/>
                  <a:ext cx="230551" cy="230551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/>
            <p:cNvSpPr txBox="1"/>
            <p:nvPr/>
          </p:nvSpPr>
          <p:spPr>
            <a:xfrm>
              <a:off x="1485629" y="2706254"/>
              <a:ext cx="1816267" cy="5418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67" dirty="0"/>
                <a:t>Predictions on</a:t>
              </a:r>
              <a:br>
                <a:rPr lang="en-US" sz="1167" dirty="0"/>
              </a:br>
              <a:r>
                <a:rPr lang="en-US" sz="1167" dirty="0"/>
                <a:t>Training Observations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899728" y="3167479"/>
            <a:ext cx="1512709" cy="606203"/>
            <a:chOff x="3479673" y="3229475"/>
            <a:chExt cx="1815251" cy="727444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3548105" y="3229475"/>
              <a:ext cx="185695" cy="340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001742" y="3229475"/>
              <a:ext cx="26806" cy="340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442670" y="3229475"/>
              <a:ext cx="0" cy="340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4724400" y="3229475"/>
              <a:ext cx="526303" cy="340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3479673" y="3652119"/>
              <a:ext cx="1815251" cy="304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67" dirty="0">
                  <a:solidFill>
                    <a:schemeClr val="accent6">
                      <a:lumMod val="50000"/>
                    </a:schemeClr>
                  </a:solidFill>
                </a:rPr>
                <a:t>Meta Learner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438435" y="3832564"/>
            <a:ext cx="2898055" cy="699562"/>
            <a:chOff x="2926121" y="4027577"/>
            <a:chExt cx="3477666" cy="83947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4392141" y="4027577"/>
              <a:ext cx="0" cy="340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4210403" y="4439137"/>
              <a:ext cx="336862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67" dirty="0">
                  <a:solidFill>
                    <a:schemeClr val="tx2"/>
                  </a:solidFill>
                </a:rPr>
                <a:t>H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926121" y="4325210"/>
              <a:ext cx="1325748" cy="5418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67" dirty="0"/>
                <a:t>Meta Learner’s</a:t>
              </a:r>
              <a:br>
                <a:rPr lang="en-US" sz="1167" dirty="0"/>
              </a:br>
              <a:r>
                <a:rPr lang="en-US" sz="1167" dirty="0"/>
                <a:t>Hypothesis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727944" y="4450673"/>
              <a:ext cx="1675843" cy="326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67" dirty="0">
                  <a:sym typeface="Wingdings" panose="05000000000000000000" pitchFamily="2" charset="2"/>
                </a:rPr>
                <a:t> </a:t>
              </a:r>
              <a:r>
                <a:rPr lang="en-US" sz="1167" dirty="0"/>
                <a:t>Test Observation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456155" y="4471997"/>
            <a:ext cx="1333233" cy="623460"/>
            <a:chOff x="2947386" y="4794893"/>
            <a:chExt cx="1599879" cy="748151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4392141" y="4794893"/>
              <a:ext cx="0" cy="340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210403" y="5206453"/>
              <a:ext cx="336862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67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47386" y="5216723"/>
              <a:ext cx="1348831" cy="326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67" dirty="0"/>
                <a:t>Final Prediction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989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Constructing Ensembles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8608" indent="-428608">
              <a:buFont typeface="+mj-lt"/>
              <a:buAutoNum type="arabicPeriod"/>
            </a:pPr>
            <a:r>
              <a:rPr lang="en-US" sz="2000" b="1" dirty="0"/>
              <a:t>By manipulating the training set.</a:t>
            </a:r>
            <a:r>
              <a:rPr lang="en-US" sz="2000" dirty="0"/>
              <a:t> Create multiple training sets by resampling the original data according to some sampling distribution.</a:t>
            </a:r>
            <a:endParaRPr lang="en-US" sz="2000" b="1" dirty="0"/>
          </a:p>
          <a:p>
            <a:pPr marL="428608" indent="-428608">
              <a:buFont typeface="+mj-lt"/>
              <a:buAutoNum type="arabicPeriod"/>
            </a:pPr>
            <a:r>
              <a:rPr lang="en-US" sz="2000" b="1" dirty="0"/>
              <a:t>By manipulating the input features.</a:t>
            </a:r>
            <a:r>
              <a:rPr lang="en-US" sz="2000" dirty="0"/>
              <a:t> Choose a subset of input features to form each training set.</a:t>
            </a:r>
            <a:endParaRPr lang="en-US" sz="2000" b="1" dirty="0"/>
          </a:p>
          <a:p>
            <a:pPr marL="428608" indent="-428608">
              <a:buFont typeface="+mj-lt"/>
              <a:buAutoNum type="arabicPeriod"/>
            </a:pPr>
            <a:r>
              <a:rPr lang="en-US" sz="2000" b="1" dirty="0"/>
              <a:t>By manipulating the class labels.</a:t>
            </a:r>
            <a:r>
              <a:rPr lang="en-US" sz="2000" dirty="0"/>
              <a:t> Transform the training data into a binary class problem by randomly partitioning the class labels into two disjoint subsets.</a:t>
            </a:r>
            <a:endParaRPr lang="en-US" sz="2000" b="1" dirty="0"/>
          </a:p>
          <a:p>
            <a:pPr marL="428608" indent="-428608">
              <a:buFont typeface="+mj-lt"/>
              <a:buAutoNum type="arabicPeriod"/>
            </a:pPr>
            <a:r>
              <a:rPr lang="en-US" sz="2000" b="1" dirty="0"/>
              <a:t>By manipulating the learning algorithm.</a:t>
            </a:r>
            <a:r>
              <a:rPr lang="en-US" sz="2000" dirty="0"/>
              <a:t> Manipulate the learning algorithm to generate different models.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4AC8-A13E-44EA-B0C3-A4C74ADA663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Stacking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1714500"/>
                <a:ext cx="7222537" cy="3429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training set for the meta-level classifier is generated through a leave-one-out cross validation process.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𝐚𝐧𝐝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The learned classifiers are then used to generate predictions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The meta-level dataset consists of examples of the 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bSup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where the features are the predictions of the base-level classifiers and the class is the correct class of the example in hand.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1714500"/>
                <a:ext cx="7222537" cy="3429000"/>
              </a:xfrm>
              <a:blipFill rotWithShape="0">
                <a:blip r:embed="rId2"/>
                <a:stretch>
                  <a:fillRect l="-928" t="-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0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Mathematical Insight Into Stacking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1485900"/>
                <a:ext cx="7222537" cy="3429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an ensemble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base models having an error rate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if the errors are independent, then the probability that the ensemble makes an error is the probability that more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 base models misclassify that instance</a:t>
                </a:r>
              </a:p>
              <a:p>
                <a:r>
                  <a:rPr lang="en-US" dirty="0" smtClean="0"/>
                  <a:t>In essence, the meta-classifier is trained to learn the error of the base classifiers</a:t>
                </a:r>
              </a:p>
              <a:p>
                <a:r>
                  <a:rPr lang="en-US" dirty="0" smtClean="0"/>
                  <a:t>Adding the estimated errors to the output of the base classifiers can improve prediction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1485900"/>
                <a:ext cx="7222537" cy="3429000"/>
              </a:xfrm>
              <a:blipFill rotWithShape="0">
                <a:blip r:embed="rId2"/>
                <a:stretch>
                  <a:fillRect l="-1013" t="-1601" r="-169" b="-3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693291" y="5143500"/>
            <a:ext cx="221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Stacking Python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Netflix </a:t>
            </a:r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Netflix provided a training dataset of 100,480,507 ratings that </a:t>
            </a:r>
            <a:r>
              <a:rPr lang="en-US" sz="2400" dirty="0" smtClean="0"/>
              <a:t>480,189 </a:t>
            </a:r>
            <a:r>
              <a:rPr lang="en-US" sz="2400" dirty="0"/>
              <a:t>users gave to 17,770 movies. </a:t>
            </a:r>
            <a:endParaRPr lang="en-US" sz="2400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training rating (or instance) is of the </a:t>
            </a:r>
            <a:r>
              <a:rPr lang="en-US" dirty="0" smtClean="0"/>
              <a:t>form </a:t>
            </a:r>
          </a:p>
          <a:p>
            <a:pPr marL="380985" lvl="2" indent="0">
              <a:buNone/>
            </a:pPr>
            <a:r>
              <a:rPr lang="en-US" i="1" dirty="0"/>
              <a:t>&lt;</a:t>
            </a:r>
            <a:r>
              <a:rPr lang="en-US" i="1" dirty="0" smtClean="0"/>
              <a:t>user</a:t>
            </a:r>
            <a:r>
              <a:rPr lang="en-US" i="1" dirty="0"/>
              <a:t>, movie, </a:t>
            </a:r>
            <a:r>
              <a:rPr lang="en-US" i="1" dirty="0" smtClean="0"/>
              <a:t>date </a:t>
            </a:r>
            <a:r>
              <a:rPr lang="en-US" i="1" dirty="0"/>
              <a:t>of rating, rating </a:t>
            </a:r>
            <a:r>
              <a:rPr lang="en-US" i="1" dirty="0" smtClean="0"/>
              <a:t>&gt;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user and movie fields are integer IDs, while ratings are </a:t>
            </a:r>
            <a:r>
              <a:rPr lang="en-US" dirty="0" smtClean="0"/>
              <a:t>from </a:t>
            </a:r>
            <a:r>
              <a:rPr lang="en-US" dirty="0"/>
              <a:t>1 to 5 (integral) stars.</a:t>
            </a:r>
          </a:p>
        </p:txBody>
      </p:sp>
    </p:spTree>
    <p:extLst>
      <p:ext uri="{BB962C8B-B14F-4D97-AF65-F5344CB8AC3E}">
        <p14:creationId xmlns:p14="http://schemas.microsoft.com/office/powerpoint/2010/main" val="137399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on the Netflix Challenge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/>
              <a:t>BellKor’s</a:t>
            </a:r>
            <a:r>
              <a:rPr lang="en-US" sz="2000" b="1" dirty="0"/>
              <a:t> Pragmatic Chaos </a:t>
            </a:r>
            <a:r>
              <a:rPr lang="en-US" sz="2000" dirty="0"/>
              <a:t>(1</a:t>
            </a:r>
            <a:r>
              <a:rPr lang="en-US" sz="2000" baseline="30000" dirty="0"/>
              <a:t>st</a:t>
            </a:r>
            <a:r>
              <a:rPr lang="en-US" sz="2000" dirty="0"/>
              <a:t> place) was </a:t>
            </a:r>
            <a:r>
              <a:rPr lang="en-US" sz="2000" dirty="0"/>
              <a:t>a hybrid team: </a:t>
            </a:r>
            <a:r>
              <a:rPr lang="en-US" sz="2000" dirty="0" err="1"/>
              <a:t>KorBell</a:t>
            </a:r>
            <a:r>
              <a:rPr lang="en-US" sz="2000" dirty="0"/>
              <a:t> (AT&amp;T Research), which won the first Progress Prize milestone in the contest, combined with the Austrian team Big Chaos to improve their </a:t>
            </a:r>
            <a:r>
              <a:rPr lang="en-US" sz="2000" dirty="0"/>
              <a:t>score</a:t>
            </a:r>
          </a:p>
          <a:p>
            <a:r>
              <a:rPr lang="en-US" sz="2000" b="1" dirty="0"/>
              <a:t>The Ensemble</a:t>
            </a:r>
            <a:r>
              <a:rPr lang="en-US" sz="2000" dirty="0"/>
              <a:t> </a:t>
            </a:r>
            <a:r>
              <a:rPr lang="en-US" sz="2000" dirty="0"/>
              <a:t>(2</a:t>
            </a:r>
            <a:r>
              <a:rPr lang="en-US" sz="2000" baseline="30000" dirty="0"/>
              <a:t>nd</a:t>
            </a:r>
            <a:r>
              <a:rPr lang="en-US" sz="2000" dirty="0"/>
              <a:t> place) was </a:t>
            </a:r>
            <a:r>
              <a:rPr lang="en-US" sz="2000" dirty="0"/>
              <a:t>also a </a:t>
            </a:r>
            <a:r>
              <a:rPr lang="en-US" sz="2000" dirty="0"/>
              <a:t>composite team</a:t>
            </a:r>
          </a:p>
          <a:p>
            <a:r>
              <a:rPr lang="en-US" sz="2000" dirty="0" err="1"/>
              <a:t>BellKor’s</a:t>
            </a:r>
            <a:r>
              <a:rPr lang="en-US" sz="2000" dirty="0"/>
              <a:t> Pragmatic Chaos submitted their solution 10 minutes earlier than the second-place team, The Ensemble, while the two teams’ algorithms were a perfect tie, </a:t>
            </a:r>
            <a:r>
              <a:rPr lang="en-US" sz="2000" dirty="0"/>
              <a:t>score-wise</a:t>
            </a:r>
          </a:p>
          <a:p>
            <a:r>
              <a:rPr lang="en-US" sz="2000" dirty="0"/>
              <a:t>The dataset is still available (if you want to beat them)</a:t>
            </a:r>
          </a:p>
        </p:txBody>
      </p:sp>
    </p:spTree>
    <p:extLst>
      <p:ext uri="{BB962C8B-B14F-4D97-AF65-F5344CB8AC3E}">
        <p14:creationId xmlns:p14="http://schemas.microsoft.com/office/powerpoint/2010/main" val="40771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on the Netflix Challenge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7" y="1485900"/>
            <a:ext cx="5850642" cy="3657600"/>
          </a:xfrm>
        </p:spPr>
      </p:pic>
    </p:spTree>
    <p:extLst>
      <p:ext uri="{BB962C8B-B14F-4D97-AF65-F5344CB8AC3E}">
        <p14:creationId xmlns:p14="http://schemas.microsoft.com/office/powerpoint/2010/main" val="42364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of ensemble methods specifically designed for decision tree classifiers.</a:t>
            </a:r>
          </a:p>
          <a:p>
            <a:r>
              <a:rPr lang="en-US" dirty="0" smtClean="0"/>
              <a:t>Combines predictions made by many decision trees.</a:t>
            </a:r>
          </a:p>
          <a:p>
            <a:r>
              <a:rPr lang="en-US" dirty="0" smtClean="0"/>
              <a:t>Each tree is generated based on a bootstrap sample and the values of an independent set of random vectors.</a:t>
            </a:r>
          </a:p>
          <a:p>
            <a:r>
              <a:rPr lang="en-US" dirty="0" smtClean="0"/>
              <a:t>The random vectors are generated from a fixed probability distribution.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4AC8-A13E-44EA-B0C3-A4C74ADA663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87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Forests:  A Visual Explanation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4AC8-A13E-44EA-B0C3-A4C74ADA663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1587500" y="1851660"/>
            <a:ext cx="762000" cy="5105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" name="Flowchart: Process 9"/>
          <p:cNvSpPr/>
          <p:nvPr/>
        </p:nvSpPr>
        <p:spPr>
          <a:xfrm>
            <a:off x="3929379" y="1851659"/>
            <a:ext cx="871219" cy="5105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1" name="Flowchart: Process 10"/>
          <p:cNvSpPr/>
          <p:nvPr/>
        </p:nvSpPr>
        <p:spPr>
          <a:xfrm>
            <a:off x="1587500" y="2931160"/>
            <a:ext cx="762000" cy="5105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2" name="Flowchart: Process 11"/>
          <p:cNvSpPr/>
          <p:nvPr/>
        </p:nvSpPr>
        <p:spPr>
          <a:xfrm>
            <a:off x="2730500" y="2931160"/>
            <a:ext cx="762000" cy="5105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3" name="Flowchart: Process 12"/>
          <p:cNvSpPr/>
          <p:nvPr/>
        </p:nvSpPr>
        <p:spPr>
          <a:xfrm>
            <a:off x="4953000" y="2931160"/>
            <a:ext cx="762000" cy="5105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4" name="Flowchart: Process 13"/>
          <p:cNvSpPr/>
          <p:nvPr/>
        </p:nvSpPr>
        <p:spPr>
          <a:xfrm>
            <a:off x="6096000" y="2931160"/>
            <a:ext cx="762000" cy="5105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5" name="Flowchart: Process 14"/>
          <p:cNvSpPr/>
          <p:nvPr/>
        </p:nvSpPr>
        <p:spPr>
          <a:xfrm>
            <a:off x="3924300" y="4691427"/>
            <a:ext cx="762000" cy="5105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6" name="TextBox 15"/>
          <p:cNvSpPr txBox="1"/>
          <p:nvPr/>
        </p:nvSpPr>
        <p:spPr>
          <a:xfrm>
            <a:off x="360680" y="1863274"/>
            <a:ext cx="1196340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latin typeface="Cambria" pitchFamily="18" charset="0"/>
              </a:rPr>
              <a:t>Original Training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35830" y="1772573"/>
            <a:ext cx="1296670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b="1" dirty="0">
                <a:latin typeface="Cambria" pitchFamily="18" charset="0"/>
              </a:rPr>
              <a:t>Step 1:</a:t>
            </a:r>
          </a:p>
          <a:p>
            <a:pPr algn="ctr"/>
            <a:r>
              <a:rPr lang="en-US" sz="1333" dirty="0">
                <a:latin typeface="Cambria" pitchFamily="18" charset="0"/>
              </a:rPr>
              <a:t>Create random vectors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020" y="2931160"/>
            <a:ext cx="1270000" cy="111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b="1" dirty="0">
                <a:latin typeface="Cambria" pitchFamily="18" charset="0"/>
              </a:rPr>
              <a:t>Step 2:</a:t>
            </a:r>
          </a:p>
          <a:p>
            <a:pPr algn="ctr"/>
            <a:r>
              <a:rPr lang="en-US" sz="1333" dirty="0">
                <a:latin typeface="Cambria" pitchFamily="18" charset="0"/>
              </a:rPr>
              <a:t>Use random vector to </a:t>
            </a:r>
          </a:p>
          <a:p>
            <a:pPr algn="ctr"/>
            <a:r>
              <a:rPr lang="en-US" sz="1333" dirty="0">
                <a:latin typeface="Cambria" pitchFamily="18" charset="0"/>
              </a:rPr>
              <a:t>build multiple decision trees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0680" y="4254199"/>
            <a:ext cx="1270000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b="1" dirty="0">
                <a:latin typeface="Cambria" pitchFamily="18" charset="0"/>
              </a:rPr>
              <a:t>Step 3:</a:t>
            </a:r>
          </a:p>
          <a:p>
            <a:pPr algn="ctr"/>
            <a:r>
              <a:rPr lang="en-US" sz="1333" dirty="0">
                <a:latin typeface="Cambria" pitchFamily="18" charset="0"/>
              </a:rPr>
              <a:t>Combine decision trees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698625" y="3566160"/>
            <a:ext cx="561975" cy="508000"/>
            <a:chOff x="2038350" y="3924300"/>
            <a:chExt cx="674370" cy="609600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2133600" y="3924300"/>
              <a:ext cx="228600" cy="3048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369820" y="3924300"/>
              <a:ext cx="228600" cy="3048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2598420" y="4229100"/>
              <a:ext cx="114300" cy="3048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2133600" y="4229100"/>
              <a:ext cx="114300" cy="3048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499741" y="4229100"/>
              <a:ext cx="95250" cy="3048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038350" y="4229100"/>
              <a:ext cx="95250" cy="3048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830513" y="3559810"/>
            <a:ext cx="561975" cy="508000"/>
            <a:chOff x="2038350" y="3924300"/>
            <a:chExt cx="674370" cy="609600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2133600" y="3924300"/>
              <a:ext cx="228600" cy="3048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2369820" y="3924300"/>
              <a:ext cx="228600" cy="3048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2598420" y="4229100"/>
              <a:ext cx="114300" cy="3048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2133600" y="4229100"/>
              <a:ext cx="114300" cy="3048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499741" y="4229100"/>
              <a:ext cx="95250" cy="3048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038350" y="4229100"/>
              <a:ext cx="95250" cy="3048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053013" y="3566160"/>
            <a:ext cx="561975" cy="508000"/>
            <a:chOff x="2038350" y="3924300"/>
            <a:chExt cx="674370" cy="609600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2133600" y="3924300"/>
              <a:ext cx="228600" cy="3048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2369820" y="3924300"/>
              <a:ext cx="228600" cy="3048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2598420" y="4229100"/>
              <a:ext cx="114300" cy="3048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2133600" y="4229100"/>
              <a:ext cx="114300" cy="3048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499741" y="4229100"/>
              <a:ext cx="95250" cy="3048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2038350" y="4229100"/>
              <a:ext cx="95250" cy="3048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196013" y="3559810"/>
            <a:ext cx="561975" cy="508000"/>
            <a:chOff x="2038350" y="3924300"/>
            <a:chExt cx="674370" cy="609600"/>
          </a:xfrm>
        </p:grpSpPr>
        <p:cxnSp>
          <p:nvCxnSpPr>
            <p:cNvPr id="47" name="Straight Connector 46"/>
            <p:cNvCxnSpPr/>
            <p:nvPr/>
          </p:nvCxnSpPr>
          <p:spPr>
            <a:xfrm flipH="1">
              <a:off x="2133600" y="3924300"/>
              <a:ext cx="228600" cy="3048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2369820" y="3924300"/>
              <a:ext cx="228600" cy="3048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2598420" y="4229100"/>
              <a:ext cx="114300" cy="3048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2133600" y="4229100"/>
              <a:ext cx="114300" cy="3048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2499741" y="4229100"/>
              <a:ext cx="95250" cy="3048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2038350" y="4229100"/>
              <a:ext cx="95250" cy="3048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2053877" y="3479035"/>
            <a:ext cx="34817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Cambria" pitchFamily="18" charset="0"/>
              </a:rPr>
              <a:t>T</a:t>
            </a:r>
            <a:r>
              <a:rPr lang="en-US" sz="1333" baseline="-25000" dirty="0">
                <a:latin typeface="Cambria" pitchFamily="18" charset="0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85764" y="3475636"/>
            <a:ext cx="34817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Cambria" pitchFamily="18" charset="0"/>
              </a:rPr>
              <a:t>T</a:t>
            </a:r>
            <a:r>
              <a:rPr lang="en-US" sz="1333" baseline="-25000" dirty="0">
                <a:latin typeface="Cambria" pitchFamily="18" charset="0"/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76807" y="3475636"/>
            <a:ext cx="42511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Cambria" pitchFamily="18" charset="0"/>
              </a:rPr>
              <a:t>T</a:t>
            </a:r>
            <a:r>
              <a:rPr lang="en-US" sz="1333" baseline="-25000" dirty="0">
                <a:latin typeface="Cambria" pitchFamily="18" charset="0"/>
              </a:rPr>
              <a:t>t-1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562725" y="3465065"/>
            <a:ext cx="32412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Cambria" pitchFamily="18" charset="0"/>
              </a:rPr>
              <a:t>T</a:t>
            </a:r>
            <a:r>
              <a:rPr lang="en-US" sz="1333" baseline="-25000" dirty="0" err="1">
                <a:latin typeface="Cambria" pitchFamily="18" charset="0"/>
              </a:rPr>
              <a:t>t</a:t>
            </a:r>
            <a:endParaRPr lang="en-US" sz="1333" baseline="-25000" dirty="0">
              <a:latin typeface="Cambria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78000" y="3045366"/>
            <a:ext cx="36099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Cambria" pitchFamily="18" charset="0"/>
              </a:rPr>
              <a:t>D</a:t>
            </a:r>
            <a:r>
              <a:rPr lang="en-US" sz="1333" baseline="-25000" dirty="0">
                <a:latin typeface="Cambria" pitchFamily="18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46718" y="3056702"/>
            <a:ext cx="36099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Cambria" pitchFamily="18" charset="0"/>
              </a:rPr>
              <a:t>D</a:t>
            </a:r>
            <a:r>
              <a:rPr lang="en-US" sz="1333" baseline="-25000" dirty="0">
                <a:latin typeface="Cambria" pitchFamily="18" charset="0"/>
              </a:rPr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32388" y="3056702"/>
            <a:ext cx="43794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Cambria" pitchFamily="18" charset="0"/>
              </a:rPr>
              <a:t>D</a:t>
            </a:r>
            <a:r>
              <a:rPr lang="en-US" sz="1333" baseline="-25000" dirty="0">
                <a:latin typeface="Cambria" pitchFamily="18" charset="0"/>
              </a:rPr>
              <a:t>t-1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306717" y="3045366"/>
            <a:ext cx="33695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Cambria" pitchFamily="18" charset="0"/>
              </a:rPr>
              <a:t>D</a:t>
            </a:r>
            <a:r>
              <a:rPr lang="en-US" sz="1333" baseline="-25000" dirty="0" err="1">
                <a:latin typeface="Cambria" pitchFamily="18" charset="0"/>
              </a:rPr>
              <a:t>t</a:t>
            </a:r>
            <a:endParaRPr lang="en-US" sz="1333" baseline="-25000" dirty="0">
              <a:latin typeface="Cambria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68884" y="1978688"/>
            <a:ext cx="931715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7" dirty="0">
                <a:latin typeface="Cambria" pitchFamily="18" charset="0"/>
              </a:rPr>
              <a:t>Randomize</a:t>
            </a:r>
            <a:endParaRPr lang="en-US" sz="1167" baseline="-25000" dirty="0">
              <a:latin typeface="Cambria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09423" y="1959419"/>
            <a:ext cx="29848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Cambria" pitchFamily="18" charset="0"/>
              </a:rPr>
              <a:t>D</a:t>
            </a:r>
            <a:endParaRPr lang="en-US" sz="1333" baseline="-25000" dirty="0">
              <a:latin typeface="Cambria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53549" y="4805633"/>
            <a:ext cx="33374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Cambria" pitchFamily="18" charset="0"/>
              </a:rPr>
              <a:t>T</a:t>
            </a:r>
            <a:r>
              <a:rPr lang="en-US" sz="1333" baseline="30000" dirty="0">
                <a:latin typeface="Cambria" pitchFamily="18" charset="0"/>
              </a:rPr>
              <a:t>*</a:t>
            </a:r>
          </a:p>
        </p:txBody>
      </p:sp>
      <p:cxnSp>
        <p:nvCxnSpPr>
          <p:cNvPr id="65" name="Straight Arrow Connector 64"/>
          <p:cNvCxnSpPr>
            <a:stCxn id="8" idx="3"/>
            <a:endCxn id="10" idx="1"/>
          </p:cNvCxnSpPr>
          <p:nvPr/>
        </p:nvCxnSpPr>
        <p:spPr>
          <a:xfrm flipV="1">
            <a:off x="2349500" y="2106929"/>
            <a:ext cx="1579879" cy="1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968500" y="2550162"/>
            <a:ext cx="0" cy="31749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3111500" y="2550162"/>
            <a:ext cx="327" cy="31749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5334000" y="2557783"/>
            <a:ext cx="1568" cy="30987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477000" y="2557783"/>
            <a:ext cx="0" cy="30987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Process 84"/>
          <p:cNvSpPr/>
          <p:nvPr/>
        </p:nvSpPr>
        <p:spPr>
          <a:xfrm>
            <a:off x="1532923" y="2867660"/>
            <a:ext cx="871154" cy="1323250"/>
          </a:xfrm>
          <a:prstGeom prst="flowChartProcess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6" name="Flowchart: Process 85"/>
          <p:cNvSpPr/>
          <p:nvPr/>
        </p:nvSpPr>
        <p:spPr>
          <a:xfrm>
            <a:off x="2676250" y="2867660"/>
            <a:ext cx="871154" cy="1323250"/>
          </a:xfrm>
          <a:prstGeom prst="flowChartProcess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7" name="Flowchart: Process 86"/>
          <p:cNvSpPr/>
          <p:nvPr/>
        </p:nvSpPr>
        <p:spPr>
          <a:xfrm>
            <a:off x="4899991" y="2870200"/>
            <a:ext cx="871154" cy="1323250"/>
          </a:xfrm>
          <a:prstGeom prst="flowChartProcess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8" name="Flowchart: Process 87"/>
          <p:cNvSpPr/>
          <p:nvPr/>
        </p:nvSpPr>
        <p:spPr>
          <a:xfrm>
            <a:off x="6043191" y="2867660"/>
            <a:ext cx="871154" cy="1323250"/>
          </a:xfrm>
          <a:prstGeom prst="flowChartProcess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955819" y="4183289"/>
            <a:ext cx="0" cy="31749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3098819" y="4183289"/>
            <a:ext cx="327" cy="31749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5321319" y="4190910"/>
            <a:ext cx="1568" cy="30987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464319" y="4190910"/>
            <a:ext cx="0" cy="30987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955819" y="2550162"/>
            <a:ext cx="4516418" cy="7621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" idx="2"/>
          </p:cNvCxnSpPr>
          <p:nvPr/>
        </p:nvCxnSpPr>
        <p:spPr>
          <a:xfrm flipH="1">
            <a:off x="4310381" y="2362199"/>
            <a:ext cx="54608" cy="187963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947901" y="4493167"/>
            <a:ext cx="4516418" cy="7621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15" idx="0"/>
          </p:cNvCxnSpPr>
          <p:nvPr/>
        </p:nvCxnSpPr>
        <p:spPr>
          <a:xfrm flipH="1">
            <a:off x="4305300" y="4500788"/>
            <a:ext cx="5080" cy="1906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490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Random Vectors?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an underlying assumption of the ensemble process is that the base learners are </a:t>
            </a:r>
            <a:r>
              <a:rPr lang="en-US" i="1" dirty="0" smtClean="0"/>
              <a:t>independent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the trees become more correlated (</a:t>
            </a:r>
            <a:r>
              <a:rPr lang="en-US" dirty="0" smtClean="0"/>
              <a:t>less independent</a:t>
            </a:r>
            <a:r>
              <a:rPr lang="en-US" dirty="0" smtClean="0"/>
              <a:t>), the generalization error bound tends to increase.</a:t>
            </a:r>
          </a:p>
          <a:p>
            <a:r>
              <a:rPr lang="en-US" dirty="0" smtClean="0"/>
              <a:t>Randomization helps to reduce the correlation among decision trees.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4AC8-A13E-44EA-B0C3-A4C74ADA663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47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Empirically comparable classification accuracies to </a:t>
            </a:r>
            <a:r>
              <a:rPr lang="en-US" dirty="0" err="1" smtClean="0"/>
              <a:t>AdaBoost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More robust to outliers and noise than </a:t>
            </a:r>
            <a:r>
              <a:rPr lang="en-US" dirty="0" err="1" smtClean="0"/>
              <a:t>AdaBoost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Runs much faster than </a:t>
            </a:r>
            <a:r>
              <a:rPr lang="en-US" dirty="0" err="1" smtClean="0"/>
              <a:t>AdaBoost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Produces useful internal estimates of error, strength, correlation, and variable importance.</a:t>
            </a:r>
          </a:p>
          <a:p>
            <a:r>
              <a:rPr lang="en-US" dirty="0" smtClean="0"/>
              <a:t>Simple and </a:t>
            </a:r>
            <a:r>
              <a:rPr lang="en-US" dirty="0" smtClean="0"/>
              <a:t>easy to parallelize.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4AC8-A13E-44EA-B0C3-A4C74ADA663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76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Random forests </a:t>
            </a:r>
            <a:r>
              <a:rPr lang="en-US" dirty="0"/>
              <a:t>can be thought of as combining bagging and random subspaces.</a:t>
            </a:r>
          </a:p>
          <a:p>
            <a:pPr lvl="1"/>
            <a:r>
              <a:rPr lang="en-US" dirty="0"/>
              <a:t>Bootstrap aggregated (bagged) trees.</a:t>
            </a:r>
          </a:p>
          <a:p>
            <a:pPr lvl="1"/>
            <a:r>
              <a:rPr lang="en-US" dirty="0"/>
              <a:t>Random subset of the input space (random subspaces).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4AC8-A13E-44EA-B0C3-A4C74ADA663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4AC8-A13E-44EA-B0C3-A4C74ADA663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190500" y="857250"/>
            <a:ext cx="7222537" cy="793750"/>
          </a:xfrm>
          <a:prstGeom prst="rect">
            <a:avLst/>
          </a:prstGeom>
        </p:spPr>
        <p:txBody>
          <a:bodyPr vert="horz" lIns="76200" tIns="38100" rIns="76200" bIns="381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r>
              <a:rPr lang="en-US" sz="3500" spc="-21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Ensemble Methods Illustrated</a:t>
            </a:r>
            <a:endParaRPr lang="en-US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634251" y="2224728"/>
                <a:ext cx="444500" cy="2540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dirty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15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101" y="2098173"/>
                <a:ext cx="533400" cy="3048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634251" y="2828198"/>
                <a:ext cx="444500" cy="254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500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101" y="2822337"/>
                <a:ext cx="533400" cy="304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34251" y="3494728"/>
                <a:ext cx="444500" cy="254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500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101" y="3622173"/>
                <a:ext cx="533400" cy="304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1856501" y="2478728"/>
            <a:ext cx="0" cy="3175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56501" y="3114168"/>
            <a:ext cx="0" cy="3175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6108" y="3486366"/>
                <a:ext cx="68262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,?)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29" y="3612139"/>
                <a:ext cx="78316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34108" y="4198311"/>
                <a:ext cx="1473417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929" y="4466472"/>
                <a:ext cx="173374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>
            <a:off x="1308894" y="3621728"/>
            <a:ext cx="254000" cy="635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5" name="Right Arrow 14"/>
          <p:cNvSpPr/>
          <p:nvPr/>
        </p:nvSpPr>
        <p:spPr>
          <a:xfrm rot="5400000">
            <a:off x="1707394" y="3934059"/>
            <a:ext cx="298213" cy="1191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7" name="TextBox 16"/>
          <p:cNvSpPr txBox="1"/>
          <p:nvPr/>
        </p:nvSpPr>
        <p:spPr>
          <a:xfrm>
            <a:off x="1325747" y="1797679"/>
            <a:ext cx="10922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Traditional: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109898" y="2224728"/>
                <a:ext cx="444500" cy="2540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dirty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1500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877" y="2098173"/>
                <a:ext cx="533400" cy="3048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121149" y="2857516"/>
                <a:ext cx="262997" cy="254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500" b="1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379" y="2857519"/>
                <a:ext cx="315596" cy="304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4252648" y="2605727"/>
            <a:ext cx="0" cy="1960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111500" y="3883224"/>
                <a:ext cx="68262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,?)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088368"/>
                <a:ext cx="783163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Arrow 25"/>
          <p:cNvSpPr/>
          <p:nvPr/>
        </p:nvSpPr>
        <p:spPr>
          <a:xfrm>
            <a:off x="3683000" y="4030950"/>
            <a:ext cx="254000" cy="635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8" name="TextBox 27"/>
          <p:cNvSpPr txBox="1"/>
          <p:nvPr/>
        </p:nvSpPr>
        <p:spPr>
          <a:xfrm>
            <a:off x="4501793" y="1778001"/>
            <a:ext cx="16933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Ensemble Method: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252648" y="2605728"/>
            <a:ext cx="2159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674394" y="2605727"/>
            <a:ext cx="0" cy="1960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09898" y="2605727"/>
            <a:ext cx="0" cy="1960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554398" y="2600221"/>
            <a:ext cx="0" cy="1960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976144" y="2605727"/>
            <a:ext cx="0" cy="1960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409002" y="2605727"/>
            <a:ext cx="0" cy="1960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521545" y="2860168"/>
                <a:ext cx="262997" cy="254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5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854" y="2860701"/>
                <a:ext cx="315596" cy="30480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4978399" y="2864794"/>
                <a:ext cx="262997" cy="254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500" b="1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079" y="2866253"/>
                <a:ext cx="315596" cy="30480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422899" y="2864794"/>
                <a:ext cx="262997" cy="254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500" b="1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79" y="2866253"/>
                <a:ext cx="315596" cy="3048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844646" y="2857308"/>
                <a:ext cx="262997" cy="254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500" b="1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75" y="2857269"/>
                <a:ext cx="315596" cy="30480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277503" y="2864794"/>
                <a:ext cx="262997" cy="254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500" b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004" y="2866253"/>
                <a:ext cx="315596" cy="30480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>
            <a:stCxn id="19" idx="2"/>
          </p:cNvCxnSpPr>
          <p:nvPr/>
        </p:nvCxnSpPr>
        <p:spPr>
          <a:xfrm>
            <a:off x="5332148" y="2478728"/>
            <a:ext cx="0" cy="1214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4121149" y="3401017"/>
                <a:ext cx="262997" cy="254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500" b="1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379" y="3509720"/>
                <a:ext cx="315596" cy="30480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>
            <a:off x="4252648" y="3149228"/>
            <a:ext cx="0" cy="1960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674394" y="3149228"/>
            <a:ext cx="0" cy="1960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109898" y="3149228"/>
            <a:ext cx="0" cy="1960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976144" y="3149228"/>
            <a:ext cx="0" cy="1960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409002" y="3149228"/>
            <a:ext cx="0" cy="1960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521545" y="3403668"/>
                <a:ext cx="262997" cy="254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500" b="1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854" y="3512902"/>
                <a:ext cx="315596" cy="30480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4978399" y="3408295"/>
                <a:ext cx="262997" cy="254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500" b="1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079" y="3518454"/>
                <a:ext cx="315596" cy="30480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5422899" y="3408295"/>
                <a:ext cx="262997" cy="254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500" b="1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79" y="3518454"/>
                <a:ext cx="315596" cy="30480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5844646" y="3400808"/>
                <a:ext cx="262997" cy="254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500" b="1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75" y="3509470"/>
                <a:ext cx="315596" cy="30480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6277503" y="3408295"/>
                <a:ext cx="262997" cy="254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500" b="1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004" y="3518454"/>
                <a:ext cx="315596" cy="30480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>
            <a:off x="5554398" y="3149228"/>
            <a:ext cx="0" cy="1960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252648" y="3685227"/>
            <a:ext cx="0" cy="1960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674394" y="3685227"/>
            <a:ext cx="0" cy="1960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109898" y="3685227"/>
            <a:ext cx="0" cy="1960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976144" y="3685227"/>
            <a:ext cx="0" cy="1960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409002" y="3685227"/>
            <a:ext cx="0" cy="1960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54398" y="3685227"/>
            <a:ext cx="0" cy="1960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4102895" y="3914750"/>
                <a:ext cx="2437605" cy="254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5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1" i="1" dirty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5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 dirty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500" b="1" i="1" dirty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15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b="1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474" y="4126200"/>
                <a:ext cx="2925126" cy="30480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662856" y="4601300"/>
                <a:ext cx="1473417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427" y="4950059"/>
                <a:ext cx="1733744" cy="369332"/>
              </a:xfrm>
              <a:prstGeom prst="rect">
                <a:avLst/>
              </a:prstGeom>
              <a:blipFill rotWithShape="0"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ight Arrow 78"/>
          <p:cNvSpPr/>
          <p:nvPr/>
        </p:nvSpPr>
        <p:spPr>
          <a:xfrm rot="5400000">
            <a:off x="5236143" y="4337048"/>
            <a:ext cx="298213" cy="1191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0" name="TextBox 79"/>
          <p:cNvSpPr txBox="1"/>
          <p:nvPr/>
        </p:nvSpPr>
        <p:spPr>
          <a:xfrm>
            <a:off x="2822538" y="2563835"/>
            <a:ext cx="1130438" cy="810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7" dirty="0"/>
              <a:t>Different </a:t>
            </a:r>
          </a:p>
          <a:p>
            <a:r>
              <a:rPr lang="en-US" sz="1167" dirty="0"/>
              <a:t>training sets</a:t>
            </a:r>
          </a:p>
          <a:p>
            <a:r>
              <a:rPr lang="en-US" sz="1167" dirty="0"/>
              <a:t>and/or learning</a:t>
            </a:r>
          </a:p>
          <a:p>
            <a:r>
              <a:rPr lang="en-US" sz="1167" dirty="0"/>
              <a:t>algorithms</a:t>
            </a:r>
          </a:p>
        </p:txBody>
      </p:sp>
      <p:sp>
        <p:nvSpPr>
          <p:cNvPr id="81" name="Left Brace 80"/>
          <p:cNvSpPr/>
          <p:nvPr/>
        </p:nvSpPr>
        <p:spPr>
          <a:xfrm>
            <a:off x="3923142" y="2595561"/>
            <a:ext cx="118632" cy="732918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" name="Rectangle 1"/>
          <p:cNvSpPr/>
          <p:nvPr/>
        </p:nvSpPr>
        <p:spPr>
          <a:xfrm>
            <a:off x="2794000" y="1714500"/>
            <a:ext cx="3873500" cy="330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10922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ensemble </a:t>
            </a:r>
            <a:r>
              <a:rPr lang="en-US" dirty="0"/>
              <a:t>meta-algorithm designed to improve the stability and accuracy of machine learning </a:t>
            </a:r>
            <a:r>
              <a:rPr lang="en-US" dirty="0" smtClean="0"/>
              <a:t>algorithms</a:t>
            </a:r>
          </a:p>
          <a:p>
            <a:r>
              <a:rPr lang="en-US" dirty="0" smtClean="0"/>
              <a:t>Can be used in both regression and classification</a:t>
            </a:r>
          </a:p>
          <a:p>
            <a:r>
              <a:rPr lang="en-US" dirty="0" smtClean="0"/>
              <a:t>Reduces </a:t>
            </a:r>
            <a:r>
              <a:rPr lang="en-US" dirty="0"/>
              <a:t>variance and helps to avoid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Usually </a:t>
            </a:r>
            <a:r>
              <a:rPr lang="en-US" dirty="0"/>
              <a:t>applied to decision </a:t>
            </a:r>
            <a:r>
              <a:rPr lang="en-US" dirty="0" smtClean="0"/>
              <a:t>trees, though it </a:t>
            </a:r>
            <a:r>
              <a:rPr lang="en-US" dirty="0"/>
              <a:t>can be used with any type of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4AC8-A13E-44EA-B0C3-A4C74ADA663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190500" y="857250"/>
            <a:ext cx="7222537" cy="793750"/>
          </a:xfrm>
          <a:prstGeom prst="rect">
            <a:avLst/>
          </a:prstGeom>
        </p:spPr>
        <p:txBody>
          <a:bodyPr vert="horz" lIns="76200" tIns="38100" rIns="76200" bIns="381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r>
              <a:rPr lang="en-US" sz="3500" u="sng" spc="-21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n-US" sz="3500" spc="-21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oostrap</a:t>
            </a:r>
            <a:r>
              <a:rPr lang="en-US" sz="3500" spc="-2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500" u="sng" spc="-2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agg</a:t>
            </a:r>
            <a:r>
              <a:rPr lang="en-US" sz="3500" spc="-2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regating (Bagging)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62337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1714500"/>
                <a:ext cx="7222537" cy="336550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idea:</a:t>
                </a:r>
              </a:p>
              <a:p>
                <a:pPr marL="571477" lvl="1" indent="-380985">
                  <a:buFont typeface="+mj-lt"/>
                  <a:buAutoNum type="arabicPeriod"/>
                </a:pPr>
                <a:r>
                  <a:rPr lang="en-US" dirty="0" smtClean="0"/>
                  <a:t>Create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boostrap</a:t>
                </a:r>
                <a:r>
                  <a:rPr lang="en-US" dirty="0" smtClean="0"/>
                  <a:t>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as follows:</a:t>
                </a:r>
              </a:p>
              <a:p>
                <a:pPr lvl="2"/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randomly draw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examples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with replacement</a:t>
                </a:r>
                <a:endParaRPr lang="en-US" dirty="0"/>
              </a:p>
              <a:p>
                <a:pPr marL="571477" lvl="1" indent="-380985">
                  <a:buFont typeface="+mj-lt"/>
                  <a:buAutoNum type="arabicPeriod"/>
                </a:pPr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marL="190492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Learn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71477" lvl="1" indent="-380985">
                  <a:buFont typeface="+mj-lt"/>
                  <a:buAutoNum type="arabicPeriod"/>
                </a:pPr>
                <a:r>
                  <a:rPr lang="en-US" dirty="0" smtClean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=&lt;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𝑚𝑎𝑗𝑜𝑟𝑖𝑡𝑦𝑉𝑜𝑡𝑒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85899"/>
                <a:ext cx="8667044" cy="4038601"/>
              </a:xfrm>
              <a:blipFill rotWithShape="0">
                <a:blip r:embed="rId2"/>
                <a:stretch>
                  <a:fillRect l="-1267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4AC8-A13E-44EA-B0C3-A4C74ADA663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190500" y="857250"/>
            <a:ext cx="7222537" cy="793750"/>
          </a:xfrm>
          <a:prstGeom prst="rect">
            <a:avLst/>
          </a:prstGeom>
        </p:spPr>
        <p:txBody>
          <a:bodyPr vert="horz" lIns="76200" tIns="38100" rIns="76200" bIns="381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r>
              <a:rPr lang="en-US" sz="3500" spc="-21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Bagging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53005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1714500"/>
                <a:ext cx="7222537" cy="3365501"/>
              </a:xfrm>
            </p:spPr>
            <p:txBody>
              <a:bodyPr>
                <a:normAutofit/>
              </a:bodyPr>
              <a:lstStyle/>
              <a:p>
                <a:pPr marL="380985" indent="-380985">
                  <a:buFont typeface="+mj-lt"/>
                  <a:buAutoNum type="arabicPeriod"/>
                </a:pPr>
                <a:r>
                  <a:rPr lang="en-US" sz="2000" dirty="0"/>
                  <a:t>Surprisingly competitive performance &amp; rarely </a:t>
                </a:r>
                <a:r>
                  <a:rPr lang="en-US" sz="2000" dirty="0" err="1"/>
                  <a:t>overﬁts</a:t>
                </a:r>
                <a:endParaRPr lang="en-US" sz="2000" dirty="0"/>
              </a:p>
              <a:p>
                <a:pPr marL="380985" indent="-380985">
                  <a:buFont typeface="+mj-lt"/>
                  <a:buAutoNum type="arabicPeriod"/>
                </a:pPr>
                <a:r>
                  <a:rPr lang="en-US" sz="2000" dirty="0"/>
                  <a:t>Is capable of reducing variance of constituent models</a:t>
                </a:r>
              </a:p>
              <a:p>
                <a:pPr marL="380985" indent="-380985">
                  <a:buFont typeface="+mj-lt"/>
                  <a:buAutoNum type="arabicPeriod"/>
                </a:pPr>
                <a:r>
                  <a:rPr lang="en-US" sz="2000" dirty="0"/>
                  <a:t>Improves ability to ignore irrelevant features</a:t>
                </a:r>
              </a:p>
              <a:p>
                <a:pPr marL="380985" indent="-380985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Remember: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𝒆𝒓𝒓𝒐𝒓</m:t>
                      </m:r>
                      <m:r>
                        <a:rPr lang="en-US" sz="20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dirty="0">
                          <a:solidFill>
                            <a:srgbClr val="000000"/>
                          </a:solidFill>
                          <a:latin typeface="Cambria Math"/>
                        </a:rPr>
                        <m:t>𝐧𝐨𝐢𝐬𝐞</m:t>
                      </m:r>
                      <m:r>
                        <a:rPr lang="en-US" sz="2000" b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dirty="0">
                          <a:solidFill>
                            <a:srgbClr val="000000"/>
                          </a:solidFill>
                          <a:latin typeface="Cambria Math"/>
                        </a:rPr>
                        <m:t>𝐛𝐢𝐚𝐬</m:t>
                      </m:r>
                      <m:r>
                        <a:rPr lang="en-US" sz="2000" b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b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𝐯𝐚𝐫𝐢𝐚𝐧𝐜𝐞</m:t>
                      </m:r>
                      <m:r>
                        <a:rPr lang="en-US" sz="2000" b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Variance:</a:t>
                </a:r>
                <a:r>
                  <a:rPr lang="en-US" sz="2000" dirty="0">
                    <a:solidFill>
                      <a:srgbClr val="000000"/>
                    </a:solidFill>
                  </a:rPr>
                  <a:t> how much does prediction change if we change the training set?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85899"/>
                <a:ext cx="8667044" cy="4038601"/>
              </a:xfrm>
              <a:blipFill rotWithShape="0">
                <a:blip r:embed="rId2"/>
                <a:stretch>
                  <a:fillRect l="-1126" t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4AC8-A13E-44EA-B0C3-A4C74ADA663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190500" y="857250"/>
            <a:ext cx="7222537" cy="793750"/>
          </a:xfrm>
          <a:prstGeom prst="rect">
            <a:avLst/>
          </a:prstGeom>
        </p:spPr>
        <p:txBody>
          <a:bodyPr vert="horz" lIns="76200" tIns="38100" rIns="76200" bIns="381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r>
              <a:rPr lang="en-US" sz="3500" spc="-2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Notable Benefits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4785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4AC8-A13E-44EA-B0C3-A4C74ADA663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190500" y="666750"/>
            <a:ext cx="7222537" cy="793750"/>
          </a:xfrm>
          <a:prstGeom prst="rect">
            <a:avLst/>
          </a:prstGeom>
        </p:spPr>
        <p:txBody>
          <a:bodyPr vert="horz" lIns="76200" tIns="38100" rIns="76200" bIns="381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r>
              <a:rPr lang="en-US" sz="2667" spc="-2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Bagging Example 1</a:t>
            </a:r>
            <a:endParaRPr lang="en-US" sz="2667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" y="1434170"/>
            <a:ext cx="3592729" cy="1827879"/>
          </a:xfrm>
        </p:spPr>
      </p:pic>
      <p:pic>
        <p:nvPicPr>
          <p:cNvPr id="8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690" y="1424242"/>
            <a:ext cx="3573310" cy="1827879"/>
          </a:xfrm>
          <a:prstGeom prst="rect">
            <a:avLst/>
          </a:prstGeom>
        </p:spPr>
      </p:pic>
      <p:pic>
        <p:nvPicPr>
          <p:cNvPr id="9" name="Content Placeholder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80" y="3315621"/>
            <a:ext cx="3573310" cy="18278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05000" y="1424242"/>
            <a:ext cx="1905000" cy="18913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" name="Rectangle 9"/>
          <p:cNvSpPr/>
          <p:nvPr/>
        </p:nvSpPr>
        <p:spPr>
          <a:xfrm>
            <a:off x="3782383" y="1392492"/>
            <a:ext cx="1905000" cy="18913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1" name="Rectangle 10"/>
          <p:cNvSpPr/>
          <p:nvPr/>
        </p:nvSpPr>
        <p:spPr>
          <a:xfrm>
            <a:off x="5634190" y="1397001"/>
            <a:ext cx="1905000" cy="18913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2" name="Rectangle 11"/>
          <p:cNvSpPr/>
          <p:nvPr/>
        </p:nvSpPr>
        <p:spPr>
          <a:xfrm>
            <a:off x="1905000" y="3252121"/>
            <a:ext cx="1905000" cy="18913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3" name="Rectangle 12"/>
          <p:cNvSpPr/>
          <p:nvPr/>
        </p:nvSpPr>
        <p:spPr>
          <a:xfrm>
            <a:off x="3824440" y="3263663"/>
            <a:ext cx="1905000" cy="18913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56940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4AC8-A13E-44EA-B0C3-A4C74ADA663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190500" y="666750"/>
            <a:ext cx="7222537" cy="793750"/>
          </a:xfrm>
          <a:prstGeom prst="rect">
            <a:avLst/>
          </a:prstGeom>
        </p:spPr>
        <p:txBody>
          <a:bodyPr vert="horz" lIns="76200" tIns="38100" rIns="76200" bIns="381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r>
              <a:rPr lang="en-US" sz="2667" spc="-2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Bagging Example 2</a:t>
            </a:r>
            <a:endParaRPr lang="en-US" sz="2667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"/>
          <a:stretch/>
        </p:blipFill>
        <p:spPr>
          <a:xfrm>
            <a:off x="946774" y="1714500"/>
            <a:ext cx="5726452" cy="3016250"/>
          </a:xfrm>
        </p:spPr>
      </p:pic>
    </p:spTree>
    <p:extLst>
      <p:ext uri="{BB962C8B-B14F-4D97-AF65-F5344CB8AC3E}">
        <p14:creationId xmlns:p14="http://schemas.microsoft.com/office/powerpoint/2010/main" val="600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7609</TotalTime>
  <Words>1561</Words>
  <Application>Microsoft Office PowerPoint</Application>
  <PresentationFormat>Custom</PresentationFormat>
  <Paragraphs>306</Paragraphs>
  <Slides>39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ＭＳ Ｐゴシック</vt:lpstr>
      <vt:lpstr>新細明體</vt:lpstr>
      <vt:lpstr>Arial</vt:lpstr>
      <vt:lpstr>Calibri</vt:lpstr>
      <vt:lpstr>Cambria</vt:lpstr>
      <vt:lpstr>Cambria Math</vt:lpstr>
      <vt:lpstr>Courier New</vt:lpstr>
      <vt:lpstr>Times New Roman</vt:lpstr>
      <vt:lpstr>Wingdings</vt:lpstr>
      <vt:lpstr>Office Theme</vt:lpstr>
      <vt:lpstr>Equation</vt:lpstr>
      <vt:lpstr>Visio</vt:lpstr>
      <vt:lpstr>PowerPoint Presentation</vt:lpstr>
      <vt:lpstr>PowerPoint Presentation</vt:lpstr>
      <vt:lpstr>Methods for Constructing Ensembles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Adaboost (Adaptive Boost)</vt:lpstr>
      <vt:lpstr>Adaboost: Training Phase </vt:lpstr>
      <vt:lpstr>Adaboost: Training Phase</vt:lpstr>
      <vt:lpstr>Adaboost: Testing Phase</vt:lpstr>
      <vt:lpstr>Example: Error and Classifier Weight in AdaBoost</vt:lpstr>
      <vt:lpstr>Example: Data Instance Weight in AdaBoost</vt:lpstr>
      <vt:lpstr>Illustrating AdaBoost</vt:lpstr>
      <vt:lpstr>Illustrating AdaBoost</vt:lpstr>
      <vt:lpstr>PowerPoint Presentation</vt:lpstr>
      <vt:lpstr>Cute Kitten Picture Intermission</vt:lpstr>
      <vt:lpstr>Stacked Generalization (Stacking)</vt:lpstr>
      <vt:lpstr>The Stacking Framework</vt:lpstr>
      <vt:lpstr>The Stacking Framework</vt:lpstr>
      <vt:lpstr>The Stacking Framework</vt:lpstr>
      <vt:lpstr>The Stacking Framework</vt:lpstr>
      <vt:lpstr>Mathematical Insight Into Stacking</vt:lpstr>
      <vt:lpstr>The Netflix Challenge</vt:lpstr>
      <vt:lpstr>More on the Netflix Challenge</vt:lpstr>
      <vt:lpstr>More on the Netflix Challenge</vt:lpstr>
      <vt:lpstr>Random Forests Method</vt:lpstr>
      <vt:lpstr>Random Forests:  A Visual Explanation</vt:lpstr>
      <vt:lpstr>Why use Random Vectors?</vt:lpstr>
      <vt:lpstr>Random Forests Advantages</vt:lpstr>
      <vt:lpstr>Random Forests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Reid</dc:creator>
  <cp:lastModifiedBy>Everaldo Aguiar</cp:lastModifiedBy>
  <cp:revision>978</cp:revision>
  <dcterms:created xsi:type="dcterms:W3CDTF">2014-01-17T22:06:16Z</dcterms:created>
  <dcterms:modified xsi:type="dcterms:W3CDTF">2014-07-02T17:27:02Z</dcterms:modified>
</cp:coreProperties>
</file>