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(Noves tecnologies aplicables al seu sector, alta contratació de doctorats...)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>
                <a:solidFill>
                  <a:srgbClr val="E69138"/>
                </a:solidFill>
              </a:rPr>
              <a:t>DOCTORATS INDUSTRIALS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E69138"/>
                </a:solidFill>
              </a:rPr>
              <a:t>SISTEMES D'INFORMACIÓ PER A LES ORGANITZACIONS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Bernat Huguet, Rio Panopio &amp; Víctor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Millores (II)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M4 </a:t>
            </a:r>
            <a:r>
              <a:rPr b="1" lang="en-GB">
                <a:solidFill>
                  <a:srgbClr val="E69138"/>
                </a:solidFill>
              </a:rPr>
              <a:t> Establir un sistema de valoració d’empreses/directors de tesi per tal de protegir als estudiants de doctorat industrial de males pràctiques.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Adreça D4.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M5 </a:t>
            </a:r>
            <a:r>
              <a:rPr b="1" lang="en-GB">
                <a:solidFill>
                  <a:srgbClr val="E69138"/>
                </a:solidFill>
              </a:rPr>
              <a:t> Creació d’una comunitat de doctorats industrials.                                   </a:t>
            </a:r>
            <a:r>
              <a:rPr b="1" lang="en-GB">
                <a:solidFill>
                  <a:schemeClr val="dk1"/>
                </a:solidFill>
              </a:rPr>
              <a:t>Adreça O3.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M6 </a:t>
            </a:r>
            <a:r>
              <a:rPr b="1" lang="en-GB">
                <a:solidFill>
                  <a:srgbClr val="E69138"/>
                </a:solidFill>
              </a:rPr>
              <a:t> Negociació amb l’administració per rebre més recursos.                        </a:t>
            </a:r>
            <a:r>
              <a:rPr b="1" lang="en-GB">
                <a:solidFill>
                  <a:schemeClr val="dk1"/>
                </a:solidFill>
              </a:rPr>
              <a:t>Adreça A1. Es pot recolzar en O2.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Millores (III)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M7 </a:t>
            </a:r>
            <a:r>
              <a:rPr b="1" lang="en-GB">
                <a:solidFill>
                  <a:srgbClr val="E69138"/>
                </a:solidFill>
              </a:rPr>
              <a:t> </a:t>
            </a:r>
            <a:r>
              <a:rPr b="1" lang="en-GB">
                <a:solidFill>
                  <a:srgbClr val="E69138"/>
                </a:solidFill>
              </a:rPr>
              <a:t>Campanyes de marketing dirigides a Empresa, Acadèmia i Candidats i crear una àmplia xarxa de contactes.                                                                            </a:t>
            </a:r>
            <a:r>
              <a:rPr b="1" lang="en-GB">
                <a:solidFill>
                  <a:schemeClr val="dk1"/>
                </a:solidFill>
              </a:rPr>
              <a:t>Adreça A2, A3 &amp; A4. Es pot recolzar en les fortaleses i les oportunitats.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M7.1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Campanya de marketing dirigida a les empreses centrada en la participació en esdeveniments de networking/congressos. També es podria contactar directament amb les empreses que podrien estar interessades.  </a:t>
            </a:r>
            <a:r>
              <a:rPr b="1" lang="en-GB">
                <a:solidFill>
                  <a:schemeClr val="dk1"/>
                </a:solidFill>
              </a:rPr>
              <a:t>Adreça A3. Es pot recolzar en F2, O</a:t>
            </a:r>
            <a:r>
              <a:rPr b="1" lang="en-GB">
                <a:solidFill>
                  <a:schemeClr val="dk1"/>
                </a:solidFill>
              </a:rPr>
              <a:t>1</a:t>
            </a:r>
            <a:r>
              <a:rPr b="1" lang="en-GB">
                <a:solidFill>
                  <a:schemeClr val="dk1"/>
                </a:solidFill>
              </a:rPr>
              <a:t>, O3.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52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Millores (IV)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M7.2 </a:t>
            </a:r>
            <a:r>
              <a:rPr b="1" lang="en-GB">
                <a:solidFill>
                  <a:srgbClr val="E69138"/>
                </a:solidFill>
              </a:rPr>
              <a:t> Campanya de marketing dirigida a l’Acadèmia centrada a contactar amb la direcció/caps de departament per tal de formar una xarxa de contactes. També es podria participar en esdeveniments acadèmics.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Adreça A4. Es pot recolzar en F4, O2, O3.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M7.3 </a:t>
            </a:r>
            <a:r>
              <a:rPr b="1" lang="en-GB">
                <a:solidFill>
                  <a:srgbClr val="E69138"/>
                </a:solidFill>
              </a:rPr>
              <a:t> Campanya de marketing dirigida a Candidats centrada a incrementar la participació en xarxes socials i en sol·licitar assistència als departaments que volen participar en el projecte de doctorats industrials perquè informin els interessats en treure’s un doctorat, d’aquesta possibilitat.                           </a:t>
            </a:r>
            <a:r>
              <a:rPr b="1" lang="en-GB">
                <a:solidFill>
                  <a:srgbClr val="E69138"/>
                </a:solidFill>
              </a:rPr>
              <a:t>   </a:t>
            </a:r>
            <a:r>
              <a:rPr b="1" lang="en-GB">
                <a:solidFill>
                  <a:schemeClr val="dk1"/>
                </a:solidFill>
              </a:rPr>
              <a:t>Adreça A2. Es pot recolzar en F1, O4.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52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Roadmap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673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Constant: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69138"/>
                </a:solidFill>
              </a:rPr>
              <a:t>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M6 </a:t>
            </a:r>
            <a:r>
              <a:rPr b="1" lang="en-GB">
                <a:solidFill>
                  <a:srgbClr val="E69138"/>
                </a:solidFill>
              </a:rPr>
              <a:t> Recursos Públics,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M7 </a:t>
            </a:r>
            <a:r>
              <a:rPr b="1" lang="en-GB">
                <a:solidFill>
                  <a:srgbClr val="E69138"/>
                </a:solidFill>
              </a:rPr>
              <a:t> Marketing.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Primera Etapa: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Sistema d’informació,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M2 </a:t>
            </a:r>
            <a:r>
              <a:rPr b="1" lang="en-GB">
                <a:solidFill>
                  <a:srgbClr val="E69138"/>
                </a:solidFill>
              </a:rPr>
              <a:t> Seguiment,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M3 </a:t>
            </a:r>
            <a:r>
              <a:rPr b="1" lang="en-GB">
                <a:solidFill>
                  <a:srgbClr val="E69138"/>
                </a:solidFill>
              </a:rPr>
              <a:t> Guia de contactes.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Segona Etapa: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M4 </a:t>
            </a:r>
            <a:r>
              <a:rPr b="1" lang="en-GB">
                <a:solidFill>
                  <a:srgbClr val="E69138"/>
                </a:solidFill>
              </a:rPr>
              <a:t> Sistema de valoració, </a:t>
            </a: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M5 </a:t>
            </a:r>
            <a:r>
              <a:rPr b="1" lang="en-GB">
                <a:solidFill>
                  <a:srgbClr val="E69138"/>
                </a:solidFill>
              </a:rPr>
              <a:t> Comunitat de doctorats industrials.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773600"/>
            <a:ext cx="8520600" cy="15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solidFill>
                  <a:srgbClr val="E69138"/>
                </a:solidFill>
              </a:rPr>
              <a:t>Anàlisi Business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4800">
                <a:solidFill>
                  <a:srgbClr val="E69138"/>
                </a:solidFill>
              </a:rPr>
              <a:t>Model 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12" y="152400"/>
            <a:ext cx="82545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995300"/>
            <a:ext cx="8520600" cy="11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solidFill>
                  <a:srgbClr val="E69138"/>
                </a:solidFill>
              </a:rPr>
              <a:t>Anàlisi DAFO</a:t>
            </a:r>
            <a:r>
              <a:rPr lang="en-GB" sz="6000">
                <a:solidFill>
                  <a:srgbClr val="E69138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Fortaleses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36075"/>
            <a:ext cx="8520600" cy="34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F1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Potencia l’experimentació del sector privat per part de futurs doctors.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F2 </a:t>
            </a:r>
            <a:r>
              <a:rPr b="1" lang="en-GB">
                <a:solidFill>
                  <a:srgbClr val="E69138"/>
                </a:solidFill>
              </a:rPr>
              <a:t> Posa a l’abast de les empreses locals personal altament qualificat a un salari molt competitiu.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F3 </a:t>
            </a:r>
            <a:r>
              <a:rPr b="1" lang="en-GB">
                <a:solidFill>
                  <a:srgbClr val="E69138"/>
                </a:solidFill>
              </a:rPr>
              <a:t> La realització del doctorat industrial impulsa l’activitat econòmica local directament.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F4 </a:t>
            </a:r>
            <a:r>
              <a:rPr b="1" lang="en-GB">
                <a:solidFill>
                  <a:srgbClr val="E69138"/>
                </a:solidFill>
              </a:rPr>
              <a:t> Recompensa els departaments/grups de recerca que s’involucren en el desenvolupament del teixit empresarial català.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Debilitats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D1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El sistema d’informació de suport és insuficient per garantir un servei de qualitat.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D2 </a:t>
            </a:r>
            <a:r>
              <a:rPr b="1" lang="en-GB">
                <a:solidFill>
                  <a:srgbClr val="E69138"/>
                </a:solidFill>
              </a:rPr>
              <a:t> Requereix un treball previ per part d’un departament/grup de recerca i una empresa (Barrera d’entrada pels “clients”).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D3 </a:t>
            </a:r>
            <a:r>
              <a:rPr b="1" lang="en-GB">
                <a:solidFill>
                  <a:srgbClr val="E69138"/>
                </a:solidFill>
              </a:rPr>
              <a:t> Seguiment molt reduït i bàsic de l’evolució del projecte.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D4 </a:t>
            </a:r>
            <a:r>
              <a:rPr b="1" lang="en-GB">
                <a:solidFill>
                  <a:srgbClr val="E69138"/>
                </a:solidFill>
              </a:rPr>
              <a:t> Dependència de les bones pràctiques de tercers (departaments/grups de recerca i Empreses)</a:t>
            </a:r>
            <a:r>
              <a:rPr b="1" lang="en-GB">
                <a:solidFill>
                  <a:srgbClr val="E69138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Oportunitats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O1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Contribueix a la competitivitat i la internacionalització del teixit industrial català.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O2 </a:t>
            </a:r>
            <a:r>
              <a:rPr b="1" lang="en-GB">
                <a:solidFill>
                  <a:srgbClr val="E69138"/>
                </a:solidFill>
              </a:rPr>
              <a:t> Permet un millor finançament de doctorats (Mix de capital públic i privat).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O3 </a:t>
            </a:r>
            <a:r>
              <a:rPr b="1" lang="en-GB">
                <a:solidFill>
                  <a:srgbClr val="E69138"/>
                </a:solidFill>
              </a:rPr>
              <a:t> Aproximació de l’acadèmia i el sector privat (Generació de </a:t>
            </a:r>
            <a:r>
              <a:rPr b="1" lang="en-GB">
                <a:solidFill>
                  <a:srgbClr val="E69138"/>
                </a:solidFill>
              </a:rPr>
              <a:t>sinergies</a:t>
            </a:r>
            <a:r>
              <a:rPr b="1" lang="en-GB">
                <a:solidFill>
                  <a:srgbClr val="E69138"/>
                </a:solidFill>
              </a:rPr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O4 </a:t>
            </a:r>
            <a:r>
              <a:rPr b="1" lang="en-GB">
                <a:solidFill>
                  <a:srgbClr val="E69138"/>
                </a:solidFill>
              </a:rPr>
              <a:t> Formació de doctors més polivalents, amb experiència al món acadèmic i empresarial.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Amenaces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A1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</a:t>
            </a:r>
            <a:r>
              <a:rPr b="1" lang="en-GB">
                <a:solidFill>
                  <a:srgbClr val="E69138"/>
                </a:solidFill>
              </a:rPr>
              <a:t>Falta de recursos per garantir l’escalabilitat.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A2 </a:t>
            </a:r>
            <a:r>
              <a:rPr b="1" lang="en-GB">
                <a:solidFill>
                  <a:srgbClr val="E69138"/>
                </a:solidFill>
              </a:rPr>
              <a:t> Falta d’estudiants pel programa de doctorats industrials.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A3 </a:t>
            </a:r>
            <a:r>
              <a:rPr b="1" lang="en-GB">
                <a:solidFill>
                  <a:srgbClr val="E69138"/>
                </a:solidFill>
              </a:rPr>
              <a:t> Falta de participació per part de les empreses locals.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A4 </a:t>
            </a:r>
            <a:r>
              <a:rPr b="1" lang="en-GB">
                <a:solidFill>
                  <a:srgbClr val="E69138"/>
                </a:solidFill>
              </a:rPr>
              <a:t> Falta de participació per part dels departaments/grups de recerca locals.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E69138"/>
                </a:solidFill>
              </a:rPr>
              <a:t>Millores (I)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M1</a:t>
            </a:r>
            <a:r>
              <a:rPr b="1" lang="en-GB">
                <a:solidFill>
                  <a:srgbClr val="E69138"/>
                </a:solidFill>
                <a:highlight>
                  <a:srgbClr val="E69138"/>
                </a:highlight>
              </a:rPr>
              <a:t>1</a:t>
            </a:r>
            <a:r>
              <a:rPr b="1" lang="en-GB">
                <a:solidFill>
                  <a:srgbClr val="E69138"/>
                </a:solidFill>
              </a:rPr>
              <a:t> Millorar el sistema d’informació (Moddle, Atenea/Agora).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Adreça D1.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M2 </a:t>
            </a:r>
            <a:r>
              <a:rPr b="1" lang="en-GB">
                <a:solidFill>
                  <a:srgbClr val="E69138"/>
                </a:solidFill>
              </a:rPr>
              <a:t> Establir un procés de seguiment més robust.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Adreça D3.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chemeClr val="accent1"/>
                </a:solidFill>
                <a:highlight>
                  <a:srgbClr val="E69138"/>
                </a:highlight>
              </a:rPr>
              <a:t> M3 </a:t>
            </a:r>
            <a:r>
              <a:rPr b="1" lang="en-GB">
                <a:solidFill>
                  <a:srgbClr val="E69138"/>
                </a:solidFill>
              </a:rPr>
              <a:t> Establir una guia de contactes que faciliti a les empreses establir relacions amb els representants de diferents departaments/grups de recerca i viceversa.        </a:t>
            </a:r>
            <a:r>
              <a:rPr b="1" lang="en-GB">
                <a:solidFill>
                  <a:schemeClr val="dk1"/>
                </a:solidFill>
              </a:rPr>
              <a:t>Adreça D2.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