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48" r:id="rId2"/>
  </p:sldMasterIdLst>
  <p:notesMasterIdLst>
    <p:notesMasterId r:id="rId37"/>
  </p:notesMasterIdLst>
  <p:sldIdLst>
    <p:sldId id="256" r:id="rId3"/>
    <p:sldId id="522" r:id="rId4"/>
    <p:sldId id="523" r:id="rId5"/>
    <p:sldId id="532" r:id="rId6"/>
    <p:sldId id="533" r:id="rId7"/>
    <p:sldId id="534" r:id="rId8"/>
    <p:sldId id="507" r:id="rId9"/>
    <p:sldId id="535" r:id="rId10"/>
    <p:sldId id="541" r:id="rId11"/>
    <p:sldId id="524" r:id="rId12"/>
    <p:sldId id="509" r:id="rId13"/>
    <p:sldId id="510" r:id="rId14"/>
    <p:sldId id="536" r:id="rId15"/>
    <p:sldId id="512" r:id="rId16"/>
    <p:sldId id="513" r:id="rId17"/>
    <p:sldId id="537" r:id="rId18"/>
    <p:sldId id="538" r:id="rId19"/>
    <p:sldId id="511" r:id="rId20"/>
    <p:sldId id="540" r:id="rId21"/>
    <p:sldId id="542" r:id="rId22"/>
    <p:sldId id="543" r:id="rId23"/>
    <p:sldId id="544" r:id="rId24"/>
    <p:sldId id="546" r:id="rId25"/>
    <p:sldId id="549" r:id="rId26"/>
    <p:sldId id="545" r:id="rId27"/>
    <p:sldId id="548" r:id="rId28"/>
    <p:sldId id="547" r:id="rId29"/>
    <p:sldId id="550" r:id="rId30"/>
    <p:sldId id="554" r:id="rId31"/>
    <p:sldId id="551" r:id="rId32"/>
    <p:sldId id="552" r:id="rId33"/>
    <p:sldId id="553" r:id="rId34"/>
    <p:sldId id="555" r:id="rId35"/>
    <p:sldId id="480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9488E"/>
    <a:srgbClr val="3459AE"/>
    <a:srgbClr val="C00000"/>
    <a:srgbClr val="297F25"/>
    <a:srgbClr val="43703D"/>
    <a:srgbClr val="3D4E69"/>
    <a:srgbClr val="3E5388"/>
    <a:srgbClr val="3462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230" autoAdjust="0"/>
    <p:restoredTop sz="94718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08AEEB7-449C-E04B-BD05-1CD9D19269AB}" type="datetimeFigureOut">
              <a:rPr lang="es-ES"/>
              <a:pPr>
                <a:defRPr/>
              </a:pPr>
              <a:t>29/11/2016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1C1FD06-0776-5D47-9A86-3A2CDDBA47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49953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3072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745277E0-A3BA-B848-AE52-60114C453F33}" type="slidenum">
              <a:rPr lang="es-ES" sz="1200"/>
              <a:pPr eaLnBrk="1" hangingPunct="1"/>
              <a:t>34</a:t>
            </a:fld>
            <a:endParaRPr lang="es-E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6 Marcador de título"/>
          <p:cNvSpPr>
            <a:spLocks noGrp="1"/>
          </p:cNvSpPr>
          <p:nvPr>
            <p:ph type="title"/>
          </p:nvPr>
        </p:nvSpPr>
        <p:spPr>
          <a:xfrm>
            <a:off x="2555776" y="1196752"/>
            <a:ext cx="6141368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s-ES_tradnl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555776" y="4725144"/>
            <a:ext cx="6192688" cy="720080"/>
          </a:xfrm>
          <a:prstGeom prst="rect">
            <a:avLst/>
          </a:prstGeom>
        </p:spPr>
        <p:txBody>
          <a:bodyPr/>
          <a:lstStyle>
            <a:lvl1pPr algn="r">
              <a:buNone/>
              <a:defRPr>
                <a:latin typeface="Gill Sans"/>
              </a:defRPr>
            </a:lvl1pPr>
            <a:lvl2pPr>
              <a:defRPr>
                <a:latin typeface="Gill Sans"/>
              </a:defRPr>
            </a:lvl2pPr>
            <a:lvl3pPr>
              <a:defRPr>
                <a:latin typeface="Gill Sans"/>
              </a:defRPr>
            </a:lvl3pPr>
            <a:lvl4pPr>
              <a:defRPr>
                <a:latin typeface="Gill Sans"/>
              </a:defRPr>
            </a:lvl4pPr>
            <a:lvl5pPr>
              <a:defRPr>
                <a:latin typeface="Gill Sans"/>
              </a:defRPr>
            </a:lvl5pPr>
          </a:lstStyle>
          <a:p>
            <a:pPr lvl="0"/>
            <a:r>
              <a:rPr lang="es-ES" dirty="0" smtClean="0"/>
              <a:t>Autor</a:t>
            </a:r>
          </a:p>
          <a:p>
            <a:pPr lvl="0"/>
            <a:endParaRPr lang="es-ES" dirty="0" smtClean="0"/>
          </a:p>
        </p:txBody>
      </p:sp>
      <p:sp>
        <p:nvSpPr>
          <p:cNvPr id="12" name="1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555776" y="5949280"/>
            <a:ext cx="6192688" cy="720080"/>
          </a:xfrm>
          <a:prstGeom prst="rect">
            <a:avLst/>
          </a:prstGeom>
        </p:spPr>
        <p:txBody>
          <a:bodyPr/>
          <a:lstStyle>
            <a:lvl1pPr algn="r">
              <a:buNone/>
              <a:defRPr sz="2400" baseline="0">
                <a:latin typeface="Gill Sans"/>
              </a:defRPr>
            </a:lvl1pPr>
            <a:lvl2pPr>
              <a:defRPr>
                <a:latin typeface="Gill Sans"/>
              </a:defRPr>
            </a:lvl2pPr>
            <a:lvl3pPr>
              <a:defRPr>
                <a:latin typeface="Gill Sans"/>
              </a:defRPr>
            </a:lvl3pPr>
            <a:lvl4pPr>
              <a:defRPr>
                <a:latin typeface="Gill Sans"/>
              </a:defRPr>
            </a:lvl4pPr>
            <a:lvl5pPr>
              <a:defRPr>
                <a:latin typeface="Gill Sans"/>
              </a:defRPr>
            </a:lvl5pPr>
          </a:lstStyle>
          <a:p>
            <a:pPr lvl="0"/>
            <a:r>
              <a:rPr lang="es-ES" dirty="0" smtClean="0"/>
              <a:t>Destinado a congreso, clase o presentación</a:t>
            </a:r>
          </a:p>
          <a:p>
            <a:pPr lvl="0"/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6120961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CC06C-5A1F-7940-B901-E2DDD05B7C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16633"/>
            <a:ext cx="8784976" cy="864096"/>
          </a:xfrm>
        </p:spPr>
        <p:txBody>
          <a:bodyPr/>
          <a:lstStyle>
            <a:lvl1pPr>
              <a:buNone/>
              <a:defRPr sz="4000">
                <a:solidFill>
                  <a:srgbClr val="29488E"/>
                </a:solidFill>
                <a:latin typeface="Gill Sans"/>
              </a:defRPr>
            </a:lvl1pPr>
            <a:lvl2pPr>
              <a:defRPr sz="4000">
                <a:latin typeface="Gill Sans"/>
              </a:defRPr>
            </a:lvl2pPr>
            <a:lvl3pPr>
              <a:defRPr sz="4000">
                <a:latin typeface="Gill Sans"/>
              </a:defRPr>
            </a:lvl3pPr>
            <a:lvl4pPr>
              <a:defRPr sz="4000">
                <a:latin typeface="Gill Sans"/>
              </a:defRPr>
            </a:lvl4pPr>
            <a:lvl5pPr>
              <a:defRPr sz="4000"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</a:p>
        </p:txBody>
      </p:sp>
    </p:spTree>
    <p:extLst>
      <p:ext uri="{BB962C8B-B14F-4D97-AF65-F5344CB8AC3E}">
        <p14:creationId xmlns="" xmlns:p14="http://schemas.microsoft.com/office/powerpoint/2010/main" val="26678177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2130426"/>
            <a:ext cx="1943100" cy="350837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2130426"/>
            <a:ext cx="5676900" cy="35083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5635-4A2C-D34B-898E-6FCF4B1607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16633"/>
            <a:ext cx="8784976" cy="864096"/>
          </a:xfrm>
        </p:spPr>
        <p:txBody>
          <a:bodyPr/>
          <a:lstStyle>
            <a:lvl1pPr>
              <a:buNone/>
              <a:defRPr sz="4000">
                <a:solidFill>
                  <a:srgbClr val="29488E"/>
                </a:solidFill>
                <a:latin typeface="Gill Sans"/>
              </a:defRPr>
            </a:lvl1pPr>
            <a:lvl2pPr>
              <a:defRPr sz="4000">
                <a:latin typeface="Gill Sans"/>
              </a:defRPr>
            </a:lvl2pPr>
            <a:lvl3pPr>
              <a:defRPr sz="4000">
                <a:latin typeface="Gill Sans"/>
              </a:defRPr>
            </a:lvl3pPr>
            <a:lvl4pPr>
              <a:defRPr sz="4000">
                <a:latin typeface="Gill Sans"/>
              </a:defRPr>
            </a:lvl4pPr>
            <a:lvl5pPr>
              <a:defRPr sz="4000"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</a:p>
        </p:txBody>
      </p:sp>
    </p:spTree>
    <p:extLst>
      <p:ext uri="{BB962C8B-B14F-4D97-AF65-F5344CB8AC3E}">
        <p14:creationId xmlns="" xmlns:p14="http://schemas.microsoft.com/office/powerpoint/2010/main" val="9622581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7" y="2492375"/>
            <a:ext cx="3573463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Imagen 2" descr="fondo horizontal ARRIB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19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40230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enume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16633"/>
            <a:ext cx="8784976" cy="864096"/>
          </a:xfrm>
        </p:spPr>
        <p:txBody>
          <a:bodyPr/>
          <a:lstStyle>
            <a:lvl1pPr>
              <a:buNone/>
              <a:defRPr sz="4000">
                <a:solidFill>
                  <a:srgbClr val="29488E"/>
                </a:solidFill>
                <a:latin typeface="Gill Sans"/>
              </a:defRPr>
            </a:lvl1pPr>
            <a:lvl2pPr>
              <a:defRPr sz="4000">
                <a:latin typeface="Gill Sans"/>
              </a:defRPr>
            </a:lvl2pPr>
            <a:lvl3pPr>
              <a:defRPr sz="4000">
                <a:latin typeface="Gill Sans"/>
              </a:defRPr>
            </a:lvl3pPr>
            <a:lvl4pPr>
              <a:defRPr sz="4000">
                <a:latin typeface="Gill Sans"/>
              </a:defRPr>
            </a:lvl4pPr>
            <a:lvl5pPr>
              <a:defRPr sz="4000"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179388" y="1268413"/>
            <a:ext cx="8785225" cy="4608512"/>
          </a:xfrm>
        </p:spPr>
        <p:txBody>
          <a:bodyPr/>
          <a:lstStyle>
            <a:lvl1pPr algn="l">
              <a:defRPr>
                <a:solidFill>
                  <a:srgbClr val="29488E"/>
                </a:solidFill>
                <a:latin typeface="Gill Sans"/>
              </a:defRPr>
            </a:lvl1pPr>
            <a:lvl2pPr algn="l">
              <a:defRPr>
                <a:solidFill>
                  <a:srgbClr val="29488E"/>
                </a:solidFill>
                <a:latin typeface="Gill Sans"/>
              </a:defRPr>
            </a:lvl2pPr>
            <a:lvl3pPr algn="l">
              <a:defRPr>
                <a:solidFill>
                  <a:srgbClr val="29488E"/>
                </a:solidFill>
                <a:latin typeface="Gill Sans"/>
              </a:defRPr>
            </a:lvl3pPr>
            <a:lvl4pPr algn="l">
              <a:defRPr>
                <a:solidFill>
                  <a:srgbClr val="29488E"/>
                </a:solidFill>
                <a:latin typeface="Gill Sans"/>
              </a:defRPr>
            </a:lvl4pPr>
            <a:lvl5pPr algn="l">
              <a:defRPr>
                <a:solidFill>
                  <a:srgbClr val="29488E"/>
                </a:solidFill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18866584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179388" y="1268413"/>
            <a:ext cx="8785225" cy="4608512"/>
          </a:xfrm>
        </p:spPr>
        <p:txBody>
          <a:bodyPr/>
          <a:lstStyle>
            <a:lvl1pPr algn="l">
              <a:buNone/>
              <a:defRPr>
                <a:solidFill>
                  <a:srgbClr val="29488E"/>
                </a:solidFill>
                <a:latin typeface="Gill Sans"/>
              </a:defRPr>
            </a:lvl1pPr>
            <a:lvl2pPr algn="l">
              <a:buNone/>
              <a:defRPr>
                <a:solidFill>
                  <a:srgbClr val="29488E"/>
                </a:solidFill>
                <a:latin typeface="Gill Sans"/>
              </a:defRPr>
            </a:lvl2pPr>
            <a:lvl3pPr algn="l">
              <a:buNone/>
              <a:defRPr>
                <a:solidFill>
                  <a:srgbClr val="29488E"/>
                </a:solidFill>
                <a:latin typeface="Gill Sans"/>
              </a:defRPr>
            </a:lvl3pPr>
            <a:lvl4pPr algn="l">
              <a:buNone/>
              <a:defRPr>
                <a:solidFill>
                  <a:srgbClr val="29488E"/>
                </a:solidFill>
                <a:latin typeface="Gill Sans"/>
              </a:defRPr>
            </a:lvl4pPr>
            <a:lvl5pPr algn="l">
              <a:buNone/>
              <a:defRPr>
                <a:solidFill>
                  <a:srgbClr val="29488E"/>
                </a:solidFill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16633"/>
            <a:ext cx="8784976" cy="864096"/>
          </a:xfrm>
        </p:spPr>
        <p:txBody>
          <a:bodyPr/>
          <a:lstStyle>
            <a:lvl1pPr>
              <a:buNone/>
              <a:defRPr sz="4000">
                <a:solidFill>
                  <a:srgbClr val="29488E"/>
                </a:solidFill>
                <a:latin typeface="Gill Sans"/>
              </a:defRPr>
            </a:lvl1pPr>
            <a:lvl2pPr>
              <a:defRPr sz="4000">
                <a:latin typeface="Gill Sans"/>
              </a:defRPr>
            </a:lvl2pPr>
            <a:lvl3pPr>
              <a:defRPr sz="4000">
                <a:latin typeface="Gill Sans"/>
              </a:defRPr>
            </a:lvl3pPr>
            <a:lvl4pPr>
              <a:defRPr sz="4000">
                <a:latin typeface="Gill Sans"/>
              </a:defRPr>
            </a:lvl4pPr>
            <a:lvl5pPr>
              <a:defRPr sz="4000"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</a:p>
        </p:txBody>
      </p:sp>
    </p:spTree>
    <p:extLst>
      <p:ext uri="{BB962C8B-B14F-4D97-AF65-F5344CB8AC3E}">
        <p14:creationId xmlns="" xmlns:p14="http://schemas.microsoft.com/office/powerpoint/2010/main" val="18866584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BC6C4-D04D-E04D-871F-6B94E26190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16633"/>
            <a:ext cx="8784976" cy="864096"/>
          </a:xfrm>
        </p:spPr>
        <p:txBody>
          <a:bodyPr/>
          <a:lstStyle>
            <a:lvl1pPr>
              <a:buNone/>
              <a:defRPr sz="4000">
                <a:solidFill>
                  <a:srgbClr val="29488E"/>
                </a:solidFill>
                <a:latin typeface="Gill Sans"/>
              </a:defRPr>
            </a:lvl1pPr>
            <a:lvl2pPr>
              <a:defRPr sz="4000">
                <a:latin typeface="Gill Sans"/>
              </a:defRPr>
            </a:lvl2pPr>
            <a:lvl3pPr>
              <a:defRPr sz="4000">
                <a:latin typeface="Gill Sans"/>
              </a:defRPr>
            </a:lvl3pPr>
            <a:lvl4pPr>
              <a:defRPr sz="4000">
                <a:latin typeface="Gill Sans"/>
              </a:defRPr>
            </a:lvl4pPr>
            <a:lvl5pPr>
              <a:defRPr sz="4000"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</a:p>
        </p:txBody>
      </p:sp>
    </p:spTree>
    <p:extLst>
      <p:ext uri="{BB962C8B-B14F-4D97-AF65-F5344CB8AC3E}">
        <p14:creationId xmlns="" xmlns:p14="http://schemas.microsoft.com/office/powerpoint/2010/main" val="28039350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5A330-42B5-4C45-8F19-389D57EFB4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16633"/>
            <a:ext cx="8784976" cy="864096"/>
          </a:xfrm>
        </p:spPr>
        <p:txBody>
          <a:bodyPr/>
          <a:lstStyle>
            <a:lvl1pPr>
              <a:buNone/>
              <a:defRPr sz="4000">
                <a:solidFill>
                  <a:srgbClr val="29488E"/>
                </a:solidFill>
                <a:latin typeface="Gill Sans"/>
              </a:defRPr>
            </a:lvl1pPr>
            <a:lvl2pPr>
              <a:defRPr sz="4000">
                <a:latin typeface="Gill Sans"/>
              </a:defRPr>
            </a:lvl2pPr>
            <a:lvl3pPr>
              <a:defRPr sz="4000">
                <a:latin typeface="Gill Sans"/>
              </a:defRPr>
            </a:lvl3pPr>
            <a:lvl4pPr>
              <a:defRPr sz="4000">
                <a:latin typeface="Gill Sans"/>
              </a:defRPr>
            </a:lvl4pPr>
            <a:lvl5pPr>
              <a:defRPr sz="4000"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</a:p>
        </p:txBody>
      </p:sp>
    </p:spTree>
    <p:extLst>
      <p:ext uri="{BB962C8B-B14F-4D97-AF65-F5344CB8AC3E}">
        <p14:creationId xmlns="" xmlns:p14="http://schemas.microsoft.com/office/powerpoint/2010/main" val="34739540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488E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091F-1BE3-DE46-A4BC-9207DA33C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2435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BACDD-4A23-4649-9494-25528A5821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08725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96753"/>
            <a:ext cx="3008313" cy="10081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2276872"/>
            <a:ext cx="3008313" cy="3849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89831-FD33-5F4F-8976-3E5A66A18F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16633"/>
            <a:ext cx="8784976" cy="864096"/>
          </a:xfrm>
        </p:spPr>
        <p:txBody>
          <a:bodyPr/>
          <a:lstStyle>
            <a:lvl1pPr>
              <a:buNone/>
              <a:defRPr sz="4000">
                <a:solidFill>
                  <a:srgbClr val="29488E"/>
                </a:solidFill>
                <a:latin typeface="Gill Sans"/>
              </a:defRPr>
            </a:lvl1pPr>
            <a:lvl2pPr>
              <a:defRPr sz="4000">
                <a:latin typeface="Gill Sans"/>
              </a:defRPr>
            </a:lvl2pPr>
            <a:lvl3pPr>
              <a:defRPr sz="4000">
                <a:latin typeface="Gill Sans"/>
              </a:defRPr>
            </a:lvl3pPr>
            <a:lvl4pPr>
              <a:defRPr sz="4000">
                <a:latin typeface="Gill Sans"/>
              </a:defRPr>
            </a:lvl4pPr>
            <a:lvl5pPr>
              <a:defRPr sz="4000"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</a:p>
        </p:txBody>
      </p:sp>
    </p:spTree>
    <p:extLst>
      <p:ext uri="{BB962C8B-B14F-4D97-AF65-F5344CB8AC3E}">
        <p14:creationId xmlns="" xmlns:p14="http://schemas.microsoft.com/office/powerpoint/2010/main" val="28313834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688" y="5085184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63688" y="1196752"/>
            <a:ext cx="5486400" cy="38267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Calibri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63688" y="5733256"/>
            <a:ext cx="5486400" cy="438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EA3FF-33ED-D94B-913C-147F7676C0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16633"/>
            <a:ext cx="8784976" cy="864096"/>
          </a:xfrm>
        </p:spPr>
        <p:txBody>
          <a:bodyPr/>
          <a:lstStyle>
            <a:lvl1pPr>
              <a:buNone/>
              <a:defRPr sz="4000">
                <a:solidFill>
                  <a:srgbClr val="29488E"/>
                </a:solidFill>
                <a:latin typeface="Gill Sans"/>
              </a:defRPr>
            </a:lvl1pPr>
            <a:lvl2pPr>
              <a:defRPr sz="4000">
                <a:latin typeface="Gill Sans"/>
              </a:defRPr>
            </a:lvl2pPr>
            <a:lvl3pPr>
              <a:defRPr sz="4000">
                <a:latin typeface="Gill Sans"/>
              </a:defRPr>
            </a:lvl3pPr>
            <a:lvl4pPr>
              <a:defRPr sz="4000">
                <a:latin typeface="Gill Sans"/>
              </a:defRPr>
            </a:lvl4pPr>
            <a:lvl5pPr>
              <a:defRPr sz="4000">
                <a:latin typeface="Gill Sans"/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</a:p>
        </p:txBody>
      </p:sp>
    </p:spTree>
    <p:extLst>
      <p:ext uri="{BB962C8B-B14F-4D97-AF65-F5344CB8AC3E}">
        <p14:creationId xmlns="" xmlns:p14="http://schemas.microsoft.com/office/powerpoint/2010/main" val="38195481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FC93-604C-4E75-9559-D79F49EAB23B}" type="datetimeFigureOut">
              <a:rPr lang="es-ES_tradnl" smtClean="0"/>
              <a:pPr/>
              <a:t>29/11/2016</a:t>
            </a:fld>
            <a:endParaRPr lang="es-ES_tradnl"/>
          </a:p>
        </p:txBody>
      </p:sp>
      <p:pic>
        <p:nvPicPr>
          <p:cNvPr id="7" name="Imagen 3" descr="fondo linea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989"/>
          <a:stretch/>
        </p:blipFill>
        <p:spPr bwMode="auto">
          <a:xfrm>
            <a:off x="2" y="-142032"/>
            <a:ext cx="3956547" cy="700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2" descr="Logo UIB + SOM  + Q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8" y="-90715"/>
            <a:ext cx="1342475" cy="5184576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 userDrawn="1"/>
        </p:nvSpPr>
        <p:spPr bwMode="auto">
          <a:xfrm>
            <a:off x="683570" y="5661248"/>
            <a:ext cx="15843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Verdana" charset="0"/>
              </a:rPr>
              <a:t>www.uib.cat</a:t>
            </a:r>
          </a:p>
          <a:p>
            <a:pPr algn="l"/>
            <a:endParaRPr lang="en-US" sz="1600" b="1" dirty="0">
              <a:solidFill>
                <a:schemeClr val="bg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r" defTabSz="914400" rtl="0" eaLnBrk="1" latinLnBrk="0" hangingPunct="1">
        <a:spcBef>
          <a:spcPct val="0"/>
        </a:spcBef>
        <a:buNone/>
        <a:defRPr sz="4000" kern="1200">
          <a:solidFill>
            <a:srgbClr val="3459AE"/>
          </a:solidFill>
          <a:latin typeface="Gill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7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78787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D95ABD76-118B-7549-8029-587320EBD0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6" name="Imagen 5" descr="fondo horizontal web ui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50" y="5300661"/>
            <a:ext cx="9290050" cy="155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5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titleStyle>
    <p:bodyStyle>
      <a:lvl1pPr marL="342900" indent="-342900" algn="ctr" rtl="0" eaLnBrk="0" fontAlgn="base" hangingPunct="0">
        <a:spcBef>
          <a:spcPts val="800"/>
        </a:spcBef>
        <a:spcAft>
          <a:spcPct val="0"/>
        </a:spcAft>
        <a:buChar char="•"/>
        <a:defRPr sz="32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1pPr>
      <a:lvl2pPr marL="419100" indent="38100" algn="ctr" rtl="0" eaLnBrk="0" fontAlgn="base" hangingPunct="0">
        <a:spcBef>
          <a:spcPts val="700"/>
        </a:spcBef>
        <a:spcAft>
          <a:spcPct val="0"/>
        </a:spcAft>
        <a:buChar char="–"/>
        <a:defRPr sz="2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2pPr>
      <a:lvl3pPr marL="876300" indent="38100" algn="ctr" rtl="0" eaLnBrk="0" fontAlgn="base" hangingPunct="0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3pPr>
      <a:lvl4pPr marL="1333500" indent="38100" algn="ctr" rtl="0" eaLnBrk="0" fontAlgn="base" hangingPunct="0">
        <a:spcBef>
          <a:spcPts val="500"/>
        </a:spcBef>
        <a:spcAft>
          <a:spcPct val="0"/>
        </a:spcAft>
        <a:buChar char="–"/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4pPr>
      <a:lvl5pPr marL="1790700" indent="38100" algn="ctr" rtl="0" eaLnBrk="0" fontAlgn="base" hangingPunct="0">
        <a:spcBef>
          <a:spcPts val="500"/>
        </a:spcBef>
        <a:spcAft>
          <a:spcPct val="0"/>
        </a:spcAft>
        <a:buChar char="»"/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/>
          </p:cNvSpPr>
          <p:nvPr/>
        </p:nvSpPr>
        <p:spPr bwMode="auto">
          <a:xfrm>
            <a:off x="5181600" y="152400"/>
            <a:ext cx="377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r"/>
            <a:endParaRPr lang="es-ES" sz="240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26633" name="Rectangle 2"/>
          <p:cNvSpPr>
            <a:spLocks/>
          </p:cNvSpPr>
          <p:nvPr/>
        </p:nvSpPr>
        <p:spPr bwMode="auto">
          <a:xfrm>
            <a:off x="683570" y="5661248"/>
            <a:ext cx="15843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Verdana" charset="0"/>
              </a:rPr>
              <a:t>www.uib.cat</a:t>
            </a:r>
          </a:p>
          <a:p>
            <a:pPr algn="l"/>
            <a:endParaRPr lang="en-US" sz="1600" b="1" dirty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TECNOLOGÍAS de la COMPUTACIÓN GRÁFICA</a:t>
            </a:r>
            <a:br>
              <a:rPr lang="es-ES_tradnl" dirty="0" smtClean="0"/>
            </a:br>
            <a:r>
              <a:rPr lang="es-ES_tradnl" b="1" dirty="0" smtClean="0"/>
              <a:t>Programación Heterogénea</a:t>
            </a:r>
            <a:endParaRPr lang="es-ES_tradnl" b="1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Jose María Buades Rubio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Máster Universitario. Ingeniería Informática (MINF)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Gill Sans"/>
              </a:rPr>
              <a:t>2. </a:t>
            </a:r>
            <a:r>
              <a:rPr lang="es-ES_tradnl" dirty="0" err="1" smtClean="0">
                <a:latin typeface="Gill Sans"/>
              </a:rPr>
              <a:t>OpenCL</a:t>
            </a:r>
            <a:endParaRPr lang="es-ES_tradnl" dirty="0">
              <a:latin typeface="Gill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History</a:t>
            </a:r>
            <a:endParaRPr lang="es-ES_tradnl" dirty="0" smtClean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err="1" smtClean="0"/>
              <a:t>OpenCL</a:t>
            </a:r>
            <a:r>
              <a:rPr lang="es-ES_tradnl" dirty="0" smtClean="0"/>
              <a:t> </a:t>
            </a:r>
            <a:r>
              <a:rPr lang="es-ES_tradnl" dirty="0" err="1" smtClean="0"/>
              <a:t>was</a:t>
            </a:r>
            <a:r>
              <a:rPr lang="es-ES_tradnl" dirty="0" smtClean="0"/>
              <a:t>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Apple and </a:t>
            </a:r>
            <a:r>
              <a:rPr lang="es-ES_tradnl" dirty="0" err="1" smtClean="0"/>
              <a:t>mantained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Khronos</a:t>
            </a:r>
            <a:r>
              <a:rPr lang="es-ES_tradnl" dirty="0" smtClean="0"/>
              <a:t> </a:t>
            </a:r>
            <a:r>
              <a:rPr lang="es-ES_tradnl" dirty="0" err="1" smtClean="0"/>
              <a:t>Group</a:t>
            </a:r>
            <a:r>
              <a:rPr lang="es-ES_tradnl" dirty="0" smtClean="0"/>
              <a:t> (</a:t>
            </a:r>
            <a:r>
              <a:rPr lang="es-ES_tradnl" dirty="0" err="1" smtClean="0"/>
              <a:t>OpenGL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It’s</a:t>
            </a:r>
            <a:r>
              <a:rPr lang="es-ES_tradnl" dirty="0" smtClean="0"/>
              <a:t> </a:t>
            </a:r>
            <a:r>
              <a:rPr lang="es-ES_tradnl" dirty="0" err="1" smtClean="0"/>
              <a:t>applicable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CPUs</a:t>
            </a:r>
            <a:r>
              <a:rPr lang="es-ES_tradnl" dirty="0" smtClean="0"/>
              <a:t>, </a:t>
            </a:r>
            <a:r>
              <a:rPr lang="es-ES_tradnl" dirty="0" err="1" smtClean="0"/>
              <a:t>GPUs</a:t>
            </a:r>
            <a:r>
              <a:rPr lang="es-ES_tradnl" dirty="0" smtClean="0"/>
              <a:t>, </a:t>
            </a:r>
            <a:r>
              <a:rPr lang="es-ES_tradnl" dirty="0" err="1" smtClean="0"/>
              <a:t>DSPs</a:t>
            </a:r>
            <a:r>
              <a:rPr lang="es-ES_tradnl" dirty="0" smtClean="0"/>
              <a:t> (Digital </a:t>
            </a:r>
            <a:r>
              <a:rPr lang="es-ES_tradnl" dirty="0" err="1" smtClean="0"/>
              <a:t>Signal</a:t>
            </a:r>
            <a:r>
              <a:rPr lang="es-ES_tradnl" dirty="0" smtClean="0"/>
              <a:t> </a:t>
            </a:r>
            <a:r>
              <a:rPr lang="es-ES_tradnl" dirty="0" err="1" smtClean="0"/>
              <a:t>Processor</a:t>
            </a:r>
            <a:r>
              <a:rPr lang="es-ES_tradnl" dirty="0" smtClean="0"/>
              <a:t>), </a:t>
            </a:r>
            <a:r>
              <a:rPr lang="es-ES_tradnl" dirty="0" err="1" smtClean="0"/>
              <a:t>FPGAs</a:t>
            </a:r>
            <a:r>
              <a:rPr lang="es-ES_tradnl" dirty="0" smtClean="0"/>
              <a:t> (</a:t>
            </a:r>
            <a:r>
              <a:rPr lang="es-ES_tradnl" dirty="0" err="1" smtClean="0"/>
              <a:t>Field</a:t>
            </a:r>
            <a:r>
              <a:rPr lang="es-ES_tradnl" dirty="0" smtClean="0"/>
              <a:t> </a:t>
            </a:r>
            <a:r>
              <a:rPr lang="es-ES_tradnl" dirty="0" err="1" smtClean="0"/>
              <a:t>Programmable</a:t>
            </a:r>
            <a:r>
              <a:rPr lang="es-ES_tradnl" dirty="0" smtClean="0"/>
              <a:t> </a:t>
            </a:r>
            <a:r>
              <a:rPr lang="es-ES_tradnl" dirty="0" err="1" smtClean="0"/>
              <a:t>Gate</a:t>
            </a:r>
            <a:r>
              <a:rPr lang="es-ES_tradnl" dirty="0" smtClean="0"/>
              <a:t> </a:t>
            </a:r>
            <a:r>
              <a:rPr lang="es-ES_tradnl" dirty="0" err="1" smtClean="0"/>
              <a:t>Array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CUDA </a:t>
            </a:r>
            <a:r>
              <a:rPr lang="es-ES_tradnl" dirty="0" smtClean="0"/>
              <a:t>and </a:t>
            </a:r>
            <a:r>
              <a:rPr lang="es-ES_tradnl" dirty="0" err="1" smtClean="0"/>
              <a:t>OpenCL</a:t>
            </a:r>
            <a:r>
              <a:rPr lang="es-ES_tradnl" dirty="0" smtClean="0"/>
              <a:t> </a:t>
            </a:r>
            <a:r>
              <a:rPr lang="es-ES_tradnl" dirty="0" smtClean="0"/>
              <a:t>are </a:t>
            </a:r>
            <a:r>
              <a:rPr lang="es-ES_tradnl" dirty="0" err="1" smtClean="0"/>
              <a:t>very</a:t>
            </a:r>
            <a:r>
              <a:rPr lang="es-ES_tradnl" dirty="0" smtClean="0"/>
              <a:t> similar</a:t>
            </a:r>
            <a:endParaRPr lang="es-ES_tradnl" dirty="0" smtClean="0"/>
          </a:p>
          <a:p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in host </a:t>
            </a:r>
            <a:r>
              <a:rPr lang="es-ES_tradnl" dirty="0" err="1" smtClean="0"/>
              <a:t>is</a:t>
            </a:r>
            <a:r>
              <a:rPr lang="es-ES_tradnl" dirty="0" smtClean="0"/>
              <a:t> more </a:t>
            </a:r>
            <a:r>
              <a:rPr lang="es-ES_tradnl" dirty="0" err="1" smtClean="0"/>
              <a:t>tedious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Programa </a:t>
            </a:r>
            <a:r>
              <a:rPr lang="es-ES_tradnl" dirty="0" err="1" smtClean="0"/>
              <a:t>OpenCL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err="1" smtClean="0"/>
              <a:t>It’s</a:t>
            </a:r>
            <a:r>
              <a:rPr lang="es-ES_tradnl" dirty="0" smtClean="0"/>
              <a:t> a “</a:t>
            </a:r>
            <a:r>
              <a:rPr lang="es-ES_tradnl" dirty="0" err="1" smtClean="0"/>
              <a:t>program</a:t>
            </a:r>
            <a:r>
              <a:rPr lang="es-ES_tradnl" dirty="0" smtClean="0"/>
              <a:t>” in C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contains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more </a:t>
            </a:r>
            <a:r>
              <a:rPr lang="es-ES_tradnl" dirty="0" err="1" smtClean="0"/>
              <a:t>kernels</a:t>
            </a:r>
            <a:r>
              <a:rPr lang="es-ES_tradnl" dirty="0" smtClean="0"/>
              <a:t>, and </a:t>
            </a:r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functions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kernels</a:t>
            </a:r>
            <a:endParaRPr lang="es-ES_tradnl" dirty="0" smtClean="0"/>
          </a:p>
          <a:p>
            <a:r>
              <a:rPr lang="es-ES_tradnl" dirty="0" err="1" smtClean="0"/>
              <a:t>Kernel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basic</a:t>
            </a:r>
            <a:r>
              <a:rPr lang="es-ES_tradnl" dirty="0" smtClean="0"/>
              <a:t> </a:t>
            </a:r>
            <a:r>
              <a:rPr lang="es-ES_tradnl" dirty="0" err="1" smtClean="0"/>
              <a:t>unit</a:t>
            </a:r>
            <a:r>
              <a:rPr lang="es-ES_tradnl" dirty="0" smtClean="0"/>
              <a:t> of </a:t>
            </a:r>
            <a:r>
              <a:rPr lang="es-ES_tradnl" dirty="0" err="1" smtClean="0"/>
              <a:t>execution</a:t>
            </a:r>
            <a:r>
              <a:rPr lang="es-ES_tradnl" sz="2800" dirty="0" smtClean="0">
                <a:solidFill>
                  <a:schemeClr val="tx1"/>
                </a:solidFill>
              </a:rPr>
              <a:t/>
            </a:r>
            <a:br>
              <a:rPr lang="es-ES_tradnl" sz="2800" dirty="0" smtClean="0">
                <a:solidFill>
                  <a:schemeClr val="tx1"/>
                </a:solidFill>
              </a:rPr>
            </a:b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5" y="3171801"/>
            <a:ext cx="3816424" cy="341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Execution</a:t>
            </a:r>
            <a:r>
              <a:rPr lang="es-ES_tradnl" dirty="0" smtClean="0"/>
              <a:t> </a:t>
            </a:r>
            <a:r>
              <a:rPr lang="es-ES_tradnl" dirty="0" err="1" smtClean="0"/>
              <a:t>Schema</a:t>
            </a:r>
            <a:endParaRPr lang="es-ES_trad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908720"/>
            <a:ext cx="72104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7956376" y="126876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>
                <a:solidFill>
                  <a:schemeClr val="tx1"/>
                </a:solidFill>
              </a:rPr>
              <a:t>CPU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945155" y="2420888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>
                <a:solidFill>
                  <a:schemeClr val="tx1"/>
                </a:solidFill>
              </a:rPr>
              <a:t>GPU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956376" y="378904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>
                <a:solidFill>
                  <a:schemeClr val="tx1"/>
                </a:solidFill>
              </a:rPr>
              <a:t>CPU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956376" y="5085184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>
                <a:solidFill>
                  <a:schemeClr val="tx1"/>
                </a:solidFill>
              </a:rPr>
              <a:t>GPU</a:t>
            </a:r>
            <a:endParaRPr lang="es-ES_tradnl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OpenCL</a:t>
            </a:r>
            <a:r>
              <a:rPr lang="es-ES_tradnl" dirty="0" smtClean="0"/>
              <a:t> </a:t>
            </a:r>
            <a:r>
              <a:rPr lang="es-ES_tradnl" dirty="0" err="1" smtClean="0"/>
              <a:t>Concepts</a:t>
            </a:r>
            <a:endParaRPr lang="es-ES_tradn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179388" y="980728"/>
            <a:ext cx="8785225" cy="489619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host: device that controls CPU (the CPU)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device: device that executes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kernel: program executed in the GPU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host program: program in the CPU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work item: core that executes a kernel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work group: set of work item that “goes together”</a:t>
            </a: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NDRange</a:t>
            </a:r>
            <a:r>
              <a:rPr lang="en-US" dirty="0" smtClean="0">
                <a:solidFill>
                  <a:schemeClr val="tx1"/>
                </a:solidFill>
              </a:rPr>
              <a:t>: number of </a:t>
            </a:r>
            <a:r>
              <a:rPr lang="en-US" dirty="0" err="1" smtClean="0">
                <a:solidFill>
                  <a:schemeClr val="tx1"/>
                </a:solidFill>
              </a:rPr>
              <a:t>kernesl</a:t>
            </a:r>
            <a:r>
              <a:rPr lang="en-US" dirty="0" smtClean="0">
                <a:solidFill>
                  <a:schemeClr val="tx1"/>
                </a:solidFill>
              </a:rPr>
              <a:t> (in each dimension)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Execution</a:t>
            </a:r>
            <a:r>
              <a:rPr lang="es-ES_tradnl" dirty="0" smtClean="0"/>
              <a:t> </a:t>
            </a:r>
            <a:r>
              <a:rPr lang="es-ES_tradnl" dirty="0" err="1" smtClean="0"/>
              <a:t>Step</a:t>
            </a:r>
            <a:r>
              <a:rPr lang="es-ES_tradnl" dirty="0" smtClean="0"/>
              <a:t> (1/3</a:t>
            </a:r>
            <a:r>
              <a:rPr lang="es-ES_tradnl" dirty="0" smtClean="0"/>
              <a:t>)</a:t>
            </a:r>
          </a:p>
          <a:p>
            <a:endParaRPr lang="es-ES_tradn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err="1" smtClean="0"/>
              <a:t>Copy</a:t>
            </a:r>
            <a:r>
              <a:rPr lang="es-ES_tradnl" dirty="0" smtClean="0"/>
              <a:t> data </a:t>
            </a:r>
            <a:r>
              <a:rPr lang="es-ES_tradnl" dirty="0" err="1" smtClean="0"/>
              <a:t>from</a:t>
            </a:r>
            <a:r>
              <a:rPr lang="es-ES_tradnl" dirty="0" smtClean="0"/>
              <a:t> Host </a:t>
            </a:r>
            <a:r>
              <a:rPr lang="es-ES_tradnl" dirty="0" err="1" smtClean="0"/>
              <a:t>Memory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Device</a:t>
            </a:r>
            <a:r>
              <a:rPr lang="es-ES_tradnl" dirty="0" smtClean="0"/>
              <a:t> </a:t>
            </a:r>
            <a:r>
              <a:rPr lang="es-ES_tradnl" dirty="0" err="1" smtClean="0"/>
              <a:t>Memory</a:t>
            </a:r>
            <a:endParaRPr lang="es-ES_tradn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2276872"/>
            <a:ext cx="76200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Execution</a:t>
            </a:r>
            <a:r>
              <a:rPr lang="es-ES_tradnl" dirty="0" smtClean="0"/>
              <a:t> </a:t>
            </a:r>
            <a:r>
              <a:rPr lang="es-ES_tradnl" dirty="0" err="1" smtClean="0"/>
              <a:t>Step</a:t>
            </a:r>
            <a:r>
              <a:rPr lang="es-ES_tradnl" dirty="0" smtClean="0"/>
              <a:t> </a:t>
            </a:r>
            <a:r>
              <a:rPr lang="es-ES_tradnl" dirty="0" smtClean="0"/>
              <a:t>(2/3)</a:t>
            </a:r>
          </a:p>
          <a:p>
            <a:endParaRPr lang="es-ES_tradn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err="1" smtClean="0"/>
              <a:t>Copy</a:t>
            </a:r>
            <a:r>
              <a:rPr lang="es-ES_tradnl" dirty="0" smtClean="0"/>
              <a:t> </a:t>
            </a:r>
            <a:r>
              <a:rPr lang="es-ES_tradnl" dirty="0" err="1" smtClean="0"/>
              <a:t>kernel</a:t>
            </a:r>
            <a:r>
              <a:rPr lang="es-ES_tradnl" dirty="0" smtClean="0"/>
              <a:t> and </a:t>
            </a:r>
            <a:r>
              <a:rPr lang="es-ES_tradnl" dirty="0" err="1" smtClean="0"/>
              <a:t>setup</a:t>
            </a:r>
            <a:r>
              <a:rPr lang="es-ES_tradnl" dirty="0" smtClean="0"/>
              <a:t> local </a:t>
            </a:r>
            <a:r>
              <a:rPr lang="es-ES_tradnl" dirty="0" err="1" smtClean="0"/>
              <a:t>memory</a:t>
            </a:r>
            <a:r>
              <a:rPr lang="es-ES_tradnl" dirty="0" smtClean="0"/>
              <a:t> (</a:t>
            </a:r>
            <a:r>
              <a:rPr lang="es-ES_tradnl" dirty="0" err="1" smtClean="0"/>
              <a:t>shared</a:t>
            </a:r>
            <a:r>
              <a:rPr lang="es-ES_tradnl" dirty="0" smtClean="0"/>
              <a:t> </a:t>
            </a:r>
            <a:r>
              <a:rPr lang="es-ES_tradnl" dirty="0" err="1" smtClean="0"/>
              <a:t>between</a:t>
            </a:r>
            <a:r>
              <a:rPr lang="es-ES_tradnl" dirty="0" smtClean="0"/>
              <a:t> </a:t>
            </a:r>
            <a:r>
              <a:rPr lang="es-ES_tradnl" dirty="0" err="1" smtClean="0"/>
              <a:t>WorkGroup</a:t>
            </a:r>
            <a:r>
              <a:rPr lang="es-ES_tradnl" dirty="0" smtClean="0"/>
              <a:t>)</a:t>
            </a:r>
            <a:endParaRPr lang="es-ES_trad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0888"/>
            <a:ext cx="7192025" cy="381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Execution</a:t>
            </a:r>
            <a:r>
              <a:rPr lang="es-ES_tradnl" dirty="0" smtClean="0"/>
              <a:t> </a:t>
            </a:r>
            <a:r>
              <a:rPr lang="es-ES_tradnl" dirty="0" err="1" smtClean="0"/>
              <a:t>Step</a:t>
            </a:r>
            <a:r>
              <a:rPr lang="es-ES_tradnl" dirty="0" smtClean="0"/>
              <a:t>(3/3</a:t>
            </a:r>
            <a:r>
              <a:rPr lang="es-ES_tradnl" dirty="0" smtClean="0"/>
              <a:t>)</a:t>
            </a:r>
          </a:p>
          <a:p>
            <a:endParaRPr lang="es-ES_tradn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err="1" smtClean="0"/>
              <a:t>Copy</a:t>
            </a:r>
            <a:r>
              <a:rPr lang="es-ES_tradnl" dirty="0" smtClean="0"/>
              <a:t> </a:t>
            </a:r>
            <a:r>
              <a:rPr lang="es-ES_tradnl" dirty="0" err="1" smtClean="0"/>
              <a:t>results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Host </a:t>
            </a:r>
            <a:r>
              <a:rPr lang="es-ES_tradnl" dirty="0" err="1" smtClean="0"/>
              <a:t>Memory</a:t>
            </a:r>
            <a:endParaRPr lang="es-ES_trad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0888"/>
            <a:ext cx="6972926" cy="368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Sample</a:t>
            </a:r>
            <a:r>
              <a:rPr lang="es-ES_tradnl" dirty="0" smtClean="0"/>
              <a:t> </a:t>
            </a:r>
            <a:r>
              <a:rPr lang="es-ES_tradnl" dirty="0" err="1" smtClean="0"/>
              <a:t>Program</a:t>
            </a:r>
            <a:endParaRPr lang="es-ES_tradnl" dirty="0" smtClean="0"/>
          </a:p>
          <a:p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Vectors</a:t>
            </a:r>
            <a:endParaRPr lang="es-ES_trad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844824"/>
            <a:ext cx="7367006" cy="35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>
          <a:xfrm>
            <a:off x="179388" y="1484783"/>
            <a:ext cx="8785225" cy="439214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__kernel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vadd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__global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 float *a,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__global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*b,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__global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s-ES_tradnl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(0); //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has a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different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id!!!</a:t>
            </a:r>
            <a:endParaRPr lang="es-ES_tradnl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[id] = a[id] + b[id];</a:t>
            </a: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Sample</a:t>
            </a:r>
            <a:r>
              <a:rPr lang="es-ES_tradnl" dirty="0" smtClean="0"/>
              <a:t> </a:t>
            </a:r>
            <a:r>
              <a:rPr lang="es-ES_tradnl" dirty="0" err="1" smtClean="0"/>
              <a:t>Program</a:t>
            </a:r>
            <a:endParaRPr lang="es-ES_tradnl" dirty="0" smtClean="0"/>
          </a:p>
          <a:p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Vectors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 err="1" smtClean="0"/>
              <a:t>Introduction</a:t>
            </a:r>
            <a:endParaRPr lang="es-ES_tradnl" dirty="0" smtClean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 smtClean="0"/>
              <a:t>OpenCL</a:t>
            </a:r>
            <a:endParaRPr lang="es-ES_tradnl" dirty="0" smtClean="0"/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API </a:t>
            </a:r>
            <a:r>
              <a:rPr lang="es-ES_tradnl" dirty="0" err="1" smtClean="0"/>
              <a:t>OpenCL</a:t>
            </a:r>
            <a:endParaRPr lang="es-ES_tradnl" dirty="0" smtClean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INDEX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Kernels</a:t>
            </a:r>
            <a:r>
              <a:rPr lang="es-ES_tradnl" dirty="0" smtClean="0"/>
              <a:t> </a:t>
            </a:r>
            <a:r>
              <a:rPr lang="es-ES_tradnl" dirty="0" err="1" smtClean="0"/>
              <a:t>Identification</a:t>
            </a:r>
            <a:endParaRPr lang="es-ES_tradn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2856"/>
            <a:ext cx="4490070" cy="411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4499992" y="5301208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>
                <a:solidFill>
                  <a:schemeClr val="tx1"/>
                </a:solidFill>
              </a:rPr>
              <a:t>Size</a:t>
            </a:r>
            <a:r>
              <a:rPr lang="es-ES_tradnl" sz="3200" dirty="0" smtClean="0">
                <a:solidFill>
                  <a:schemeClr val="tx1"/>
                </a:solidFill>
              </a:rPr>
              <a:t> of </a:t>
            </a:r>
            <a:r>
              <a:rPr lang="es-ES_tradnl" sz="3200" dirty="0" err="1" smtClean="0">
                <a:solidFill>
                  <a:schemeClr val="tx1"/>
                </a:solidFill>
              </a:rPr>
              <a:t>work</a:t>
            </a:r>
            <a:r>
              <a:rPr lang="es-ES_tradnl" sz="3200" dirty="0" smtClean="0">
                <a:solidFill>
                  <a:schemeClr val="tx1"/>
                </a:solidFill>
              </a:rPr>
              <a:t> </a:t>
            </a:r>
            <a:r>
              <a:rPr lang="es-ES_tradnl" sz="3200" dirty="0" err="1" smtClean="0">
                <a:solidFill>
                  <a:schemeClr val="tx1"/>
                </a:solidFill>
              </a:rPr>
              <a:t>group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499992" y="2636912"/>
            <a:ext cx="2462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>
                <a:solidFill>
                  <a:schemeClr val="tx1"/>
                </a:solidFill>
              </a:rPr>
              <a:t>Kernel</a:t>
            </a:r>
            <a:r>
              <a:rPr lang="es-ES_tradnl" sz="3200" dirty="0" smtClean="0">
                <a:solidFill>
                  <a:schemeClr val="tx1"/>
                </a:solidFill>
              </a:rPr>
              <a:t> </a:t>
            </a:r>
            <a:r>
              <a:rPr lang="es-ES_tradnl" sz="3200" dirty="0" err="1" smtClean="0">
                <a:solidFill>
                  <a:schemeClr val="tx1"/>
                </a:solidFill>
              </a:rPr>
              <a:t>index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499992" y="3645024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>
                <a:solidFill>
                  <a:schemeClr val="tx1"/>
                </a:solidFill>
              </a:rPr>
              <a:t>Index</a:t>
            </a:r>
            <a:r>
              <a:rPr lang="es-ES_tradnl" sz="3200" dirty="0" smtClean="0">
                <a:solidFill>
                  <a:schemeClr val="tx1"/>
                </a:solidFill>
              </a:rPr>
              <a:t> in </a:t>
            </a:r>
            <a:r>
              <a:rPr lang="es-ES_tradnl" sz="3200" dirty="0" err="1" smtClean="0">
                <a:solidFill>
                  <a:schemeClr val="tx1"/>
                </a:solidFill>
              </a:rPr>
              <a:t>the</a:t>
            </a:r>
            <a:r>
              <a:rPr lang="es-ES_tradnl" sz="3200" dirty="0" smtClean="0">
                <a:solidFill>
                  <a:schemeClr val="tx1"/>
                </a:solidFill>
              </a:rPr>
              <a:t> </a:t>
            </a:r>
            <a:r>
              <a:rPr lang="es-ES_tradnl" sz="3200" dirty="0" err="1" smtClean="0">
                <a:solidFill>
                  <a:schemeClr val="tx1"/>
                </a:solidFill>
              </a:rPr>
              <a:t>work-group</a:t>
            </a:r>
            <a:endParaRPr lang="es-ES_tradnl" sz="3200" dirty="0" smtClean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499992" y="4581128"/>
            <a:ext cx="353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>
                <a:solidFill>
                  <a:schemeClr val="tx1"/>
                </a:solidFill>
              </a:rPr>
              <a:t>Number</a:t>
            </a:r>
            <a:r>
              <a:rPr lang="es-ES_tradnl" sz="3200" dirty="0" smtClean="0">
                <a:solidFill>
                  <a:schemeClr val="tx1"/>
                </a:solidFill>
              </a:rPr>
              <a:t> of </a:t>
            </a:r>
            <a:r>
              <a:rPr lang="es-ES_tradnl" sz="3200" dirty="0" err="1" smtClean="0">
                <a:solidFill>
                  <a:schemeClr val="tx1"/>
                </a:solidFill>
              </a:rPr>
              <a:t>kernels</a:t>
            </a:r>
            <a:endParaRPr lang="es-ES_tradnl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Kernels</a:t>
            </a:r>
            <a:r>
              <a:rPr lang="es-ES_tradnl" dirty="0" smtClean="0"/>
              <a:t> </a:t>
            </a:r>
            <a:r>
              <a:rPr lang="es-ES_tradnl" dirty="0" err="1" smtClean="0"/>
              <a:t>Identification</a:t>
            </a:r>
            <a:endParaRPr lang="es-ES_trad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4824"/>
            <a:ext cx="8853616" cy="40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Started from the host specifying the number of kernels</a:t>
            </a:r>
            <a:endParaRPr lang="en-US" dirty="0" smtClean="0"/>
          </a:p>
          <a:p>
            <a:r>
              <a:rPr lang="es-ES_tradnl" dirty="0" smtClean="0"/>
              <a:t>•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Kernel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executed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a </a:t>
            </a:r>
            <a:r>
              <a:rPr lang="es-ES_tradnl" dirty="0" err="1" smtClean="0"/>
              <a:t>NDRange</a:t>
            </a:r>
            <a:r>
              <a:rPr lang="es-ES_tradnl" dirty="0" smtClean="0"/>
              <a:t> </a:t>
            </a:r>
            <a:r>
              <a:rPr lang="es-ES_tradnl" dirty="0" err="1" smtClean="0"/>
              <a:t>identificer</a:t>
            </a:r>
            <a:r>
              <a:rPr lang="es-ES_tradnl" dirty="0" smtClean="0"/>
              <a:t>, </a:t>
            </a:r>
            <a:r>
              <a:rPr lang="es-ES_tradnl" dirty="0" err="1" smtClean="0"/>
              <a:t>separating</a:t>
            </a:r>
            <a:r>
              <a:rPr lang="es-ES_tradnl" dirty="0" smtClean="0"/>
              <a:t> </a:t>
            </a:r>
            <a:r>
              <a:rPr lang="en-US" dirty="0" smtClean="0"/>
              <a:t>“work </a:t>
            </a:r>
            <a:r>
              <a:rPr lang="en-US" dirty="0" smtClean="0"/>
              <a:t>groups” </a:t>
            </a:r>
            <a:r>
              <a:rPr lang="en-US" dirty="0" smtClean="0"/>
              <a:t>and </a:t>
            </a:r>
            <a:r>
              <a:rPr lang="es-ES_tradnl" dirty="0" smtClean="0"/>
              <a:t>“</a:t>
            </a:r>
            <a:r>
              <a:rPr lang="es-ES_tradnl" dirty="0" err="1" smtClean="0"/>
              <a:t>work</a:t>
            </a:r>
            <a:r>
              <a:rPr lang="es-ES_tradnl" dirty="0" smtClean="0"/>
              <a:t> </a:t>
            </a:r>
            <a:r>
              <a:rPr lang="es-ES_tradnl" dirty="0" err="1" smtClean="0"/>
              <a:t>items</a:t>
            </a:r>
            <a:r>
              <a:rPr lang="es-ES_tradnl" dirty="0" smtClean="0"/>
              <a:t>”</a:t>
            </a:r>
          </a:p>
          <a:p>
            <a:r>
              <a:rPr lang="en-US" dirty="0" smtClean="0"/>
              <a:t>• Work items </a:t>
            </a:r>
            <a:r>
              <a:rPr lang="en-US" dirty="0" smtClean="0"/>
              <a:t>in the same work </a:t>
            </a:r>
            <a:r>
              <a:rPr lang="en-US" dirty="0" smtClean="0"/>
              <a:t>group </a:t>
            </a:r>
            <a:r>
              <a:rPr lang="en-US" dirty="0" smtClean="0"/>
              <a:t>are able to synchronize between them and share a memory space</a:t>
            </a:r>
            <a:endParaRPr lang="en-US" dirty="0" smtClean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Executino</a:t>
            </a:r>
            <a:r>
              <a:rPr lang="es-ES_tradnl" dirty="0" smtClean="0"/>
              <a:t> </a:t>
            </a:r>
            <a:r>
              <a:rPr lang="es-ES_tradnl" dirty="0" err="1" smtClean="0"/>
              <a:t>Schema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628800"/>
            <a:ext cx="8604448" cy="4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Execution</a:t>
            </a:r>
            <a:r>
              <a:rPr lang="es-ES_tradnl" dirty="0" smtClean="0"/>
              <a:t> </a:t>
            </a:r>
            <a:r>
              <a:rPr lang="es-ES_tradnl" dirty="0" err="1" smtClean="0"/>
              <a:t>Schema</a:t>
            </a:r>
            <a:endParaRPr lang="es-ES_tradnl" dirty="0" smtClean="0"/>
          </a:p>
          <a:p>
            <a:r>
              <a:rPr lang="es-ES_tradnl" dirty="0" err="1" smtClean="0"/>
              <a:t>Memory</a:t>
            </a:r>
            <a:r>
              <a:rPr lang="es-ES_tradnl" dirty="0" smtClean="0"/>
              <a:t> Access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Execution</a:t>
            </a:r>
            <a:r>
              <a:rPr lang="es-ES_tradnl" dirty="0" smtClean="0"/>
              <a:t> </a:t>
            </a:r>
            <a:r>
              <a:rPr lang="es-ES_tradnl" dirty="0" err="1" smtClean="0"/>
              <a:t>Schema</a:t>
            </a:r>
            <a:endParaRPr lang="es-ES_tradnl" dirty="0" smtClean="0"/>
          </a:p>
          <a:p>
            <a:r>
              <a:rPr lang="es-ES_tradnl" dirty="0" err="1" smtClean="0"/>
              <a:t>Memory</a:t>
            </a:r>
            <a:r>
              <a:rPr lang="es-ES_tradnl" dirty="0" smtClean="0"/>
              <a:t> Access</a:t>
            </a:r>
            <a:endParaRPr lang="es-ES_tradnl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556792"/>
            <a:ext cx="5561752" cy="475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>
          <a:xfrm>
            <a:off x="179389" y="1268413"/>
            <a:ext cx="3816548" cy="4608512"/>
          </a:xfrm>
        </p:spPr>
        <p:txBody>
          <a:bodyPr/>
          <a:lstStyle/>
          <a:p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number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work</a:t>
            </a:r>
            <a:r>
              <a:rPr lang="es-ES_tradnl" sz="2400" dirty="0" err="1" smtClean="0"/>
              <a:t>-groups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that</a:t>
            </a:r>
            <a:r>
              <a:rPr lang="es-ES_tradnl" sz="2400" dirty="0" smtClean="0"/>
              <a:t> share a “</a:t>
            </a:r>
            <a:r>
              <a:rPr lang="es-ES_tradnl" sz="2400" dirty="0" err="1" smtClean="0"/>
              <a:t>processor</a:t>
            </a:r>
            <a:r>
              <a:rPr lang="es-ES_tradnl" sz="2400" dirty="0" smtClean="0"/>
              <a:t>”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limited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to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number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registers</a:t>
            </a:r>
            <a:r>
              <a:rPr lang="es-ES_tradnl" sz="2400" dirty="0" smtClean="0"/>
              <a:t> and </a:t>
            </a:r>
            <a:r>
              <a:rPr lang="es-ES_tradnl" sz="2400" dirty="0" err="1" smtClean="0"/>
              <a:t>other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factors</a:t>
            </a:r>
            <a:r>
              <a:rPr lang="es-ES_tradnl" sz="2400" dirty="0" smtClean="0"/>
              <a:t>.</a:t>
            </a:r>
            <a:endParaRPr lang="es-ES_tradnl" sz="2400" dirty="0" smtClean="0"/>
          </a:p>
          <a:p>
            <a:r>
              <a:rPr lang="es-ES_tradnl" sz="2400" dirty="0" err="1" smtClean="0"/>
              <a:t>It’s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called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warp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number</a:t>
            </a:r>
            <a:endParaRPr lang="es-ES_tradnl" sz="2400" dirty="0" smtClean="0"/>
          </a:p>
          <a:p>
            <a:r>
              <a:rPr lang="es-ES_tradnl" sz="2400" dirty="0" err="1" smtClean="0"/>
              <a:t>Increase</a:t>
            </a:r>
            <a:r>
              <a:rPr lang="es-ES_tradnl" sz="2400" dirty="0" smtClean="0"/>
              <a:t> in 1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number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register</a:t>
            </a:r>
            <a:r>
              <a:rPr lang="es-ES_tradnl" sz="2400" dirty="0" smtClean="0"/>
              <a:t> can produce </a:t>
            </a:r>
            <a:r>
              <a:rPr lang="es-ES_tradnl" sz="2400" dirty="0" err="1" smtClean="0"/>
              <a:t>high</a:t>
            </a:r>
            <a:r>
              <a:rPr lang="es-ES_tradnl" sz="2400" dirty="0" smtClean="0"/>
              <a:t> performance </a:t>
            </a:r>
            <a:r>
              <a:rPr lang="es-ES_tradnl" sz="2400" dirty="0" err="1" smtClean="0"/>
              <a:t>decrease</a:t>
            </a:r>
            <a:r>
              <a:rPr lang="es-ES_tradnl" sz="2400" dirty="0" smtClean="0"/>
              <a:t>.</a:t>
            </a:r>
            <a:endParaRPr lang="en-US" sz="2400" dirty="0" smtClean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Execution</a:t>
            </a:r>
            <a:r>
              <a:rPr lang="es-ES_tradnl" dirty="0" smtClean="0"/>
              <a:t> </a:t>
            </a:r>
            <a:r>
              <a:rPr lang="es-ES_tradnl" dirty="0" err="1" smtClean="0"/>
              <a:t>Schema</a:t>
            </a:r>
            <a:endParaRPr lang="es-ES_tradnl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2766" y="1268760"/>
            <a:ext cx="4994089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Gill Sans"/>
              </a:rPr>
              <a:t>3. API </a:t>
            </a:r>
            <a:r>
              <a:rPr lang="es-ES_tradnl" dirty="0" err="1" smtClean="0">
                <a:latin typeface="Gill Sans"/>
              </a:rPr>
              <a:t>OpenCL</a:t>
            </a:r>
            <a:endParaRPr lang="es-ES_tradnl" dirty="0">
              <a:latin typeface="Gill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context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cl_int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clerr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CL_SUCCESS;</a:t>
            </a: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cl_context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clctx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clCreateContextFromType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(0,</a:t>
            </a:r>
            <a:br>
              <a:rPr lang="es-ES_tradnl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CL_DEVICE_TYPE_ALL, NULL, NULL, &amp;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clerr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Ask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devices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parmsz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clerr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clGetContextInfo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clctx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CL_CONTEXT_DEVICES, 0,</a:t>
            </a:r>
            <a:br>
              <a:rPr lang="es-ES_tradnl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NULL, &amp;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parmsz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about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devices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cl_device_id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cldevs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cl_device_id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parmsz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clerr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clGetContextInfo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clctx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CL_CONTEXT_DEVICES,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parmsz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cldevs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Context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execution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cl_command_queue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clcmdq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clCreateCommandQueue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clctx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cldevs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[0], 0, &amp;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clerr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Create</a:t>
            </a:r>
            <a:r>
              <a:rPr lang="es-ES_tradnl" dirty="0" smtClean="0"/>
              <a:t> a </a:t>
            </a:r>
            <a:r>
              <a:rPr lang="es-ES_tradnl" dirty="0" err="1" smtClean="0"/>
              <a:t>queue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device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>
          <a:xfrm>
            <a:off x="179388" y="1484783"/>
            <a:ext cx="8785225" cy="439214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__kernel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vadd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__global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 float *a,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__global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*b,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__global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s-ES_tradnl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(0); //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has a 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different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id!!!</a:t>
            </a:r>
            <a:endParaRPr lang="es-ES_tradnl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 (id &lt; n)</a:t>
            </a: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[id] = a[id] + b[id];</a:t>
            </a:r>
          </a:p>
          <a:p>
            <a:pPr>
              <a:spcBef>
                <a:spcPts val="0"/>
              </a:spcBef>
            </a:pPr>
            <a:r>
              <a:rPr lang="es-ES_tradnl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Add</a:t>
            </a:r>
            <a:r>
              <a:rPr lang="es-ES_tradnl" dirty="0" smtClean="0"/>
              <a:t> Vector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Gill Sans"/>
              </a:rPr>
              <a:t>1. </a:t>
            </a:r>
            <a:r>
              <a:rPr lang="es-ES_tradnl" dirty="0" err="1" smtClean="0">
                <a:latin typeface="Gill Sans"/>
              </a:rPr>
              <a:t>Introduction</a:t>
            </a:r>
            <a:endParaRPr lang="es-ES_tradnl" dirty="0">
              <a:latin typeface="Gill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vaddsrc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cl_program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clpgm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clpgm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clCreateProgramWithSource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clctx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1, &amp;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vaddsrc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NULL, &amp;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clerr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Compile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clcompileflags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[4096];</a:t>
            </a: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clcompileflags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“-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cl-mad-enable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clerr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clBuildProgram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clpgm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0, NULL,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clcompileflags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NULL, NULL);</a:t>
            </a: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vadd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detailed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vaddsrc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cl_kernel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clkern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clCreateKernel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clpgm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“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vadd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clerr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Create</a:t>
            </a:r>
            <a:r>
              <a:rPr lang="es-ES_tradnl" dirty="0" smtClean="0"/>
              <a:t> a </a:t>
            </a:r>
            <a:r>
              <a:rPr lang="es-ES_tradnl" dirty="0" err="1" smtClean="0"/>
              <a:t>Kernel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>
          <a:xfrm>
            <a:off x="179512" y="1124744"/>
            <a:ext cx="8785225" cy="46085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float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h_A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…,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h_B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…; 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Host Data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(float)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memory in GPU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Buffe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clCreateBuffer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clctx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CL_MEM_READ_ONLY | CL_MEM_COPY_HOST_PTR,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h_A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clCreateBuffer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clctx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CL_MEM_READ_ONLY | CL_MEM_COPY_HOST_PTR,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h_B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Output Buffer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clCreateBuffer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clctx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CL_MEM_WRITE_ONLY,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, NULL, NULL);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Alloc</a:t>
            </a:r>
            <a:r>
              <a:rPr lang="es-ES_tradnl" dirty="0" smtClean="0"/>
              <a:t> </a:t>
            </a:r>
            <a:r>
              <a:rPr lang="es-ES_tradnl" dirty="0" err="1" smtClean="0"/>
              <a:t>memory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Device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>
          <a:xfrm>
            <a:off x="179512" y="1124744"/>
            <a:ext cx="8785225" cy="46085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Parameters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clkern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),(void *)&amp;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clkern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),(void *)&amp;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clkern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),(void *)&amp;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clkern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3,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cl_uint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), &amp;N); 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Execute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cl_event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event=NULL;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num[1] = {N};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clEnqueueNDRangeKernel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clcmdq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clkern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1, NULL, num, NULL, 0, NULL, &amp;event);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until finish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clWaitForEvents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(1, &amp;event);</a:t>
            </a: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Execute</a:t>
            </a:r>
            <a:r>
              <a:rPr lang="es-ES_tradnl" dirty="0" smtClean="0"/>
              <a:t> a </a:t>
            </a:r>
            <a:r>
              <a:rPr lang="es-ES_tradnl" dirty="0" err="1" smtClean="0"/>
              <a:t>Kernel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2"/>
          </p:nvPr>
        </p:nvSpPr>
        <p:spPr>
          <a:xfrm>
            <a:off x="179512" y="1124744"/>
            <a:ext cx="8785225" cy="46085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clEnqueueReadBuffer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clcmdq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CL_TRUE, 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h_C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0, NULL, NULL);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Liberamos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memoria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 GPU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clReleaseMemObject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clReleaseMemObject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clReleaseMemObject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Recuperamos resultados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4" descr="Imágenes integradas 1"/>
          <p:cNvSpPr>
            <a:spLocks noChangeAspect="1" noChangeArrowheads="1"/>
          </p:cNvSpPr>
          <p:nvPr/>
        </p:nvSpPr>
        <p:spPr bwMode="auto">
          <a:xfrm>
            <a:off x="4348165" y="-966788"/>
            <a:ext cx="6486525" cy="201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9698" name="AutoShape 6" descr="Imágenes integradas 1"/>
          <p:cNvSpPr>
            <a:spLocks noChangeAspect="1" noChangeArrowheads="1"/>
          </p:cNvSpPr>
          <p:nvPr/>
        </p:nvSpPr>
        <p:spPr bwMode="auto">
          <a:xfrm>
            <a:off x="4500565" y="-814388"/>
            <a:ext cx="6486525" cy="201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CPU vs GPU</a:t>
            </a:r>
            <a:endParaRPr lang="es-ES_tradn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899525" y="6467475"/>
            <a:ext cx="244475" cy="254000"/>
          </a:xfrm>
        </p:spPr>
        <p:txBody>
          <a:bodyPr/>
          <a:lstStyle/>
          <a:p>
            <a:pPr>
              <a:defRPr/>
            </a:pPr>
            <a:fld id="{F67A091F-1BE3-DE46-A4BC-9207DA33C1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1196752"/>
            <a:ext cx="9070388" cy="419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CPU (10x </a:t>
            </a:r>
            <a:r>
              <a:rPr lang="es-ES_tradnl" dirty="0" err="1" smtClean="0"/>
              <a:t>Sequencial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)</a:t>
            </a:r>
            <a:endParaRPr lang="es-ES_trad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8760"/>
            <a:ext cx="59721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052880" y="1772816"/>
            <a:ext cx="2669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>
                <a:solidFill>
                  <a:srgbClr val="29488E"/>
                </a:solidFill>
              </a:rPr>
              <a:t>Powerful</a:t>
            </a:r>
            <a:r>
              <a:rPr lang="es-ES_tradnl" sz="3200" dirty="0" smtClean="0">
                <a:solidFill>
                  <a:srgbClr val="29488E"/>
                </a:solidFill>
              </a:rPr>
              <a:t> ALU</a:t>
            </a:r>
            <a:endParaRPr lang="es-ES_tradnl" sz="3200" dirty="0">
              <a:solidFill>
                <a:srgbClr val="29488E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22516" y="3140968"/>
            <a:ext cx="2529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>
                <a:solidFill>
                  <a:srgbClr val="29488E"/>
                </a:solidFill>
              </a:rPr>
              <a:t>Large</a:t>
            </a:r>
            <a:r>
              <a:rPr lang="es-ES_tradnl" sz="3200" dirty="0" smtClean="0">
                <a:solidFill>
                  <a:srgbClr val="29488E"/>
                </a:solidFill>
              </a:rPr>
              <a:t> Cache</a:t>
            </a:r>
            <a:endParaRPr lang="es-ES_tradnl" sz="3200" dirty="0">
              <a:solidFill>
                <a:srgbClr val="29488E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913840" y="3861048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>
                <a:solidFill>
                  <a:srgbClr val="29488E"/>
                </a:solidFill>
              </a:rPr>
              <a:t>Sophisticated</a:t>
            </a:r>
            <a:r>
              <a:rPr lang="es-ES_tradnl" sz="3200" dirty="0" smtClean="0">
                <a:solidFill>
                  <a:srgbClr val="29488E"/>
                </a:solidFill>
              </a:rPr>
              <a:t> </a:t>
            </a:r>
            <a:br>
              <a:rPr lang="es-ES_tradnl" sz="3200" dirty="0" smtClean="0">
                <a:solidFill>
                  <a:srgbClr val="29488E"/>
                </a:solidFill>
              </a:rPr>
            </a:br>
            <a:r>
              <a:rPr lang="es-ES_tradnl" sz="3200" dirty="0" smtClean="0">
                <a:solidFill>
                  <a:srgbClr val="29488E"/>
                </a:solidFill>
              </a:rPr>
              <a:t>and </a:t>
            </a:r>
            <a:r>
              <a:rPr lang="es-ES_tradnl" sz="3200" dirty="0" err="1" smtClean="0">
                <a:solidFill>
                  <a:srgbClr val="29488E"/>
                </a:solidFill>
              </a:rPr>
              <a:t>predictive</a:t>
            </a:r>
            <a:r>
              <a:rPr lang="es-ES_tradnl" sz="3200" dirty="0" smtClean="0">
                <a:solidFill>
                  <a:srgbClr val="29488E"/>
                </a:solidFill>
              </a:rPr>
              <a:t> </a:t>
            </a:r>
            <a:br>
              <a:rPr lang="es-ES_tradnl" sz="3200" dirty="0" smtClean="0">
                <a:solidFill>
                  <a:srgbClr val="29488E"/>
                </a:solidFill>
              </a:rPr>
            </a:br>
            <a:r>
              <a:rPr lang="es-ES_tradnl" sz="3200" dirty="0" err="1" smtClean="0">
                <a:solidFill>
                  <a:srgbClr val="29488E"/>
                </a:solidFill>
              </a:rPr>
              <a:t>flow</a:t>
            </a:r>
            <a:r>
              <a:rPr lang="es-ES_tradnl" sz="3200" dirty="0" smtClean="0">
                <a:solidFill>
                  <a:srgbClr val="29488E"/>
                </a:solidFill>
              </a:rPr>
              <a:t> control </a:t>
            </a:r>
            <a:endParaRPr lang="es-ES_tradnl" sz="3200" dirty="0">
              <a:solidFill>
                <a:srgbClr val="29488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4744"/>
            <a:ext cx="61626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GPU (10x </a:t>
            </a:r>
            <a:r>
              <a:rPr lang="es-ES_tradnl" dirty="0" err="1" smtClean="0"/>
              <a:t>Parallel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196735" y="3789040"/>
            <a:ext cx="2525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>
                <a:solidFill>
                  <a:srgbClr val="29488E"/>
                </a:solidFill>
              </a:rPr>
              <a:t>Efficient</a:t>
            </a:r>
            <a:r>
              <a:rPr lang="es-ES_tradnl" sz="3200" dirty="0" smtClean="0">
                <a:solidFill>
                  <a:srgbClr val="29488E"/>
                </a:solidFill>
              </a:rPr>
              <a:t> ALU</a:t>
            </a:r>
            <a:endParaRPr lang="es-ES_tradnl" sz="3200" dirty="0">
              <a:solidFill>
                <a:srgbClr val="29488E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39910" y="1196752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>
                <a:solidFill>
                  <a:srgbClr val="29488E"/>
                </a:solidFill>
              </a:rPr>
              <a:t>Small Cache</a:t>
            </a:r>
            <a:endParaRPr lang="es-ES_tradnl" sz="3200" dirty="0">
              <a:solidFill>
                <a:srgbClr val="29488E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59645" y="2060848"/>
            <a:ext cx="26452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>
                <a:solidFill>
                  <a:srgbClr val="29488E"/>
                </a:solidFill>
              </a:rPr>
              <a:t>Control </a:t>
            </a:r>
            <a:r>
              <a:rPr lang="es-ES_tradnl" sz="3200" dirty="0" err="1" smtClean="0">
                <a:solidFill>
                  <a:srgbClr val="29488E"/>
                </a:solidFill>
              </a:rPr>
              <a:t>unit</a:t>
            </a:r>
            <a:r>
              <a:rPr lang="es-ES_tradnl" sz="3200" dirty="0" smtClean="0">
                <a:solidFill>
                  <a:srgbClr val="29488E"/>
                </a:solidFill>
              </a:rPr>
              <a:t/>
            </a:r>
            <a:br>
              <a:rPr lang="es-ES_tradnl" sz="3200" dirty="0" smtClean="0">
                <a:solidFill>
                  <a:srgbClr val="29488E"/>
                </a:solidFill>
              </a:rPr>
            </a:br>
            <a:r>
              <a:rPr lang="es-ES_tradnl" sz="3200" dirty="0" smtClean="0">
                <a:solidFill>
                  <a:srgbClr val="29488E"/>
                </a:solidFill>
              </a:rPr>
              <a:t>No </a:t>
            </a:r>
            <a:r>
              <a:rPr lang="es-ES_tradnl" sz="3200" dirty="0" err="1" smtClean="0">
                <a:solidFill>
                  <a:srgbClr val="29488E"/>
                </a:solidFill>
              </a:rPr>
              <a:t>Prediction</a:t>
            </a:r>
            <a:endParaRPr lang="es-ES_tradnl" sz="3200" dirty="0">
              <a:solidFill>
                <a:srgbClr val="29488E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99044" y="5085184"/>
            <a:ext cx="833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_tradnl" sz="3200" dirty="0" err="1" smtClean="0">
                <a:solidFill>
                  <a:schemeClr val="tx1"/>
                </a:solidFill>
              </a:rPr>
              <a:t>Require</a:t>
            </a:r>
            <a:r>
              <a:rPr lang="es-ES_tradnl" sz="3200" dirty="0" smtClean="0">
                <a:solidFill>
                  <a:schemeClr val="tx1"/>
                </a:solidFill>
              </a:rPr>
              <a:t> a </a:t>
            </a:r>
            <a:r>
              <a:rPr lang="es-ES_tradnl" sz="3200" dirty="0" err="1" smtClean="0">
                <a:solidFill>
                  <a:schemeClr val="tx1"/>
                </a:solidFill>
              </a:rPr>
              <a:t>lot</a:t>
            </a:r>
            <a:r>
              <a:rPr lang="es-ES_tradnl" sz="3200" dirty="0" smtClean="0">
                <a:solidFill>
                  <a:schemeClr val="tx1"/>
                </a:solidFill>
              </a:rPr>
              <a:t> of </a:t>
            </a:r>
            <a:r>
              <a:rPr lang="es-ES_tradnl" sz="3200" dirty="0" err="1" smtClean="0">
                <a:solidFill>
                  <a:schemeClr val="tx1"/>
                </a:solidFill>
              </a:rPr>
              <a:t>threads</a:t>
            </a:r>
            <a:r>
              <a:rPr lang="es-ES_tradnl" sz="3200" dirty="0" smtClean="0">
                <a:solidFill>
                  <a:schemeClr val="tx1"/>
                </a:solidFill>
              </a:rPr>
              <a:t> </a:t>
            </a:r>
            <a:r>
              <a:rPr lang="es-ES_tradnl" sz="3200" dirty="0" err="1" smtClean="0">
                <a:solidFill>
                  <a:schemeClr val="tx1"/>
                </a:solidFill>
              </a:rPr>
              <a:t>to</a:t>
            </a:r>
            <a:r>
              <a:rPr lang="es-ES_tradnl" sz="3200" dirty="0" smtClean="0">
                <a:solidFill>
                  <a:schemeClr val="tx1"/>
                </a:solidFill>
              </a:rPr>
              <a:t> </a:t>
            </a:r>
            <a:r>
              <a:rPr lang="es-ES_tradnl" sz="3200" dirty="0" err="1" smtClean="0">
                <a:solidFill>
                  <a:schemeClr val="tx1"/>
                </a:solidFill>
              </a:rPr>
              <a:t>counteract</a:t>
            </a:r>
            <a:r>
              <a:rPr lang="es-ES_tradnl" sz="3200" dirty="0" smtClean="0">
                <a:solidFill>
                  <a:schemeClr val="tx1"/>
                </a:solidFill>
              </a:rPr>
              <a:t> </a:t>
            </a:r>
            <a:r>
              <a:rPr lang="es-ES_tradnl" sz="3200" dirty="0" err="1" smtClean="0">
                <a:solidFill>
                  <a:schemeClr val="tx1"/>
                </a:solidFill>
              </a:rPr>
              <a:t>latency</a:t>
            </a:r>
            <a:endParaRPr lang="es-ES_tradnl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GPU </a:t>
            </a:r>
            <a:r>
              <a:rPr lang="es-ES_tradnl" dirty="0" err="1" smtClean="0"/>
              <a:t>Evolution</a:t>
            </a:r>
            <a:endParaRPr lang="es-ES_tradnl" dirty="0" smtClean="0"/>
          </a:p>
        </p:txBody>
      </p:sp>
      <p:sp>
        <p:nvSpPr>
          <p:cNvPr id="28" name="27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2001: </a:t>
            </a:r>
            <a:r>
              <a:rPr lang="es-ES_tradnl" sz="2400" dirty="0" err="1" smtClean="0">
                <a:solidFill>
                  <a:schemeClr val="tx1"/>
                </a:solidFill>
              </a:rPr>
              <a:t>First</a:t>
            </a:r>
            <a:r>
              <a:rPr lang="es-ES_tradnl" sz="2400" dirty="0" smtClean="0">
                <a:solidFill>
                  <a:schemeClr val="tx1"/>
                </a:solidFill>
              </a:rPr>
              <a:t> chips </a:t>
            </a:r>
            <a:r>
              <a:rPr lang="es-ES_tradnl" sz="2400" dirty="0" err="1" smtClean="0">
                <a:solidFill>
                  <a:schemeClr val="tx1"/>
                </a:solidFill>
              </a:rPr>
              <a:t>many-core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2003: </a:t>
            </a:r>
            <a:r>
              <a:rPr lang="es-ES_tradnl" sz="2400" dirty="0" err="1" smtClean="0">
                <a:solidFill>
                  <a:schemeClr val="tx1"/>
                </a:solidFill>
              </a:rPr>
              <a:t>These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processors</a:t>
            </a:r>
            <a:r>
              <a:rPr lang="es-ES_tradnl" sz="2400" dirty="0" smtClean="0">
                <a:solidFill>
                  <a:schemeClr val="tx1"/>
                </a:solidFill>
              </a:rPr>
              <a:t> are </a:t>
            </a:r>
            <a:r>
              <a:rPr lang="es-ES_tradnl" sz="2400" dirty="0" err="1" smtClean="0">
                <a:solidFill>
                  <a:schemeClr val="tx1"/>
                </a:solidFill>
              </a:rPr>
              <a:t>programmable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2006: </a:t>
            </a:r>
            <a:r>
              <a:rPr lang="es-ES_tradnl" sz="2400" dirty="0" err="1" smtClean="0">
                <a:solidFill>
                  <a:schemeClr val="tx1"/>
                </a:solidFill>
              </a:rPr>
              <a:t>Unified</a:t>
            </a:r>
            <a:r>
              <a:rPr lang="es-ES_tradnl" sz="2400" dirty="0" smtClean="0">
                <a:solidFill>
                  <a:schemeClr val="tx1"/>
                </a:solidFill>
              </a:rPr>
              <a:t> in a </a:t>
            </a:r>
            <a:r>
              <a:rPr lang="es-ES_tradnl" sz="2400" dirty="0" smtClean="0">
                <a:solidFill>
                  <a:schemeClr val="tx1"/>
                </a:solidFill>
              </a:rPr>
              <a:t>single </a:t>
            </a:r>
            <a:r>
              <a:rPr lang="es-ES_tradnl" sz="2400" dirty="0" err="1" smtClean="0">
                <a:solidFill>
                  <a:schemeClr val="tx1"/>
                </a:solidFill>
              </a:rPr>
              <a:t>type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2007</a:t>
            </a:r>
            <a:r>
              <a:rPr lang="es-ES_tradnl" sz="2400" dirty="0" smtClean="0">
                <a:solidFill>
                  <a:schemeClr val="tx1"/>
                </a:solidFill>
              </a:rPr>
              <a:t>: </a:t>
            </a:r>
            <a:r>
              <a:rPr lang="es-ES_tradnl" sz="2400" dirty="0" err="1" smtClean="0">
                <a:solidFill>
                  <a:schemeClr val="tx1"/>
                </a:solidFill>
              </a:rPr>
              <a:t>First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version</a:t>
            </a:r>
            <a:r>
              <a:rPr lang="es-ES_tradnl" sz="2400" dirty="0" smtClean="0">
                <a:solidFill>
                  <a:schemeClr val="tx1"/>
                </a:solidFill>
              </a:rPr>
              <a:t> of CUDA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2008: </a:t>
            </a:r>
            <a:r>
              <a:rPr lang="es-ES_tradnl" sz="2400" dirty="0" err="1" smtClean="0">
                <a:solidFill>
                  <a:schemeClr val="tx1"/>
                </a:solidFill>
              </a:rPr>
              <a:t>OpenCL</a:t>
            </a:r>
            <a:r>
              <a:rPr lang="es-ES_tradnl" sz="2400" dirty="0" smtClean="0">
                <a:solidFill>
                  <a:schemeClr val="tx1"/>
                </a:solidFill>
              </a:rPr>
              <a:t>, </a:t>
            </a:r>
            <a:r>
              <a:rPr lang="es-ES_tradnl" sz="2400" dirty="0" err="1" smtClean="0">
                <a:solidFill>
                  <a:schemeClr val="tx1"/>
                </a:solidFill>
              </a:rPr>
              <a:t>consortium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driven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by</a:t>
            </a:r>
            <a:r>
              <a:rPr lang="es-ES_tradnl" sz="2400" dirty="0" smtClean="0">
                <a:solidFill>
                  <a:schemeClr val="tx1"/>
                </a:solidFill>
              </a:rPr>
              <a:t> Apple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2008: </a:t>
            </a:r>
            <a:r>
              <a:rPr lang="es-ES_tradnl" sz="2400" dirty="0" err="1" smtClean="0">
                <a:solidFill>
                  <a:schemeClr val="tx1"/>
                </a:solidFill>
              </a:rPr>
              <a:t>Floating</a:t>
            </a:r>
            <a:r>
              <a:rPr lang="es-ES_tradnl" sz="2400" dirty="0" smtClean="0">
                <a:solidFill>
                  <a:schemeClr val="tx1"/>
                </a:solidFill>
              </a:rPr>
              <a:t> Point </a:t>
            </a:r>
            <a:r>
              <a:rPr lang="es-ES_tradnl" sz="2400" dirty="0" err="1" smtClean="0">
                <a:solidFill>
                  <a:schemeClr val="tx1"/>
                </a:solidFill>
              </a:rPr>
              <a:t>Arithmetic</a:t>
            </a:r>
            <a:r>
              <a:rPr lang="es-ES_tradnl" sz="2400" dirty="0" smtClean="0">
                <a:solidFill>
                  <a:schemeClr val="tx1"/>
                </a:solidFill>
              </a:rPr>
              <a:t> and doble </a:t>
            </a:r>
            <a:r>
              <a:rPr lang="es-ES_tradnl" sz="2400" dirty="0" err="1" smtClean="0">
                <a:solidFill>
                  <a:schemeClr val="tx1"/>
                </a:solidFill>
              </a:rPr>
              <a:t>precision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2010: </a:t>
            </a:r>
            <a:r>
              <a:rPr lang="es-ES_tradnl" sz="2400" dirty="0" err="1" smtClean="0">
                <a:solidFill>
                  <a:schemeClr val="tx1"/>
                </a:solidFill>
              </a:rPr>
              <a:t>Normalization</a:t>
            </a:r>
            <a:r>
              <a:rPr lang="es-ES_tradnl" sz="2400" dirty="0" smtClean="0">
                <a:solidFill>
                  <a:schemeClr val="tx1"/>
                </a:solidFill>
              </a:rPr>
              <a:t> of </a:t>
            </a:r>
            <a:r>
              <a:rPr lang="es-ES_tradnl" sz="2400" dirty="0" err="1" smtClean="0">
                <a:solidFill>
                  <a:schemeClr val="tx1"/>
                </a:solidFill>
              </a:rPr>
              <a:t>operands</a:t>
            </a:r>
            <a:r>
              <a:rPr lang="es-ES_tradnl" sz="2400" dirty="0" smtClean="0">
                <a:solidFill>
                  <a:schemeClr val="tx1"/>
                </a:solidFill>
              </a:rPr>
              <a:t> and ECC </a:t>
            </a:r>
            <a:r>
              <a:rPr lang="es-ES_tradnl" sz="2400" dirty="0" err="1" smtClean="0">
                <a:solidFill>
                  <a:schemeClr val="tx1"/>
                </a:solidFill>
              </a:rPr>
              <a:t>memory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2012: </a:t>
            </a:r>
            <a:r>
              <a:rPr lang="es-ES_tradnl" sz="2400" dirty="0" err="1" smtClean="0">
                <a:solidFill>
                  <a:schemeClr val="tx1"/>
                </a:solidFill>
              </a:rPr>
              <a:t>Heterogeneous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computation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explooits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smtClean="0">
                <a:solidFill>
                  <a:schemeClr val="tx1"/>
                </a:solidFill>
              </a:rPr>
              <a:t>2014: </a:t>
            </a:r>
            <a:r>
              <a:rPr lang="es-ES_tradnl" sz="2400" dirty="0" err="1" smtClean="0">
                <a:solidFill>
                  <a:schemeClr val="tx1"/>
                </a:solidFill>
              </a:rPr>
              <a:t>Memory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space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unified</a:t>
            </a:r>
            <a:r>
              <a:rPr lang="es-ES_tradnl" sz="2400" dirty="0" smtClean="0">
                <a:solidFill>
                  <a:schemeClr val="tx1"/>
                </a:solidFill>
              </a:rPr>
              <a:t> CPU-GPU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s-ES_tradnl" sz="2400" dirty="0" err="1" smtClean="0">
                <a:solidFill>
                  <a:schemeClr val="tx1"/>
                </a:solidFill>
              </a:rPr>
              <a:t>Future</a:t>
            </a:r>
            <a:r>
              <a:rPr lang="es-ES_tradnl" sz="2400" dirty="0" smtClean="0">
                <a:solidFill>
                  <a:schemeClr val="tx1"/>
                </a:solidFill>
              </a:rPr>
              <a:t>: </a:t>
            </a:r>
            <a:r>
              <a:rPr lang="es-ES_tradnl" sz="2400" dirty="0" err="1" smtClean="0">
                <a:solidFill>
                  <a:schemeClr val="tx1"/>
                </a:solidFill>
              </a:rPr>
              <a:t>Hardiness</a:t>
            </a:r>
            <a:r>
              <a:rPr lang="es-ES_tradnl" sz="2400" dirty="0" smtClean="0">
                <a:solidFill>
                  <a:schemeClr val="tx1"/>
                </a:solidFill>
              </a:rPr>
              <a:t> in </a:t>
            </a:r>
            <a:r>
              <a:rPr lang="es-ES_tradnl" sz="2400" dirty="0" err="1" smtClean="0">
                <a:solidFill>
                  <a:schemeClr val="tx1"/>
                </a:solidFill>
              </a:rPr>
              <a:t>clusters</a:t>
            </a:r>
            <a:r>
              <a:rPr lang="es-ES_tradnl" sz="2400" dirty="0" smtClean="0">
                <a:solidFill>
                  <a:schemeClr val="tx1"/>
                </a:solidFill>
              </a:rPr>
              <a:t> and </a:t>
            </a:r>
            <a:r>
              <a:rPr lang="es-ES_tradnl" sz="2400" dirty="0" err="1" smtClean="0">
                <a:solidFill>
                  <a:schemeClr val="tx1"/>
                </a:solidFill>
              </a:rPr>
              <a:t>access</a:t>
            </a:r>
            <a:r>
              <a:rPr lang="es-ES_tradnl" sz="2400" dirty="0" smtClean="0">
                <a:solidFill>
                  <a:schemeClr val="tx1"/>
                </a:solidFill>
              </a:rPr>
              <a:t> </a:t>
            </a:r>
            <a:r>
              <a:rPr lang="es-ES_tradnl" sz="2400" dirty="0" err="1" smtClean="0">
                <a:solidFill>
                  <a:schemeClr val="tx1"/>
                </a:solidFill>
              </a:rPr>
              <a:t>to</a:t>
            </a:r>
            <a:r>
              <a:rPr lang="es-ES_tradnl" sz="2400" dirty="0" smtClean="0">
                <a:solidFill>
                  <a:schemeClr val="tx1"/>
                </a:solidFill>
              </a:rPr>
              <a:t> disk</a:t>
            </a:r>
            <a:endParaRPr lang="es-ES_tradnl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49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err="1" smtClean="0"/>
              <a:t>Scope</a:t>
            </a:r>
            <a:r>
              <a:rPr lang="es-ES_tradnl" dirty="0" smtClean="0"/>
              <a:t> of use</a:t>
            </a:r>
            <a:endParaRPr lang="es-ES_tradnl" dirty="0" smtClean="0"/>
          </a:p>
        </p:txBody>
      </p:sp>
      <p:sp>
        <p:nvSpPr>
          <p:cNvPr id="28" name="27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Financial analysis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Audio and Video Processing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Scientific simulation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Simulation in engineering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Vision by Computer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Treatment of medical images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Statistical models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RayTracing</a:t>
            </a:r>
            <a:r>
              <a:rPr lang="en-US" sz="2400" dirty="0" smtClean="0">
                <a:solidFill>
                  <a:schemeClr val="tx1"/>
                </a:solidFill>
              </a:rPr>
              <a:t> Rendering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Interactive physics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Numerical methods</a:t>
            </a:r>
            <a:endParaRPr lang="es-ES_tradnl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49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Hardware </a:t>
            </a:r>
            <a:r>
              <a:rPr lang="es-ES_tradnl" dirty="0" err="1" smtClean="0"/>
              <a:t>Evolution</a:t>
            </a:r>
            <a:r>
              <a:rPr lang="es-ES_tradnl" dirty="0" smtClean="0"/>
              <a:t> (</a:t>
            </a:r>
            <a:r>
              <a:rPr lang="es-ES_tradnl" dirty="0" err="1" smtClean="0"/>
              <a:t>Nvidia</a:t>
            </a:r>
            <a:r>
              <a:rPr lang="es-ES_tradnl" dirty="0" smtClean="0"/>
              <a:t>)</a:t>
            </a:r>
            <a:endParaRPr lang="es-ES_trad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412776"/>
            <a:ext cx="7757650" cy="457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4000" dirty="0" smtClean="0">
            <a:solidFill>
              <a:srgbClr val="3459AE"/>
            </a:solidFill>
            <a:latin typeface="Gill Sans"/>
            <a:cs typeface="Gill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fault - Diapositiva de título">
  <a:themeElements>
    <a:clrScheme name="Default - Diapositiva de títul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Diapositiva de título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Diapositiva de 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6430</TotalTime>
  <Pages>0</Pages>
  <Words>804</Words>
  <Characters>0</Characters>
  <Application>Microsoft Office PowerPoint</Application>
  <PresentationFormat>Presentación en pantalla (4:3)</PresentationFormat>
  <Lines>0</Lines>
  <Paragraphs>175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36" baseType="lpstr">
      <vt:lpstr>Diseño personalizado</vt:lpstr>
      <vt:lpstr>Default - Diapositiva de título</vt:lpstr>
      <vt:lpstr>TECNOLOGÍAS de la COMPUTACIÓN GRÁFICA Programación Heterogénea</vt:lpstr>
      <vt:lpstr>Diapositiva 2</vt:lpstr>
      <vt:lpstr>1. Introduction</vt:lpstr>
      <vt:lpstr>Diapositiva 4</vt:lpstr>
      <vt:lpstr>Diapositiva 5</vt:lpstr>
      <vt:lpstr>Diapositiva 6</vt:lpstr>
      <vt:lpstr>Diapositiva 7</vt:lpstr>
      <vt:lpstr>Diapositiva 8</vt:lpstr>
      <vt:lpstr>Diapositiva 9</vt:lpstr>
      <vt:lpstr>2. OpenCL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3. API OpenCL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uib</dc:creator>
  <cp:lastModifiedBy>Jose Maria Buades Rubio</cp:lastModifiedBy>
  <cp:revision>375</cp:revision>
  <dcterms:created xsi:type="dcterms:W3CDTF">2013-10-14T14:58:48Z</dcterms:created>
  <dcterms:modified xsi:type="dcterms:W3CDTF">2016-11-29T15:17:14Z</dcterms:modified>
</cp:coreProperties>
</file>