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23"/>
  </p:notesMasterIdLst>
  <p:handoutMasterIdLst>
    <p:handoutMasterId r:id="rId24"/>
  </p:handoutMasterIdLst>
  <p:sldIdLst>
    <p:sldId id="256" r:id="rId5"/>
    <p:sldId id="261" r:id="rId6"/>
    <p:sldId id="257" r:id="rId7"/>
    <p:sldId id="262" r:id="rId8"/>
    <p:sldId id="264" r:id="rId9"/>
    <p:sldId id="259" r:id="rId10"/>
    <p:sldId id="258" r:id="rId11"/>
    <p:sldId id="266" r:id="rId12"/>
    <p:sldId id="267" r:id="rId13"/>
    <p:sldId id="269" r:id="rId14"/>
    <p:sldId id="270" r:id="rId15"/>
    <p:sldId id="271" r:id="rId16"/>
    <p:sldId id="272" r:id="rId17"/>
    <p:sldId id="273"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custT="1"/>
      <dgm:spPr/>
      <dgm:t>
        <a:bodyPr/>
        <a:lstStyle/>
        <a:p>
          <a:pPr>
            <a:lnSpc>
              <a:spcPct val="100000"/>
            </a:lnSpc>
          </a:pPr>
          <a:r>
            <a:rPr lang="en-US" sz="2000" noProof="0" dirty="0" smtClean="0">
              <a:solidFill>
                <a:schemeClr val="bg1"/>
              </a:solidFill>
              <a:effectLst>
                <a:glow rad="152400">
                  <a:schemeClr val="bg1">
                    <a:alpha val="19000"/>
                  </a:schemeClr>
                </a:glow>
              </a:effectLst>
            </a:rPr>
            <a:t>Education</a:t>
          </a:r>
        </a:p>
        <a:p>
          <a:pPr>
            <a:lnSpc>
              <a:spcPct val="100000"/>
            </a:lnSpc>
          </a:pPr>
          <a:r>
            <a:rPr lang="en-US" sz="1400" noProof="0" dirty="0" smtClean="0">
              <a:solidFill>
                <a:schemeClr val="bg1"/>
              </a:solidFill>
              <a:effectLst>
                <a:glow rad="152400">
                  <a:schemeClr val="bg1">
                    <a:alpha val="19000"/>
                  </a:schemeClr>
                </a:glow>
              </a:effectLst>
            </a:rPr>
            <a:t>- Bachelor of Commerce (Financial Management)</a:t>
          </a:r>
        </a:p>
        <a:p>
          <a:pPr>
            <a:lnSpc>
              <a:spcPct val="100000"/>
            </a:lnSpc>
          </a:pPr>
          <a:r>
            <a:rPr lang="en-US" sz="1400" noProof="0" dirty="0" smtClean="0">
              <a:solidFill>
                <a:schemeClr val="bg1"/>
              </a:solidFill>
              <a:effectLst>
                <a:glow rad="152400">
                  <a:schemeClr val="bg1">
                    <a:alpha val="19000"/>
                  </a:schemeClr>
                </a:glow>
              </a:effectLst>
            </a:rPr>
            <a:t>- Data Science (Institute of Data)</a:t>
          </a:r>
          <a:endParaRPr lang="en-US" sz="1400"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custT="1"/>
      <dgm:spPr/>
      <dgm:t>
        <a:bodyPr/>
        <a:lstStyle/>
        <a:p>
          <a:pPr>
            <a:lnSpc>
              <a:spcPct val="100000"/>
            </a:lnSpc>
          </a:pPr>
          <a:r>
            <a:rPr lang="en-US" sz="2000" noProof="0" dirty="0" smtClean="0">
              <a:solidFill>
                <a:schemeClr val="bg1"/>
              </a:solidFill>
              <a:effectLst>
                <a:glow rad="152400">
                  <a:schemeClr val="bg1">
                    <a:alpha val="19000"/>
                  </a:schemeClr>
                </a:glow>
              </a:effectLst>
            </a:rPr>
            <a:t>Experience</a:t>
          </a:r>
        </a:p>
        <a:p>
          <a:pPr>
            <a:lnSpc>
              <a:spcPct val="100000"/>
            </a:lnSpc>
          </a:pPr>
          <a:r>
            <a:rPr lang="en-US" sz="1400" noProof="0" dirty="0" smtClean="0">
              <a:solidFill>
                <a:schemeClr val="bg1"/>
              </a:solidFill>
              <a:effectLst>
                <a:glow rad="152400">
                  <a:schemeClr val="bg1">
                    <a:alpha val="19000"/>
                  </a:schemeClr>
                </a:glow>
              </a:effectLst>
            </a:rPr>
            <a:t>- 14 Years FX and Commodities Trading</a:t>
          </a:r>
        </a:p>
        <a:p>
          <a:pPr>
            <a:lnSpc>
              <a:spcPct val="100000"/>
            </a:lnSpc>
          </a:pPr>
          <a:r>
            <a:rPr lang="en-US" sz="1400" noProof="0" dirty="0" smtClean="0">
              <a:solidFill>
                <a:schemeClr val="bg1"/>
              </a:solidFill>
              <a:effectLst>
                <a:glow rad="152400">
                  <a:schemeClr val="bg1">
                    <a:alpha val="19000"/>
                  </a:schemeClr>
                </a:glow>
              </a:effectLst>
            </a:rPr>
            <a:t>- 3 Years as a stockbroker</a:t>
          </a:r>
          <a:endParaRPr lang="en-US" sz="1400"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custT="1"/>
      <dgm:spPr/>
      <dgm:t>
        <a:bodyPr/>
        <a:lstStyle/>
        <a:p>
          <a:pPr>
            <a:lnSpc>
              <a:spcPct val="100000"/>
            </a:lnSpc>
          </a:pPr>
          <a:r>
            <a:rPr lang="en-US" sz="2000" noProof="0" dirty="0" smtClean="0">
              <a:solidFill>
                <a:schemeClr val="bg1"/>
              </a:solidFill>
              <a:effectLst>
                <a:glow rad="152400">
                  <a:schemeClr val="bg1">
                    <a:alpha val="19000"/>
                  </a:schemeClr>
                </a:glow>
              </a:effectLst>
            </a:rPr>
            <a:t>Skills</a:t>
          </a:r>
        </a:p>
        <a:p>
          <a:pPr>
            <a:lnSpc>
              <a:spcPct val="100000"/>
            </a:lnSpc>
          </a:pPr>
          <a:r>
            <a:rPr lang="en-US" sz="1400" noProof="0" dirty="0" smtClean="0">
              <a:solidFill>
                <a:schemeClr val="bg1"/>
              </a:solidFill>
              <a:effectLst>
                <a:glow rad="152400">
                  <a:schemeClr val="bg1">
                    <a:alpha val="19000"/>
                  </a:schemeClr>
                </a:glow>
              </a:effectLst>
            </a:rPr>
            <a:t>- Financial Markets/Products</a:t>
          </a:r>
        </a:p>
        <a:p>
          <a:pPr>
            <a:lnSpc>
              <a:spcPct val="100000"/>
            </a:lnSpc>
          </a:pPr>
          <a:r>
            <a:rPr lang="en-US" sz="1400" noProof="0" dirty="0" smtClean="0">
              <a:solidFill>
                <a:schemeClr val="bg1"/>
              </a:solidFill>
              <a:effectLst>
                <a:glow rad="152400">
                  <a:schemeClr val="bg1">
                    <a:alpha val="19000"/>
                  </a:schemeClr>
                </a:glow>
              </a:effectLst>
            </a:rPr>
            <a:t>- Deep Learning</a:t>
          </a:r>
        </a:p>
        <a:p>
          <a:pPr>
            <a:lnSpc>
              <a:spcPct val="100000"/>
            </a:lnSpc>
          </a:pPr>
          <a:r>
            <a:rPr lang="en-US" sz="1400" noProof="0" dirty="0" smtClean="0">
              <a:solidFill>
                <a:schemeClr val="bg1"/>
              </a:solidFill>
              <a:effectLst>
                <a:glow rad="152400">
                  <a:schemeClr val="bg1">
                    <a:alpha val="19000"/>
                  </a:schemeClr>
                </a:glow>
              </a:effectLst>
            </a:rPr>
            <a:t>- Data Mining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n-AU"/>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t>
        <a:bodyPr/>
        <a:lstStyle/>
        <a:p>
          <a:endParaRPr lang="en-AU"/>
        </a:p>
      </dgm:t>
    </dgm:pt>
    <dgm:pt modelId="{BE6B2CCF-B717-4C6F-9115-44EF0ECE6018}" type="pres">
      <dgm:prSet presAssocID="{B633A646-2062-4841-AF18-847B074C6716}" presName="iconRect" presStyleLbl="node1" presStyleIdx="0" presStyleCnt="3"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n-AU"/>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n-AU"/>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t>
        <a:bodyPr/>
        <a:lstStyle/>
        <a:p>
          <a:endParaRPr lang="en-AU"/>
        </a:p>
      </dgm:t>
    </dgm:pt>
    <dgm:pt modelId="{1A8B8B62-3037-4506-89D7-28710774070B}" type="pres">
      <dgm:prSet presAssocID="{C6D21269-399B-4BA2-8621-C7B9DA1E1B8F}" presName="iconRect" presStyleLbl="node1" presStyleIdx="2" presStyleCnt="3" custScaleX="94687" custScaleY="85593"/>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custScaleX="100000">
        <dgm:presLayoutVars>
          <dgm:chMax val="0"/>
          <dgm:chPref val="0"/>
        </dgm:presLayoutVars>
      </dgm:prSet>
      <dgm:spPr/>
      <dgm:t>
        <a:bodyPr/>
        <a:lstStyle/>
        <a:p>
          <a:endParaRPr lang="en-AU"/>
        </a:p>
      </dgm:t>
    </dgm:pt>
  </dgm:ptLst>
  <dgm:cxnLst>
    <dgm:cxn modelId="{6B956C30-716E-424C-8321-E7A2118EE5D6}" type="presOf" srcId="{B633A646-2062-4841-AF18-847B074C6716}" destId="{C95AF6F0-F4DA-48FE-85EB-61ADFB42AA13}" srcOrd="0" destOrd="0" presId="urn:microsoft.com/office/officeart/2018/2/layout/IconVerticalSolidList"/>
    <dgm:cxn modelId="{DED8E4D2-D596-4BBB-B15F-2027E90F00C4}" type="presOf" srcId="{14BC708E-A0A1-4102-88E4-E75128B4E51E}" destId="{80F6AD63-74FB-40E4-9D40-4178AFD87F60}" srcOrd="0" destOrd="0" presId="urn:microsoft.com/office/officeart/2018/2/layout/IconVerticalSolidList"/>
    <dgm:cxn modelId="{900507A5-D3AF-4865-B8DF-6DCEFE8DA100}" type="presOf" srcId="{E1B432F4-5FDB-4518-9272-2F3934AC6AA2}" destId="{D40A0249-41A7-44A6-A657-361E8C18FD42}"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56ADA02B-9055-4F39-B74D-2D556F11DDB6}" srcId="{E1B432F4-5FDB-4518-9272-2F3934AC6AA2}" destId="{B633A646-2062-4841-AF18-847B074C6716}" srcOrd="0" destOrd="0" parTransId="{DB4A5689-BD48-4D3D-8017-D1E3C49B0DDB}" sibTransId="{1397C75F-5FD8-4120-9A24-A246D042942B}"/>
    <dgm:cxn modelId="{AAF14004-D17B-4216-962A-633CFAA9E0DE}" type="presOf" srcId="{C6D21269-399B-4BA2-8621-C7B9DA1E1B8F}" destId="{D5847293-6F0A-4807-B203-585610F4F535}" srcOrd="0" destOrd="0" presId="urn:microsoft.com/office/officeart/2018/2/layout/IconVerticalSolidList"/>
    <dgm:cxn modelId="{058695EB-372D-4BAC-9DDC-B2F4A0677EAA}" type="presParOf" srcId="{D40A0249-41A7-44A6-A657-361E8C18FD42}" destId="{7D1F47A2-8F6C-4C7F-B3B3-2100C986DE32}" srcOrd="0" destOrd="0" presId="urn:microsoft.com/office/officeart/2018/2/layout/IconVerticalSolidList"/>
    <dgm:cxn modelId="{5BF86977-75F1-464B-86A7-4AD7DA721AD6}" type="presParOf" srcId="{7D1F47A2-8F6C-4C7F-B3B3-2100C986DE32}" destId="{EC4D957C-BFAC-446D-9573-48333BEC34E6}" srcOrd="0" destOrd="0" presId="urn:microsoft.com/office/officeart/2018/2/layout/IconVerticalSolidList"/>
    <dgm:cxn modelId="{5E391EDD-6FAA-4D39-8779-B372FEB28001}" type="presParOf" srcId="{7D1F47A2-8F6C-4C7F-B3B3-2100C986DE32}" destId="{BE6B2CCF-B717-4C6F-9115-44EF0ECE6018}" srcOrd="1" destOrd="0" presId="urn:microsoft.com/office/officeart/2018/2/layout/IconVerticalSolidList"/>
    <dgm:cxn modelId="{81731D00-8CD2-480D-B001-81AF8DB112C7}" type="presParOf" srcId="{7D1F47A2-8F6C-4C7F-B3B3-2100C986DE32}" destId="{95420642-092B-41B9-94FA-E0EC36F9AF7E}" srcOrd="2" destOrd="0" presId="urn:microsoft.com/office/officeart/2018/2/layout/IconVerticalSolidList"/>
    <dgm:cxn modelId="{A0C355B9-7D01-451A-8D76-6910995D7C79}" type="presParOf" srcId="{7D1F47A2-8F6C-4C7F-B3B3-2100C986DE32}" destId="{C95AF6F0-F4DA-48FE-85EB-61ADFB42AA13}" srcOrd="3" destOrd="0" presId="urn:microsoft.com/office/officeart/2018/2/layout/IconVerticalSolidList"/>
    <dgm:cxn modelId="{C189C00F-8595-4082-9929-7A274C53C5E3}" type="presParOf" srcId="{D40A0249-41A7-44A6-A657-361E8C18FD42}" destId="{51DD96AA-8DD7-4B07-A561-5C9B41ACFA3C}" srcOrd="1" destOrd="0" presId="urn:microsoft.com/office/officeart/2018/2/layout/IconVerticalSolidList"/>
    <dgm:cxn modelId="{FCA90FD4-652D-4CBE-8965-418CF99B4CC7}" type="presParOf" srcId="{D40A0249-41A7-44A6-A657-361E8C18FD42}" destId="{38E06421-A6BB-4D10-8565-2812C2C5C6B3}" srcOrd="2" destOrd="0" presId="urn:microsoft.com/office/officeart/2018/2/layout/IconVerticalSolidList"/>
    <dgm:cxn modelId="{DE204C4C-B48D-4302-96A6-AFD2C2668A52}" type="presParOf" srcId="{38E06421-A6BB-4D10-8565-2812C2C5C6B3}" destId="{79919C57-A32A-40F6-B106-B4E0CE644E4C}" srcOrd="0" destOrd="0" presId="urn:microsoft.com/office/officeart/2018/2/layout/IconVerticalSolidList"/>
    <dgm:cxn modelId="{3FF2C70A-BE95-48C2-A6ED-41787A0DBF56}" type="presParOf" srcId="{38E06421-A6BB-4D10-8565-2812C2C5C6B3}" destId="{99FDF55F-B3E9-423D-AD21-A6446C5D7455}" srcOrd="1" destOrd="0" presId="urn:microsoft.com/office/officeart/2018/2/layout/IconVerticalSolidList"/>
    <dgm:cxn modelId="{D4BCFFE8-1BF1-49D1-AC6C-705AB5AE215D}" type="presParOf" srcId="{38E06421-A6BB-4D10-8565-2812C2C5C6B3}" destId="{E98BD5F1-E6F1-491F-A8EE-6A9AD649521E}" srcOrd="2" destOrd="0" presId="urn:microsoft.com/office/officeart/2018/2/layout/IconVerticalSolidList"/>
    <dgm:cxn modelId="{A9F6C2FD-0E8C-4779-B691-E35C878FF490}" type="presParOf" srcId="{38E06421-A6BB-4D10-8565-2812C2C5C6B3}" destId="{80F6AD63-74FB-40E4-9D40-4178AFD87F60}" srcOrd="3" destOrd="0" presId="urn:microsoft.com/office/officeart/2018/2/layout/IconVerticalSolidList"/>
    <dgm:cxn modelId="{4E3952E2-179E-4E87-BF17-824C7E101ACC}" type="presParOf" srcId="{D40A0249-41A7-44A6-A657-361E8C18FD42}" destId="{1375F890-B8F8-4966-ABCD-B672FD4512B7}" srcOrd="3" destOrd="0" presId="urn:microsoft.com/office/officeart/2018/2/layout/IconVerticalSolidList"/>
    <dgm:cxn modelId="{52250227-EF1D-4E09-8ED8-0A6BCDACBB84}" type="presParOf" srcId="{D40A0249-41A7-44A6-A657-361E8C18FD42}" destId="{9887B295-B446-4B8E-AEA4-76754DE9DD89}" srcOrd="4" destOrd="0" presId="urn:microsoft.com/office/officeart/2018/2/layout/IconVerticalSolidList"/>
    <dgm:cxn modelId="{D6B25299-5B1A-4115-AA02-F3B14B85F706}" type="presParOf" srcId="{9887B295-B446-4B8E-AEA4-76754DE9DD89}" destId="{436A8B1C-2D30-44BB-9150-7099503C8960}" srcOrd="0" destOrd="0" presId="urn:microsoft.com/office/officeart/2018/2/layout/IconVerticalSolidList"/>
    <dgm:cxn modelId="{32D0D5EE-676E-41B3-874E-DAB85CBDFB2C}" type="presParOf" srcId="{9887B295-B446-4B8E-AEA4-76754DE9DD89}" destId="{1A8B8B62-3037-4506-89D7-28710774070B}" srcOrd="1" destOrd="0" presId="urn:microsoft.com/office/officeart/2018/2/layout/IconVerticalSolidList"/>
    <dgm:cxn modelId="{E9E380DD-CFB8-4EF1-9C2F-23B99D027A1A}" type="presParOf" srcId="{9887B295-B446-4B8E-AEA4-76754DE9DD89}" destId="{2FFC6342-A780-4396-8FAC-8E7FAE77A6E2}" srcOrd="2" destOrd="0" presId="urn:microsoft.com/office/officeart/2018/2/layout/IconVerticalSolidList"/>
    <dgm:cxn modelId="{0EA7B345-0921-4B49-BF84-C834B2D4AC48}"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smtClean="0">
              <a:solidFill>
                <a:schemeClr val="bg1"/>
              </a:solidFill>
              <a:effectLst>
                <a:glow rad="152400">
                  <a:schemeClr val="bg1">
                    <a:alpha val="19000"/>
                  </a:schemeClr>
                </a:glow>
              </a:effectLst>
            </a:rPr>
            <a:t>Overview</a:t>
          </a:r>
          <a:endParaRPr lang="en-U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smtClean="0">
              <a:solidFill>
                <a:schemeClr val="bg1"/>
              </a:solidFill>
              <a:effectLst>
                <a:glow rad="152400">
                  <a:schemeClr val="bg1">
                    <a:alpha val="19000"/>
                  </a:schemeClr>
                </a:glow>
              </a:effectLst>
            </a:rPr>
            <a:t>Business Context</a:t>
          </a:r>
          <a:endParaRPr lang="en-U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smtClean="0">
              <a:solidFill>
                <a:schemeClr val="bg1"/>
              </a:solidFill>
              <a:effectLst>
                <a:glow rad="152400">
                  <a:schemeClr val="bg1">
                    <a:alpha val="19000"/>
                  </a:schemeClr>
                </a:glow>
              </a:effectLst>
            </a:rPr>
            <a:t>Project Pipeline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36101AE6-C9EA-4041-8C51-5E336D6E1AC2}">
      <dgm:prSet/>
      <dgm:spPr/>
      <dgm:t>
        <a:bodyPr/>
        <a:lstStyle/>
        <a:p>
          <a:pPr>
            <a:lnSpc>
              <a:spcPct val="100000"/>
            </a:lnSpc>
          </a:pPr>
          <a:r>
            <a:rPr lang="en-AU" dirty="0" smtClean="0">
              <a:solidFill>
                <a:schemeClr val="bg1"/>
              </a:solidFill>
              <a:effectLst>
                <a:glow rad="152400">
                  <a:schemeClr val="bg1">
                    <a:alpha val="19000"/>
                  </a:schemeClr>
                </a:glow>
              </a:effectLst>
            </a:rPr>
            <a:t>Data Science Process</a:t>
          </a:r>
          <a:endParaRPr lang="en-AU" dirty="0">
            <a:solidFill>
              <a:schemeClr val="bg1"/>
            </a:solidFill>
            <a:effectLst>
              <a:glow rad="152400">
                <a:schemeClr val="bg1">
                  <a:alpha val="19000"/>
                </a:schemeClr>
              </a:glow>
            </a:effectLst>
          </a:endParaRPr>
        </a:p>
      </dgm:t>
    </dgm:pt>
    <dgm:pt modelId="{6B990BD5-F7AA-4A02-8491-103D929363F8}" type="parTrans" cxnId="{3C0B8718-4130-4BF3-9BD7-5D343F130246}">
      <dgm:prSet/>
      <dgm:spPr/>
      <dgm:t>
        <a:bodyPr/>
        <a:lstStyle/>
        <a:p>
          <a:endParaRPr lang="en-AU"/>
        </a:p>
      </dgm:t>
    </dgm:pt>
    <dgm:pt modelId="{299756C4-B3F9-4194-B4F9-5CA8AD630127}" type="sibTrans" cxnId="{3C0B8718-4130-4BF3-9BD7-5D343F130246}">
      <dgm:prSet/>
      <dgm:spPr/>
      <dgm:t>
        <a:bodyPr/>
        <a:lstStyle/>
        <a:p>
          <a:endParaRPr lang="en-AU"/>
        </a:p>
      </dgm:t>
    </dgm:pt>
    <dgm:pt modelId="{47C11734-9578-4756-AF90-82BC0178B021}">
      <dgm:prSet/>
      <dgm:spPr/>
      <dgm:t>
        <a:bodyPr/>
        <a:lstStyle/>
        <a:p>
          <a:r>
            <a:rPr lang="en-AU" dirty="0" smtClean="0">
              <a:solidFill>
                <a:schemeClr val="bg1"/>
              </a:solidFill>
              <a:effectLst>
                <a:glow rad="152400">
                  <a:schemeClr val="bg1">
                    <a:alpha val="19000"/>
                  </a:schemeClr>
                </a:glow>
              </a:effectLst>
            </a:rPr>
            <a:t>Model Evaluation</a:t>
          </a:r>
          <a:endParaRPr lang="en-AU" dirty="0">
            <a:solidFill>
              <a:schemeClr val="bg1"/>
            </a:solidFill>
            <a:effectLst>
              <a:glow rad="152400">
                <a:schemeClr val="bg1">
                  <a:alpha val="19000"/>
                </a:schemeClr>
              </a:glow>
            </a:effectLst>
          </a:endParaRPr>
        </a:p>
      </dgm:t>
    </dgm:pt>
    <dgm:pt modelId="{A5B7ACD5-7566-4CE6-BA7E-F769664113C2}" type="parTrans" cxnId="{07EED345-76B1-4C16-BB13-F90E6FCE03D4}">
      <dgm:prSet/>
      <dgm:spPr/>
      <dgm:t>
        <a:bodyPr/>
        <a:lstStyle/>
        <a:p>
          <a:endParaRPr lang="en-AU"/>
        </a:p>
      </dgm:t>
    </dgm:pt>
    <dgm:pt modelId="{3E74F014-050D-43DD-9EB2-7FC750847A2C}" type="sibTrans" cxnId="{07EED345-76B1-4C16-BB13-F90E6FCE03D4}">
      <dgm:prSet/>
      <dgm:spPr/>
      <dgm:t>
        <a:bodyPr/>
        <a:lstStyle/>
        <a:p>
          <a:endParaRPr lang="en-AU"/>
        </a:p>
      </dgm:t>
    </dgm:pt>
    <dgm:pt modelId="{6B9C2B20-A164-40AE-90AD-413C9C7A0B82}">
      <dgm:prSet/>
      <dgm:spPr/>
      <dgm:t>
        <a:bodyPr/>
        <a:lstStyle/>
        <a:p>
          <a:r>
            <a:rPr lang="en-US" noProof="0" dirty="0" smtClean="0">
              <a:solidFill>
                <a:schemeClr val="bg1"/>
              </a:solidFill>
              <a:effectLst>
                <a:glow rad="152400">
                  <a:schemeClr val="bg1">
                    <a:alpha val="19000"/>
                  </a:schemeClr>
                </a:glow>
              </a:effectLst>
            </a:rPr>
            <a:t>Conclusion</a:t>
          </a:r>
          <a:endParaRPr lang="en-US" noProof="0" dirty="0">
            <a:solidFill>
              <a:schemeClr val="bg1"/>
            </a:solidFill>
            <a:effectLst>
              <a:glow rad="152400">
                <a:schemeClr val="bg1">
                  <a:alpha val="19000"/>
                </a:schemeClr>
              </a:glow>
            </a:effectLst>
          </a:endParaRPr>
        </a:p>
      </dgm:t>
    </dgm:pt>
    <dgm:pt modelId="{1FB18E70-4BB7-485F-BFCA-F6CD9CE9DDCF}" type="parTrans" cxnId="{86F7A718-B713-4957-B9AC-5A113A6BD711}">
      <dgm:prSet/>
      <dgm:spPr/>
      <dgm:t>
        <a:bodyPr/>
        <a:lstStyle/>
        <a:p>
          <a:endParaRPr lang="en-AU"/>
        </a:p>
      </dgm:t>
    </dgm:pt>
    <dgm:pt modelId="{4C94BEE5-FFF8-481F-BA8F-922A32972DC1}" type="sibTrans" cxnId="{86F7A718-B713-4957-B9AC-5A113A6BD711}">
      <dgm:prSet/>
      <dgm:spPr/>
      <dgm:t>
        <a:bodyPr/>
        <a:lstStyle/>
        <a:p>
          <a:endParaRPr lang="en-AU"/>
        </a:p>
      </dgm:t>
    </dgm:pt>
    <dgm:pt modelId="{D40A0249-41A7-44A6-A657-361E8C18FD42}" type="pres">
      <dgm:prSet presAssocID="{E1B432F4-5FDB-4518-9272-2F3934AC6AA2}" presName="root" presStyleCnt="0">
        <dgm:presLayoutVars>
          <dgm:dir/>
          <dgm:resizeHandles val="exact"/>
        </dgm:presLayoutVars>
      </dgm:prSet>
      <dgm:spPr/>
      <dgm:t>
        <a:bodyPr/>
        <a:lstStyle/>
        <a:p>
          <a:endParaRPr lang="en-AU"/>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6"/>
      <dgm:spPr>
        <a:prstGeom prst="rect">
          <a:avLst/>
        </a:prstGeom>
        <a:solidFill>
          <a:schemeClr val="tx1">
            <a:alpha val="70000"/>
          </a:schemeClr>
        </a:solidFill>
      </dgm:spPr>
      <dgm:t>
        <a:bodyPr/>
        <a:lstStyle/>
        <a:p>
          <a:endParaRPr lang="en-AU"/>
        </a:p>
      </dgm:t>
    </dgm:pt>
    <dgm:pt modelId="{BE6B2CCF-B717-4C6F-9115-44EF0ECE6018}" type="pres">
      <dgm:prSet presAssocID="{B633A646-2062-4841-AF18-847B074C6716}" presName="iconRect" presStyleLbl="node1" presStyleIdx="0" presStyleCnt="6"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6">
        <dgm:presLayoutVars>
          <dgm:chMax val="0"/>
          <dgm:chPref val="0"/>
        </dgm:presLayoutVars>
      </dgm:prSet>
      <dgm:spPr/>
      <dgm:t>
        <a:bodyPr/>
        <a:lstStyle/>
        <a:p>
          <a:endParaRPr lang="en-AU"/>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6"/>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6"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6">
        <dgm:presLayoutVars>
          <dgm:chMax val="0"/>
          <dgm:chPref val="0"/>
        </dgm:presLayoutVars>
      </dgm:prSet>
      <dgm:spPr/>
      <dgm:t>
        <a:bodyPr/>
        <a:lstStyle/>
        <a:p>
          <a:endParaRPr lang="en-AU"/>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6"/>
      <dgm:spPr>
        <a:xfrm>
          <a:off x="0" y="3519456"/>
          <a:ext cx="5607050" cy="1407541"/>
        </a:xfrm>
        <a:prstGeom prst="rect">
          <a:avLst/>
        </a:prstGeom>
        <a:solidFill>
          <a:srgbClr val="000000">
            <a:alpha val="70000"/>
          </a:srgbClr>
        </a:solidFill>
        <a:ln>
          <a:noFill/>
        </a:ln>
        <a:effectLst/>
      </dgm:spPr>
      <dgm:t>
        <a:bodyPr/>
        <a:lstStyle/>
        <a:p>
          <a:endParaRPr lang="en-AU"/>
        </a:p>
      </dgm:t>
    </dgm:pt>
    <dgm:pt modelId="{1A8B8B62-3037-4506-89D7-28710774070B}" type="pres">
      <dgm:prSet presAssocID="{C6D21269-399B-4BA2-8621-C7B9DA1E1B8F}" presName="iconRect" presStyleLbl="node1" presStyleIdx="2" presStyleCnt="6" custScaleX="68302" custScaleY="6830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6">
        <dgm:presLayoutVars>
          <dgm:chMax val="0"/>
          <dgm:chPref val="0"/>
        </dgm:presLayoutVars>
      </dgm:prSet>
      <dgm:spPr/>
      <dgm:t>
        <a:bodyPr/>
        <a:lstStyle/>
        <a:p>
          <a:endParaRPr lang="en-AU"/>
        </a:p>
      </dgm:t>
    </dgm:pt>
    <dgm:pt modelId="{C557C36C-451B-4E2B-BBDB-D73F6E00531D}" type="pres">
      <dgm:prSet presAssocID="{C79B0F2C-DDB4-44EB-89F7-717146B88B10}" presName="sibTrans" presStyleCnt="0"/>
      <dgm:spPr/>
    </dgm:pt>
    <dgm:pt modelId="{5AD9294D-6EA0-4663-9AA8-92543746FE25}" type="pres">
      <dgm:prSet presAssocID="{36101AE6-C9EA-4041-8C51-5E336D6E1AC2}" presName="compNode" presStyleCnt="0"/>
      <dgm:spPr/>
    </dgm:pt>
    <dgm:pt modelId="{E2E45B53-7AF1-4173-B189-25D381E4BD7A}" type="pres">
      <dgm:prSet presAssocID="{36101AE6-C9EA-4041-8C51-5E336D6E1AC2}" presName="bgRect" presStyleLbl="bgShp" presStyleIdx="3" presStyleCnt="6"/>
      <dgm:spPr>
        <a:blipFill rotWithShape="0">
          <a:blip xmlns:r="http://schemas.openxmlformats.org/officeDocument/2006/relationships" r:embed="rId2"/>
          <a:stretch>
            <a:fillRect/>
          </a:stretch>
        </a:blipFill>
      </dgm:spPr>
      <dgm:t>
        <a:bodyPr/>
        <a:lstStyle/>
        <a:p>
          <a:endParaRPr lang="en-AU"/>
        </a:p>
      </dgm:t>
    </dgm:pt>
    <dgm:pt modelId="{4AD16FDA-7BCA-4977-896C-12F4B7047BF1}" type="pres">
      <dgm:prSet presAssocID="{36101AE6-C9EA-4041-8C51-5E336D6E1AC2}" presName="iconRect" presStyleLbl="node1" presStyleIdx="3" presStyleCnt="6" custScaleX="64556" custScaleY="75524"/>
      <dgm:spPr>
        <a:blipFill rotWithShape="1">
          <a:blip xmlns:r="http://schemas.openxmlformats.org/officeDocument/2006/relationships" r:embed="rId3"/>
          <a:stretch>
            <a:fillRect/>
          </a:stretch>
        </a:blipFill>
      </dgm:spPr>
      <dgm:t>
        <a:bodyPr/>
        <a:lstStyle/>
        <a:p>
          <a:endParaRPr lang="en-AU"/>
        </a:p>
      </dgm:t>
    </dgm:pt>
    <dgm:pt modelId="{6634CD5B-DF27-4824-BF8D-B28167A01279}" type="pres">
      <dgm:prSet presAssocID="{36101AE6-C9EA-4041-8C51-5E336D6E1AC2}" presName="spaceRect" presStyleCnt="0"/>
      <dgm:spPr/>
    </dgm:pt>
    <dgm:pt modelId="{5EA77E87-D0D5-49CC-85F7-FEF6038955E5}" type="pres">
      <dgm:prSet presAssocID="{36101AE6-C9EA-4041-8C51-5E336D6E1AC2}" presName="parTx" presStyleLbl="revTx" presStyleIdx="3" presStyleCnt="6">
        <dgm:presLayoutVars>
          <dgm:chMax val="0"/>
          <dgm:chPref val="0"/>
        </dgm:presLayoutVars>
      </dgm:prSet>
      <dgm:spPr/>
      <dgm:t>
        <a:bodyPr/>
        <a:lstStyle/>
        <a:p>
          <a:endParaRPr lang="en-AU"/>
        </a:p>
      </dgm:t>
    </dgm:pt>
    <dgm:pt modelId="{97729F38-4425-47D5-AA3E-30AABE526056}" type="pres">
      <dgm:prSet presAssocID="{299756C4-B3F9-4194-B4F9-5CA8AD630127}" presName="sibTrans" presStyleCnt="0"/>
      <dgm:spPr/>
    </dgm:pt>
    <dgm:pt modelId="{1E832FD2-B8F2-4B14-8F26-881838C6BF4D}" type="pres">
      <dgm:prSet presAssocID="{47C11734-9578-4756-AF90-82BC0178B021}" presName="compNode" presStyleCnt="0"/>
      <dgm:spPr/>
    </dgm:pt>
    <dgm:pt modelId="{FC82B1FA-08B6-458E-BE4D-26E72B1681A0}" type="pres">
      <dgm:prSet presAssocID="{47C11734-9578-4756-AF90-82BC0178B021}" presName="bgRect" presStyleLbl="bgShp" presStyleIdx="4" presStyleCnt="6"/>
      <dgm:spPr>
        <a:blipFill rotWithShape="0">
          <a:blip xmlns:r="http://schemas.openxmlformats.org/officeDocument/2006/relationships" r:embed="rId4"/>
          <a:stretch>
            <a:fillRect/>
          </a:stretch>
        </a:blipFill>
      </dgm:spPr>
      <dgm:t>
        <a:bodyPr/>
        <a:lstStyle/>
        <a:p>
          <a:endParaRPr lang="en-AU"/>
        </a:p>
      </dgm:t>
    </dgm:pt>
    <dgm:pt modelId="{B49CC11C-F447-4301-8A7B-483152BEA8DA}" type="pres">
      <dgm:prSet presAssocID="{47C11734-9578-4756-AF90-82BC0178B021}" presName="iconRect" presStyleLbl="node1" presStyleIdx="4" presStyleCnt="6" custScaleX="74267" custScaleY="77070"/>
      <dgm:spPr>
        <a:blipFill rotWithShape="1">
          <a:blip xmlns:r="http://schemas.openxmlformats.org/officeDocument/2006/relationships" r:embed="rId5"/>
          <a:stretch>
            <a:fillRect/>
          </a:stretch>
        </a:blipFill>
      </dgm:spPr>
      <dgm:t>
        <a:bodyPr/>
        <a:lstStyle/>
        <a:p>
          <a:endParaRPr lang="en-AU"/>
        </a:p>
      </dgm:t>
    </dgm:pt>
    <dgm:pt modelId="{81971AF5-7A8D-425B-BBF9-ED6A9B718450}" type="pres">
      <dgm:prSet presAssocID="{47C11734-9578-4756-AF90-82BC0178B021}" presName="spaceRect" presStyleCnt="0"/>
      <dgm:spPr/>
    </dgm:pt>
    <dgm:pt modelId="{51C207F9-C84A-4B52-AE6E-8BF6DCCA4C74}" type="pres">
      <dgm:prSet presAssocID="{47C11734-9578-4756-AF90-82BC0178B021}" presName="parTx" presStyleLbl="revTx" presStyleIdx="4" presStyleCnt="6">
        <dgm:presLayoutVars>
          <dgm:chMax val="0"/>
          <dgm:chPref val="0"/>
        </dgm:presLayoutVars>
      </dgm:prSet>
      <dgm:spPr/>
      <dgm:t>
        <a:bodyPr/>
        <a:lstStyle/>
        <a:p>
          <a:endParaRPr lang="en-AU"/>
        </a:p>
      </dgm:t>
    </dgm:pt>
    <dgm:pt modelId="{15F16AD4-CDD2-4F3B-8CAE-AFEDD2B8EB09}" type="pres">
      <dgm:prSet presAssocID="{3E74F014-050D-43DD-9EB2-7FC750847A2C}" presName="sibTrans" presStyleCnt="0"/>
      <dgm:spPr/>
    </dgm:pt>
    <dgm:pt modelId="{5AE30BE9-B270-4790-8260-3FDE11DB7271}" type="pres">
      <dgm:prSet presAssocID="{6B9C2B20-A164-40AE-90AD-413C9C7A0B82}" presName="compNode" presStyleCnt="0"/>
      <dgm:spPr/>
    </dgm:pt>
    <dgm:pt modelId="{AD29F32E-2FC3-412A-BAF6-AD4B66188DDF}" type="pres">
      <dgm:prSet presAssocID="{6B9C2B20-A164-40AE-90AD-413C9C7A0B82}" presName="bgRect" presStyleLbl="bgShp" presStyleIdx="5" presStyleCnt="6"/>
      <dgm:spPr>
        <a:blipFill rotWithShape="0">
          <a:blip xmlns:r="http://schemas.openxmlformats.org/officeDocument/2006/relationships" r:embed="rId2"/>
          <a:stretch>
            <a:fillRect/>
          </a:stretch>
        </a:blipFill>
      </dgm:spPr>
      <dgm:t>
        <a:bodyPr/>
        <a:lstStyle/>
        <a:p>
          <a:endParaRPr lang="en-AU"/>
        </a:p>
      </dgm:t>
    </dgm:pt>
    <dgm:pt modelId="{B690DD89-A342-4322-938B-7614515409CA}" type="pres">
      <dgm:prSet presAssocID="{6B9C2B20-A164-40AE-90AD-413C9C7A0B82}" presName="iconRect" presStyleLbl="node1" presStyleIdx="5" presStyleCnt="6" custScaleX="62609" custScaleY="79766"/>
      <dgm:spPr>
        <a:blipFill rotWithShape="1">
          <a:blip xmlns:r="http://schemas.openxmlformats.org/officeDocument/2006/relationships" r:embed="rId6"/>
          <a:stretch>
            <a:fillRect/>
          </a:stretch>
        </a:blipFill>
      </dgm:spPr>
      <dgm:t>
        <a:bodyPr/>
        <a:lstStyle/>
        <a:p>
          <a:endParaRPr lang="en-AU"/>
        </a:p>
      </dgm:t>
      <dgm:extLst>
        <a:ext uri="{E40237B7-FDA0-4F09-8148-C483321AD2D9}">
          <dgm14:cNvPr xmlns:dgm14="http://schemas.microsoft.com/office/drawing/2010/diagram" id="0" name="" descr="Close"/>
        </a:ext>
      </dgm:extLst>
    </dgm:pt>
    <dgm:pt modelId="{8D4312AB-38D4-4B10-949B-4F2C902B871B}" type="pres">
      <dgm:prSet presAssocID="{6B9C2B20-A164-40AE-90AD-413C9C7A0B82}" presName="spaceRect" presStyleCnt="0"/>
      <dgm:spPr/>
    </dgm:pt>
    <dgm:pt modelId="{F7110E8C-BE20-4A49-9C2E-C91835E7760A}" type="pres">
      <dgm:prSet presAssocID="{6B9C2B20-A164-40AE-90AD-413C9C7A0B82}" presName="parTx" presStyleLbl="revTx" presStyleIdx="5" presStyleCnt="6">
        <dgm:presLayoutVars>
          <dgm:chMax val="0"/>
          <dgm:chPref val="0"/>
        </dgm:presLayoutVars>
      </dgm:prSet>
      <dgm:spPr/>
      <dgm:t>
        <a:bodyPr/>
        <a:lstStyle/>
        <a:p>
          <a:endParaRPr lang="en-AU"/>
        </a:p>
      </dgm:t>
    </dgm:pt>
  </dgm:ptLst>
  <dgm:cxnLst>
    <dgm:cxn modelId="{56ADA02B-9055-4F39-B74D-2D556F11DDB6}" srcId="{E1B432F4-5FDB-4518-9272-2F3934AC6AA2}" destId="{B633A646-2062-4841-AF18-847B074C6716}" srcOrd="0" destOrd="0" parTransId="{DB4A5689-BD48-4D3D-8017-D1E3C49B0DDB}" sibTransId="{1397C75F-5FD8-4120-9A24-A246D042942B}"/>
    <dgm:cxn modelId="{2E8410F0-5602-45AD-AB2D-0CD3B26EF7D1}" type="presOf" srcId="{47C11734-9578-4756-AF90-82BC0178B021}" destId="{51C207F9-C84A-4B52-AE6E-8BF6DCCA4C74}" srcOrd="0" destOrd="0" presId="urn:microsoft.com/office/officeart/2018/2/layout/IconVerticalSolidList"/>
    <dgm:cxn modelId="{7ECFDDC1-E487-4615-A3FA-6E70BABC1F79}" type="presOf" srcId="{36101AE6-C9EA-4041-8C51-5E336D6E1AC2}" destId="{5EA77E87-D0D5-49CC-85F7-FEF6038955E5}" srcOrd="0" destOrd="0" presId="urn:microsoft.com/office/officeart/2018/2/layout/IconVerticalSolidList"/>
    <dgm:cxn modelId="{4781BC90-B454-43B9-A42C-946AA6AE0B2A}" type="presOf" srcId="{6B9C2B20-A164-40AE-90AD-413C9C7A0B82}" destId="{F7110E8C-BE20-4A49-9C2E-C91835E7760A}" srcOrd="0" destOrd="0" presId="urn:microsoft.com/office/officeart/2018/2/layout/IconVerticalSolidList"/>
    <dgm:cxn modelId="{282E4C31-D2E4-4F2E-B7E4-7F072B61355B}" type="presOf" srcId="{E1B432F4-5FDB-4518-9272-2F3934AC6AA2}" destId="{D40A0249-41A7-44A6-A657-361E8C18FD42}" srcOrd="0" destOrd="0" presId="urn:microsoft.com/office/officeart/2018/2/layout/IconVerticalSolidList"/>
    <dgm:cxn modelId="{86F7A718-B713-4957-B9AC-5A113A6BD711}" srcId="{E1B432F4-5FDB-4518-9272-2F3934AC6AA2}" destId="{6B9C2B20-A164-40AE-90AD-413C9C7A0B82}" srcOrd="5" destOrd="0" parTransId="{1FB18E70-4BB7-485F-BFCA-F6CD9CE9DDCF}" sibTransId="{4C94BEE5-FFF8-481F-BA8F-922A32972DC1}"/>
    <dgm:cxn modelId="{07EED345-76B1-4C16-BB13-F90E6FCE03D4}" srcId="{E1B432F4-5FDB-4518-9272-2F3934AC6AA2}" destId="{47C11734-9578-4756-AF90-82BC0178B021}" srcOrd="4" destOrd="0" parTransId="{A5B7ACD5-7566-4CE6-BA7E-F769664113C2}" sibTransId="{3E74F014-050D-43DD-9EB2-7FC750847A2C}"/>
    <dgm:cxn modelId="{0F0438E4-D0CA-47DC-8484-BFD8CF753812}" type="presOf" srcId="{C6D21269-399B-4BA2-8621-C7B9DA1E1B8F}" destId="{D5847293-6F0A-4807-B203-585610F4F535}" srcOrd="0" destOrd="0" presId="urn:microsoft.com/office/officeart/2018/2/layout/IconVerticalSolidList"/>
    <dgm:cxn modelId="{3C0B8718-4130-4BF3-9BD7-5D343F130246}" srcId="{E1B432F4-5FDB-4518-9272-2F3934AC6AA2}" destId="{36101AE6-C9EA-4041-8C51-5E336D6E1AC2}" srcOrd="3" destOrd="0" parTransId="{6B990BD5-F7AA-4A02-8491-103D929363F8}" sibTransId="{299756C4-B3F9-4194-B4F9-5CA8AD630127}"/>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944ABB28-0B7D-40F0-8726-3385D62BD567}" type="presOf" srcId="{B633A646-2062-4841-AF18-847B074C6716}" destId="{C95AF6F0-F4DA-48FE-85EB-61ADFB42AA13}" srcOrd="0" destOrd="0" presId="urn:microsoft.com/office/officeart/2018/2/layout/IconVerticalSolidList"/>
    <dgm:cxn modelId="{4A4BD2E1-F579-4CB0-A349-6E4A603D3C1F}" type="presOf" srcId="{14BC708E-A0A1-4102-88E4-E75128B4E51E}" destId="{80F6AD63-74FB-40E4-9D40-4178AFD87F60}"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 modelId="{E9868B5A-E740-49E0-8597-AA3E3BDE8A1E}" type="presParOf" srcId="{D40A0249-41A7-44A6-A657-361E8C18FD42}" destId="{C557C36C-451B-4E2B-BBDB-D73F6E00531D}" srcOrd="5" destOrd="0" presId="urn:microsoft.com/office/officeart/2018/2/layout/IconVerticalSolidList"/>
    <dgm:cxn modelId="{6EE8E0FB-6748-456E-8214-90C7F09FB973}" type="presParOf" srcId="{D40A0249-41A7-44A6-A657-361E8C18FD42}" destId="{5AD9294D-6EA0-4663-9AA8-92543746FE25}" srcOrd="6" destOrd="0" presId="urn:microsoft.com/office/officeart/2018/2/layout/IconVerticalSolidList"/>
    <dgm:cxn modelId="{886520EA-B3E6-4EF1-AD47-5F30F5351BF7}" type="presParOf" srcId="{5AD9294D-6EA0-4663-9AA8-92543746FE25}" destId="{E2E45B53-7AF1-4173-B189-25D381E4BD7A}" srcOrd="0" destOrd="0" presId="urn:microsoft.com/office/officeart/2018/2/layout/IconVerticalSolidList"/>
    <dgm:cxn modelId="{38E571D9-F58E-4112-A624-69EA969C4AD6}" type="presParOf" srcId="{5AD9294D-6EA0-4663-9AA8-92543746FE25}" destId="{4AD16FDA-7BCA-4977-896C-12F4B7047BF1}" srcOrd="1" destOrd="0" presId="urn:microsoft.com/office/officeart/2018/2/layout/IconVerticalSolidList"/>
    <dgm:cxn modelId="{9E9045DB-D6A5-4AB5-AA2D-50B1E0221AEC}" type="presParOf" srcId="{5AD9294D-6EA0-4663-9AA8-92543746FE25}" destId="{6634CD5B-DF27-4824-BF8D-B28167A01279}" srcOrd="2" destOrd="0" presId="urn:microsoft.com/office/officeart/2018/2/layout/IconVerticalSolidList"/>
    <dgm:cxn modelId="{4FDD95B7-E9E0-4164-9D39-1BB7C5FC9369}" type="presParOf" srcId="{5AD9294D-6EA0-4663-9AA8-92543746FE25}" destId="{5EA77E87-D0D5-49CC-85F7-FEF6038955E5}" srcOrd="3" destOrd="0" presId="urn:microsoft.com/office/officeart/2018/2/layout/IconVerticalSolidList"/>
    <dgm:cxn modelId="{5EE67B71-90A1-410D-917F-B2EAB83931B6}" type="presParOf" srcId="{D40A0249-41A7-44A6-A657-361E8C18FD42}" destId="{97729F38-4425-47D5-AA3E-30AABE526056}" srcOrd="7" destOrd="0" presId="urn:microsoft.com/office/officeart/2018/2/layout/IconVerticalSolidList"/>
    <dgm:cxn modelId="{C0540827-0C97-4CE6-A55F-CFBA203EE67C}" type="presParOf" srcId="{D40A0249-41A7-44A6-A657-361E8C18FD42}" destId="{1E832FD2-B8F2-4B14-8F26-881838C6BF4D}" srcOrd="8" destOrd="0" presId="urn:microsoft.com/office/officeart/2018/2/layout/IconVerticalSolidList"/>
    <dgm:cxn modelId="{2BBDC39A-2099-4807-AA8C-CF35012BCDDE}" type="presParOf" srcId="{1E832FD2-B8F2-4B14-8F26-881838C6BF4D}" destId="{FC82B1FA-08B6-458E-BE4D-26E72B1681A0}" srcOrd="0" destOrd="0" presId="urn:microsoft.com/office/officeart/2018/2/layout/IconVerticalSolidList"/>
    <dgm:cxn modelId="{DF8EE56C-15FC-41C2-AF56-AC30974DB2A0}" type="presParOf" srcId="{1E832FD2-B8F2-4B14-8F26-881838C6BF4D}" destId="{B49CC11C-F447-4301-8A7B-483152BEA8DA}" srcOrd="1" destOrd="0" presId="urn:microsoft.com/office/officeart/2018/2/layout/IconVerticalSolidList"/>
    <dgm:cxn modelId="{B41BF766-8490-4D40-A906-87709A7C6C09}" type="presParOf" srcId="{1E832FD2-B8F2-4B14-8F26-881838C6BF4D}" destId="{81971AF5-7A8D-425B-BBF9-ED6A9B718450}" srcOrd="2" destOrd="0" presId="urn:microsoft.com/office/officeart/2018/2/layout/IconVerticalSolidList"/>
    <dgm:cxn modelId="{1B52BD25-4D71-4A56-90ED-C5F2AAC91AA5}" type="presParOf" srcId="{1E832FD2-B8F2-4B14-8F26-881838C6BF4D}" destId="{51C207F9-C84A-4B52-AE6E-8BF6DCCA4C74}" srcOrd="3" destOrd="0" presId="urn:microsoft.com/office/officeart/2018/2/layout/IconVerticalSolidList"/>
    <dgm:cxn modelId="{EAE802C8-E90F-4026-98C9-AEF3EE7EAA0D}" type="presParOf" srcId="{D40A0249-41A7-44A6-A657-361E8C18FD42}" destId="{15F16AD4-CDD2-4F3B-8CAE-AFEDD2B8EB09}" srcOrd="9" destOrd="0" presId="urn:microsoft.com/office/officeart/2018/2/layout/IconVerticalSolidList"/>
    <dgm:cxn modelId="{10927351-071D-4867-AF55-5DFFEE438F40}" type="presParOf" srcId="{D40A0249-41A7-44A6-A657-361E8C18FD42}" destId="{5AE30BE9-B270-4790-8260-3FDE11DB7271}" srcOrd="10" destOrd="0" presId="urn:microsoft.com/office/officeart/2018/2/layout/IconVerticalSolidList"/>
    <dgm:cxn modelId="{22A7E1E8-D53D-418E-84D6-3CC0561E629C}" type="presParOf" srcId="{5AE30BE9-B270-4790-8260-3FDE11DB7271}" destId="{AD29F32E-2FC3-412A-BAF6-AD4B66188DDF}" srcOrd="0" destOrd="0" presId="urn:microsoft.com/office/officeart/2018/2/layout/IconVerticalSolidList"/>
    <dgm:cxn modelId="{9252608A-C5F7-4F5A-A405-63ACFD05DECC}" type="presParOf" srcId="{5AE30BE9-B270-4790-8260-3FDE11DB7271}" destId="{B690DD89-A342-4322-938B-7614515409CA}" srcOrd="1" destOrd="0" presId="urn:microsoft.com/office/officeart/2018/2/layout/IconVerticalSolidList"/>
    <dgm:cxn modelId="{EF2AAA2C-7726-4969-B360-6C2B2448DB69}" type="presParOf" srcId="{5AE30BE9-B270-4790-8260-3FDE11DB7271}" destId="{8D4312AB-38D4-4B10-949B-4F2C902B871B}" srcOrd="2" destOrd="0" presId="urn:microsoft.com/office/officeart/2018/2/layout/IconVerticalSolidList"/>
    <dgm:cxn modelId="{250A26A1-72A3-43BE-A46C-2050984CEF3A}" type="presParOf" srcId="{5AE30BE9-B270-4790-8260-3FDE11DB7271}" destId="{F7110E8C-BE20-4A49-9C2E-C91835E7760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3d5" qsCatId="3D" csTypeId="urn:microsoft.com/office/officeart/2005/8/colors/accent1_2" csCatId="accent1" phldr="1"/>
      <dgm:spPr/>
      <dgm:t>
        <a:bodyPr/>
        <a:lstStyle/>
        <a:p>
          <a:endParaRPr lang="en-ZA"/>
        </a:p>
      </dgm:t>
    </dgm:pt>
    <dgm:pt modelId="{BDB3E5F2-A63C-446D-94EF-53B51308F55B}">
      <dgm:prSet phldrT="[Text]" custT="1"/>
      <dgm:spPr/>
      <dgm:t>
        <a:bodyPr/>
        <a:lstStyle/>
        <a:p>
          <a:r>
            <a:rPr lang="en-US" sz="1800" b="1" noProof="0" dirty="0" smtClean="0"/>
            <a:t>Data Acquisition</a:t>
          </a:r>
          <a:endParaRPr lang="en-US" sz="1800" b="1" noProof="0" dirty="0"/>
        </a:p>
      </dgm:t>
    </dgm:pt>
    <dgm:pt modelId="{4DF81A4E-C143-4E1F-895C-805B7744E0C1}" type="parTrans" cxnId="{E841B976-DDCA-4F3C-A228-DC6A3A9DCEE8}">
      <dgm:prSet/>
      <dgm:spPr/>
      <dgm:t>
        <a:bodyPr/>
        <a:lstStyle/>
        <a:p>
          <a:endParaRPr lang="en-US" sz="1800" noProof="0" dirty="0"/>
        </a:p>
      </dgm:t>
    </dgm:pt>
    <dgm:pt modelId="{22693710-A273-4DE3-B56B-501EBF8AAC16}" type="sibTrans" cxnId="{E841B976-DDCA-4F3C-A228-DC6A3A9DCEE8}">
      <dgm:prSet/>
      <dgm:spPr/>
      <dgm:t>
        <a:bodyPr/>
        <a:lstStyle/>
        <a:p>
          <a:endParaRPr lang="en-US" sz="1800" noProof="0" dirty="0"/>
        </a:p>
      </dgm:t>
    </dgm:pt>
    <dgm:pt modelId="{90F27D1E-76E8-4AE9-AD01-BE57630B5110}">
      <dgm:prSet phldrT="[Text]" custT="1"/>
      <dgm:spPr/>
      <dgm:t>
        <a:bodyPr/>
        <a:lstStyle/>
        <a:p>
          <a:r>
            <a:rPr lang="en-US" sz="1800" b="1" noProof="0" dirty="0" smtClean="0"/>
            <a:t>Data Exploration</a:t>
          </a:r>
        </a:p>
      </dgm:t>
    </dgm:pt>
    <dgm:pt modelId="{7F336D41-A370-44FD-84FB-392EDC2E9628}" type="parTrans" cxnId="{D3495640-4F3F-4DC5-BE06-466CB73D04C6}">
      <dgm:prSet/>
      <dgm:spPr/>
      <dgm:t>
        <a:bodyPr/>
        <a:lstStyle/>
        <a:p>
          <a:endParaRPr lang="en-US" sz="1800" noProof="0" dirty="0"/>
        </a:p>
      </dgm:t>
    </dgm:pt>
    <dgm:pt modelId="{08C679DB-4162-43E7-A484-512B3F99942F}" type="sibTrans" cxnId="{D3495640-4F3F-4DC5-BE06-466CB73D04C6}">
      <dgm:prSet/>
      <dgm:spPr/>
      <dgm:t>
        <a:bodyPr/>
        <a:lstStyle/>
        <a:p>
          <a:endParaRPr lang="en-US" sz="1800" noProof="0" dirty="0"/>
        </a:p>
      </dgm:t>
    </dgm:pt>
    <dgm:pt modelId="{371B8784-0C8A-4553-8665-80D38E90AAFF}">
      <dgm:prSet custT="1"/>
      <dgm:spPr/>
      <dgm:t>
        <a:bodyPr/>
        <a:lstStyle/>
        <a:p>
          <a:r>
            <a:rPr lang="en-AU" sz="1800" b="1" dirty="0" smtClean="0"/>
            <a:t>Data Pre-processing</a:t>
          </a:r>
          <a:endParaRPr lang="en-AU" sz="1800" b="1" dirty="0"/>
        </a:p>
      </dgm:t>
    </dgm:pt>
    <dgm:pt modelId="{23990CF2-1CBC-493C-B505-35E97A24C0E1}" type="parTrans" cxnId="{7B0BF064-41AC-4F4D-9D0E-8E9DE2C6FB40}">
      <dgm:prSet/>
      <dgm:spPr/>
      <dgm:t>
        <a:bodyPr/>
        <a:lstStyle/>
        <a:p>
          <a:endParaRPr lang="en-AU"/>
        </a:p>
      </dgm:t>
    </dgm:pt>
    <dgm:pt modelId="{C739B1FB-922A-4304-98AD-B39370C198A0}" type="sibTrans" cxnId="{7B0BF064-41AC-4F4D-9D0E-8E9DE2C6FB40}">
      <dgm:prSet/>
      <dgm:spPr/>
      <dgm:t>
        <a:bodyPr/>
        <a:lstStyle/>
        <a:p>
          <a:endParaRPr lang="en-AU"/>
        </a:p>
      </dgm:t>
    </dgm:pt>
    <dgm:pt modelId="{632B7001-FF4A-4975-B792-4F6D0A5D8065}">
      <dgm:prSet custT="1"/>
      <dgm:spPr/>
      <dgm:t>
        <a:bodyPr/>
        <a:lstStyle/>
        <a:p>
          <a:r>
            <a:rPr lang="en-AU" sz="1800" b="1" dirty="0" smtClean="0"/>
            <a:t>Model Building</a:t>
          </a:r>
          <a:endParaRPr lang="en-AU" sz="1800" b="1" dirty="0"/>
        </a:p>
      </dgm:t>
    </dgm:pt>
    <dgm:pt modelId="{D1E492E5-905F-4CEB-B458-A2FBF8F7E457}" type="parTrans" cxnId="{22CE2582-1F21-4DBA-BB2E-DC0D1FFE4A4F}">
      <dgm:prSet/>
      <dgm:spPr/>
      <dgm:t>
        <a:bodyPr/>
        <a:lstStyle/>
        <a:p>
          <a:endParaRPr lang="en-AU"/>
        </a:p>
      </dgm:t>
    </dgm:pt>
    <dgm:pt modelId="{B3FDDBCF-918A-43B7-8BB8-C103974DE6A8}" type="sibTrans" cxnId="{22CE2582-1F21-4DBA-BB2E-DC0D1FFE4A4F}">
      <dgm:prSet/>
      <dgm:spPr/>
      <dgm:t>
        <a:bodyPr/>
        <a:lstStyle/>
        <a:p>
          <a:endParaRPr lang="en-AU"/>
        </a:p>
      </dgm:t>
    </dgm:pt>
    <dgm:pt modelId="{A2D85DAD-DD98-4DB8-AA03-AA240974B7F2}">
      <dgm:prSet custT="1"/>
      <dgm:spPr/>
      <dgm:t>
        <a:bodyPr/>
        <a:lstStyle/>
        <a:p>
          <a:r>
            <a:rPr lang="en-AU" sz="1800" b="1" dirty="0" smtClean="0"/>
            <a:t>Model Evaluation</a:t>
          </a:r>
          <a:endParaRPr lang="en-AU" sz="1800" b="1" dirty="0"/>
        </a:p>
      </dgm:t>
    </dgm:pt>
    <dgm:pt modelId="{B8EEE891-9D02-4166-9B68-3EB4D792BD93}" type="parTrans" cxnId="{E56727CB-FA11-4DF2-A2B3-47012871FCB2}">
      <dgm:prSet/>
      <dgm:spPr/>
      <dgm:t>
        <a:bodyPr/>
        <a:lstStyle/>
        <a:p>
          <a:endParaRPr lang="en-AU"/>
        </a:p>
      </dgm:t>
    </dgm:pt>
    <dgm:pt modelId="{0F03CB18-70EC-4B47-AC6A-1F8328448C1E}" type="sibTrans" cxnId="{E56727CB-FA11-4DF2-A2B3-47012871FCB2}">
      <dgm:prSet/>
      <dgm:spPr/>
      <dgm:t>
        <a:bodyPr/>
        <a:lstStyle/>
        <a:p>
          <a:endParaRPr lang="en-AU"/>
        </a:p>
      </dgm:t>
    </dgm:pt>
    <dgm:pt modelId="{4194F495-0B49-4686-B89E-B97A23BB18B4}" type="pres">
      <dgm:prSet presAssocID="{EB633A28-325E-4F3C-9D74-7B235343A885}" presName="Name0" presStyleCnt="0">
        <dgm:presLayoutVars>
          <dgm:dir/>
        </dgm:presLayoutVars>
      </dgm:prSet>
      <dgm:spPr/>
      <dgm:t>
        <a:bodyPr/>
        <a:lstStyle/>
        <a:p>
          <a:endParaRPr lang="en-AU"/>
        </a:p>
      </dgm:t>
    </dgm:pt>
    <dgm:pt modelId="{72BA280D-2F57-47BB-AE67-6C6F9DCEF2B7}" type="pres">
      <dgm:prSet presAssocID="{BDB3E5F2-A63C-446D-94EF-53B51308F55B}" presName="parComposite" presStyleCnt="0"/>
      <dgm:spPr/>
      <dgm:t>
        <a:bodyPr/>
        <a:lstStyle/>
        <a:p>
          <a:endParaRPr lang="en-AU"/>
        </a:p>
      </dgm:t>
    </dgm:pt>
    <dgm:pt modelId="{A85A93E5-AB9A-439C-9142-AD5A4BFF47F6}" type="pres">
      <dgm:prSet presAssocID="{BDB3E5F2-A63C-446D-94EF-53B51308F55B}" presName="parBigCircle" presStyleLbl="node0" presStyleIdx="0" presStyleCnt="5"/>
      <dgm:spPr/>
      <dgm:t>
        <a:bodyPr/>
        <a:lstStyle/>
        <a:p>
          <a:endParaRPr lang="en-AU"/>
        </a:p>
      </dgm:t>
    </dgm:pt>
    <dgm:pt modelId="{54C7621A-D6FD-4F3F-A78E-16DC33A75367}" type="pres">
      <dgm:prSet presAssocID="{BDB3E5F2-A63C-446D-94EF-53B51308F55B}" presName="parTx" presStyleLbl="revTx" presStyleIdx="0" presStyleCnt="5" custAng="1200000" custLinFactNeighborY="-10479"/>
      <dgm:spPr/>
      <dgm:t>
        <a:bodyPr/>
        <a:lstStyle/>
        <a:p>
          <a:endParaRPr lang="en-AU"/>
        </a:p>
      </dgm:t>
    </dgm:pt>
    <dgm:pt modelId="{881FE880-CBDD-4C9E-976D-9F4A6678AD39}" type="pres">
      <dgm:prSet presAssocID="{BDB3E5F2-A63C-446D-94EF-53B51308F55B}" presName="bSpace" presStyleCnt="0"/>
      <dgm:spPr/>
      <dgm:t>
        <a:bodyPr/>
        <a:lstStyle/>
        <a:p>
          <a:endParaRPr lang="en-AU"/>
        </a:p>
      </dgm:t>
    </dgm:pt>
    <dgm:pt modelId="{7A6036F4-EEA5-4903-9DE5-D9694BAEBE8F}" type="pres">
      <dgm:prSet presAssocID="{BDB3E5F2-A63C-446D-94EF-53B51308F55B}" presName="parBackupNorm" presStyleCnt="0"/>
      <dgm:spPr/>
      <dgm:t>
        <a:bodyPr/>
        <a:lstStyle/>
        <a:p>
          <a:endParaRPr lang="en-AU"/>
        </a:p>
      </dgm:t>
    </dgm:pt>
    <dgm:pt modelId="{5A15437C-29B6-45E4-ABC8-804D55EA2C12}" type="pres">
      <dgm:prSet presAssocID="{22693710-A273-4DE3-B56B-501EBF8AAC16}" presName="parSpace" presStyleCnt="0"/>
      <dgm:spPr/>
      <dgm:t>
        <a:bodyPr/>
        <a:lstStyle/>
        <a:p>
          <a:endParaRPr lang="en-AU"/>
        </a:p>
      </dgm:t>
    </dgm:pt>
    <dgm:pt modelId="{BB2FC4C1-DE0C-4007-94FF-07B09E2F45FC}" type="pres">
      <dgm:prSet presAssocID="{90F27D1E-76E8-4AE9-AD01-BE57630B5110}" presName="parComposite" presStyleCnt="0"/>
      <dgm:spPr/>
      <dgm:t>
        <a:bodyPr/>
        <a:lstStyle/>
        <a:p>
          <a:endParaRPr lang="en-AU"/>
        </a:p>
      </dgm:t>
    </dgm:pt>
    <dgm:pt modelId="{1D3B3624-0AA7-4260-AE86-8595E24ED09E}" type="pres">
      <dgm:prSet presAssocID="{90F27D1E-76E8-4AE9-AD01-BE57630B5110}" presName="parBigCircle" presStyleLbl="node0" presStyleIdx="1" presStyleCnt="5"/>
      <dgm:spPr/>
      <dgm:t>
        <a:bodyPr/>
        <a:lstStyle/>
        <a:p>
          <a:endParaRPr lang="en-AU"/>
        </a:p>
      </dgm:t>
    </dgm:pt>
    <dgm:pt modelId="{E648DC65-DF54-488E-83A7-B6467C479D02}" type="pres">
      <dgm:prSet presAssocID="{90F27D1E-76E8-4AE9-AD01-BE57630B5110}" presName="parTx" presStyleLbl="revTx" presStyleIdx="1" presStyleCnt="5" custAng="1200000" custLinFactNeighborY="-10479"/>
      <dgm:spPr/>
      <dgm:t>
        <a:bodyPr/>
        <a:lstStyle/>
        <a:p>
          <a:endParaRPr lang="en-AU"/>
        </a:p>
      </dgm:t>
    </dgm:pt>
    <dgm:pt modelId="{397B2BC9-2DC7-4323-A973-8EBE6C5525E1}" type="pres">
      <dgm:prSet presAssocID="{90F27D1E-76E8-4AE9-AD01-BE57630B5110}" presName="bSpace" presStyleCnt="0"/>
      <dgm:spPr/>
      <dgm:t>
        <a:bodyPr/>
        <a:lstStyle/>
        <a:p>
          <a:endParaRPr lang="en-AU"/>
        </a:p>
      </dgm:t>
    </dgm:pt>
    <dgm:pt modelId="{EE0415B3-96F2-4DB9-B6AD-89D235C03A43}" type="pres">
      <dgm:prSet presAssocID="{90F27D1E-76E8-4AE9-AD01-BE57630B5110}" presName="parBackupNorm" presStyleCnt="0"/>
      <dgm:spPr/>
      <dgm:t>
        <a:bodyPr/>
        <a:lstStyle/>
        <a:p>
          <a:endParaRPr lang="en-AU"/>
        </a:p>
      </dgm:t>
    </dgm:pt>
    <dgm:pt modelId="{8A2CF88D-EAB5-4031-81BE-BD70FF155C41}" type="pres">
      <dgm:prSet presAssocID="{08C679DB-4162-43E7-A484-512B3F99942F}" presName="parSpace" presStyleCnt="0"/>
      <dgm:spPr/>
      <dgm:t>
        <a:bodyPr/>
        <a:lstStyle/>
        <a:p>
          <a:endParaRPr lang="en-AU"/>
        </a:p>
      </dgm:t>
    </dgm:pt>
    <dgm:pt modelId="{8135C3F1-A94E-40BC-B6D9-259A9D5D0A4D}" type="pres">
      <dgm:prSet presAssocID="{371B8784-0C8A-4553-8665-80D38E90AAFF}" presName="parComposite" presStyleCnt="0"/>
      <dgm:spPr/>
      <dgm:t>
        <a:bodyPr/>
        <a:lstStyle/>
        <a:p>
          <a:endParaRPr lang="en-AU"/>
        </a:p>
      </dgm:t>
    </dgm:pt>
    <dgm:pt modelId="{E172EBAB-D533-4DDD-A1C3-380A48A948E5}" type="pres">
      <dgm:prSet presAssocID="{371B8784-0C8A-4553-8665-80D38E90AAFF}" presName="parBigCircle" presStyleLbl="node0" presStyleIdx="2" presStyleCnt="5"/>
      <dgm:spPr/>
      <dgm:t>
        <a:bodyPr/>
        <a:lstStyle/>
        <a:p>
          <a:endParaRPr lang="en-AU"/>
        </a:p>
      </dgm:t>
    </dgm:pt>
    <dgm:pt modelId="{CD8024DD-9D4F-4304-8476-C4ADF0A1A77D}" type="pres">
      <dgm:prSet presAssocID="{371B8784-0C8A-4553-8665-80D38E90AAFF}" presName="parTx" presStyleLbl="revTx" presStyleIdx="2" presStyleCnt="5" custAng="1200000"/>
      <dgm:spPr/>
      <dgm:t>
        <a:bodyPr/>
        <a:lstStyle/>
        <a:p>
          <a:endParaRPr lang="en-AU"/>
        </a:p>
      </dgm:t>
    </dgm:pt>
    <dgm:pt modelId="{4946DB0E-0EB0-4E2D-8A0D-F4972A5D0BD5}" type="pres">
      <dgm:prSet presAssocID="{371B8784-0C8A-4553-8665-80D38E90AAFF}" presName="bSpace" presStyleCnt="0"/>
      <dgm:spPr/>
      <dgm:t>
        <a:bodyPr/>
        <a:lstStyle/>
        <a:p>
          <a:endParaRPr lang="en-AU"/>
        </a:p>
      </dgm:t>
    </dgm:pt>
    <dgm:pt modelId="{190A4707-B49E-43B6-9964-909A86984314}" type="pres">
      <dgm:prSet presAssocID="{371B8784-0C8A-4553-8665-80D38E90AAFF}" presName="parBackupNorm" presStyleCnt="0"/>
      <dgm:spPr/>
      <dgm:t>
        <a:bodyPr/>
        <a:lstStyle/>
        <a:p>
          <a:endParaRPr lang="en-AU"/>
        </a:p>
      </dgm:t>
    </dgm:pt>
    <dgm:pt modelId="{E4276367-D81C-4EBD-A310-1D2BE1919132}" type="pres">
      <dgm:prSet presAssocID="{C739B1FB-922A-4304-98AD-B39370C198A0}" presName="parSpace" presStyleCnt="0"/>
      <dgm:spPr/>
      <dgm:t>
        <a:bodyPr/>
        <a:lstStyle/>
        <a:p>
          <a:endParaRPr lang="en-AU"/>
        </a:p>
      </dgm:t>
    </dgm:pt>
    <dgm:pt modelId="{DD087A36-301B-43AD-BFEA-E13479FE4C41}" type="pres">
      <dgm:prSet presAssocID="{632B7001-FF4A-4975-B792-4F6D0A5D8065}" presName="parComposite" presStyleCnt="0"/>
      <dgm:spPr/>
      <dgm:t>
        <a:bodyPr/>
        <a:lstStyle/>
        <a:p>
          <a:endParaRPr lang="en-AU"/>
        </a:p>
      </dgm:t>
    </dgm:pt>
    <dgm:pt modelId="{F4CA347B-2730-4761-B2B4-C02C33B0E580}" type="pres">
      <dgm:prSet presAssocID="{632B7001-FF4A-4975-B792-4F6D0A5D8065}" presName="parBigCircle" presStyleLbl="node0" presStyleIdx="3" presStyleCnt="5"/>
      <dgm:spPr/>
      <dgm:t>
        <a:bodyPr/>
        <a:lstStyle/>
        <a:p>
          <a:endParaRPr lang="en-AU"/>
        </a:p>
      </dgm:t>
    </dgm:pt>
    <dgm:pt modelId="{6BF5656F-92DF-4C7C-B5AE-0762391B29D7}" type="pres">
      <dgm:prSet presAssocID="{632B7001-FF4A-4975-B792-4F6D0A5D8065}" presName="parTx" presStyleLbl="revTx" presStyleIdx="3" presStyleCnt="5" custAng="1200000"/>
      <dgm:spPr/>
      <dgm:t>
        <a:bodyPr/>
        <a:lstStyle/>
        <a:p>
          <a:endParaRPr lang="en-AU"/>
        </a:p>
      </dgm:t>
    </dgm:pt>
    <dgm:pt modelId="{70493ED8-6BFB-4B2E-BAF5-DD6FD7B10AF1}" type="pres">
      <dgm:prSet presAssocID="{632B7001-FF4A-4975-B792-4F6D0A5D8065}" presName="bSpace" presStyleCnt="0"/>
      <dgm:spPr/>
      <dgm:t>
        <a:bodyPr/>
        <a:lstStyle/>
        <a:p>
          <a:endParaRPr lang="en-AU"/>
        </a:p>
      </dgm:t>
    </dgm:pt>
    <dgm:pt modelId="{ABBD53C6-28F3-496F-866D-289425665158}" type="pres">
      <dgm:prSet presAssocID="{632B7001-FF4A-4975-B792-4F6D0A5D8065}" presName="parBackupNorm" presStyleCnt="0"/>
      <dgm:spPr/>
      <dgm:t>
        <a:bodyPr/>
        <a:lstStyle/>
        <a:p>
          <a:endParaRPr lang="en-AU"/>
        </a:p>
      </dgm:t>
    </dgm:pt>
    <dgm:pt modelId="{1C957236-96B5-4B7B-A1DA-606894ADCB14}" type="pres">
      <dgm:prSet presAssocID="{B3FDDBCF-918A-43B7-8BB8-C103974DE6A8}" presName="parSpace" presStyleCnt="0"/>
      <dgm:spPr/>
      <dgm:t>
        <a:bodyPr/>
        <a:lstStyle/>
        <a:p>
          <a:endParaRPr lang="en-AU"/>
        </a:p>
      </dgm:t>
    </dgm:pt>
    <dgm:pt modelId="{790EFDB8-E239-48D7-B93A-F3209340FCE4}" type="pres">
      <dgm:prSet presAssocID="{A2D85DAD-DD98-4DB8-AA03-AA240974B7F2}" presName="parComposite" presStyleCnt="0"/>
      <dgm:spPr/>
      <dgm:t>
        <a:bodyPr/>
        <a:lstStyle/>
        <a:p>
          <a:endParaRPr lang="en-AU"/>
        </a:p>
      </dgm:t>
    </dgm:pt>
    <dgm:pt modelId="{1840D8CE-37A4-437C-9B62-D216ACF0BAE2}" type="pres">
      <dgm:prSet presAssocID="{A2D85DAD-DD98-4DB8-AA03-AA240974B7F2}" presName="parBigCircle" presStyleLbl="node0" presStyleIdx="4" presStyleCnt="5"/>
      <dgm:spPr/>
      <dgm:t>
        <a:bodyPr/>
        <a:lstStyle/>
        <a:p>
          <a:endParaRPr lang="en-AU"/>
        </a:p>
      </dgm:t>
    </dgm:pt>
    <dgm:pt modelId="{4E844016-E80D-4CAD-B228-FB490745E8AE}" type="pres">
      <dgm:prSet presAssocID="{A2D85DAD-DD98-4DB8-AA03-AA240974B7F2}" presName="parTx" presStyleLbl="revTx" presStyleIdx="4" presStyleCnt="5" custAng="1200000"/>
      <dgm:spPr/>
      <dgm:t>
        <a:bodyPr/>
        <a:lstStyle/>
        <a:p>
          <a:endParaRPr lang="en-AU"/>
        </a:p>
      </dgm:t>
    </dgm:pt>
    <dgm:pt modelId="{98F10BCC-FBBB-476D-9926-8AECAC81218F}" type="pres">
      <dgm:prSet presAssocID="{A2D85DAD-DD98-4DB8-AA03-AA240974B7F2}" presName="bSpace" presStyleCnt="0"/>
      <dgm:spPr/>
      <dgm:t>
        <a:bodyPr/>
        <a:lstStyle/>
        <a:p>
          <a:endParaRPr lang="en-AU"/>
        </a:p>
      </dgm:t>
    </dgm:pt>
    <dgm:pt modelId="{FF6CF503-DA06-43C7-BF27-529B59F8DC08}" type="pres">
      <dgm:prSet presAssocID="{A2D85DAD-DD98-4DB8-AA03-AA240974B7F2}" presName="parBackupNorm" presStyleCnt="0"/>
      <dgm:spPr/>
      <dgm:t>
        <a:bodyPr/>
        <a:lstStyle/>
        <a:p>
          <a:endParaRPr lang="en-AU"/>
        </a:p>
      </dgm:t>
    </dgm:pt>
    <dgm:pt modelId="{1946348C-20D9-46B5-ADD1-C6EBDDFA219C}" type="pres">
      <dgm:prSet presAssocID="{0F03CB18-70EC-4B47-AC6A-1F8328448C1E}" presName="parSpace" presStyleCnt="0"/>
      <dgm:spPr/>
      <dgm:t>
        <a:bodyPr/>
        <a:lstStyle/>
        <a:p>
          <a:endParaRPr lang="en-AU"/>
        </a:p>
      </dgm:t>
    </dgm:pt>
  </dgm:ptLst>
  <dgm:cxnLst>
    <dgm:cxn modelId="{49B03CBE-4424-4043-9B0D-708057B949E7}" type="presOf" srcId="{BDB3E5F2-A63C-446D-94EF-53B51308F55B}" destId="{54C7621A-D6FD-4F3F-A78E-16DC33A75367}" srcOrd="0" destOrd="0" presId="urn:microsoft.com/office/officeart/2008/layout/CircleAccentTimeline"/>
    <dgm:cxn modelId="{FA306725-96AB-4350-9D29-437A7D547BAA}" type="presOf" srcId="{632B7001-FF4A-4975-B792-4F6D0A5D8065}" destId="{6BF5656F-92DF-4C7C-B5AE-0762391B29D7}" srcOrd="0" destOrd="0" presId="urn:microsoft.com/office/officeart/2008/layout/CircleAccentTimeline"/>
    <dgm:cxn modelId="{8C08B230-C2D6-4353-B7BA-16899E02AA08}" type="presOf" srcId="{371B8784-0C8A-4553-8665-80D38E90AAFF}" destId="{CD8024DD-9D4F-4304-8476-C4ADF0A1A77D}" srcOrd="0" destOrd="0" presId="urn:microsoft.com/office/officeart/2008/layout/CircleAccentTimeline"/>
    <dgm:cxn modelId="{63A57879-F5EB-460B-9BEB-3833FB163CDF}" type="presOf" srcId="{EB633A28-325E-4F3C-9D74-7B235343A885}" destId="{4194F495-0B49-4686-B89E-B97A23BB18B4}" srcOrd="0" destOrd="0" presId="urn:microsoft.com/office/officeart/2008/layout/CircleAccentTimeline"/>
    <dgm:cxn modelId="{A40AABA1-BDA1-444F-8866-4302F7556320}" type="presOf" srcId="{90F27D1E-76E8-4AE9-AD01-BE57630B5110}" destId="{E648DC65-DF54-488E-83A7-B6467C479D02}" srcOrd="0" destOrd="0" presId="urn:microsoft.com/office/officeart/2008/layout/CircleAccentTimeline"/>
    <dgm:cxn modelId="{D3495640-4F3F-4DC5-BE06-466CB73D04C6}" srcId="{EB633A28-325E-4F3C-9D74-7B235343A885}" destId="{90F27D1E-76E8-4AE9-AD01-BE57630B5110}" srcOrd="1" destOrd="0" parTransId="{7F336D41-A370-44FD-84FB-392EDC2E9628}" sibTransId="{08C679DB-4162-43E7-A484-512B3F99942F}"/>
    <dgm:cxn modelId="{7B0BF064-41AC-4F4D-9D0E-8E9DE2C6FB40}" srcId="{EB633A28-325E-4F3C-9D74-7B235343A885}" destId="{371B8784-0C8A-4553-8665-80D38E90AAFF}" srcOrd="2" destOrd="0" parTransId="{23990CF2-1CBC-493C-B505-35E97A24C0E1}" sibTransId="{C739B1FB-922A-4304-98AD-B39370C198A0}"/>
    <dgm:cxn modelId="{22CE2582-1F21-4DBA-BB2E-DC0D1FFE4A4F}" srcId="{EB633A28-325E-4F3C-9D74-7B235343A885}" destId="{632B7001-FF4A-4975-B792-4F6D0A5D8065}" srcOrd="3" destOrd="0" parTransId="{D1E492E5-905F-4CEB-B458-A2FBF8F7E457}" sibTransId="{B3FDDBCF-918A-43B7-8BB8-C103974DE6A8}"/>
    <dgm:cxn modelId="{1B44B209-C546-478A-BC14-A201DF3741A8}" type="presOf" srcId="{A2D85DAD-DD98-4DB8-AA03-AA240974B7F2}" destId="{4E844016-E80D-4CAD-B228-FB490745E8AE}" srcOrd="0" destOrd="0" presId="urn:microsoft.com/office/officeart/2008/layout/CircleAccentTimeline"/>
    <dgm:cxn modelId="{E56727CB-FA11-4DF2-A2B3-47012871FCB2}" srcId="{EB633A28-325E-4F3C-9D74-7B235343A885}" destId="{A2D85DAD-DD98-4DB8-AA03-AA240974B7F2}" srcOrd="4" destOrd="0" parTransId="{B8EEE891-9D02-4166-9B68-3EB4D792BD93}" sibTransId="{0F03CB18-70EC-4B47-AC6A-1F8328448C1E}"/>
    <dgm:cxn modelId="{E841B976-DDCA-4F3C-A228-DC6A3A9DCEE8}" srcId="{EB633A28-325E-4F3C-9D74-7B235343A885}" destId="{BDB3E5F2-A63C-446D-94EF-53B51308F55B}" srcOrd="0" destOrd="0" parTransId="{4DF81A4E-C143-4E1F-895C-805B7744E0C1}" sibTransId="{22693710-A273-4DE3-B56B-501EBF8AAC16}"/>
    <dgm:cxn modelId="{34F38B2B-5850-4AF2-843D-52E0758B3D31}" type="presParOf" srcId="{4194F495-0B49-4686-B89E-B97A23BB18B4}" destId="{72BA280D-2F57-47BB-AE67-6C6F9DCEF2B7}" srcOrd="0" destOrd="0" presId="urn:microsoft.com/office/officeart/2008/layout/CircleAccentTimeline"/>
    <dgm:cxn modelId="{A810E50A-FAB2-4567-B4C9-154D65186FBE}" type="presParOf" srcId="{72BA280D-2F57-47BB-AE67-6C6F9DCEF2B7}" destId="{A85A93E5-AB9A-439C-9142-AD5A4BFF47F6}" srcOrd="0" destOrd="0" presId="urn:microsoft.com/office/officeart/2008/layout/CircleAccentTimeline"/>
    <dgm:cxn modelId="{29101706-20B5-4788-BAAA-3323831DA6E0}" type="presParOf" srcId="{72BA280D-2F57-47BB-AE67-6C6F9DCEF2B7}" destId="{54C7621A-D6FD-4F3F-A78E-16DC33A75367}" srcOrd="1" destOrd="0" presId="urn:microsoft.com/office/officeart/2008/layout/CircleAccentTimeline"/>
    <dgm:cxn modelId="{843DA397-BDB3-438D-8D73-128606B8D117}" type="presParOf" srcId="{72BA280D-2F57-47BB-AE67-6C6F9DCEF2B7}" destId="{881FE880-CBDD-4C9E-976D-9F4A6678AD39}" srcOrd="2" destOrd="0" presId="urn:microsoft.com/office/officeart/2008/layout/CircleAccentTimeline"/>
    <dgm:cxn modelId="{CA700570-A6C9-43A8-8696-F477E12E3A3F}" type="presParOf" srcId="{4194F495-0B49-4686-B89E-B97A23BB18B4}" destId="{7A6036F4-EEA5-4903-9DE5-D9694BAEBE8F}" srcOrd="1" destOrd="0" presId="urn:microsoft.com/office/officeart/2008/layout/CircleAccentTimeline"/>
    <dgm:cxn modelId="{FF8332F9-44E5-41B6-9EBA-217B30D8AD4C}" type="presParOf" srcId="{4194F495-0B49-4686-B89E-B97A23BB18B4}" destId="{5A15437C-29B6-45E4-ABC8-804D55EA2C12}" srcOrd="2" destOrd="0" presId="urn:microsoft.com/office/officeart/2008/layout/CircleAccentTimeline"/>
    <dgm:cxn modelId="{B963DC8A-BE88-44BE-A047-653DAFE0CAFC}" type="presParOf" srcId="{4194F495-0B49-4686-B89E-B97A23BB18B4}" destId="{BB2FC4C1-DE0C-4007-94FF-07B09E2F45FC}" srcOrd="3" destOrd="0" presId="urn:microsoft.com/office/officeart/2008/layout/CircleAccentTimeline"/>
    <dgm:cxn modelId="{BBDD277A-78EC-49BD-B8D3-4E9374BF1A60}" type="presParOf" srcId="{BB2FC4C1-DE0C-4007-94FF-07B09E2F45FC}" destId="{1D3B3624-0AA7-4260-AE86-8595E24ED09E}" srcOrd="0" destOrd="0" presId="urn:microsoft.com/office/officeart/2008/layout/CircleAccentTimeline"/>
    <dgm:cxn modelId="{B0BD29E2-811D-4871-8706-AD5DFF6E0F14}" type="presParOf" srcId="{BB2FC4C1-DE0C-4007-94FF-07B09E2F45FC}" destId="{E648DC65-DF54-488E-83A7-B6467C479D02}" srcOrd="1" destOrd="0" presId="urn:microsoft.com/office/officeart/2008/layout/CircleAccentTimeline"/>
    <dgm:cxn modelId="{2BB7700E-B761-421D-AF9E-80E4FCAA15C9}" type="presParOf" srcId="{BB2FC4C1-DE0C-4007-94FF-07B09E2F45FC}" destId="{397B2BC9-2DC7-4323-A973-8EBE6C5525E1}" srcOrd="2" destOrd="0" presId="urn:microsoft.com/office/officeart/2008/layout/CircleAccentTimeline"/>
    <dgm:cxn modelId="{B6F7683A-11EE-4122-B761-00300B8EE15D}" type="presParOf" srcId="{4194F495-0B49-4686-B89E-B97A23BB18B4}" destId="{EE0415B3-96F2-4DB9-B6AD-89D235C03A43}" srcOrd="4" destOrd="0" presId="urn:microsoft.com/office/officeart/2008/layout/CircleAccentTimeline"/>
    <dgm:cxn modelId="{E226A4C0-530A-410A-B93B-D66EE1704D94}" type="presParOf" srcId="{4194F495-0B49-4686-B89E-B97A23BB18B4}" destId="{8A2CF88D-EAB5-4031-81BE-BD70FF155C41}" srcOrd="5" destOrd="0" presId="urn:microsoft.com/office/officeart/2008/layout/CircleAccentTimeline"/>
    <dgm:cxn modelId="{BC6B31D3-0464-49C5-B62F-B04C96C1AD95}" type="presParOf" srcId="{4194F495-0B49-4686-B89E-B97A23BB18B4}" destId="{8135C3F1-A94E-40BC-B6D9-259A9D5D0A4D}" srcOrd="6" destOrd="0" presId="urn:microsoft.com/office/officeart/2008/layout/CircleAccentTimeline"/>
    <dgm:cxn modelId="{EE8BFAB1-61C4-4489-8F2B-BFE849E21A8D}" type="presParOf" srcId="{8135C3F1-A94E-40BC-B6D9-259A9D5D0A4D}" destId="{E172EBAB-D533-4DDD-A1C3-380A48A948E5}" srcOrd="0" destOrd="0" presId="urn:microsoft.com/office/officeart/2008/layout/CircleAccentTimeline"/>
    <dgm:cxn modelId="{7116BAC1-29DB-4920-8B0B-744CEE701C19}" type="presParOf" srcId="{8135C3F1-A94E-40BC-B6D9-259A9D5D0A4D}" destId="{CD8024DD-9D4F-4304-8476-C4ADF0A1A77D}" srcOrd="1" destOrd="0" presId="urn:microsoft.com/office/officeart/2008/layout/CircleAccentTimeline"/>
    <dgm:cxn modelId="{00CE0FAA-4D82-416D-A549-8027CA1FA1D8}" type="presParOf" srcId="{8135C3F1-A94E-40BC-B6D9-259A9D5D0A4D}" destId="{4946DB0E-0EB0-4E2D-8A0D-F4972A5D0BD5}" srcOrd="2" destOrd="0" presId="urn:microsoft.com/office/officeart/2008/layout/CircleAccentTimeline"/>
    <dgm:cxn modelId="{70C2E086-F101-4F06-8BBE-A4521A583624}" type="presParOf" srcId="{4194F495-0B49-4686-B89E-B97A23BB18B4}" destId="{190A4707-B49E-43B6-9964-909A86984314}" srcOrd="7" destOrd="0" presId="urn:microsoft.com/office/officeart/2008/layout/CircleAccentTimeline"/>
    <dgm:cxn modelId="{7279B5E8-C0B5-411F-8FB0-E79069693B6B}" type="presParOf" srcId="{4194F495-0B49-4686-B89E-B97A23BB18B4}" destId="{E4276367-D81C-4EBD-A310-1D2BE1919132}" srcOrd="8" destOrd="0" presId="urn:microsoft.com/office/officeart/2008/layout/CircleAccentTimeline"/>
    <dgm:cxn modelId="{EB4F2B97-FE6F-4D32-81A1-4FCA12A291D0}" type="presParOf" srcId="{4194F495-0B49-4686-B89E-B97A23BB18B4}" destId="{DD087A36-301B-43AD-BFEA-E13479FE4C41}" srcOrd="9" destOrd="0" presId="urn:microsoft.com/office/officeart/2008/layout/CircleAccentTimeline"/>
    <dgm:cxn modelId="{3DD6F17B-5A80-4BEE-A366-F0941E9D4FCA}" type="presParOf" srcId="{DD087A36-301B-43AD-BFEA-E13479FE4C41}" destId="{F4CA347B-2730-4761-B2B4-C02C33B0E580}" srcOrd="0" destOrd="0" presId="urn:microsoft.com/office/officeart/2008/layout/CircleAccentTimeline"/>
    <dgm:cxn modelId="{91FBFAE1-9AF5-4FA0-864F-83F0CB46CB36}" type="presParOf" srcId="{DD087A36-301B-43AD-BFEA-E13479FE4C41}" destId="{6BF5656F-92DF-4C7C-B5AE-0762391B29D7}" srcOrd="1" destOrd="0" presId="urn:microsoft.com/office/officeart/2008/layout/CircleAccentTimeline"/>
    <dgm:cxn modelId="{71AC2BCE-03A9-4118-9EA6-E79BBE3202FD}" type="presParOf" srcId="{DD087A36-301B-43AD-BFEA-E13479FE4C41}" destId="{70493ED8-6BFB-4B2E-BAF5-DD6FD7B10AF1}" srcOrd="2" destOrd="0" presId="urn:microsoft.com/office/officeart/2008/layout/CircleAccentTimeline"/>
    <dgm:cxn modelId="{B200BED2-78A5-4669-8FB9-49CE8CDF40B9}" type="presParOf" srcId="{4194F495-0B49-4686-B89E-B97A23BB18B4}" destId="{ABBD53C6-28F3-496F-866D-289425665158}" srcOrd="10" destOrd="0" presId="urn:microsoft.com/office/officeart/2008/layout/CircleAccentTimeline"/>
    <dgm:cxn modelId="{C710E098-6A8B-4800-A584-C8AB8792FE82}" type="presParOf" srcId="{4194F495-0B49-4686-B89E-B97A23BB18B4}" destId="{1C957236-96B5-4B7B-A1DA-606894ADCB14}" srcOrd="11" destOrd="0" presId="urn:microsoft.com/office/officeart/2008/layout/CircleAccentTimeline"/>
    <dgm:cxn modelId="{E0BA5452-68B8-4F0E-A8C2-BC7DD31463D9}" type="presParOf" srcId="{4194F495-0B49-4686-B89E-B97A23BB18B4}" destId="{790EFDB8-E239-48D7-B93A-F3209340FCE4}" srcOrd="12" destOrd="0" presId="urn:microsoft.com/office/officeart/2008/layout/CircleAccentTimeline"/>
    <dgm:cxn modelId="{B25BD1F0-AE4D-439F-945B-18D29D861B0F}" type="presParOf" srcId="{790EFDB8-E239-48D7-B93A-F3209340FCE4}" destId="{1840D8CE-37A4-437C-9B62-D216ACF0BAE2}" srcOrd="0" destOrd="0" presId="urn:microsoft.com/office/officeart/2008/layout/CircleAccentTimeline"/>
    <dgm:cxn modelId="{4330E452-7BED-46F6-AA1C-0748F0C0D988}" type="presParOf" srcId="{790EFDB8-E239-48D7-B93A-F3209340FCE4}" destId="{4E844016-E80D-4CAD-B228-FB490745E8AE}" srcOrd="1" destOrd="0" presId="urn:microsoft.com/office/officeart/2008/layout/CircleAccentTimeline"/>
    <dgm:cxn modelId="{C69A686C-C567-4F23-8CED-0149D2411931}" type="presParOf" srcId="{790EFDB8-E239-48D7-B93A-F3209340FCE4}" destId="{98F10BCC-FBBB-476D-9926-8AECAC81218F}" srcOrd="2" destOrd="0" presId="urn:microsoft.com/office/officeart/2008/layout/CircleAccentTimeline"/>
    <dgm:cxn modelId="{2228C47E-C9AA-43E0-B202-22D2145F72D6}" type="presParOf" srcId="{4194F495-0B49-4686-B89E-B97A23BB18B4}" destId="{FF6CF503-DA06-43C7-BF27-529B59F8DC08}" srcOrd="13" destOrd="0" presId="urn:microsoft.com/office/officeart/2008/layout/CircleAccentTimeline"/>
    <dgm:cxn modelId="{E28AB13E-B1F8-457B-A9FA-1F8BB1B7A02D}" type="presParOf" srcId="{4194F495-0B49-4686-B89E-B97A23BB18B4}" destId="{1946348C-20D9-46B5-ADD1-C6EBDDFA219C}" srcOrd="14"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006"/>
          <a:ext cx="5607050" cy="132345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183155" y="567942"/>
          <a:ext cx="250437" cy="19357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616747" y="3006"/>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Education</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Bachelor of Commerce (Financial Management)</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Data Science (Institute of Data)</a:t>
          </a:r>
          <a:endParaRPr lang="en-US" sz="1400" kern="1200" noProof="0" dirty="0">
            <a:solidFill>
              <a:schemeClr val="bg1"/>
            </a:solidFill>
            <a:effectLst>
              <a:glow rad="152400">
                <a:schemeClr val="bg1">
                  <a:alpha val="19000"/>
                </a:schemeClr>
              </a:glow>
            </a:effectLst>
          </a:endParaRPr>
        </a:p>
      </dsp:txBody>
      <dsp:txXfrm>
        <a:off x="616747" y="3006"/>
        <a:ext cx="4540911" cy="1406167"/>
      </dsp:txXfrm>
    </dsp:sp>
    <dsp:sp modelId="{79919C57-A32A-40F6-B106-B4E0CE644E4C}">
      <dsp:nvSpPr>
        <dsp:cNvPr id="0" name=""/>
        <dsp:cNvSpPr/>
      </dsp:nvSpPr>
      <dsp:spPr>
        <a:xfrm>
          <a:off x="0" y="1760716"/>
          <a:ext cx="5607050" cy="132345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183155" y="2325652"/>
          <a:ext cx="250437" cy="19357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616747" y="1760716"/>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Experience</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- 14 Years FX and Commodities Trading</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- 3 Years as a stockbroker</a:t>
          </a:r>
          <a:endParaRPr lang="en-US" sz="1400" kern="1200" noProof="0" dirty="0">
            <a:solidFill>
              <a:schemeClr val="bg1"/>
            </a:solidFill>
            <a:effectLst>
              <a:glow rad="152400">
                <a:schemeClr val="bg1">
                  <a:alpha val="19000"/>
                </a:schemeClr>
              </a:glow>
            </a:effectLst>
          </a:endParaRPr>
        </a:p>
      </dsp:txBody>
      <dsp:txXfrm>
        <a:off x="616747" y="1760716"/>
        <a:ext cx="4540911" cy="1406167"/>
      </dsp:txXfrm>
    </dsp:sp>
    <dsp:sp modelId="{436A8B1C-2D30-44BB-9150-7099503C8960}">
      <dsp:nvSpPr>
        <dsp:cNvPr id="0" name=""/>
        <dsp:cNvSpPr/>
      </dsp:nvSpPr>
      <dsp:spPr>
        <a:xfrm>
          <a:off x="0" y="3518425"/>
          <a:ext cx="5607050" cy="132345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150564" y="4069884"/>
          <a:ext cx="315619" cy="220533"/>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616747" y="3518425"/>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Skills</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Financial Markets/Products</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Deep Learning</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Data Mining</a:t>
          </a:r>
        </a:p>
      </dsp:txBody>
      <dsp:txXfrm>
        <a:off x="616747" y="3518425"/>
        <a:ext cx="4540911" cy="1406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1594"/>
          <a:ext cx="5607050" cy="679229"/>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51917" y="200871"/>
          <a:ext cx="280675" cy="28067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784509" y="1594"/>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Overview</a:t>
          </a:r>
          <a:endParaRPr lang="en-US" sz="1900" kern="1200" noProof="0" dirty="0">
            <a:solidFill>
              <a:schemeClr val="bg1"/>
            </a:solidFill>
            <a:effectLst>
              <a:glow rad="152400">
                <a:schemeClr val="bg1">
                  <a:alpha val="19000"/>
                </a:schemeClr>
              </a:glow>
            </a:effectLst>
          </a:endParaRPr>
        </a:p>
      </dsp:txBody>
      <dsp:txXfrm>
        <a:off x="784509" y="1594"/>
        <a:ext cx="4822540" cy="679229"/>
      </dsp:txXfrm>
    </dsp:sp>
    <dsp:sp modelId="{79919C57-A32A-40F6-B106-B4E0CE644E4C}">
      <dsp:nvSpPr>
        <dsp:cNvPr id="0" name=""/>
        <dsp:cNvSpPr/>
      </dsp:nvSpPr>
      <dsp:spPr>
        <a:xfrm>
          <a:off x="0" y="850630"/>
          <a:ext cx="5607050" cy="67922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51917" y="1049907"/>
          <a:ext cx="280675" cy="28067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784509" y="850630"/>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Business Context</a:t>
          </a:r>
          <a:endParaRPr lang="en-US" sz="1900" kern="1200" noProof="0" dirty="0">
            <a:solidFill>
              <a:schemeClr val="bg1"/>
            </a:solidFill>
            <a:effectLst>
              <a:glow rad="152400">
                <a:schemeClr val="bg1">
                  <a:alpha val="19000"/>
                </a:schemeClr>
              </a:glow>
            </a:effectLst>
          </a:endParaRPr>
        </a:p>
      </dsp:txBody>
      <dsp:txXfrm>
        <a:off x="784509" y="850630"/>
        <a:ext cx="4822540" cy="679229"/>
      </dsp:txXfrm>
    </dsp:sp>
    <dsp:sp modelId="{436A8B1C-2D30-44BB-9150-7099503C8960}">
      <dsp:nvSpPr>
        <dsp:cNvPr id="0" name=""/>
        <dsp:cNvSpPr/>
      </dsp:nvSpPr>
      <dsp:spPr>
        <a:xfrm>
          <a:off x="0" y="1699667"/>
          <a:ext cx="5607050" cy="67922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64674" y="1911701"/>
          <a:ext cx="255159" cy="25515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784509" y="1699667"/>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Project Pipeline</a:t>
          </a:r>
          <a:endParaRPr lang="en-US" sz="1900" kern="1200" noProof="0" dirty="0">
            <a:solidFill>
              <a:schemeClr val="bg1"/>
            </a:solidFill>
            <a:effectLst>
              <a:glow rad="152400">
                <a:schemeClr val="bg1">
                  <a:alpha val="19000"/>
                </a:schemeClr>
              </a:glow>
            </a:effectLst>
          </a:endParaRPr>
        </a:p>
      </dsp:txBody>
      <dsp:txXfrm>
        <a:off x="784509" y="1699667"/>
        <a:ext cx="4822540" cy="679229"/>
      </dsp:txXfrm>
    </dsp:sp>
    <dsp:sp modelId="{E2E45B53-7AF1-4173-B189-25D381E4BD7A}">
      <dsp:nvSpPr>
        <dsp:cNvPr id="0" name=""/>
        <dsp:cNvSpPr/>
      </dsp:nvSpPr>
      <dsp:spPr>
        <a:xfrm>
          <a:off x="0" y="2548703"/>
          <a:ext cx="5607050" cy="679229"/>
        </a:xfrm>
        <a:prstGeom prst="roundRect">
          <a:avLst>
            <a:gd name="adj" fmla="val 1000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4AD16FDA-7BCA-4977-896C-12F4B7047BF1}">
      <dsp:nvSpPr>
        <dsp:cNvPr id="0" name=""/>
        <dsp:cNvSpPr/>
      </dsp:nvSpPr>
      <dsp:spPr>
        <a:xfrm>
          <a:off x="271671" y="2747248"/>
          <a:ext cx="241165" cy="282139"/>
        </a:xfrm>
        <a:prstGeom prst="rect">
          <a:avLst/>
        </a:prstGeom>
        <a:blipFill rotWithShape="1">
          <a:blip xmlns:r="http://schemas.openxmlformats.org/officeDocument/2006/relationships" r:embed="rId3"/>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EA77E87-D0D5-49CC-85F7-FEF6038955E5}">
      <dsp:nvSpPr>
        <dsp:cNvPr id="0" name=""/>
        <dsp:cNvSpPr/>
      </dsp:nvSpPr>
      <dsp:spPr>
        <a:xfrm>
          <a:off x="784509" y="2548703"/>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AU" sz="1900" kern="1200" dirty="0" smtClean="0">
              <a:solidFill>
                <a:schemeClr val="bg1"/>
              </a:solidFill>
              <a:effectLst>
                <a:glow rad="152400">
                  <a:schemeClr val="bg1">
                    <a:alpha val="19000"/>
                  </a:schemeClr>
                </a:glow>
              </a:effectLst>
            </a:rPr>
            <a:t>Data Science Process</a:t>
          </a:r>
          <a:endParaRPr lang="en-AU" sz="1900" kern="1200" dirty="0">
            <a:solidFill>
              <a:schemeClr val="bg1"/>
            </a:solidFill>
            <a:effectLst>
              <a:glow rad="152400">
                <a:schemeClr val="bg1">
                  <a:alpha val="19000"/>
                </a:schemeClr>
              </a:glow>
            </a:effectLst>
          </a:endParaRPr>
        </a:p>
      </dsp:txBody>
      <dsp:txXfrm>
        <a:off x="784509" y="2548703"/>
        <a:ext cx="4822540" cy="679229"/>
      </dsp:txXfrm>
    </dsp:sp>
    <dsp:sp modelId="{FC82B1FA-08B6-458E-BE4D-26E72B1681A0}">
      <dsp:nvSpPr>
        <dsp:cNvPr id="0" name=""/>
        <dsp:cNvSpPr/>
      </dsp:nvSpPr>
      <dsp:spPr>
        <a:xfrm>
          <a:off x="0" y="3397740"/>
          <a:ext cx="5607050" cy="679229"/>
        </a:xfrm>
        <a:prstGeom prst="roundRect">
          <a:avLst>
            <a:gd name="adj" fmla="val 10000"/>
          </a:avLst>
        </a:prstGeom>
        <a:blipFill rotWithShape="0">
          <a:blip xmlns:r="http://schemas.openxmlformats.org/officeDocument/2006/relationships" r:embed="rId4"/>
          <a:stretch>
            <a:fillRect/>
          </a:stretch>
        </a:blipFill>
        <a:ln>
          <a:noFill/>
        </a:ln>
        <a:effectLst/>
      </dsp:spPr>
      <dsp:style>
        <a:lnRef idx="0">
          <a:scrgbClr r="0" g="0" b="0"/>
        </a:lnRef>
        <a:fillRef idx="1">
          <a:scrgbClr r="0" g="0" b="0"/>
        </a:fillRef>
        <a:effectRef idx="2">
          <a:scrgbClr r="0" g="0" b="0"/>
        </a:effectRef>
        <a:fontRef idx="minor"/>
      </dsp:style>
    </dsp:sp>
    <dsp:sp modelId="{B49CC11C-F447-4301-8A7B-483152BEA8DA}">
      <dsp:nvSpPr>
        <dsp:cNvPr id="0" name=""/>
        <dsp:cNvSpPr/>
      </dsp:nvSpPr>
      <dsp:spPr>
        <a:xfrm>
          <a:off x="253533" y="3593397"/>
          <a:ext cx="277443" cy="287915"/>
        </a:xfrm>
        <a:prstGeom prst="rect">
          <a:avLst/>
        </a:prstGeom>
        <a:blipFill rotWithShape="1">
          <a:blip xmlns:r="http://schemas.openxmlformats.org/officeDocument/2006/relationships" r:embed="rId5"/>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C207F9-C84A-4B52-AE6E-8BF6DCCA4C74}">
      <dsp:nvSpPr>
        <dsp:cNvPr id="0" name=""/>
        <dsp:cNvSpPr/>
      </dsp:nvSpPr>
      <dsp:spPr>
        <a:xfrm>
          <a:off x="784509" y="3397740"/>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90000"/>
            </a:lnSpc>
            <a:spcBef>
              <a:spcPct val="0"/>
            </a:spcBef>
            <a:spcAft>
              <a:spcPct val="35000"/>
            </a:spcAft>
          </a:pPr>
          <a:r>
            <a:rPr lang="en-AU" sz="1900" kern="1200" dirty="0" smtClean="0">
              <a:solidFill>
                <a:schemeClr val="bg1"/>
              </a:solidFill>
              <a:effectLst>
                <a:glow rad="152400">
                  <a:schemeClr val="bg1">
                    <a:alpha val="19000"/>
                  </a:schemeClr>
                </a:glow>
              </a:effectLst>
            </a:rPr>
            <a:t>Model Evaluation</a:t>
          </a:r>
          <a:endParaRPr lang="en-AU" sz="1900" kern="1200" dirty="0">
            <a:solidFill>
              <a:schemeClr val="bg1"/>
            </a:solidFill>
            <a:effectLst>
              <a:glow rad="152400">
                <a:schemeClr val="bg1">
                  <a:alpha val="19000"/>
                </a:schemeClr>
              </a:glow>
            </a:effectLst>
          </a:endParaRPr>
        </a:p>
      </dsp:txBody>
      <dsp:txXfrm>
        <a:off x="784509" y="3397740"/>
        <a:ext cx="4822540" cy="679229"/>
      </dsp:txXfrm>
    </dsp:sp>
    <dsp:sp modelId="{AD29F32E-2FC3-412A-BAF6-AD4B66188DDF}">
      <dsp:nvSpPr>
        <dsp:cNvPr id="0" name=""/>
        <dsp:cNvSpPr/>
      </dsp:nvSpPr>
      <dsp:spPr>
        <a:xfrm>
          <a:off x="0" y="4246776"/>
          <a:ext cx="5607050" cy="679229"/>
        </a:xfrm>
        <a:prstGeom prst="roundRect">
          <a:avLst>
            <a:gd name="adj" fmla="val 1000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B690DD89-A342-4322-938B-7614515409CA}">
      <dsp:nvSpPr>
        <dsp:cNvPr id="0" name=""/>
        <dsp:cNvSpPr/>
      </dsp:nvSpPr>
      <dsp:spPr>
        <a:xfrm>
          <a:off x="275308" y="4437398"/>
          <a:ext cx="233892" cy="297986"/>
        </a:xfrm>
        <a:prstGeom prst="rect">
          <a:avLst/>
        </a:prstGeom>
        <a:blipFill rotWithShape="1">
          <a:blip xmlns:r="http://schemas.openxmlformats.org/officeDocument/2006/relationships" r:embed="rId6"/>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7110E8C-BE20-4A49-9C2E-C91835E7760A}">
      <dsp:nvSpPr>
        <dsp:cNvPr id="0" name=""/>
        <dsp:cNvSpPr/>
      </dsp:nvSpPr>
      <dsp:spPr>
        <a:xfrm>
          <a:off x="784509" y="4246776"/>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90000"/>
            </a:lnSpc>
            <a:spcBef>
              <a:spcPct val="0"/>
            </a:spcBef>
            <a:spcAft>
              <a:spcPct val="35000"/>
            </a:spcAft>
          </a:pPr>
          <a:r>
            <a:rPr lang="en-US" sz="1900" kern="1200" noProof="0" dirty="0" smtClean="0">
              <a:solidFill>
                <a:schemeClr val="bg1"/>
              </a:solidFill>
              <a:effectLst>
                <a:glow rad="152400">
                  <a:schemeClr val="bg1">
                    <a:alpha val="19000"/>
                  </a:schemeClr>
                </a:glow>
              </a:effectLst>
            </a:rPr>
            <a:t>Conclusion</a:t>
          </a:r>
          <a:endParaRPr lang="en-US" sz="1900" kern="1200" noProof="0" dirty="0">
            <a:solidFill>
              <a:schemeClr val="bg1"/>
            </a:solidFill>
            <a:effectLst>
              <a:glow rad="152400">
                <a:schemeClr val="bg1">
                  <a:alpha val="19000"/>
                </a:schemeClr>
              </a:glow>
            </a:effectLst>
          </a:endParaRPr>
        </a:p>
      </dsp:txBody>
      <dsp:txXfrm>
        <a:off x="784509" y="4246776"/>
        <a:ext cx="4822540" cy="679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4875"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4C7621A-D6FD-4F3F-A78E-16DC33A75367}">
      <dsp:nvSpPr>
        <dsp:cNvPr id="0" name=""/>
        <dsp:cNvSpPr/>
      </dsp:nvSpPr>
      <dsp:spPr>
        <a:xfrm rot="18900000">
          <a:off x="423494" y="1287140"/>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sz="1800" b="1" kern="1200" noProof="0" dirty="0" smtClean="0"/>
            <a:t>Data Acquisition</a:t>
          </a:r>
          <a:endParaRPr lang="en-US" sz="1800" b="1" kern="1200" noProof="0" dirty="0"/>
        </a:p>
      </dsp:txBody>
      <dsp:txXfrm>
        <a:off x="423494" y="1287140"/>
        <a:ext cx="1476890" cy="711746"/>
      </dsp:txXfrm>
    </dsp:sp>
    <dsp:sp modelId="{1D3B3624-0AA7-4260-AE86-8595E24ED09E}">
      <dsp:nvSpPr>
        <dsp:cNvPr id="0" name=""/>
        <dsp:cNvSpPr/>
      </dsp:nvSpPr>
      <dsp:spPr>
        <a:xfrm>
          <a:off x="1282518"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648DC65-DF54-488E-83A7-B6467C479D02}">
      <dsp:nvSpPr>
        <dsp:cNvPr id="0" name=""/>
        <dsp:cNvSpPr/>
      </dsp:nvSpPr>
      <dsp:spPr>
        <a:xfrm rot="18900000">
          <a:off x="1701137" y="1287140"/>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sz="1800" b="1" kern="1200" noProof="0" dirty="0" smtClean="0"/>
            <a:t>Data Exploration</a:t>
          </a:r>
        </a:p>
      </dsp:txBody>
      <dsp:txXfrm>
        <a:off x="1701137" y="1287140"/>
        <a:ext cx="1476890" cy="711746"/>
      </dsp:txXfrm>
    </dsp:sp>
    <dsp:sp modelId="{E172EBAB-D533-4DDD-A1C3-380A48A948E5}">
      <dsp:nvSpPr>
        <dsp:cNvPr id="0" name=""/>
        <dsp:cNvSpPr/>
      </dsp:nvSpPr>
      <dsp:spPr>
        <a:xfrm>
          <a:off x="2560162"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D8024DD-9D4F-4304-8476-C4ADF0A1A77D}">
      <dsp:nvSpPr>
        <dsp:cNvPr id="0" name=""/>
        <dsp:cNvSpPr/>
      </dsp:nvSpPr>
      <dsp:spPr>
        <a:xfrm rot="18900000">
          <a:off x="2978781"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Data Pre-processing</a:t>
          </a:r>
          <a:endParaRPr lang="en-AU" sz="1800" b="1" kern="1200" dirty="0"/>
        </a:p>
      </dsp:txBody>
      <dsp:txXfrm>
        <a:off x="2978781" y="1458924"/>
        <a:ext cx="1476890" cy="711746"/>
      </dsp:txXfrm>
    </dsp:sp>
    <dsp:sp modelId="{F4CA347B-2730-4761-B2B4-C02C33B0E580}">
      <dsp:nvSpPr>
        <dsp:cNvPr id="0" name=""/>
        <dsp:cNvSpPr/>
      </dsp:nvSpPr>
      <dsp:spPr>
        <a:xfrm>
          <a:off x="3837805"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BF5656F-92DF-4C7C-B5AE-0762391B29D7}">
      <dsp:nvSpPr>
        <dsp:cNvPr id="0" name=""/>
        <dsp:cNvSpPr/>
      </dsp:nvSpPr>
      <dsp:spPr>
        <a:xfrm rot="18900000">
          <a:off x="4256424"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Model Building</a:t>
          </a:r>
          <a:endParaRPr lang="en-AU" sz="1800" b="1" kern="1200" dirty="0"/>
        </a:p>
      </dsp:txBody>
      <dsp:txXfrm>
        <a:off x="4256424" y="1458924"/>
        <a:ext cx="1476890" cy="711746"/>
      </dsp:txXfrm>
    </dsp:sp>
    <dsp:sp modelId="{1840D8CE-37A4-437C-9B62-D216ACF0BAE2}">
      <dsp:nvSpPr>
        <dsp:cNvPr id="0" name=""/>
        <dsp:cNvSpPr/>
      </dsp:nvSpPr>
      <dsp:spPr>
        <a:xfrm>
          <a:off x="5115449"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E844016-E80D-4CAD-B228-FB490745E8AE}">
      <dsp:nvSpPr>
        <dsp:cNvPr id="0" name=""/>
        <dsp:cNvSpPr/>
      </dsp:nvSpPr>
      <dsp:spPr>
        <a:xfrm rot="18900000">
          <a:off x="5534068"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Model Evaluation</a:t>
          </a:r>
          <a:endParaRPr lang="en-AU" sz="1800" b="1" kern="1200" dirty="0"/>
        </a:p>
      </dsp:txBody>
      <dsp:txXfrm>
        <a:off x="5534068" y="1458924"/>
        <a:ext cx="1476890" cy="7117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4/19/2022</a:t>
            </a:fld>
            <a:endParaRPr lang="en-US" dirty="0"/>
          </a:p>
        </p:txBody>
      </p:sp>
      <p:sp>
        <p:nvSpPr>
          <p:cNvPr id="4" name="Footer Placeholder 3">
            <a:extLst>
              <a:ext uri="{FF2B5EF4-FFF2-40B4-BE49-F238E27FC236}">
                <a16:creationId xmlns=""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17543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20531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87220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110327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61638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dirty="0"/>
          </a:p>
        </p:txBody>
      </p:sp>
    </p:spTree>
    <p:extLst>
      <p:ext uri="{BB962C8B-B14F-4D97-AF65-F5344CB8AC3E}">
        <p14:creationId xmlns:p14="http://schemas.microsoft.com/office/powerpoint/2010/main" val="27959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16</a:t>
            </a:fld>
            <a:endParaRPr lang="en-US" dirty="0"/>
          </a:p>
        </p:txBody>
      </p:sp>
    </p:spTree>
    <p:extLst>
      <p:ext uri="{BB962C8B-B14F-4D97-AF65-F5344CB8AC3E}">
        <p14:creationId xmlns:p14="http://schemas.microsoft.com/office/powerpoint/2010/main" val="41170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17</a:t>
            </a:fld>
            <a:endParaRPr lang="en-US" dirty="0"/>
          </a:p>
        </p:txBody>
      </p:sp>
    </p:spTree>
    <p:extLst>
      <p:ext uri="{BB962C8B-B14F-4D97-AF65-F5344CB8AC3E}">
        <p14:creationId xmlns:p14="http://schemas.microsoft.com/office/powerpoint/2010/main" val="161854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2888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61339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29095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340323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6638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4/19/2022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4/19/2022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4/19/2022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4/19/2022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1078391"/>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Share Portfolio Prediction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2809103"/>
            <a:ext cx="4486656" cy="3739978"/>
          </a:xfrm>
        </p:spPr>
        <p:txBody>
          <a:bodyPr>
            <a:normAutofit/>
          </a:bodyPr>
          <a:lstStyle/>
          <a:p>
            <a:pPr algn="l"/>
            <a:r>
              <a:rPr lang="en-US" sz="1800" dirty="0" smtClean="0">
                <a:solidFill>
                  <a:schemeClr val="tx1"/>
                </a:solidFill>
              </a:rPr>
              <a:t>Stakeholders:</a:t>
            </a:r>
          </a:p>
          <a:p>
            <a:pPr marL="285750" indent="-285750" algn="l">
              <a:buFont typeface="Arial" panose="020B0604020202020204" pitchFamily="34" charset="0"/>
              <a:buChar char="•"/>
            </a:pPr>
            <a:r>
              <a:rPr lang="en-US" sz="1400" dirty="0">
                <a:solidFill>
                  <a:schemeClr val="tx1"/>
                </a:solidFill>
              </a:rPr>
              <a:t>Charles </a:t>
            </a:r>
            <a:r>
              <a:rPr lang="en-US" sz="1400" dirty="0" smtClean="0">
                <a:solidFill>
                  <a:schemeClr val="tx1"/>
                </a:solidFill>
              </a:rPr>
              <a:t>Franklin (CEO)</a:t>
            </a:r>
            <a:endParaRPr lang="en-US" sz="1400" dirty="0">
              <a:solidFill>
                <a:schemeClr val="tx1"/>
              </a:solidFill>
            </a:endParaRPr>
          </a:p>
          <a:p>
            <a:pPr marL="285750" indent="-285750" algn="l">
              <a:buFont typeface="Arial" panose="020B0604020202020204" pitchFamily="34" charset="0"/>
              <a:buChar char="•"/>
            </a:pPr>
            <a:r>
              <a:rPr lang="en-US" sz="1400" dirty="0" smtClean="0">
                <a:solidFill>
                  <a:schemeClr val="tx1"/>
                </a:solidFill>
              </a:rPr>
              <a:t>Flynn Minder (Operations Manager)</a:t>
            </a:r>
          </a:p>
          <a:p>
            <a:pPr marL="285750" indent="-285750" algn="l">
              <a:buFont typeface="Arial" panose="020B0604020202020204" pitchFamily="34" charset="0"/>
              <a:buChar char="•"/>
            </a:pPr>
            <a:r>
              <a:rPr lang="en-US" sz="1400" dirty="0" smtClean="0">
                <a:solidFill>
                  <a:schemeClr val="tx1"/>
                </a:solidFill>
              </a:rPr>
              <a:t>Andrew Hooper (Head of Trading)</a:t>
            </a:r>
          </a:p>
          <a:p>
            <a:pPr marL="285750" indent="-285750" algn="l">
              <a:buFont typeface="Arial" panose="020B0604020202020204" pitchFamily="34" charset="0"/>
              <a:buChar char="•"/>
            </a:pPr>
            <a:endParaRPr lang="en-US" sz="1400" dirty="0">
              <a:solidFill>
                <a:schemeClr val="tx1"/>
              </a:solidFill>
            </a:endParaRPr>
          </a:p>
          <a:p>
            <a:pPr algn="l"/>
            <a:endParaRPr lang="en-US" sz="1400" dirty="0">
              <a:solidFill>
                <a:schemeClr val="tx1"/>
              </a:solidFill>
            </a:endParaRPr>
          </a:p>
          <a:p>
            <a:pPr algn="l"/>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r>
              <a:rPr lang="en-US" sz="1400" dirty="0" smtClean="0">
                <a:solidFill>
                  <a:schemeClr val="tx1"/>
                </a:solidFill>
              </a:rPr>
              <a:t>Presented </a:t>
            </a:r>
            <a:r>
              <a:rPr lang="en-US" sz="1400" dirty="0">
                <a:solidFill>
                  <a:schemeClr val="tx1"/>
                </a:solidFill>
              </a:rPr>
              <a:t>by:</a:t>
            </a:r>
            <a:br>
              <a:rPr lang="en-US" sz="1400" dirty="0">
                <a:solidFill>
                  <a:schemeClr val="tx1"/>
                </a:solidFill>
              </a:rPr>
            </a:br>
            <a:r>
              <a:rPr lang="en-US" sz="1400" dirty="0">
                <a:solidFill>
                  <a:schemeClr val="tx1"/>
                </a:solidFill>
              </a:rPr>
              <a:t>Bernd Edlinger (Data Scientist)</a:t>
            </a:r>
          </a:p>
          <a:p>
            <a:pPr algn="l"/>
            <a:endParaRPr lang="en-US" sz="1400" dirty="0">
              <a:solidFill>
                <a:schemeClr val="tx1"/>
              </a:solidFill>
            </a:endParaRPr>
          </a:p>
        </p:txBody>
      </p:sp>
      <p:pic>
        <p:nvPicPr>
          <p:cNvPr id="5" name="Picture 4" descr="Finance trade numbers">
            <a:extLst>
              <a:ext uri="{FF2B5EF4-FFF2-40B4-BE49-F238E27FC236}">
                <a16:creationId xmlns=""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Stock Data Exploration</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007929"/>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Here we have a graph of the Microsoft share price from 2008 to 2018</a:t>
            </a:r>
          </a:p>
          <a:p>
            <a:pPr marL="285750" indent="-285750" algn="l">
              <a:buFont typeface="Wingdings" panose="05000000000000000000" pitchFamily="2" charset="2"/>
              <a:buChar char="§"/>
            </a:pPr>
            <a:r>
              <a:rPr lang="en-US" sz="1400" dirty="0" smtClean="0">
                <a:solidFill>
                  <a:srgbClr val="FFFFFF"/>
                </a:solidFill>
              </a:rPr>
              <a:t>There is clearly an upward trend here</a:t>
            </a:r>
          </a:p>
          <a:p>
            <a:pPr marL="285750" indent="-285750" algn="l">
              <a:buFont typeface="Wingdings" panose="05000000000000000000" pitchFamily="2" charset="2"/>
              <a:buChar char="§"/>
            </a:pPr>
            <a:r>
              <a:rPr lang="en-US" sz="1400" dirty="0" smtClean="0">
                <a:solidFill>
                  <a:srgbClr val="FFFFFF"/>
                </a:solidFill>
              </a:rPr>
              <a:t>This upward trend is confirmed in the upward trending mean on the second graph</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451" y="-118863"/>
            <a:ext cx="4705392" cy="37643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451" y="3011515"/>
            <a:ext cx="4808107" cy="3846485"/>
          </a:xfrm>
          <a:prstGeom prst="rect">
            <a:avLst/>
          </a:prstGeom>
        </p:spPr>
      </p:pic>
    </p:spTree>
    <p:extLst>
      <p:ext uri="{BB962C8B-B14F-4D97-AF65-F5344CB8AC3E}">
        <p14:creationId xmlns:p14="http://schemas.microsoft.com/office/powerpoint/2010/main" val="3760296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Visualize the time series data </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288015"/>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Time series decomposition helps us to better analyze the data and explore different ways to solve the problems</a:t>
            </a:r>
          </a:p>
          <a:p>
            <a:pPr marL="285750" indent="-285750" algn="l">
              <a:buFont typeface="Wingdings" panose="05000000000000000000" pitchFamily="2" charset="2"/>
              <a:buChar char="§"/>
            </a:pPr>
            <a:r>
              <a:rPr lang="en-US" sz="1400" dirty="0" smtClean="0">
                <a:solidFill>
                  <a:srgbClr val="FFFFFF"/>
                </a:solidFill>
              </a:rPr>
              <a:t>Once again we can see there is a clear trend which lets us know the data is not stationary</a:t>
            </a:r>
          </a:p>
          <a:p>
            <a:pPr marL="285750" indent="-285750" algn="l">
              <a:buFont typeface="Wingdings" panose="05000000000000000000" pitchFamily="2" charset="2"/>
              <a:buChar char="§"/>
            </a:pPr>
            <a:r>
              <a:rPr lang="en-US" sz="1400" dirty="0" smtClean="0">
                <a:solidFill>
                  <a:srgbClr val="FFFFFF"/>
                </a:solidFill>
              </a:rPr>
              <a:t>There seems to be a pattern in the seasonal window which is why SARIMA was used and produced better results than ARIMA</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61" y="939114"/>
            <a:ext cx="7928539" cy="4228554"/>
          </a:xfrm>
          <a:prstGeom prst="rect">
            <a:avLst/>
          </a:prstGeom>
        </p:spPr>
      </p:pic>
    </p:spTree>
    <p:extLst>
      <p:ext uri="{BB962C8B-B14F-4D97-AF65-F5344CB8AC3E}">
        <p14:creationId xmlns:p14="http://schemas.microsoft.com/office/powerpoint/2010/main" val="2423164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smtClean="0">
                <a:solidFill>
                  <a:srgbClr val="FFFFFF"/>
                </a:solidFill>
              </a:rPr>
              <a:t>The Dicky-Fuller Test and Differencing</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it is very clear the data was not stationary we had to introduce differencing</a:t>
            </a:r>
          </a:p>
          <a:p>
            <a:pPr marL="285750" indent="-285750" algn="l">
              <a:buFont typeface="Wingdings" panose="05000000000000000000" pitchFamily="2" charset="2"/>
              <a:buChar char="§"/>
            </a:pPr>
            <a:r>
              <a:rPr lang="en-US" sz="1400" dirty="0" smtClean="0">
                <a:solidFill>
                  <a:srgbClr val="FFFFFF"/>
                </a:solidFill>
              </a:rPr>
              <a:t>Once the data has been differenced we used the dicky-fuller test to see if it is stationary (p-value has to be &lt;= 0.05)</a:t>
            </a:r>
          </a:p>
          <a:p>
            <a:pPr marL="285750" indent="-285750" algn="l">
              <a:buFont typeface="Wingdings" panose="05000000000000000000" pitchFamily="2" charset="2"/>
              <a:buChar char="§"/>
            </a:pPr>
            <a:r>
              <a:rPr lang="en-US" sz="1400" dirty="0" smtClean="0">
                <a:solidFill>
                  <a:srgbClr val="FFFFFF"/>
                </a:solidFill>
              </a:rPr>
              <a:t>If the data is still not stationary apply differencing again</a:t>
            </a:r>
          </a:p>
          <a:p>
            <a:pPr marL="285750" indent="-285750" algn="l">
              <a:buFont typeface="Wingdings" panose="05000000000000000000" pitchFamily="2" charset="2"/>
              <a:buChar char="§"/>
            </a:pPr>
            <a:r>
              <a:rPr lang="en-US" sz="1400" dirty="0" smtClean="0">
                <a:solidFill>
                  <a:srgbClr val="FFFFFF"/>
                </a:solidFill>
              </a:rPr>
              <a:t>As can be seen in the attached image and Dicky-fuller test our data is now stationary</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291" y="181233"/>
            <a:ext cx="5344298" cy="4275438"/>
          </a:xfrm>
          <a:prstGeom prst="rect">
            <a:avLst/>
          </a:prstGeom>
        </p:spPr>
      </p:pic>
      <p:pic>
        <p:nvPicPr>
          <p:cNvPr id="5" name="Picture 4"/>
          <p:cNvPicPr>
            <a:picLocks noChangeAspect="1"/>
          </p:cNvPicPr>
          <p:nvPr/>
        </p:nvPicPr>
        <p:blipFill>
          <a:blip r:embed="rId4"/>
          <a:stretch>
            <a:fillRect/>
          </a:stretch>
        </p:blipFill>
        <p:spPr>
          <a:xfrm>
            <a:off x="6734690" y="4754284"/>
            <a:ext cx="2857500" cy="1257300"/>
          </a:xfrm>
          <a:prstGeom prst="rect">
            <a:avLst/>
          </a:prstGeom>
        </p:spPr>
      </p:pic>
    </p:spTree>
    <p:extLst>
      <p:ext uri="{BB962C8B-B14F-4D97-AF65-F5344CB8AC3E}">
        <p14:creationId xmlns:p14="http://schemas.microsoft.com/office/powerpoint/2010/main" val="203266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Now that the data is stationary we build the model</a:t>
            </a:r>
          </a:p>
          <a:p>
            <a:pPr marL="285750" indent="-285750" algn="l">
              <a:buFont typeface="Wingdings" panose="05000000000000000000" pitchFamily="2" charset="2"/>
              <a:buChar char="§"/>
            </a:pPr>
            <a:r>
              <a:rPr lang="en-US" sz="1400" dirty="0" smtClean="0">
                <a:solidFill>
                  <a:srgbClr val="FFFFFF"/>
                </a:solidFill>
              </a:rPr>
              <a:t>We </a:t>
            </a:r>
            <a:r>
              <a:rPr lang="en-US" sz="1400" dirty="0" smtClean="0">
                <a:solidFill>
                  <a:srgbClr val="FFFFFF"/>
                </a:solidFill>
              </a:rPr>
              <a:t>used </a:t>
            </a:r>
            <a:r>
              <a:rPr lang="en-US" sz="1400" dirty="0" smtClean="0">
                <a:solidFill>
                  <a:srgbClr val="FFFFFF"/>
                </a:solidFill>
              </a:rPr>
              <a:t>the SARIMA model</a:t>
            </a:r>
          </a:p>
          <a:p>
            <a:pPr marL="285750" indent="-285750" algn="l">
              <a:buFont typeface="Wingdings" panose="05000000000000000000" pitchFamily="2" charset="2"/>
              <a:buChar char="§"/>
            </a:pPr>
            <a:r>
              <a:rPr lang="en-US" sz="1400" dirty="0" smtClean="0">
                <a:solidFill>
                  <a:srgbClr val="FFFFFF"/>
                </a:solidFill>
              </a:rPr>
              <a:t>Before we can predict the future performance we have to test it against existing data</a:t>
            </a:r>
          </a:p>
          <a:p>
            <a:pPr marL="285750" indent="-285750" algn="l">
              <a:buFont typeface="Wingdings" panose="05000000000000000000" pitchFamily="2" charset="2"/>
              <a:buChar char="§"/>
            </a:pPr>
            <a:r>
              <a:rPr lang="en-US" sz="1400" dirty="0" smtClean="0">
                <a:solidFill>
                  <a:srgbClr val="FFFFFF"/>
                </a:solidFill>
              </a:rPr>
              <a:t>The attached chart shows us that the forecast on the data is fairly accurate</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915" y="768178"/>
            <a:ext cx="7982465" cy="5321643"/>
          </a:xfrm>
          <a:prstGeom prst="rect">
            <a:avLst/>
          </a:prstGeom>
        </p:spPr>
      </p:pic>
    </p:spTree>
    <p:extLst>
      <p:ext uri="{BB962C8B-B14F-4D97-AF65-F5344CB8AC3E}">
        <p14:creationId xmlns:p14="http://schemas.microsoft.com/office/powerpoint/2010/main" val="2714176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just">
              <a:buFont typeface="Wingdings" panose="05000000000000000000" pitchFamily="2" charset="2"/>
              <a:buChar char="§"/>
            </a:pPr>
            <a:r>
              <a:rPr lang="en-US" sz="1400" dirty="0" smtClean="0">
                <a:solidFill>
                  <a:srgbClr val="FFFFFF"/>
                </a:solidFill>
              </a:rPr>
              <a:t>Now that we can see our forecast is accurate we want to see if we can predict future price movements as well</a:t>
            </a:r>
          </a:p>
          <a:p>
            <a:pPr marL="285750" indent="-285750" algn="just">
              <a:buFont typeface="Wingdings" panose="05000000000000000000" pitchFamily="2" charset="2"/>
              <a:buChar char="§"/>
            </a:pPr>
            <a:r>
              <a:rPr lang="en-US" sz="1400" dirty="0" smtClean="0">
                <a:solidFill>
                  <a:srgbClr val="FFFFFF"/>
                </a:solidFill>
              </a:rPr>
              <a:t>First thing we have to do is create future dates for our prediction</a:t>
            </a:r>
          </a:p>
          <a:p>
            <a:pPr marL="285750" indent="-285750" algn="just">
              <a:buFont typeface="Wingdings" panose="05000000000000000000" pitchFamily="2" charset="2"/>
              <a:buChar char="§"/>
            </a:pPr>
            <a:r>
              <a:rPr lang="en-US" sz="1400" dirty="0" smtClean="0">
                <a:solidFill>
                  <a:srgbClr val="FFFFFF"/>
                </a:solidFill>
              </a:rPr>
              <a:t>We then use the same </a:t>
            </a:r>
            <a:r>
              <a:rPr lang="en-US" sz="1400" dirty="0" smtClean="0">
                <a:solidFill>
                  <a:srgbClr val="FFFFFF"/>
                </a:solidFill>
              </a:rPr>
              <a:t>prediction method we </a:t>
            </a:r>
            <a:r>
              <a:rPr lang="en-US" sz="1400" dirty="0" smtClean="0">
                <a:solidFill>
                  <a:srgbClr val="FFFFFF"/>
                </a:solidFill>
              </a:rPr>
              <a:t>used on the previous graph </a:t>
            </a:r>
            <a:r>
              <a:rPr lang="en-US" sz="1400" dirty="0" smtClean="0">
                <a:solidFill>
                  <a:srgbClr val="FFFFFF"/>
                </a:solidFill>
              </a:rPr>
              <a:t>on</a:t>
            </a:r>
            <a:r>
              <a:rPr lang="en-US" sz="1400" dirty="0" smtClean="0">
                <a:solidFill>
                  <a:srgbClr val="FFFFFF"/>
                </a:solidFill>
              </a:rPr>
              <a:t> </a:t>
            </a:r>
            <a:r>
              <a:rPr lang="en-US" sz="1400" dirty="0" smtClean="0">
                <a:solidFill>
                  <a:srgbClr val="FFFFFF"/>
                </a:solidFill>
              </a:rPr>
              <a:t>the new dates we created</a:t>
            </a:r>
          </a:p>
          <a:p>
            <a:pPr marL="285750" indent="-285750" algn="just">
              <a:buFont typeface="Wingdings" panose="05000000000000000000" pitchFamily="2" charset="2"/>
              <a:buChar char="§"/>
            </a:pPr>
            <a:r>
              <a:rPr lang="en-US" sz="1400" dirty="0" smtClean="0">
                <a:solidFill>
                  <a:srgbClr val="FFFFFF"/>
                </a:solidFill>
              </a:rPr>
              <a:t>The blue line indicates </a:t>
            </a:r>
            <a:r>
              <a:rPr lang="en-US" sz="1400" dirty="0" smtClean="0">
                <a:solidFill>
                  <a:srgbClr val="FFFFFF"/>
                </a:solidFill>
              </a:rPr>
              <a:t>historical </a:t>
            </a:r>
            <a:r>
              <a:rPr lang="en-US" sz="1400" dirty="0" smtClean="0">
                <a:solidFill>
                  <a:srgbClr val="FFFFFF"/>
                </a:solidFill>
              </a:rPr>
              <a:t>share </a:t>
            </a:r>
            <a:r>
              <a:rPr lang="en-US" sz="1400" dirty="0" smtClean="0">
                <a:solidFill>
                  <a:srgbClr val="FFFFFF"/>
                </a:solidFill>
              </a:rPr>
              <a:t>prices and the </a:t>
            </a:r>
            <a:r>
              <a:rPr lang="en-US" sz="1400" dirty="0" smtClean="0">
                <a:solidFill>
                  <a:srgbClr val="FFFFFF"/>
                </a:solidFill>
              </a:rPr>
              <a:t>orange line represents the future price projection</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481" y="508467"/>
            <a:ext cx="7301333" cy="5841066"/>
          </a:xfrm>
          <a:prstGeom prst="rect">
            <a:avLst/>
          </a:prstGeom>
        </p:spPr>
      </p:pic>
    </p:spTree>
    <p:extLst>
      <p:ext uri="{BB962C8B-B14F-4D97-AF65-F5344CB8AC3E}">
        <p14:creationId xmlns:p14="http://schemas.microsoft.com/office/powerpoint/2010/main" val="1625614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mentioned earlier, we have only shown the forecast for Microsoft but we used the same process for all four stocks</a:t>
            </a:r>
          </a:p>
          <a:p>
            <a:pPr marL="285750" indent="-285750" algn="l">
              <a:buFont typeface="Wingdings" panose="05000000000000000000" pitchFamily="2" charset="2"/>
              <a:buChar char="§"/>
            </a:pPr>
            <a:r>
              <a:rPr lang="en-US" sz="1400" dirty="0" smtClean="0">
                <a:solidFill>
                  <a:srgbClr val="FFFFFF"/>
                </a:solidFill>
              </a:rPr>
              <a:t>Attached are the projection images for all four of them</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267" y="142627"/>
            <a:ext cx="3977387" cy="31819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343" y="142136"/>
            <a:ext cx="3978000" cy="3182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3640" y="3181908"/>
            <a:ext cx="3978000" cy="31824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055" y="3181417"/>
            <a:ext cx="3978000" cy="3182400"/>
          </a:xfrm>
          <a:prstGeom prst="rect">
            <a:avLst/>
          </a:prstGeom>
        </p:spPr>
      </p:pic>
    </p:spTree>
    <p:extLst>
      <p:ext uri="{BB962C8B-B14F-4D97-AF65-F5344CB8AC3E}">
        <p14:creationId xmlns:p14="http://schemas.microsoft.com/office/powerpoint/2010/main" val="3694158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40288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Model Evaluation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1814461"/>
            <a:ext cx="4486656" cy="1035832"/>
          </a:xfrm>
        </p:spPr>
        <p:txBody>
          <a:bodyPr>
            <a:normAutofit fontScale="25000" lnSpcReduction="20000"/>
          </a:bodyPr>
          <a:lstStyle/>
          <a:p>
            <a:pPr marL="285750" indent="-285750" algn="l">
              <a:buFont typeface="Arial" panose="020B0604020202020204" pitchFamily="34" charset="0"/>
              <a:buChar char="•"/>
            </a:pPr>
            <a:endParaRPr lang="en-US" sz="1400" dirty="0">
              <a:solidFill>
                <a:schemeClr val="tx1"/>
              </a:solidFill>
            </a:endParaRPr>
          </a:p>
          <a:p>
            <a:pPr algn="l"/>
            <a:r>
              <a:rPr lang="en-US" sz="5600" dirty="0" smtClean="0">
                <a:solidFill>
                  <a:schemeClr val="tx1"/>
                </a:solidFill>
              </a:rPr>
              <a:t>Below we have attached our prediction for the individual stocks well as the predicted performance of the portfolio from April 2018 to January 2020. The figures are worked out from the last day of the historical data to the last day of the forecast prediction</a:t>
            </a:r>
            <a:endParaRPr lang="en-US" sz="5600" dirty="0">
              <a:solidFill>
                <a:schemeClr val="tx1"/>
              </a:solidFill>
            </a:endParaRPr>
          </a:p>
          <a:p>
            <a:pPr algn="l"/>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endParaRPr lang="en-US" sz="1400" dirty="0">
              <a:solidFill>
                <a:schemeClr val="tx1"/>
              </a:solidFill>
            </a:endParaRPr>
          </a:p>
          <a:p>
            <a:pPr algn="l"/>
            <a:endParaRPr lang="en-US" sz="1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44643698"/>
              </p:ext>
            </p:extLst>
          </p:nvPr>
        </p:nvGraphicFramePr>
        <p:xfrm>
          <a:off x="350108" y="3030760"/>
          <a:ext cx="5395784" cy="3108960"/>
        </p:xfrm>
        <a:graphic>
          <a:graphicData uri="http://schemas.openxmlformats.org/drawingml/2006/table">
            <a:tbl>
              <a:tblPr firstRow="1" bandRow="1">
                <a:tableStyleId>{5C22544A-7EE6-4342-B048-85BDC9FD1C3A}</a:tableStyleId>
              </a:tblPr>
              <a:tblGrid>
                <a:gridCol w="889686"/>
                <a:gridCol w="897925"/>
                <a:gridCol w="881449"/>
                <a:gridCol w="840259"/>
                <a:gridCol w="889687"/>
                <a:gridCol w="996778"/>
              </a:tblGrid>
              <a:tr h="370840">
                <a:tc>
                  <a:txBody>
                    <a:bodyPr/>
                    <a:lstStyle/>
                    <a:p>
                      <a:endParaRPr lang="en-AU" sz="1200" dirty="0"/>
                    </a:p>
                  </a:txBody>
                  <a:tcPr/>
                </a:tc>
                <a:tc>
                  <a:txBody>
                    <a:bodyPr/>
                    <a:lstStyle/>
                    <a:p>
                      <a:r>
                        <a:rPr lang="en-AU" sz="1200" dirty="0" smtClean="0"/>
                        <a:t>Microsoft</a:t>
                      </a:r>
                      <a:endParaRPr lang="en-AU" sz="1200" dirty="0"/>
                    </a:p>
                  </a:txBody>
                  <a:tcPr/>
                </a:tc>
                <a:tc>
                  <a:txBody>
                    <a:bodyPr/>
                    <a:lstStyle/>
                    <a:p>
                      <a:r>
                        <a:rPr lang="en-AU" sz="1400" dirty="0" smtClean="0"/>
                        <a:t>Cisco</a:t>
                      </a:r>
                      <a:endParaRPr lang="en-AU" sz="1400" dirty="0"/>
                    </a:p>
                  </a:txBody>
                  <a:tcPr/>
                </a:tc>
                <a:tc>
                  <a:txBody>
                    <a:bodyPr/>
                    <a:lstStyle/>
                    <a:p>
                      <a:r>
                        <a:rPr lang="en-AU" sz="1200" dirty="0" smtClean="0"/>
                        <a:t>IBM</a:t>
                      </a:r>
                      <a:endParaRPr lang="en-AU" sz="1200" dirty="0"/>
                    </a:p>
                  </a:txBody>
                  <a:tcPr/>
                </a:tc>
                <a:tc>
                  <a:txBody>
                    <a:bodyPr/>
                    <a:lstStyle/>
                    <a:p>
                      <a:r>
                        <a:rPr lang="en-AU" sz="1200" dirty="0" smtClean="0"/>
                        <a:t>Amazon</a:t>
                      </a:r>
                      <a:endParaRPr lang="en-AU" sz="1200" dirty="0"/>
                    </a:p>
                  </a:txBody>
                  <a:tcPr/>
                </a:tc>
                <a:tc>
                  <a:txBody>
                    <a:bodyPr/>
                    <a:lstStyle/>
                    <a:p>
                      <a:r>
                        <a:rPr lang="en-AU" sz="1200" dirty="0" smtClean="0"/>
                        <a:t>Total Portfolio</a:t>
                      </a:r>
                      <a:endParaRPr lang="en-AU" sz="1200" dirty="0"/>
                    </a:p>
                  </a:txBody>
                  <a:tcPr/>
                </a:tc>
              </a:tr>
              <a:tr h="370840">
                <a:tc>
                  <a:txBody>
                    <a:bodyPr/>
                    <a:lstStyle/>
                    <a:p>
                      <a:r>
                        <a:rPr lang="en-AU" sz="1200" dirty="0" smtClean="0"/>
                        <a:t>Last Historical Price</a:t>
                      </a:r>
                      <a:endParaRPr lang="en-AU" sz="1200" dirty="0"/>
                    </a:p>
                  </a:txBody>
                  <a:tcPr/>
                </a:tc>
                <a:tc>
                  <a:txBody>
                    <a:bodyPr/>
                    <a:lstStyle/>
                    <a:p>
                      <a:r>
                        <a:rPr lang="en-AU" sz="1200" dirty="0" smtClean="0"/>
                        <a:t>$91.27</a:t>
                      </a:r>
                      <a:endParaRPr lang="en-AU" sz="1200" dirty="0"/>
                    </a:p>
                  </a:txBody>
                  <a:tcPr/>
                </a:tc>
                <a:tc>
                  <a:txBody>
                    <a:bodyPr/>
                    <a:lstStyle/>
                    <a:p>
                      <a:r>
                        <a:rPr lang="en-AU" sz="1200" dirty="0" smtClean="0"/>
                        <a:t>$42.89</a:t>
                      </a:r>
                      <a:endParaRPr lang="en-AU" sz="1200" dirty="0"/>
                    </a:p>
                  </a:txBody>
                  <a:tcPr/>
                </a:tc>
                <a:tc>
                  <a:txBody>
                    <a:bodyPr/>
                    <a:lstStyle/>
                    <a:p>
                      <a:r>
                        <a:rPr lang="en-AU" sz="1200" dirty="0" smtClean="0"/>
                        <a:t>$146.68</a:t>
                      </a:r>
                      <a:endParaRPr lang="en-AU" sz="1200" dirty="0"/>
                    </a:p>
                  </a:txBody>
                  <a:tcPr/>
                </a:tc>
                <a:tc>
                  <a:txBody>
                    <a:bodyPr/>
                    <a:lstStyle/>
                    <a:p>
                      <a:r>
                        <a:rPr lang="en-AU" sz="1200" dirty="0" smtClean="0"/>
                        <a:t>$1447.34</a:t>
                      </a:r>
                      <a:endParaRPr lang="en-AU" sz="1200" dirty="0"/>
                    </a:p>
                  </a:txBody>
                  <a:tcPr/>
                </a:tc>
                <a:tc>
                  <a:txBody>
                    <a:bodyPr/>
                    <a:lstStyle/>
                    <a:p>
                      <a:endParaRPr lang="en-AU" dirty="0"/>
                    </a:p>
                  </a:txBody>
                  <a:tcPr/>
                </a:tc>
              </a:tr>
              <a:tr h="370840">
                <a:tc>
                  <a:txBody>
                    <a:bodyPr/>
                    <a:lstStyle/>
                    <a:p>
                      <a:r>
                        <a:rPr lang="en-AU" sz="1200" dirty="0" smtClean="0"/>
                        <a:t>2 Year Forecast Price</a:t>
                      </a:r>
                      <a:endParaRPr lang="en-AU" sz="1200" dirty="0"/>
                    </a:p>
                  </a:txBody>
                  <a:tcPr/>
                </a:tc>
                <a:tc>
                  <a:txBody>
                    <a:bodyPr/>
                    <a:lstStyle/>
                    <a:p>
                      <a:r>
                        <a:rPr lang="en-AU" sz="1200" dirty="0" smtClean="0"/>
                        <a:t>$115.29</a:t>
                      </a:r>
                      <a:endParaRPr lang="en-AU" sz="1200" dirty="0"/>
                    </a:p>
                  </a:txBody>
                  <a:tcPr/>
                </a:tc>
                <a:tc>
                  <a:txBody>
                    <a:bodyPr/>
                    <a:lstStyle/>
                    <a:p>
                      <a:r>
                        <a:rPr lang="en-AU" sz="1200" dirty="0" smtClean="0"/>
                        <a:t>$47.78</a:t>
                      </a:r>
                      <a:endParaRPr lang="en-AU" sz="1200" dirty="0"/>
                    </a:p>
                  </a:txBody>
                  <a:tcPr/>
                </a:tc>
                <a:tc>
                  <a:txBody>
                    <a:bodyPr/>
                    <a:lstStyle/>
                    <a:p>
                      <a:r>
                        <a:rPr lang="en-AU" sz="1200" dirty="0" smtClean="0"/>
                        <a:t>$149.11</a:t>
                      </a:r>
                      <a:endParaRPr lang="en-AU" sz="1200" dirty="0"/>
                    </a:p>
                  </a:txBody>
                  <a:tcPr/>
                </a:tc>
                <a:tc>
                  <a:txBody>
                    <a:bodyPr/>
                    <a:lstStyle/>
                    <a:p>
                      <a:r>
                        <a:rPr lang="en-AU" sz="1200" dirty="0" smtClean="0"/>
                        <a:t>$2034.64</a:t>
                      </a:r>
                      <a:endParaRPr lang="en-AU" sz="1200" dirty="0"/>
                    </a:p>
                  </a:txBody>
                  <a:tcPr/>
                </a:tc>
                <a:tc>
                  <a:txBody>
                    <a:bodyPr/>
                    <a:lstStyle/>
                    <a:p>
                      <a:endParaRPr lang="en-AU" dirty="0"/>
                    </a:p>
                  </a:txBody>
                  <a:tcPr/>
                </a:tc>
              </a:tr>
              <a:tr h="370840">
                <a:tc>
                  <a:txBody>
                    <a:bodyPr/>
                    <a:lstStyle/>
                    <a:p>
                      <a:r>
                        <a:rPr lang="en-AU" sz="1200" dirty="0" smtClean="0"/>
                        <a:t>Initial Investment</a:t>
                      </a:r>
                      <a:endParaRPr lang="en-AU" sz="1200" dirty="0"/>
                    </a:p>
                  </a:txBody>
                  <a:tcPr/>
                </a:tc>
                <a:tc>
                  <a:txBody>
                    <a:bodyPr/>
                    <a:lstStyle/>
                    <a:p>
                      <a:r>
                        <a:rPr lang="en-AU" sz="1200" dirty="0" smtClean="0"/>
                        <a:t>$300,000</a:t>
                      </a:r>
                      <a:endParaRPr lang="en-AU" sz="1200" dirty="0"/>
                    </a:p>
                  </a:txBody>
                  <a:tcPr/>
                </a:tc>
                <a:tc>
                  <a:txBody>
                    <a:bodyPr/>
                    <a:lstStyle/>
                    <a:p>
                      <a:r>
                        <a:rPr lang="en-AU" sz="1200" kern="1200" dirty="0" smtClean="0">
                          <a:solidFill>
                            <a:schemeClr val="dk1"/>
                          </a:solidFill>
                          <a:latin typeface="+mn-lt"/>
                          <a:ea typeface="+mn-ea"/>
                          <a:cs typeface="+mn-cs"/>
                        </a:rPr>
                        <a:t>$400,000</a:t>
                      </a:r>
                      <a:endParaRPr lang="en-AU" sz="1200" kern="1200" dirty="0">
                        <a:solidFill>
                          <a:schemeClr val="dk1"/>
                        </a:solidFill>
                        <a:latin typeface="+mn-lt"/>
                        <a:ea typeface="+mn-ea"/>
                        <a:cs typeface="+mn-cs"/>
                      </a:endParaRPr>
                    </a:p>
                  </a:txBody>
                  <a:tcPr/>
                </a:tc>
                <a:tc>
                  <a:txBody>
                    <a:bodyPr/>
                    <a:lstStyle/>
                    <a:p>
                      <a:r>
                        <a:rPr lang="en-AU" sz="1200" dirty="0" smtClean="0"/>
                        <a:t>$200,000</a:t>
                      </a:r>
                      <a:endParaRPr lang="en-AU" sz="1200" dirty="0"/>
                    </a:p>
                  </a:txBody>
                  <a:tcPr/>
                </a:tc>
                <a:tc>
                  <a:txBody>
                    <a:bodyPr/>
                    <a:lstStyle/>
                    <a:p>
                      <a:r>
                        <a:rPr lang="en-AU" sz="1200" dirty="0" smtClean="0"/>
                        <a:t>$100,000</a:t>
                      </a:r>
                      <a:endParaRPr lang="en-AU" sz="1200" dirty="0"/>
                    </a:p>
                  </a:txBody>
                  <a:tcPr/>
                </a:tc>
                <a:tc>
                  <a:txBody>
                    <a:bodyPr/>
                    <a:lstStyle/>
                    <a:p>
                      <a:r>
                        <a:rPr lang="en-AU" sz="1200" dirty="0" smtClean="0"/>
                        <a:t>$1,000,000</a:t>
                      </a:r>
                      <a:endParaRPr lang="en-AU" sz="1200" dirty="0"/>
                    </a:p>
                  </a:txBody>
                  <a:tcPr/>
                </a:tc>
              </a:tr>
              <a:tr h="370840">
                <a:tc>
                  <a:txBody>
                    <a:bodyPr/>
                    <a:lstStyle/>
                    <a:p>
                      <a:r>
                        <a:rPr lang="en-AU" sz="1200" dirty="0" smtClean="0"/>
                        <a:t>Projected</a:t>
                      </a:r>
                      <a:r>
                        <a:rPr lang="en-AU" sz="1200" baseline="0" dirty="0" smtClean="0"/>
                        <a:t> Profit</a:t>
                      </a:r>
                      <a:endParaRPr lang="en-AU" sz="1200" dirty="0"/>
                    </a:p>
                  </a:txBody>
                  <a:tcPr/>
                </a:tc>
                <a:tc>
                  <a:txBody>
                    <a:bodyPr/>
                    <a:lstStyle/>
                    <a:p>
                      <a:r>
                        <a:rPr lang="en-AU" sz="1200" dirty="0" smtClean="0"/>
                        <a:t>$78,949.34</a:t>
                      </a:r>
                      <a:endParaRPr lang="en-AU" sz="1200" dirty="0"/>
                    </a:p>
                  </a:txBody>
                  <a:tcPr/>
                </a:tc>
                <a:tc>
                  <a:txBody>
                    <a:bodyPr/>
                    <a:lstStyle/>
                    <a:p>
                      <a:r>
                        <a:rPr lang="en-AU" sz="1200" dirty="0" smtClean="0"/>
                        <a:t>$45,604.14</a:t>
                      </a:r>
                      <a:endParaRPr lang="en-AU" sz="1200" dirty="0"/>
                    </a:p>
                  </a:txBody>
                  <a:tcPr/>
                </a:tc>
                <a:tc>
                  <a:txBody>
                    <a:bodyPr/>
                    <a:lstStyle/>
                    <a:p>
                      <a:r>
                        <a:rPr lang="en-AU" sz="1200" dirty="0" smtClean="0"/>
                        <a:t>$3,314.04</a:t>
                      </a:r>
                      <a:endParaRPr lang="en-AU" sz="1200" dirty="0"/>
                    </a:p>
                  </a:txBody>
                  <a:tcPr/>
                </a:tc>
                <a:tc>
                  <a:txBody>
                    <a:bodyPr/>
                    <a:lstStyle/>
                    <a:p>
                      <a:r>
                        <a:rPr lang="en-AU" sz="1200" dirty="0" smtClean="0"/>
                        <a:t>$40,578.10</a:t>
                      </a:r>
                      <a:endParaRPr lang="en-AU" sz="1200" dirty="0"/>
                    </a:p>
                  </a:txBody>
                  <a:tcPr/>
                </a:tc>
                <a:tc>
                  <a:txBody>
                    <a:bodyPr/>
                    <a:lstStyle/>
                    <a:p>
                      <a:r>
                        <a:rPr lang="en-AU" sz="1200" dirty="0" smtClean="0"/>
                        <a:t>$168,445.62</a:t>
                      </a:r>
                      <a:endParaRPr lang="en-AU" sz="1200" dirty="0"/>
                    </a:p>
                  </a:txBody>
                  <a:tcPr/>
                </a:tc>
              </a:tr>
              <a:tr h="370840">
                <a:tc>
                  <a:txBody>
                    <a:bodyPr/>
                    <a:lstStyle/>
                    <a:p>
                      <a:r>
                        <a:rPr lang="en-AU" sz="1200" dirty="0" smtClean="0"/>
                        <a:t>Percentage Return</a:t>
                      </a:r>
                      <a:endParaRPr lang="en-AU" sz="1200" dirty="0"/>
                    </a:p>
                  </a:txBody>
                  <a:tcPr/>
                </a:tc>
                <a:tc>
                  <a:txBody>
                    <a:bodyPr/>
                    <a:lstStyle/>
                    <a:p>
                      <a:r>
                        <a:rPr lang="en-AU" sz="1200" dirty="0" smtClean="0"/>
                        <a:t>26.3%</a:t>
                      </a:r>
                      <a:endParaRPr lang="en-AU" sz="1200" dirty="0"/>
                    </a:p>
                  </a:txBody>
                  <a:tcPr/>
                </a:tc>
                <a:tc>
                  <a:txBody>
                    <a:bodyPr/>
                    <a:lstStyle/>
                    <a:p>
                      <a:r>
                        <a:rPr lang="en-AU" sz="1200" dirty="0" smtClean="0"/>
                        <a:t>11.4%</a:t>
                      </a:r>
                      <a:endParaRPr lang="en-AU" sz="1200" dirty="0"/>
                    </a:p>
                  </a:txBody>
                  <a:tcPr/>
                </a:tc>
                <a:tc>
                  <a:txBody>
                    <a:bodyPr/>
                    <a:lstStyle/>
                    <a:p>
                      <a:r>
                        <a:rPr lang="en-AU" sz="1200" dirty="0" smtClean="0"/>
                        <a:t>1.7%</a:t>
                      </a:r>
                      <a:endParaRPr lang="en-AU" sz="1200" dirty="0"/>
                    </a:p>
                  </a:txBody>
                  <a:tcPr/>
                </a:tc>
                <a:tc>
                  <a:txBody>
                    <a:bodyPr/>
                    <a:lstStyle/>
                    <a:p>
                      <a:r>
                        <a:rPr lang="en-AU" sz="1200" dirty="0" smtClean="0"/>
                        <a:t>40.6%</a:t>
                      </a:r>
                      <a:endParaRPr lang="en-AU" sz="1200" dirty="0"/>
                    </a:p>
                  </a:txBody>
                  <a:tcPr/>
                </a:tc>
                <a:tc>
                  <a:txBody>
                    <a:bodyPr/>
                    <a:lstStyle/>
                    <a:p>
                      <a:r>
                        <a:rPr lang="en-AU" sz="1200" b="1" u="sng" dirty="0" smtClean="0"/>
                        <a:t>16.8</a:t>
                      </a:r>
                      <a:r>
                        <a:rPr lang="en-AU" sz="1200" dirty="0" smtClean="0"/>
                        <a:t>%</a:t>
                      </a:r>
                      <a:endParaRPr lang="en-AU" sz="1200" dirty="0"/>
                    </a:p>
                  </a:txBody>
                  <a:tcPr/>
                </a:tc>
              </a:tr>
            </a:tbl>
          </a:graphicData>
        </a:graphic>
      </p:graphicFrame>
      <p:pic>
        <p:nvPicPr>
          <p:cNvPr id="1026" name="Picture 2" descr="946,323 Trading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07"/>
            <a:ext cx="6096000" cy="68623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0108" y="6252519"/>
            <a:ext cx="5395784" cy="553998"/>
          </a:xfrm>
          <a:prstGeom prst="rect">
            <a:avLst/>
          </a:prstGeom>
          <a:noFill/>
        </p:spPr>
        <p:txBody>
          <a:bodyPr wrap="square" rtlCol="0">
            <a:spAutoFit/>
          </a:bodyPr>
          <a:lstStyle/>
          <a:p>
            <a:r>
              <a:rPr lang="en-AU" sz="1000" dirty="0" smtClean="0"/>
              <a:t>*As a side note, </a:t>
            </a:r>
            <a:r>
              <a:rPr lang="en-AU" sz="1000" dirty="0" smtClean="0"/>
              <a:t>seeing as </a:t>
            </a:r>
            <a:r>
              <a:rPr lang="en-AU" sz="1000" dirty="0" smtClean="0"/>
              <a:t>this data is older historical data we were able to compare our results to actual market data.  Had we invested in this portfolio according to the forecast we would have had a return of 23% which is 6.2% higher than our forecast. </a:t>
            </a:r>
            <a:endParaRPr lang="en-AU" sz="1000" dirty="0"/>
          </a:p>
        </p:txBody>
      </p:sp>
    </p:spTree>
    <p:extLst>
      <p:ext uri="{BB962C8B-B14F-4D97-AF65-F5344CB8AC3E}">
        <p14:creationId xmlns:p14="http://schemas.microsoft.com/office/powerpoint/2010/main" val="243292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40288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Next Steps and Summary</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2036882"/>
            <a:ext cx="4486656" cy="1736048"/>
          </a:xfrm>
        </p:spPr>
        <p:txBody>
          <a:bodyPr>
            <a:normAutofit/>
          </a:bodyPr>
          <a:lstStyle/>
          <a:p>
            <a:pPr algn="l"/>
            <a:r>
              <a:rPr lang="en-US" sz="1800" dirty="0" smtClean="0">
                <a:solidFill>
                  <a:schemeClr val="tx1"/>
                </a:solidFill>
              </a:rPr>
              <a:t>Summary</a:t>
            </a:r>
            <a:endParaRPr lang="en-US" sz="1800" dirty="0">
              <a:solidFill>
                <a:schemeClr val="tx1"/>
              </a:solidFill>
            </a:endParaRPr>
          </a:p>
          <a:p>
            <a:pPr marL="285750" indent="-285750" algn="l">
              <a:buFont typeface="Wingdings" panose="05000000000000000000" pitchFamily="2" charset="2"/>
              <a:buChar char="§"/>
            </a:pPr>
            <a:r>
              <a:rPr lang="en-US" sz="1400" dirty="0" smtClean="0">
                <a:solidFill>
                  <a:schemeClr val="tx1"/>
                </a:solidFill>
              </a:rPr>
              <a:t>We feel the projected forecast is a modest target and is very achievable over the forthcoming two year period</a:t>
            </a:r>
          </a:p>
          <a:p>
            <a:pPr marL="285750" indent="-285750" algn="l">
              <a:buFont typeface="Wingdings" panose="05000000000000000000" pitchFamily="2" charset="2"/>
              <a:buChar char="§"/>
            </a:pPr>
            <a:r>
              <a:rPr lang="en-US" sz="1400" dirty="0" smtClean="0">
                <a:solidFill>
                  <a:schemeClr val="tx1"/>
                </a:solidFill>
              </a:rPr>
              <a:t>We are forecasting a profit of 16.8% whereas the same portfolio returned a massive 273% during the previous 10 years</a:t>
            </a:r>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endParaRPr lang="en-US" sz="1400" dirty="0">
              <a:solidFill>
                <a:schemeClr val="tx1"/>
              </a:solidFill>
            </a:endParaRPr>
          </a:p>
          <a:p>
            <a:pPr algn="l"/>
            <a:endParaRPr lang="en-US" sz="1400" dirty="0">
              <a:solidFill>
                <a:schemeClr val="tx1"/>
              </a:solidFill>
            </a:endParaRPr>
          </a:p>
        </p:txBody>
      </p:sp>
      <p:pic>
        <p:nvPicPr>
          <p:cNvPr id="1026" name="Picture 2" descr="946,323 Trading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07"/>
            <a:ext cx="6096000" cy="68623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4672" y="4028303"/>
            <a:ext cx="4558160" cy="1015663"/>
          </a:xfrm>
          <a:prstGeom prst="rect">
            <a:avLst/>
          </a:prstGeom>
          <a:noFill/>
        </p:spPr>
        <p:txBody>
          <a:bodyPr wrap="square" rtlCol="0">
            <a:spAutoFit/>
          </a:bodyPr>
          <a:lstStyle/>
          <a:p>
            <a:r>
              <a:rPr lang="en-AU" dirty="0" smtClean="0"/>
              <a:t>Next Steps</a:t>
            </a:r>
          </a:p>
          <a:p>
            <a:pPr marL="285750" indent="-285750">
              <a:buFont typeface="Wingdings" panose="05000000000000000000" pitchFamily="2" charset="2"/>
              <a:buChar char="§"/>
            </a:pPr>
            <a:r>
              <a:rPr lang="en-AU" sz="1400" dirty="0" smtClean="0"/>
              <a:t>Explore the Multi-Step Multivariate LSTM as this will take multiple factors into account when predicting future prices </a:t>
            </a:r>
          </a:p>
        </p:txBody>
      </p:sp>
    </p:spTree>
    <p:extLst>
      <p:ext uri="{BB962C8B-B14F-4D97-AF65-F5344CB8AC3E}">
        <p14:creationId xmlns:p14="http://schemas.microsoft.com/office/powerpoint/2010/main" val="4062385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 xmlns:a16="http://schemas.microsoft.com/office/drawing/2014/main" id="{667D1328-A694-4327-A93A-3D919FD65B27}"/>
              </a:ext>
            </a:extLst>
          </p:cNvPr>
          <p:cNvSpPr>
            <a:spLocks noGrp="1"/>
          </p:cNvSpPr>
          <p:nvPr>
            <p:ph idx="1"/>
          </p:nvPr>
        </p:nvSpPr>
        <p:spPr>
          <a:xfrm>
            <a:off x="6182264" y="2638044"/>
            <a:ext cx="4451773" cy="3375578"/>
          </a:xfrm>
        </p:spPr>
        <p:txBody>
          <a:bodyPr>
            <a:normAutofit fontScale="25000" lnSpcReduction="20000"/>
          </a:bodyPr>
          <a:lstStyle/>
          <a:p>
            <a:pPr marL="0" indent="0" algn="ctr">
              <a:buNone/>
            </a:pPr>
            <a:r>
              <a:rPr lang="en-US" sz="5500" dirty="0" smtClean="0">
                <a:solidFill>
                  <a:schemeClr val="bg1"/>
                </a:solidFill>
              </a:rPr>
              <a:t>Are there any questions?</a:t>
            </a:r>
          </a:p>
          <a:p>
            <a:pPr marL="0" indent="0" algn="ctr">
              <a:buNone/>
            </a:pPr>
            <a:endParaRPr lang="en-US" sz="2200" dirty="0">
              <a:solidFill>
                <a:schemeClr val="bg1"/>
              </a:solidFill>
            </a:endParaRPr>
          </a:p>
          <a:p>
            <a:pPr marL="0" indent="0" algn="ctr">
              <a:buNone/>
            </a:pPr>
            <a:endParaRPr lang="en-US" sz="2200" dirty="0" smtClean="0">
              <a:solidFill>
                <a:schemeClr val="bg1"/>
              </a:solidFill>
            </a:endParaRPr>
          </a:p>
          <a:p>
            <a:pPr marL="0" indent="0" algn="ctr">
              <a:buNone/>
            </a:pPr>
            <a:endParaRPr lang="en-US" sz="2200" dirty="0">
              <a:solidFill>
                <a:schemeClr val="bg1"/>
              </a:solidFill>
            </a:endParaRPr>
          </a:p>
          <a:p>
            <a:pPr marL="0" indent="0" algn="ctr">
              <a:buNone/>
            </a:pPr>
            <a:r>
              <a:rPr lang="en-US" sz="5600" dirty="0" smtClean="0">
                <a:solidFill>
                  <a:schemeClr val="bg1"/>
                </a:solidFill>
              </a:rPr>
              <a:t>Documentation found under:</a:t>
            </a:r>
          </a:p>
          <a:p>
            <a:pPr marL="0" indent="0" algn="ctr">
              <a:buNone/>
            </a:pPr>
            <a:r>
              <a:rPr lang="en-AU" sz="4000" u="sng" dirty="0">
                <a:solidFill>
                  <a:srgbClr val="00B0F0"/>
                </a:solidFill>
              </a:rPr>
              <a:t>https://</a:t>
            </a:r>
            <a:r>
              <a:rPr lang="en-AU" sz="4000" u="sng" dirty="0" smtClean="0">
                <a:solidFill>
                  <a:srgbClr val="00B0F0"/>
                </a:solidFill>
              </a:rPr>
              <a:t>github.com/BerndBE/IOD_DS/tree/main/CAPSTONE</a:t>
            </a:r>
            <a:endParaRPr lang="en-AU" sz="4000" u="sng" dirty="0">
              <a:solidFill>
                <a:srgbClr val="00B0F0"/>
              </a:solidFill>
            </a:endParaRPr>
          </a:p>
          <a:p>
            <a:pPr marL="0" indent="0" algn="ctr">
              <a:buNone/>
            </a:pPr>
            <a:endParaRPr lang="en-US" sz="5600"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lgn="ctr">
              <a:buNone/>
            </a:pPr>
            <a:r>
              <a:rPr lang="en-US" sz="4300" dirty="0" smtClean="0">
                <a:solidFill>
                  <a:schemeClr val="bg1"/>
                </a:solidFill>
              </a:rPr>
              <a:t>berndbedlinger@gmail.com</a:t>
            </a:r>
            <a:endParaRPr lang="en-US" sz="43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smtClean="0">
                <a:solidFill>
                  <a:schemeClr val="bg1"/>
                </a:solidFill>
              </a:rPr>
              <a:t>Bio</a:t>
            </a:r>
            <a:endParaRPr lang="en-US" dirty="0">
              <a:solidFill>
                <a:schemeClr val="bg1"/>
              </a:solidFill>
            </a:endParaRPr>
          </a:p>
        </p:txBody>
      </p:sp>
      <p:pic>
        <p:nvPicPr>
          <p:cNvPr id="4" name="Picture 3" descr="Finance trade numbers">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356580105"/>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611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smtClean="0">
                <a:solidFill>
                  <a:schemeClr val="bg1"/>
                </a:solidFill>
              </a:rPr>
              <a:t>Agenda</a:t>
            </a:r>
            <a:endParaRPr lang="en-US" dirty="0">
              <a:solidFill>
                <a:schemeClr val="bg1"/>
              </a:solidFill>
            </a:endParaRPr>
          </a:p>
        </p:txBody>
      </p:sp>
      <p:pic>
        <p:nvPicPr>
          <p:cNvPr id="4" name="Picture 3" descr="Finance trade numbers">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07810152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722294" y="51821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Business Context</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722294" y="2199503"/>
            <a:ext cx="4486656" cy="4258962"/>
          </a:xfrm>
        </p:spPr>
        <p:txBody>
          <a:bodyPr>
            <a:normAutofit/>
          </a:bodyPr>
          <a:lstStyle/>
          <a:p>
            <a:pPr algn="l"/>
            <a:r>
              <a:rPr lang="en-US" sz="1400" dirty="0" smtClean="0">
                <a:solidFill>
                  <a:schemeClr val="tx1"/>
                </a:solidFill>
              </a:rPr>
              <a:t>Dreams can come true in the financial markets but they can also turn into nightmares very quickly</a:t>
            </a:r>
          </a:p>
          <a:p>
            <a:pPr algn="l"/>
            <a:r>
              <a:rPr lang="en-US" sz="1400" dirty="0" smtClean="0">
                <a:solidFill>
                  <a:schemeClr val="tx1"/>
                </a:solidFill>
              </a:rPr>
              <a:t>There is no such thing as a sure thing in the financial markets but imagine…</a:t>
            </a:r>
          </a:p>
          <a:p>
            <a:pPr marL="285750" indent="-285750" algn="l">
              <a:buFont typeface="Arial" panose="020B0604020202020204" pitchFamily="34" charset="0"/>
              <a:buChar char="•"/>
            </a:pPr>
            <a:r>
              <a:rPr lang="en-US" sz="1400" dirty="0" smtClean="0">
                <a:solidFill>
                  <a:schemeClr val="tx1"/>
                </a:solidFill>
              </a:rPr>
              <a:t>being able to take some of the stress out of the stock market</a:t>
            </a:r>
          </a:p>
          <a:p>
            <a:pPr marL="285750" indent="-285750" algn="l">
              <a:buFont typeface="Arial" panose="020B0604020202020204" pitchFamily="34" charset="0"/>
              <a:buChar char="•"/>
            </a:pPr>
            <a:r>
              <a:rPr lang="en-US" sz="1400" dirty="0" smtClean="0">
                <a:solidFill>
                  <a:schemeClr val="tx1"/>
                </a:solidFill>
              </a:rPr>
              <a:t>being able to take a portfolio of stocks and feel confident that the money you invest in them will have a greater chance of bringing returns</a:t>
            </a:r>
          </a:p>
          <a:p>
            <a:pPr marL="285750" indent="-285750" algn="l">
              <a:buFont typeface="Arial" panose="020B0604020202020204" pitchFamily="34" charset="0"/>
              <a:buChar char="•"/>
            </a:pPr>
            <a:endParaRPr lang="en-US" sz="1400" dirty="0">
              <a:solidFill>
                <a:schemeClr val="tx1"/>
              </a:solidFill>
            </a:endParaRPr>
          </a:p>
          <a:p>
            <a:pPr algn="l"/>
            <a:r>
              <a:rPr lang="en-US" sz="1400" dirty="0" smtClean="0">
                <a:solidFill>
                  <a:schemeClr val="tx1"/>
                </a:solidFill>
              </a:rPr>
              <a:t>We believe that in order to more accurately predict the future price of stocks we cannot look at intra-day data as there is too much noise/sharp movements in it. For this reason we look at the monthly data for the stocks we evaluate</a:t>
            </a:r>
          </a:p>
          <a:p>
            <a:pPr algn="l"/>
            <a:endParaRPr lang="en-US" sz="1400" dirty="0">
              <a:solidFill>
                <a:schemeClr val="tx1"/>
              </a:solidFill>
            </a:endParaRPr>
          </a:p>
        </p:txBody>
      </p:sp>
      <p:pic>
        <p:nvPicPr>
          <p:cNvPr id="1026" name="Picture 2" descr="Stock Trading Pictures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
            <a:ext cx="6096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80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722294" y="51821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Business Question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722294" y="2578444"/>
            <a:ext cx="4486656" cy="2485014"/>
          </a:xfrm>
        </p:spPr>
        <p:txBody>
          <a:bodyPr>
            <a:normAutofit/>
          </a:bodyPr>
          <a:lstStyle/>
          <a:p>
            <a:pPr marL="285750" indent="-285750" algn="l">
              <a:buFont typeface="Wingdings" panose="05000000000000000000" pitchFamily="2" charset="2"/>
              <a:buChar char="Ø"/>
            </a:pPr>
            <a:r>
              <a:rPr lang="en-US" sz="1400" dirty="0" smtClean="0">
                <a:solidFill>
                  <a:schemeClr val="tx1"/>
                </a:solidFill>
              </a:rPr>
              <a:t>Can the future performance of a portfolio of stocks be predicted with a high level of accuracy</a:t>
            </a:r>
          </a:p>
          <a:p>
            <a:pPr marL="285750" indent="-285750" algn="l">
              <a:buFont typeface="Wingdings" panose="05000000000000000000" pitchFamily="2" charset="2"/>
              <a:buChar char="Ø"/>
            </a:pPr>
            <a:endParaRPr lang="en-US" sz="1400" dirty="0">
              <a:solidFill>
                <a:schemeClr val="tx1"/>
              </a:solidFill>
            </a:endParaRPr>
          </a:p>
          <a:p>
            <a:pPr algn="l"/>
            <a:r>
              <a:rPr lang="en-US" sz="1400" dirty="0" smtClean="0">
                <a:solidFill>
                  <a:schemeClr val="tx1"/>
                </a:solidFill>
              </a:rPr>
              <a:t>Why is this important?</a:t>
            </a:r>
          </a:p>
          <a:p>
            <a:pPr algn="l"/>
            <a:endParaRPr lang="en-US" sz="1400" dirty="0" smtClean="0">
              <a:solidFill>
                <a:schemeClr val="tx1"/>
              </a:solidFill>
            </a:endParaRPr>
          </a:p>
          <a:p>
            <a:pPr marL="285750" indent="-285750" algn="l">
              <a:buFont typeface="Wingdings" panose="05000000000000000000" pitchFamily="2" charset="2"/>
              <a:buChar char="Ø"/>
            </a:pPr>
            <a:r>
              <a:rPr lang="en-US" sz="1400" dirty="0" smtClean="0">
                <a:solidFill>
                  <a:schemeClr val="tx1"/>
                </a:solidFill>
              </a:rPr>
              <a:t>We want more dreams to come true in the financial markets than nightmares</a:t>
            </a:r>
            <a:endParaRPr lang="en-US" sz="1400" dirty="0">
              <a:solidFill>
                <a:schemeClr val="tx1"/>
              </a:solidFill>
            </a:endParaRPr>
          </a:p>
        </p:txBody>
      </p:sp>
      <p:pic>
        <p:nvPicPr>
          <p:cNvPr id="4" name="Picture 3"/>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3635392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Project Pipeline</a:t>
            </a:r>
            <a:endParaRPr lang="en-US" dirty="0">
              <a:solidFill>
                <a:srgbClr val="FFFFFF"/>
              </a:solidFill>
            </a:endParaRPr>
          </a:p>
        </p:txBody>
      </p:sp>
      <p:graphicFrame>
        <p:nvGraphicFramePr>
          <p:cNvPr id="12" name="Content Placeholder 3" descr="Circular Timeline">
            <a:extLst>
              <a:ext uri="{FF2B5EF4-FFF2-40B4-BE49-F238E27FC236}">
                <a16:creationId xmlns="" xmlns:a16="http://schemas.microsoft.com/office/drawing/2014/main" id="{9472A840-E465-43FB-8B5F-6C6B0A0095C5}"/>
              </a:ext>
            </a:extLst>
          </p:cNvPr>
          <p:cNvGraphicFramePr>
            <a:graphicFrameLocks noGrp="1"/>
          </p:cNvGraphicFramePr>
          <p:nvPr>
            <p:ph idx="1"/>
            <p:extLst>
              <p:ext uri="{D42A27DB-BD31-4B8C-83A1-F6EECF244321}">
                <p14:modId xmlns:p14="http://schemas.microsoft.com/office/powerpoint/2010/main" val="3365125267"/>
              </p:ext>
            </p:extLst>
          </p:nvPr>
        </p:nvGraphicFramePr>
        <p:xfrm>
          <a:off x="5116788" y="499865"/>
          <a:ext cx="6912000" cy="5583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7005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6D5089DD-882D-4413-B8BF-4798BFD84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smtClean="0">
                <a:solidFill>
                  <a:srgbClr val="FFFFFF"/>
                </a:solidFill>
              </a:rPr>
              <a:t>Data</a:t>
            </a:r>
            <a:endParaRPr lang="en-US" dirty="0">
              <a:solidFill>
                <a:srgbClr val="FFFFFF"/>
              </a:solidFill>
            </a:endParaRPr>
          </a:p>
        </p:txBody>
      </p:sp>
      <p:sp>
        <p:nvSpPr>
          <p:cNvPr id="4" name="TextBox 3"/>
          <p:cNvSpPr txBox="1"/>
          <p:nvPr/>
        </p:nvSpPr>
        <p:spPr>
          <a:xfrm>
            <a:off x="444843" y="428368"/>
            <a:ext cx="6763265" cy="1908215"/>
          </a:xfrm>
          <a:prstGeom prst="rect">
            <a:avLst/>
          </a:prstGeom>
          <a:noFill/>
        </p:spPr>
        <p:txBody>
          <a:bodyPr wrap="square" rtlCol="0">
            <a:spAutoFit/>
          </a:bodyPr>
          <a:lstStyle/>
          <a:p>
            <a:pPr marL="285750" indent="-285750">
              <a:buFont typeface="Wingdings" panose="05000000000000000000" pitchFamily="2" charset="2"/>
              <a:buChar char="§"/>
            </a:pPr>
            <a:r>
              <a:rPr lang="en-AU" sz="2000" dirty="0" smtClean="0"/>
              <a:t>Sourced from: </a:t>
            </a:r>
          </a:p>
          <a:p>
            <a:endParaRPr lang="en-AU" sz="1400" dirty="0" smtClean="0"/>
          </a:p>
          <a:p>
            <a:pPr marL="742950" lvl="1" indent="-285750">
              <a:buFont typeface="Wingdings" panose="05000000000000000000" pitchFamily="2" charset="2"/>
              <a:buChar char="§"/>
            </a:pPr>
            <a:r>
              <a:rPr lang="en-AU" sz="1400" dirty="0" smtClean="0"/>
              <a:t>Yahoo Finance</a:t>
            </a:r>
          </a:p>
          <a:p>
            <a:pPr lvl="1"/>
            <a:endParaRPr lang="en-AU" sz="1400" dirty="0" smtClean="0"/>
          </a:p>
          <a:p>
            <a:pPr marL="742950" lvl="1" indent="-285750">
              <a:buFont typeface="Wingdings" panose="05000000000000000000" pitchFamily="2" charset="2"/>
              <a:buChar char="§"/>
            </a:pPr>
            <a:r>
              <a:rPr lang="en-AU" sz="1400" dirty="0" smtClean="0"/>
              <a:t>10 years worth of historical trading data (1 Jan 2008 – 31 March 2018)</a:t>
            </a:r>
          </a:p>
          <a:p>
            <a:pPr marL="742950" lvl="1" indent="-285750">
              <a:buFont typeface="Wingdings" panose="05000000000000000000" pitchFamily="2" charset="2"/>
              <a:buChar char="§"/>
            </a:pPr>
            <a:r>
              <a:rPr lang="en-AU" sz="1400" dirty="0" smtClean="0"/>
              <a:t> This gives us 6 features and 123 observations per stock</a:t>
            </a:r>
          </a:p>
          <a:p>
            <a:pPr marL="742950" lvl="1" indent="-285750">
              <a:buFont typeface="Wingdings" panose="05000000000000000000" pitchFamily="2" charset="2"/>
              <a:buChar char="§"/>
            </a:pPr>
            <a:r>
              <a:rPr lang="en-AU" sz="1400" dirty="0" smtClean="0"/>
              <a:t>Four stocks were used</a:t>
            </a:r>
          </a:p>
          <a:p>
            <a:pPr marL="285750" indent="-285750">
              <a:buFont typeface="Wingdings" panose="05000000000000000000" pitchFamily="2" charset="2"/>
              <a:buChar char="§"/>
            </a:pPr>
            <a:endParaRPr lang="en-AU" sz="1400" dirty="0" smtClean="0"/>
          </a:p>
        </p:txBody>
      </p:sp>
      <p:sp>
        <p:nvSpPr>
          <p:cNvPr id="5" name="TextBox 4"/>
          <p:cNvSpPr txBox="1"/>
          <p:nvPr/>
        </p:nvSpPr>
        <p:spPr>
          <a:xfrm>
            <a:off x="444843" y="2681103"/>
            <a:ext cx="6763265" cy="1169551"/>
          </a:xfrm>
          <a:prstGeom prst="rect">
            <a:avLst/>
          </a:prstGeom>
          <a:noFill/>
        </p:spPr>
        <p:txBody>
          <a:bodyPr wrap="square" rtlCol="0">
            <a:spAutoFit/>
          </a:bodyPr>
          <a:lstStyle/>
          <a:p>
            <a:pPr marL="742950" lvl="1" indent="-285750">
              <a:buFont typeface="Wingdings" panose="05000000000000000000" pitchFamily="2" charset="2"/>
              <a:buChar char="§"/>
            </a:pPr>
            <a:r>
              <a:rPr lang="en-AU" sz="1400" dirty="0" err="1" smtClean="0"/>
              <a:t>Quandl</a:t>
            </a:r>
            <a:endParaRPr lang="en-AU" sz="1400" dirty="0" smtClean="0"/>
          </a:p>
          <a:p>
            <a:pPr lvl="1"/>
            <a:endParaRPr lang="en-AU" sz="1400" dirty="0"/>
          </a:p>
          <a:p>
            <a:pPr marL="742950" lvl="1" indent="-285750">
              <a:buFont typeface="Wingdings" panose="05000000000000000000" pitchFamily="2" charset="2"/>
              <a:buChar char="§"/>
            </a:pPr>
            <a:r>
              <a:rPr lang="en-AU" sz="1400" dirty="0"/>
              <a:t>10 years worth of historical trading data (1 Jan 2008 – 31 March 2018)</a:t>
            </a:r>
          </a:p>
          <a:p>
            <a:pPr marL="742950" lvl="1" indent="-285750">
              <a:buFont typeface="Wingdings" panose="05000000000000000000" pitchFamily="2" charset="2"/>
              <a:buChar char="§"/>
            </a:pPr>
            <a:r>
              <a:rPr lang="en-AU" sz="1400" dirty="0" smtClean="0"/>
              <a:t>We only imported 1 feature per stock which had 123 observations</a:t>
            </a:r>
          </a:p>
          <a:p>
            <a:pPr marL="742950" lvl="1" indent="-285750">
              <a:buFont typeface="Wingdings" panose="05000000000000000000" pitchFamily="2" charset="2"/>
              <a:buChar char="§"/>
            </a:pPr>
            <a:r>
              <a:rPr lang="en-AU" sz="1400" dirty="0" smtClean="0"/>
              <a:t>Four stocks were used</a:t>
            </a:r>
            <a:endParaRPr lang="en-AU" sz="1400" dirty="0"/>
          </a:p>
        </p:txBody>
      </p:sp>
      <p:sp>
        <p:nvSpPr>
          <p:cNvPr id="7" name="TextBox 6"/>
          <p:cNvSpPr txBox="1"/>
          <p:nvPr/>
        </p:nvSpPr>
        <p:spPr>
          <a:xfrm>
            <a:off x="444844" y="4283676"/>
            <a:ext cx="6763264" cy="738664"/>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There were no missing values</a:t>
            </a:r>
          </a:p>
          <a:p>
            <a:pPr marL="285750" indent="-285750">
              <a:buFont typeface="Wingdings" panose="05000000000000000000" pitchFamily="2" charset="2"/>
              <a:buChar char="§"/>
            </a:pPr>
            <a:r>
              <a:rPr lang="en-AU" sz="1400" dirty="0" smtClean="0"/>
              <a:t>The data used did not need much exploring</a:t>
            </a:r>
          </a:p>
          <a:p>
            <a:pPr marL="285750" indent="-285750">
              <a:buFont typeface="Wingdings" panose="05000000000000000000" pitchFamily="2" charset="2"/>
              <a:buChar char="§"/>
            </a:pPr>
            <a:r>
              <a:rPr lang="en-AU" sz="1400" dirty="0" smtClean="0"/>
              <a:t>We did, however, have to make sure that the data was in a time series format</a:t>
            </a:r>
            <a:endParaRPr lang="en-AU" sz="1400" dirty="0"/>
          </a:p>
        </p:txBody>
      </p:sp>
    </p:spTree>
    <p:extLst>
      <p:ext uri="{BB962C8B-B14F-4D97-AF65-F5344CB8AC3E}">
        <p14:creationId xmlns:p14="http://schemas.microsoft.com/office/powerpoint/2010/main" val="412895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215629"/>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smtClean="0">
                <a:solidFill>
                  <a:srgbClr val="FFFFFF"/>
                </a:solidFill>
              </a:rPr>
              <a:t>Stock Analysis</a:t>
            </a:r>
            <a:br>
              <a:rPr lang="en-US" dirty="0" smtClean="0">
                <a:solidFill>
                  <a:srgbClr val="FFFFFF"/>
                </a:solidFill>
              </a:rPr>
            </a:br>
            <a:r>
              <a:rPr lang="en-US" dirty="0">
                <a:solidFill>
                  <a:srgbClr val="FFFFFF"/>
                </a:solidFill>
              </a:rPr>
              <a:t>(</a:t>
            </a:r>
            <a:r>
              <a:rPr lang="en-US" dirty="0" smtClean="0">
                <a:solidFill>
                  <a:srgbClr val="FFFFFF"/>
                </a:solidFill>
              </a:rPr>
              <a:t>Correlation and Normalized price)</a:t>
            </a:r>
            <a:endParaRPr lang="en-US"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70791"/>
            <a:ext cx="5772240" cy="3848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858" y="2978092"/>
            <a:ext cx="5591262" cy="3727508"/>
          </a:xfrm>
          <a:prstGeom prst="rect">
            <a:avLst/>
          </a:prstGeom>
        </p:spPr>
      </p:pic>
      <p:sp>
        <p:nvSpPr>
          <p:cNvPr id="9" name="Title 1">
            <a:extLst>
              <a:ext uri="{FF2B5EF4-FFF2-40B4-BE49-F238E27FC236}">
                <a16:creationId xmlns="" xmlns:a16="http://schemas.microsoft.com/office/drawing/2014/main" id="{15115107-5DA3-4397-A1DA-67705DAE1EC2}"/>
              </a:ext>
            </a:extLst>
          </p:cNvPr>
          <p:cNvSpPr txBox="1">
            <a:spLocks/>
          </p:cNvSpPr>
          <p:nvPr/>
        </p:nvSpPr>
        <p:spPr bwMode="black">
          <a:xfrm>
            <a:off x="645161" y="2323771"/>
            <a:ext cx="3363974" cy="2679758"/>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can be seen in the correlation map, some of the stocks are highly correlated and others not at all.</a:t>
            </a:r>
          </a:p>
          <a:p>
            <a:pPr marL="285750" indent="-285750" algn="l">
              <a:buFont typeface="Wingdings" panose="05000000000000000000" pitchFamily="2" charset="2"/>
              <a:buChar char="§"/>
            </a:pPr>
            <a:r>
              <a:rPr lang="en-US" sz="1400" dirty="0" smtClean="0">
                <a:solidFill>
                  <a:srgbClr val="FFFFFF"/>
                </a:solidFill>
              </a:rPr>
              <a:t>We chose to split our $1million investment Based on the attached chart.</a:t>
            </a:r>
          </a:p>
          <a:p>
            <a:pPr marL="742950" lvl="1" indent="-285750">
              <a:buFont typeface="Wingdings" panose="05000000000000000000" pitchFamily="2" charset="2"/>
              <a:buChar char="§"/>
            </a:pPr>
            <a:r>
              <a:rPr lang="en-US" sz="1400" dirty="0" smtClean="0">
                <a:solidFill>
                  <a:srgbClr val="FFFFFF"/>
                </a:solidFill>
              </a:rPr>
              <a:t>30% to Microsoft</a:t>
            </a:r>
          </a:p>
          <a:p>
            <a:pPr marL="742950" lvl="1" indent="-285750">
              <a:buFont typeface="Wingdings" panose="05000000000000000000" pitchFamily="2" charset="2"/>
              <a:buChar char="§"/>
            </a:pPr>
            <a:r>
              <a:rPr lang="en-US" sz="1400" dirty="0" smtClean="0">
                <a:solidFill>
                  <a:srgbClr val="FFFFFF"/>
                </a:solidFill>
              </a:rPr>
              <a:t>40% to Cisco</a:t>
            </a:r>
          </a:p>
          <a:p>
            <a:pPr marL="742950" lvl="1" indent="-285750">
              <a:buFont typeface="Wingdings" panose="05000000000000000000" pitchFamily="2" charset="2"/>
              <a:buChar char="§"/>
            </a:pPr>
            <a:r>
              <a:rPr lang="en-US" sz="1400" dirty="0" smtClean="0">
                <a:solidFill>
                  <a:srgbClr val="FFFFFF"/>
                </a:solidFill>
              </a:rPr>
              <a:t>20% to IBM</a:t>
            </a:r>
          </a:p>
          <a:p>
            <a:pPr marL="742950" lvl="1" indent="-285750">
              <a:buFont typeface="Wingdings" panose="05000000000000000000" pitchFamily="2" charset="2"/>
              <a:buChar char="§"/>
            </a:pPr>
            <a:r>
              <a:rPr lang="en-US" sz="1400" dirty="0" smtClean="0">
                <a:solidFill>
                  <a:srgbClr val="FFFFFF"/>
                </a:solidFill>
              </a:rPr>
              <a:t>10% to Amazon</a:t>
            </a:r>
            <a:r>
              <a:rPr lang="en-US" sz="400" dirty="0" smtClean="0">
                <a:solidFill>
                  <a:srgbClr val="FFFFFF"/>
                </a:solidFill>
              </a:rPr>
              <a:t>  </a:t>
            </a:r>
            <a:endParaRPr lang="en-US" sz="400"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593335" y="5274320"/>
            <a:ext cx="3363974" cy="140487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1400" dirty="0" smtClean="0">
                <a:solidFill>
                  <a:srgbClr val="FFFFFF"/>
                </a:solidFill>
              </a:rPr>
              <a:t>Amazon made high returns in the 10 year period but we were worried it may have run too much which is why we only invested 10% of our capital. We didn’t want to miss out completely in case it kept climbing though.</a:t>
            </a:r>
            <a:endParaRPr lang="en-US" sz="1400" dirty="0">
              <a:solidFill>
                <a:srgbClr val="FFFFFF"/>
              </a:solidFill>
            </a:endParaRPr>
          </a:p>
        </p:txBody>
      </p:sp>
    </p:spTree>
    <p:extLst>
      <p:ext uri="{BB962C8B-B14F-4D97-AF65-F5344CB8AC3E}">
        <p14:creationId xmlns:p14="http://schemas.microsoft.com/office/powerpoint/2010/main" val="4099883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767309"/>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Indication of past performance</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3371969"/>
            <a:ext cx="3363974" cy="2150239"/>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67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1800" dirty="0" smtClean="0">
                <a:solidFill>
                  <a:srgbClr val="FFFFFF"/>
                </a:solidFill>
              </a:rPr>
              <a:t>Attached is a chart of returns which would have been achieved based on the allocation of funds in each stock.</a:t>
            </a:r>
          </a:p>
          <a:p>
            <a:pPr algn="l"/>
            <a:r>
              <a:rPr lang="en-US" sz="1800" dirty="0" smtClean="0">
                <a:solidFill>
                  <a:srgbClr val="FFFFFF"/>
                </a:solidFill>
              </a:rPr>
              <a:t>An initial investment would have yielded 273% cumulative return, Compared to the S&amp;P 500 which returned 83%.</a:t>
            </a:r>
          </a:p>
          <a:p>
            <a:pPr algn="l"/>
            <a:endParaRPr lang="en-US" sz="1000" dirty="0">
              <a:solidFill>
                <a:srgbClr val="FFFFFF"/>
              </a:solidFill>
            </a:endParaRPr>
          </a:p>
          <a:p>
            <a:pPr algn="l"/>
            <a:endParaRPr lang="en-US" sz="1000" dirty="0" smtClean="0">
              <a:solidFill>
                <a:srgbClr val="FFFFFF"/>
              </a:solidFill>
            </a:endParaRPr>
          </a:p>
          <a:p>
            <a:pPr algn="l"/>
            <a:endParaRPr lang="en-US" sz="1000" dirty="0">
              <a:solidFill>
                <a:srgbClr val="FFFFFF"/>
              </a:solidFill>
            </a:endParaRPr>
          </a:p>
          <a:p>
            <a:pPr algn="l"/>
            <a:endParaRPr lang="en-US" sz="1000" dirty="0" smtClean="0">
              <a:solidFill>
                <a:srgbClr val="FFFFFF"/>
              </a:solidFill>
            </a:endParaRPr>
          </a:p>
          <a:p>
            <a:pPr algn="l"/>
            <a:r>
              <a:rPr lang="en-US" sz="1000" dirty="0" smtClean="0">
                <a:solidFill>
                  <a:srgbClr val="FFFFFF"/>
                </a:solidFill>
              </a:rPr>
              <a:t>*Past performance is not indicative of future results</a:t>
            </a:r>
            <a:endParaRPr lang="en-US" sz="10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56" y="223610"/>
            <a:ext cx="7613365" cy="6090691"/>
          </a:xfrm>
          <a:prstGeom prst="rect">
            <a:avLst/>
          </a:prstGeom>
        </p:spPr>
      </p:pic>
    </p:spTree>
    <p:extLst>
      <p:ext uri="{BB962C8B-B14F-4D97-AF65-F5344CB8AC3E}">
        <p14:creationId xmlns:p14="http://schemas.microsoft.com/office/powerpoint/2010/main" val="400773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69E38AEF-4E2D-4D00-9707-4356DDB77317}">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1099</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vt:lpstr>
      <vt:lpstr>Parcel</vt:lpstr>
      <vt:lpstr>Share Portfolio Prediction</vt:lpstr>
      <vt:lpstr>Bio</vt:lpstr>
      <vt:lpstr>Agenda</vt:lpstr>
      <vt:lpstr>Business Context</vt:lpstr>
      <vt:lpstr>Business Question</vt:lpstr>
      <vt:lpstr>Project Pipeline</vt:lpstr>
      <vt:lpstr>Data</vt:lpstr>
      <vt:lpstr>Stock Analysis (Correlation and Normalized price)</vt:lpstr>
      <vt:lpstr>Indication of past performance</vt:lpstr>
      <vt:lpstr>Stock Data Exploration</vt:lpstr>
      <vt:lpstr>Visualize the time series data </vt:lpstr>
      <vt:lpstr>The Dicky-Fuller Test and Differencing</vt:lpstr>
      <vt:lpstr>Build the model and forecast</vt:lpstr>
      <vt:lpstr>Build the model and forecast</vt:lpstr>
      <vt:lpstr>Build the model and forecast</vt:lpstr>
      <vt:lpstr>Model Evaluation</vt:lpstr>
      <vt:lpstr>Next Steps and 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2022-04-17T08:31:59Z</dcterms:created>
  <dcterms:modified xsi:type="dcterms:W3CDTF">2022-04-19T04:05:43Z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