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F9974F-E79A-3C48-B55D-F938DC9ABD2D}">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0"/>
    <p:restoredTop sz="94645"/>
  </p:normalViewPr>
  <p:slideViewPr>
    <p:cSldViewPr snapToGrid="0" snapToObjects="1">
      <p:cViewPr varScale="1">
        <p:scale>
          <a:sx n="151" d="100"/>
          <a:sy n="151" d="100"/>
        </p:scale>
        <p:origin x="10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04AD-FA58-A44A-BE9E-C8B899EAF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B70D4B8B-1F20-E74E-B5DD-501C4A579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B1D8911A-AA54-D440-96D9-2FA04030DD0D}"/>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5" name="Footer Placeholder 4">
            <a:extLst>
              <a:ext uri="{FF2B5EF4-FFF2-40B4-BE49-F238E27FC236}">
                <a16:creationId xmlns:a16="http://schemas.microsoft.com/office/drawing/2014/main" id="{525833A0-FDE1-A840-842D-64AAEBAF62E3}"/>
              </a:ext>
            </a:extLst>
          </p:cNvPr>
          <p:cNvSpPr>
            <a:spLocks noGrp="1"/>
          </p:cNvSpPr>
          <p:nvPr>
            <p:ph type="ftr" sz="quarter" idx="11"/>
          </p:nvPr>
        </p:nvSpPr>
        <p:spPr/>
        <p:txBody>
          <a:bodyPr/>
          <a:lstStyle/>
          <a:p>
            <a:endParaRPr lang="de-DE" dirty="0"/>
          </a:p>
        </p:txBody>
      </p:sp>
      <p:sp>
        <p:nvSpPr>
          <p:cNvPr id="6" name="Slide Number Placeholder 5">
            <a:extLst>
              <a:ext uri="{FF2B5EF4-FFF2-40B4-BE49-F238E27FC236}">
                <a16:creationId xmlns:a16="http://schemas.microsoft.com/office/drawing/2014/main" id="{E1D6135B-8CBF-D644-BAA3-C3B29B7AFDC3}"/>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327958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23B6-4692-0A48-A23B-C62F9D62141F}"/>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3E54C9A-06F8-9F4A-A457-1236959F3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64D2431-EBE2-2647-AC2E-282AA57A7C2E}"/>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5" name="Footer Placeholder 4">
            <a:extLst>
              <a:ext uri="{FF2B5EF4-FFF2-40B4-BE49-F238E27FC236}">
                <a16:creationId xmlns:a16="http://schemas.microsoft.com/office/drawing/2014/main" id="{87725776-65CD-5849-8BB5-F7B1AF5F8626}"/>
              </a:ext>
            </a:extLst>
          </p:cNvPr>
          <p:cNvSpPr>
            <a:spLocks noGrp="1"/>
          </p:cNvSpPr>
          <p:nvPr>
            <p:ph type="ftr" sz="quarter" idx="11"/>
          </p:nvPr>
        </p:nvSpPr>
        <p:spPr/>
        <p:txBody>
          <a:bodyPr/>
          <a:lstStyle/>
          <a:p>
            <a:endParaRPr lang="de-DE" dirty="0"/>
          </a:p>
        </p:txBody>
      </p:sp>
      <p:sp>
        <p:nvSpPr>
          <p:cNvPr id="6" name="Slide Number Placeholder 5">
            <a:extLst>
              <a:ext uri="{FF2B5EF4-FFF2-40B4-BE49-F238E27FC236}">
                <a16:creationId xmlns:a16="http://schemas.microsoft.com/office/drawing/2014/main" id="{A84F2C2B-8CD3-AC40-9203-D709CCACDE7D}"/>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419495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FAEF0-C885-D240-99EE-A0C17B6C8A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ABDD0003-7AAF-2948-82E8-CC92B99FE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4F934E0-17E9-0F44-93ED-68AC06136124}"/>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5" name="Footer Placeholder 4">
            <a:extLst>
              <a:ext uri="{FF2B5EF4-FFF2-40B4-BE49-F238E27FC236}">
                <a16:creationId xmlns:a16="http://schemas.microsoft.com/office/drawing/2014/main" id="{0AC05390-A1B7-A047-88DB-2BBF9E72C4BB}"/>
              </a:ext>
            </a:extLst>
          </p:cNvPr>
          <p:cNvSpPr>
            <a:spLocks noGrp="1"/>
          </p:cNvSpPr>
          <p:nvPr>
            <p:ph type="ftr" sz="quarter" idx="11"/>
          </p:nvPr>
        </p:nvSpPr>
        <p:spPr/>
        <p:txBody>
          <a:bodyPr/>
          <a:lstStyle/>
          <a:p>
            <a:endParaRPr lang="de-DE" dirty="0"/>
          </a:p>
        </p:txBody>
      </p:sp>
      <p:sp>
        <p:nvSpPr>
          <p:cNvPr id="6" name="Slide Number Placeholder 5">
            <a:extLst>
              <a:ext uri="{FF2B5EF4-FFF2-40B4-BE49-F238E27FC236}">
                <a16:creationId xmlns:a16="http://schemas.microsoft.com/office/drawing/2014/main" id="{5C09004C-FD20-534B-8B6C-72594722D385}"/>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73243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9449-7E14-4D40-9A0E-B7E10A0AB81E}"/>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DF8CE13-3A1B-5E4D-81D7-6347086C8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DFA3081E-7402-6D45-B801-B81F81E20F47}"/>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5" name="Footer Placeholder 4">
            <a:extLst>
              <a:ext uri="{FF2B5EF4-FFF2-40B4-BE49-F238E27FC236}">
                <a16:creationId xmlns:a16="http://schemas.microsoft.com/office/drawing/2014/main" id="{06B815F2-0BD5-4C4D-AC3A-DEC3A79682A0}"/>
              </a:ext>
            </a:extLst>
          </p:cNvPr>
          <p:cNvSpPr>
            <a:spLocks noGrp="1"/>
          </p:cNvSpPr>
          <p:nvPr>
            <p:ph type="ftr" sz="quarter" idx="11"/>
          </p:nvPr>
        </p:nvSpPr>
        <p:spPr/>
        <p:txBody>
          <a:bodyPr/>
          <a:lstStyle/>
          <a:p>
            <a:endParaRPr lang="de-DE" dirty="0"/>
          </a:p>
        </p:txBody>
      </p:sp>
      <p:sp>
        <p:nvSpPr>
          <p:cNvPr id="6" name="Slide Number Placeholder 5">
            <a:extLst>
              <a:ext uri="{FF2B5EF4-FFF2-40B4-BE49-F238E27FC236}">
                <a16:creationId xmlns:a16="http://schemas.microsoft.com/office/drawing/2014/main" id="{3E202A89-FAAA-5848-B9C6-4A8B0E29C5B8}"/>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173856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922-E86C-FB4F-886A-06C6A0C4A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3474C442-DD97-964F-9DED-28E56ABD5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14FDC-52D9-B246-B26F-CE8F0FD921BE}"/>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5" name="Footer Placeholder 4">
            <a:extLst>
              <a:ext uri="{FF2B5EF4-FFF2-40B4-BE49-F238E27FC236}">
                <a16:creationId xmlns:a16="http://schemas.microsoft.com/office/drawing/2014/main" id="{85410EEB-1B07-714D-994A-23838A864781}"/>
              </a:ext>
            </a:extLst>
          </p:cNvPr>
          <p:cNvSpPr>
            <a:spLocks noGrp="1"/>
          </p:cNvSpPr>
          <p:nvPr>
            <p:ph type="ftr" sz="quarter" idx="11"/>
          </p:nvPr>
        </p:nvSpPr>
        <p:spPr/>
        <p:txBody>
          <a:bodyPr/>
          <a:lstStyle/>
          <a:p>
            <a:endParaRPr lang="de-DE" dirty="0"/>
          </a:p>
        </p:txBody>
      </p:sp>
      <p:sp>
        <p:nvSpPr>
          <p:cNvPr id="6" name="Slide Number Placeholder 5">
            <a:extLst>
              <a:ext uri="{FF2B5EF4-FFF2-40B4-BE49-F238E27FC236}">
                <a16:creationId xmlns:a16="http://schemas.microsoft.com/office/drawing/2014/main" id="{C90DAA75-C0EC-BD4A-A093-02BE5375E1C2}"/>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296271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35D9-95FF-D648-963F-141D71F7543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12DE1DE-C7E4-8145-AD02-4E1EC66E4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289B8D87-8E99-C740-AAB3-E5279978CB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A6B486E7-E90A-6C43-8A12-9F9BEAE5BC02}"/>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6" name="Footer Placeholder 5">
            <a:extLst>
              <a:ext uri="{FF2B5EF4-FFF2-40B4-BE49-F238E27FC236}">
                <a16:creationId xmlns:a16="http://schemas.microsoft.com/office/drawing/2014/main" id="{3C81AD36-5B4C-734A-A885-9C0D4CDE934A}"/>
              </a:ext>
            </a:extLst>
          </p:cNvPr>
          <p:cNvSpPr>
            <a:spLocks noGrp="1"/>
          </p:cNvSpPr>
          <p:nvPr>
            <p:ph type="ftr" sz="quarter" idx="11"/>
          </p:nvPr>
        </p:nvSpPr>
        <p:spPr/>
        <p:txBody>
          <a:bodyPr/>
          <a:lstStyle/>
          <a:p>
            <a:endParaRPr lang="de-DE" dirty="0"/>
          </a:p>
        </p:txBody>
      </p:sp>
      <p:sp>
        <p:nvSpPr>
          <p:cNvPr id="7" name="Slide Number Placeholder 6">
            <a:extLst>
              <a:ext uri="{FF2B5EF4-FFF2-40B4-BE49-F238E27FC236}">
                <a16:creationId xmlns:a16="http://schemas.microsoft.com/office/drawing/2014/main" id="{A2E93FEC-2F1B-504C-96A6-6E7D7A5D1D2D}"/>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267103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EB92-DE81-144C-A0FB-A7A420C5EFF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23FBB38A-5410-884B-8CFF-FD642DB1A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08D529-4ED0-1D40-A23B-2A571E3CE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93983E4-544D-4E4D-9D12-4EDF5991F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FC2E4-56DA-4B4C-9D52-94149D6DA1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C86A6669-649F-C041-B646-09E149BC8096}"/>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8" name="Footer Placeholder 7">
            <a:extLst>
              <a:ext uri="{FF2B5EF4-FFF2-40B4-BE49-F238E27FC236}">
                <a16:creationId xmlns:a16="http://schemas.microsoft.com/office/drawing/2014/main" id="{659E3E30-6ACE-BD43-BC55-01496C8A9464}"/>
              </a:ext>
            </a:extLst>
          </p:cNvPr>
          <p:cNvSpPr>
            <a:spLocks noGrp="1"/>
          </p:cNvSpPr>
          <p:nvPr>
            <p:ph type="ftr" sz="quarter" idx="11"/>
          </p:nvPr>
        </p:nvSpPr>
        <p:spPr/>
        <p:txBody>
          <a:bodyPr/>
          <a:lstStyle/>
          <a:p>
            <a:endParaRPr lang="de-DE" dirty="0"/>
          </a:p>
        </p:txBody>
      </p:sp>
      <p:sp>
        <p:nvSpPr>
          <p:cNvPr id="9" name="Slide Number Placeholder 8">
            <a:extLst>
              <a:ext uri="{FF2B5EF4-FFF2-40B4-BE49-F238E27FC236}">
                <a16:creationId xmlns:a16="http://schemas.microsoft.com/office/drawing/2014/main" id="{688ACE6E-0E09-E247-8645-D1380963EC8C}"/>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241261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EBF1-284C-1947-AF19-025D4966D92E}"/>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43EF272F-AE8B-BC47-A4F2-A359EA62B12E}"/>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4" name="Footer Placeholder 3">
            <a:extLst>
              <a:ext uri="{FF2B5EF4-FFF2-40B4-BE49-F238E27FC236}">
                <a16:creationId xmlns:a16="http://schemas.microsoft.com/office/drawing/2014/main" id="{A0DB8C4D-C47F-534A-83D3-9A1D953FCAF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CCA92806-441E-D043-BC7D-B732E045B81D}"/>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105228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1C520-82B1-E343-8FE1-8A48F01A33DC}"/>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3" name="Footer Placeholder 2">
            <a:extLst>
              <a:ext uri="{FF2B5EF4-FFF2-40B4-BE49-F238E27FC236}">
                <a16:creationId xmlns:a16="http://schemas.microsoft.com/office/drawing/2014/main" id="{9CFFD53D-457B-004D-AB37-5B749B13E060}"/>
              </a:ext>
            </a:extLst>
          </p:cNvPr>
          <p:cNvSpPr>
            <a:spLocks noGrp="1"/>
          </p:cNvSpPr>
          <p:nvPr>
            <p:ph type="ftr" sz="quarter" idx="11"/>
          </p:nvPr>
        </p:nvSpPr>
        <p:spPr/>
        <p:txBody>
          <a:bodyPr/>
          <a:lstStyle/>
          <a:p>
            <a:endParaRPr lang="de-DE" dirty="0"/>
          </a:p>
        </p:txBody>
      </p:sp>
      <p:sp>
        <p:nvSpPr>
          <p:cNvPr id="4" name="Slide Number Placeholder 3">
            <a:extLst>
              <a:ext uri="{FF2B5EF4-FFF2-40B4-BE49-F238E27FC236}">
                <a16:creationId xmlns:a16="http://schemas.microsoft.com/office/drawing/2014/main" id="{EB779BA3-80AB-8C46-B6FC-555B47CC76DF}"/>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75506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E81D-305F-344F-9887-C522408FE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17E52ED-1784-9C4B-9627-6C38C013C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EFD5797F-EFAA-F346-A77A-87A270F30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1DD8A-5EAE-C945-A6F1-9C83AC65A0BA}"/>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6" name="Footer Placeholder 5">
            <a:extLst>
              <a:ext uri="{FF2B5EF4-FFF2-40B4-BE49-F238E27FC236}">
                <a16:creationId xmlns:a16="http://schemas.microsoft.com/office/drawing/2014/main" id="{93C8DA4E-1EFC-244E-AC71-3A725360F599}"/>
              </a:ext>
            </a:extLst>
          </p:cNvPr>
          <p:cNvSpPr>
            <a:spLocks noGrp="1"/>
          </p:cNvSpPr>
          <p:nvPr>
            <p:ph type="ftr" sz="quarter" idx="11"/>
          </p:nvPr>
        </p:nvSpPr>
        <p:spPr/>
        <p:txBody>
          <a:bodyPr/>
          <a:lstStyle/>
          <a:p>
            <a:endParaRPr lang="de-DE" dirty="0"/>
          </a:p>
        </p:txBody>
      </p:sp>
      <p:sp>
        <p:nvSpPr>
          <p:cNvPr id="7" name="Slide Number Placeholder 6">
            <a:extLst>
              <a:ext uri="{FF2B5EF4-FFF2-40B4-BE49-F238E27FC236}">
                <a16:creationId xmlns:a16="http://schemas.microsoft.com/office/drawing/2014/main" id="{4030ADDA-68D2-9B4A-ADEF-174BC7E816A8}"/>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47389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19FB-3854-B849-A257-2041DD121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9A738A50-AA87-4146-9D6C-36896AFB4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 Placeholder 3">
            <a:extLst>
              <a:ext uri="{FF2B5EF4-FFF2-40B4-BE49-F238E27FC236}">
                <a16:creationId xmlns:a16="http://schemas.microsoft.com/office/drawing/2014/main" id="{D58DD1FF-90C1-304A-8D90-8077C913E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920CC-DEFC-4449-9D53-3F0796798B0B}"/>
              </a:ext>
            </a:extLst>
          </p:cNvPr>
          <p:cNvSpPr>
            <a:spLocks noGrp="1"/>
          </p:cNvSpPr>
          <p:nvPr>
            <p:ph type="dt" sz="half" idx="10"/>
          </p:nvPr>
        </p:nvSpPr>
        <p:spPr/>
        <p:txBody>
          <a:bodyPr/>
          <a:lstStyle/>
          <a:p>
            <a:fld id="{034E3969-86A0-C647-AEA6-628EE1C72018}" type="datetimeFigureOut">
              <a:rPr lang="de-DE" smtClean="0"/>
              <a:t>14.02.19</a:t>
            </a:fld>
            <a:endParaRPr lang="de-DE" dirty="0"/>
          </a:p>
        </p:txBody>
      </p:sp>
      <p:sp>
        <p:nvSpPr>
          <p:cNvPr id="6" name="Footer Placeholder 5">
            <a:extLst>
              <a:ext uri="{FF2B5EF4-FFF2-40B4-BE49-F238E27FC236}">
                <a16:creationId xmlns:a16="http://schemas.microsoft.com/office/drawing/2014/main" id="{B262C50A-0311-D947-A74A-C32AE64286B6}"/>
              </a:ext>
            </a:extLst>
          </p:cNvPr>
          <p:cNvSpPr>
            <a:spLocks noGrp="1"/>
          </p:cNvSpPr>
          <p:nvPr>
            <p:ph type="ftr" sz="quarter" idx="11"/>
          </p:nvPr>
        </p:nvSpPr>
        <p:spPr/>
        <p:txBody>
          <a:bodyPr/>
          <a:lstStyle/>
          <a:p>
            <a:endParaRPr lang="de-DE" dirty="0"/>
          </a:p>
        </p:txBody>
      </p:sp>
      <p:sp>
        <p:nvSpPr>
          <p:cNvPr id="7" name="Slide Number Placeholder 6">
            <a:extLst>
              <a:ext uri="{FF2B5EF4-FFF2-40B4-BE49-F238E27FC236}">
                <a16:creationId xmlns:a16="http://schemas.microsoft.com/office/drawing/2014/main" id="{6F6D8B2F-7221-E54B-B665-64FBBFA0DE16}"/>
              </a:ext>
            </a:extLst>
          </p:cNvPr>
          <p:cNvSpPr>
            <a:spLocks noGrp="1"/>
          </p:cNvSpPr>
          <p:nvPr>
            <p:ph type="sldNum" sz="quarter" idx="12"/>
          </p:nvPr>
        </p:nvSpPr>
        <p:spPr/>
        <p:txBody>
          <a:bodyPr/>
          <a:lstStyle/>
          <a:p>
            <a:fld id="{E12D0CB3-383A-004B-99E7-271BA2CFD216}" type="slidenum">
              <a:rPr lang="de-DE" smtClean="0"/>
              <a:t>‹#›</a:t>
            </a:fld>
            <a:endParaRPr lang="de-DE" dirty="0"/>
          </a:p>
        </p:txBody>
      </p:sp>
    </p:spTree>
    <p:extLst>
      <p:ext uri="{BB962C8B-B14F-4D97-AF65-F5344CB8AC3E}">
        <p14:creationId xmlns:p14="http://schemas.microsoft.com/office/powerpoint/2010/main" val="200778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1D4FC-5309-694A-A279-A5D6076ACF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FE0CD4B-DAE2-434F-A7BA-293C2062F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12DC647-98A2-9B47-B9B1-7F8516A56A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E3969-86A0-C647-AEA6-628EE1C72018}" type="datetimeFigureOut">
              <a:rPr lang="de-DE" smtClean="0"/>
              <a:t>14.02.19</a:t>
            </a:fld>
            <a:endParaRPr lang="de-DE" dirty="0"/>
          </a:p>
        </p:txBody>
      </p:sp>
      <p:sp>
        <p:nvSpPr>
          <p:cNvPr id="5" name="Footer Placeholder 4">
            <a:extLst>
              <a:ext uri="{FF2B5EF4-FFF2-40B4-BE49-F238E27FC236}">
                <a16:creationId xmlns:a16="http://schemas.microsoft.com/office/drawing/2014/main" id="{D95AC69B-0DB7-D04A-999A-09815E6E0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01CC1647-5A8A-2040-B18D-8562FA660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D0CB3-383A-004B-99E7-271BA2CFD216}" type="slidenum">
              <a:rPr lang="de-DE" smtClean="0"/>
              <a:t>‹#›</a:t>
            </a:fld>
            <a:endParaRPr lang="de-DE" dirty="0"/>
          </a:p>
        </p:txBody>
      </p:sp>
    </p:spTree>
    <p:extLst>
      <p:ext uri="{BB962C8B-B14F-4D97-AF65-F5344CB8AC3E}">
        <p14:creationId xmlns:p14="http://schemas.microsoft.com/office/powerpoint/2010/main" val="322880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examp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9D58-764D-1242-8DEF-8560135C4E5F}"/>
              </a:ext>
            </a:extLst>
          </p:cNvPr>
          <p:cNvSpPr>
            <a:spLocks noGrp="1"/>
          </p:cNvSpPr>
          <p:nvPr>
            <p:ph type="ctrTitle"/>
          </p:nvPr>
        </p:nvSpPr>
        <p:spPr/>
        <p:txBody>
          <a:bodyPr/>
          <a:lstStyle/>
          <a:p>
            <a:r>
              <a:rPr lang="de-DE" dirty="0"/>
              <a:t>Capstone Project</a:t>
            </a:r>
          </a:p>
        </p:txBody>
      </p:sp>
      <p:sp>
        <p:nvSpPr>
          <p:cNvPr id="3" name="Subtitle 2">
            <a:extLst>
              <a:ext uri="{FF2B5EF4-FFF2-40B4-BE49-F238E27FC236}">
                <a16:creationId xmlns:a16="http://schemas.microsoft.com/office/drawing/2014/main" id="{BEA20305-7E68-9546-BC14-ED5F72EBDCF9}"/>
              </a:ext>
            </a:extLst>
          </p:cNvPr>
          <p:cNvSpPr>
            <a:spLocks noGrp="1"/>
          </p:cNvSpPr>
          <p:nvPr>
            <p:ph type="subTitle" idx="1"/>
          </p:nvPr>
        </p:nvSpPr>
        <p:spPr/>
        <p:txBody>
          <a:bodyPr/>
          <a:lstStyle/>
          <a:p>
            <a:r>
              <a:rPr lang="de-DE" dirty="0"/>
              <a:t>The Battle of Neighborhoods</a:t>
            </a:r>
          </a:p>
        </p:txBody>
      </p:sp>
    </p:spTree>
    <p:extLst>
      <p:ext uri="{BB962C8B-B14F-4D97-AF65-F5344CB8AC3E}">
        <p14:creationId xmlns:p14="http://schemas.microsoft.com/office/powerpoint/2010/main" val="266483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D82E06-8717-CC47-8319-22EF3252FD64}"/>
              </a:ext>
            </a:extLst>
          </p:cNvPr>
          <p:cNvSpPr>
            <a:spLocks noGrp="1"/>
          </p:cNvSpPr>
          <p:nvPr>
            <p:ph type="title"/>
          </p:nvPr>
        </p:nvSpPr>
        <p:spPr>
          <a:xfrm>
            <a:off x="5660154" y="802955"/>
            <a:ext cx="5614874" cy="1454051"/>
          </a:xfrm>
        </p:spPr>
        <p:txBody>
          <a:bodyPr>
            <a:normAutofit/>
          </a:bodyPr>
          <a:lstStyle/>
          <a:p>
            <a:r>
              <a:rPr lang="en" sz="2400" dirty="0">
                <a:solidFill>
                  <a:srgbClr val="000000"/>
                </a:solidFill>
              </a:rPr>
              <a:t>Gym/Fitness Centers in each Neighborhood</a:t>
            </a:r>
            <a:br>
              <a:rPr lang="en" sz="2400" dirty="0">
                <a:solidFill>
                  <a:srgbClr val="000000"/>
                </a:solidFill>
              </a:rPr>
            </a:br>
            <a:endParaRPr lang="de-DE" sz="2400" dirty="0">
              <a:solidFill>
                <a:srgbClr val="000000"/>
              </a:solidFill>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3">
            <a:extLst>
              <a:ext uri="{FF2B5EF4-FFF2-40B4-BE49-F238E27FC236}">
                <a16:creationId xmlns:a16="http://schemas.microsoft.com/office/drawing/2014/main" id="{CDD35A0E-A716-AB4B-A335-10762062BFEE}"/>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pic>
        <p:nvPicPr>
          <p:cNvPr id="5" name="Content Placeholder 4">
            <a:extLst>
              <a:ext uri="{FF2B5EF4-FFF2-40B4-BE49-F238E27FC236}">
                <a16:creationId xmlns:a16="http://schemas.microsoft.com/office/drawing/2014/main" id="{7128F270-9FCB-EA44-AE69-0496BE80B972}"/>
              </a:ext>
            </a:extLst>
          </p:cNvPr>
          <p:cNvPicPr>
            <a:picLocks noGrp="1" noChangeAspect="1"/>
          </p:cNvPicPr>
          <p:nvPr>
            <p:ph idx="1"/>
          </p:nvPr>
        </p:nvPicPr>
        <p:blipFill>
          <a:blip r:embed="rId4"/>
          <a:stretch>
            <a:fillRect/>
          </a:stretch>
        </p:blipFill>
        <p:spPr>
          <a:xfrm>
            <a:off x="5660152" y="1909768"/>
            <a:ext cx="6183809" cy="1900232"/>
          </a:xfrm>
          <a:prstGeom prst="rect">
            <a:avLst/>
          </a:prstGeom>
        </p:spPr>
      </p:pic>
    </p:spTree>
    <p:extLst>
      <p:ext uri="{BB962C8B-B14F-4D97-AF65-F5344CB8AC3E}">
        <p14:creationId xmlns:p14="http://schemas.microsoft.com/office/powerpoint/2010/main" val="389087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041E-7C62-4F4E-9C84-0EADBF4D3FF6}"/>
              </a:ext>
            </a:extLst>
          </p:cNvPr>
          <p:cNvSpPr>
            <a:spLocks noGrp="1"/>
          </p:cNvSpPr>
          <p:nvPr>
            <p:ph type="title"/>
          </p:nvPr>
        </p:nvSpPr>
        <p:spPr/>
        <p:txBody>
          <a:bodyPr/>
          <a:lstStyle/>
          <a:p>
            <a:r>
              <a:rPr lang="en" dirty="0"/>
              <a:t>Merging the results of the individual requirements for each neighborhood</a:t>
            </a:r>
            <a:endParaRPr lang="de-DE" dirty="0"/>
          </a:p>
        </p:txBody>
      </p:sp>
      <p:pic>
        <p:nvPicPr>
          <p:cNvPr id="4" name="Content Placeholder 3">
            <a:extLst>
              <a:ext uri="{FF2B5EF4-FFF2-40B4-BE49-F238E27FC236}">
                <a16:creationId xmlns:a16="http://schemas.microsoft.com/office/drawing/2014/main" id="{675D19DB-DF01-2D40-918C-6063274B5CEC}"/>
              </a:ext>
            </a:extLst>
          </p:cNvPr>
          <p:cNvPicPr>
            <a:picLocks noGrp="1"/>
          </p:cNvPicPr>
          <p:nvPr>
            <p:ph idx="1"/>
          </p:nvPr>
        </p:nvPicPr>
        <p:blipFill>
          <a:blip r:embed="rId2"/>
          <a:stretch>
            <a:fillRect/>
          </a:stretch>
        </p:blipFill>
        <p:spPr>
          <a:xfrm>
            <a:off x="838199" y="1890793"/>
            <a:ext cx="10515599" cy="4308529"/>
          </a:xfrm>
          <a:prstGeom prst="rect">
            <a:avLst/>
          </a:prstGeom>
        </p:spPr>
      </p:pic>
    </p:spTree>
    <p:extLst>
      <p:ext uri="{BB962C8B-B14F-4D97-AF65-F5344CB8AC3E}">
        <p14:creationId xmlns:p14="http://schemas.microsoft.com/office/powerpoint/2010/main" val="187763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BF6F-1720-4449-9B2A-90B53F55A1F8}"/>
              </a:ext>
            </a:extLst>
          </p:cNvPr>
          <p:cNvSpPr>
            <a:spLocks noGrp="1"/>
          </p:cNvSpPr>
          <p:nvPr>
            <p:ph type="title"/>
          </p:nvPr>
        </p:nvSpPr>
        <p:spPr/>
        <p:txBody>
          <a:bodyPr/>
          <a:lstStyle/>
          <a:p>
            <a:r>
              <a:rPr lang="de-DE" dirty="0"/>
              <a:t>Prioritizing the individual requirements</a:t>
            </a:r>
          </a:p>
        </p:txBody>
      </p:sp>
      <p:sp>
        <p:nvSpPr>
          <p:cNvPr id="3" name="Content Placeholder 2">
            <a:extLst>
              <a:ext uri="{FF2B5EF4-FFF2-40B4-BE49-F238E27FC236}">
                <a16:creationId xmlns:a16="http://schemas.microsoft.com/office/drawing/2014/main" id="{F12CACAC-0CAB-B144-94F0-DAB79C8CA43F}"/>
              </a:ext>
            </a:extLst>
          </p:cNvPr>
          <p:cNvSpPr>
            <a:spLocks noGrp="1"/>
          </p:cNvSpPr>
          <p:nvPr>
            <p:ph idx="1"/>
          </p:nvPr>
        </p:nvSpPr>
        <p:spPr>
          <a:xfrm>
            <a:off x="838200" y="1825625"/>
            <a:ext cx="10855036" cy="4351338"/>
          </a:xfrm>
        </p:spPr>
        <p:txBody>
          <a:bodyPr>
            <a:normAutofit/>
          </a:bodyPr>
          <a:lstStyle/>
          <a:p>
            <a:pPr>
              <a:spcAft>
                <a:spcPts val="1000"/>
              </a:spcAft>
              <a:buFont typeface="Wingdings" pitchFamily="2" charset="2"/>
              <a:buChar char="§"/>
            </a:pPr>
            <a:r>
              <a:rPr lang="en-US" dirty="0"/>
              <a:t>The requirements are weighted according to the importance of the individual preferences in order to calculate a final score.</a:t>
            </a:r>
            <a:endParaRPr lang="de-DE" dirty="0"/>
          </a:p>
          <a:p>
            <a:pPr lvl="1">
              <a:buFont typeface="Wingdings" pitchFamily="2" charset="2"/>
              <a:buChar char="§"/>
            </a:pPr>
            <a:r>
              <a:rPr lang="en-US" dirty="0"/>
              <a:t>Universities were given the highest weighting (5)</a:t>
            </a:r>
            <a:endParaRPr lang="de-DE" dirty="0"/>
          </a:p>
          <a:p>
            <a:pPr lvl="1">
              <a:buFont typeface="Wingdings" pitchFamily="2" charset="2"/>
              <a:buChar char="§"/>
            </a:pPr>
            <a:r>
              <a:rPr lang="en-US" dirty="0"/>
              <a:t>The founders wish to be close to universities in order to ensure a close exchange with research and to recruit new candidates as early as possible.</a:t>
            </a:r>
            <a:endParaRPr lang="de-DE" dirty="0"/>
          </a:p>
          <a:p>
            <a:pPr lvl="1">
              <a:buFont typeface="Wingdings" pitchFamily="2" charset="2"/>
              <a:buChar char="§"/>
            </a:pPr>
            <a:r>
              <a:rPr lang="en-US" dirty="0"/>
              <a:t>Good accessibility by public transport and plenty of options to eat were weighted equally by the employees (3)</a:t>
            </a:r>
            <a:endParaRPr lang="de-DE" dirty="0"/>
          </a:p>
          <a:p>
            <a:pPr lvl="1">
              <a:buFont typeface="Wingdings" pitchFamily="2" charset="2"/>
              <a:buChar char="§"/>
            </a:pPr>
            <a:r>
              <a:rPr lang="en-US" dirty="0"/>
              <a:t>Opportunities to exercise after work are nice to have but got a lower priority (1)</a:t>
            </a:r>
            <a:endParaRPr lang="de-DE" dirty="0"/>
          </a:p>
          <a:p>
            <a:pPr marL="0" indent="0">
              <a:buNone/>
            </a:pPr>
            <a:endParaRPr lang="de-DE" dirty="0"/>
          </a:p>
        </p:txBody>
      </p:sp>
    </p:spTree>
    <p:extLst>
      <p:ext uri="{BB962C8B-B14F-4D97-AF65-F5344CB8AC3E}">
        <p14:creationId xmlns:p14="http://schemas.microsoft.com/office/powerpoint/2010/main" val="150623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340311-7F5E-7244-87CB-6C873981D0E4}"/>
              </a:ext>
            </a:extLst>
          </p:cNvPr>
          <p:cNvSpPr>
            <a:spLocks noGrp="1"/>
          </p:cNvSpPr>
          <p:nvPr>
            <p:ph type="title"/>
          </p:nvPr>
        </p:nvSpPr>
        <p:spPr>
          <a:xfrm>
            <a:off x="966952" y="1204108"/>
            <a:ext cx="2669406" cy="1781175"/>
          </a:xfrm>
        </p:spPr>
        <p:txBody>
          <a:bodyPr>
            <a:normAutofit/>
          </a:bodyPr>
          <a:lstStyle/>
          <a:p>
            <a:r>
              <a:rPr lang="de-DE" sz="3200" dirty="0">
                <a:solidFill>
                  <a:srgbClr val="FFFFFF"/>
                </a:solidFill>
              </a:rPr>
              <a:t>Final Scoring</a:t>
            </a:r>
          </a:p>
        </p:txBody>
      </p:sp>
      <p:pic>
        <p:nvPicPr>
          <p:cNvPr id="7" name="Content Placeholder 3">
            <a:extLst>
              <a:ext uri="{FF2B5EF4-FFF2-40B4-BE49-F238E27FC236}">
                <a16:creationId xmlns:a16="http://schemas.microsoft.com/office/drawing/2014/main" id="{9052048C-C874-A24C-B5BF-47EDDBEA1559}"/>
              </a:ext>
            </a:extLst>
          </p:cNvPr>
          <p:cNvPicPr>
            <a:picLocks/>
          </p:cNvPicPr>
          <p:nvPr/>
        </p:nvPicPr>
        <p:blipFill rotWithShape="1">
          <a:blip r:embed="rId2" cstate="screen">
            <a:extLst>
              <a:ext uri="{28A0092B-C50C-407E-A947-70E740481C1C}">
                <a14:useLocalDpi xmlns:a14="http://schemas.microsoft.com/office/drawing/2010/main"/>
              </a:ext>
            </a:extLst>
          </a:blip>
          <a:srcRect/>
          <a:stretch/>
        </p:blipFill>
        <p:spPr>
          <a:xfrm>
            <a:off x="5806638" y="952500"/>
            <a:ext cx="4614650" cy="4829963"/>
          </a:xfrm>
          <a:prstGeom prst="rect">
            <a:avLst/>
          </a:prstGeom>
        </p:spPr>
      </p:pic>
    </p:spTree>
    <p:extLst>
      <p:ext uri="{BB962C8B-B14F-4D97-AF65-F5344CB8AC3E}">
        <p14:creationId xmlns:p14="http://schemas.microsoft.com/office/powerpoint/2010/main" val="3527837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CFF929-95D3-D646-986A-83A5DF3B8DDF}"/>
              </a:ext>
            </a:extLst>
          </p:cNvPr>
          <p:cNvSpPr>
            <a:spLocks noGrp="1"/>
          </p:cNvSpPr>
          <p:nvPr>
            <p:ph type="title"/>
          </p:nvPr>
        </p:nvSpPr>
        <p:spPr>
          <a:xfrm>
            <a:off x="6094105" y="802955"/>
            <a:ext cx="4977976" cy="1454051"/>
          </a:xfrm>
        </p:spPr>
        <p:txBody>
          <a:bodyPr>
            <a:normAutofit/>
          </a:bodyPr>
          <a:lstStyle/>
          <a:p>
            <a:r>
              <a:rPr lang="de-DE" dirty="0">
                <a:solidFill>
                  <a:srgbClr val="000000"/>
                </a:solidFill>
              </a:rPr>
              <a:t>Results</a:t>
            </a: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3">
            <a:extLst>
              <a:ext uri="{FF2B5EF4-FFF2-40B4-BE49-F238E27FC236}">
                <a16:creationId xmlns:a16="http://schemas.microsoft.com/office/drawing/2014/main" id="{8C1DC526-71DD-B947-9B11-18F1A79F8E56}"/>
              </a:ext>
            </a:extLst>
          </p:cNvPr>
          <p:cNvPicPr>
            <a:picLocks/>
          </p:cNvPicPr>
          <p:nvPr/>
        </p:nvPicPr>
        <p:blipFill rotWithShape="1">
          <a:blip r:embed="rId3" cstate="screen">
            <a:alphaModFix/>
            <a:extLst>
              <a:ext uri="{28A0092B-C50C-407E-A947-70E740481C1C}">
                <a14:useLocalDpi xmlns:a14="http://schemas.microsoft.com/office/drawing/2010/main"/>
              </a:ext>
            </a:extLst>
          </a:blip>
          <a:srcRect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9" name="Content Placeholder 8">
            <a:extLst>
              <a:ext uri="{FF2B5EF4-FFF2-40B4-BE49-F238E27FC236}">
                <a16:creationId xmlns:a16="http://schemas.microsoft.com/office/drawing/2014/main" id="{FB40E206-9246-498A-B112-B17B2E4FA6CE}"/>
              </a:ext>
            </a:extLst>
          </p:cNvPr>
          <p:cNvSpPr>
            <a:spLocks noGrp="1"/>
          </p:cNvSpPr>
          <p:nvPr>
            <p:ph idx="1"/>
          </p:nvPr>
        </p:nvSpPr>
        <p:spPr>
          <a:xfrm>
            <a:off x="6090574" y="2257006"/>
            <a:ext cx="4977578" cy="3803965"/>
          </a:xfrm>
        </p:spPr>
        <p:txBody>
          <a:bodyPr anchor="ctr">
            <a:normAutofit fontScale="85000" lnSpcReduction="20000"/>
          </a:bodyPr>
          <a:lstStyle/>
          <a:p>
            <a:pPr>
              <a:buFont typeface="Wingdings" pitchFamily="2" charset="2"/>
              <a:buChar char="§"/>
            </a:pPr>
            <a:r>
              <a:rPr lang="en-US" dirty="0"/>
              <a:t>Berlin Mitte is the most attractive place to open a new office, followed by Berlin Charlottenburg and Friedrichshain.</a:t>
            </a:r>
            <a:endParaRPr lang="de-DE" dirty="0"/>
          </a:p>
          <a:p>
            <a:pPr>
              <a:buFont typeface="Wingdings" pitchFamily="2" charset="2"/>
              <a:buChar char="§"/>
            </a:pPr>
            <a:r>
              <a:rPr lang="en-US" dirty="0"/>
              <a:t>It is not surprising that the city centre offers the best infrastructure but probably also the most expensive rentals.</a:t>
            </a:r>
            <a:endParaRPr lang="de-DE" dirty="0"/>
          </a:p>
          <a:p>
            <a:pPr>
              <a:buFont typeface="Wingdings" pitchFamily="2" charset="2"/>
              <a:buChar char="§"/>
            </a:pPr>
            <a:r>
              <a:rPr lang="en-US" dirty="0"/>
              <a:t>After successful financing by venture capital, rental prices are not the critical argument, but could be added later to the project if the rental prices become an issue.</a:t>
            </a:r>
            <a:endParaRPr lang="de-DE" dirty="0"/>
          </a:p>
          <a:p>
            <a:pPr>
              <a:buFont typeface="Wingdings" pitchFamily="2" charset="2"/>
              <a:buChar char="§"/>
            </a:pPr>
            <a:endParaRPr lang="en-US" sz="2000" dirty="0">
              <a:solidFill>
                <a:srgbClr val="000000"/>
              </a:solidFill>
            </a:endParaRPr>
          </a:p>
        </p:txBody>
      </p:sp>
    </p:spTree>
    <p:extLst>
      <p:ext uri="{BB962C8B-B14F-4D97-AF65-F5344CB8AC3E}">
        <p14:creationId xmlns:p14="http://schemas.microsoft.com/office/powerpoint/2010/main" val="25406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E87319-1E0F-0F46-B507-72F89C9E1530}"/>
              </a:ext>
            </a:extLst>
          </p:cNvPr>
          <p:cNvSpPr>
            <a:spLocks noGrp="1"/>
          </p:cNvSpPr>
          <p:nvPr>
            <p:ph type="title"/>
          </p:nvPr>
        </p:nvSpPr>
        <p:spPr>
          <a:xfrm>
            <a:off x="6094105" y="802955"/>
            <a:ext cx="4977976" cy="1454051"/>
          </a:xfrm>
        </p:spPr>
        <p:txBody>
          <a:bodyPr>
            <a:normAutofit/>
          </a:bodyPr>
          <a:lstStyle/>
          <a:p>
            <a:r>
              <a:rPr lang="de-DE" b="1" dirty="0">
                <a:solidFill>
                  <a:srgbClr val="000000"/>
                </a:solidFill>
              </a:rPr>
              <a:t>Introduction</a:t>
            </a:r>
            <a:endParaRPr lang="de-DE" dirty="0">
              <a:solidFill>
                <a:srgbClr val="000000"/>
              </a:solidFill>
            </a:endParaRPr>
          </a:p>
        </p:txBody>
      </p:sp>
      <p:sp>
        <p:nvSpPr>
          <p:cNvPr id="1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6B7EED5B-327F-0240-95E5-0464D8A8C3CE}"/>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1912AB5E-2949-2D49-85AB-78D164BFFF50}"/>
              </a:ext>
            </a:extLst>
          </p:cNvPr>
          <p:cNvSpPr>
            <a:spLocks noGrp="1"/>
          </p:cNvSpPr>
          <p:nvPr>
            <p:ph idx="1"/>
          </p:nvPr>
        </p:nvSpPr>
        <p:spPr>
          <a:xfrm>
            <a:off x="6090574" y="2421682"/>
            <a:ext cx="4715971" cy="3639289"/>
          </a:xfrm>
        </p:spPr>
        <p:txBody>
          <a:bodyPr anchor="ctr">
            <a:normAutofit/>
          </a:bodyPr>
          <a:lstStyle/>
          <a:p>
            <a:pPr marL="0" indent="0">
              <a:buNone/>
            </a:pPr>
            <a:r>
              <a:rPr lang="en" sz="2000" b="1" dirty="0">
                <a:solidFill>
                  <a:srgbClr val="000000"/>
                </a:solidFill>
              </a:rPr>
              <a:t>New office for a start-up company (</a:t>
            </a:r>
            <a:r>
              <a:rPr lang="en" sz="2000" b="1" u="sng" dirty="0">
                <a:solidFill>
                  <a:srgbClr val="000000"/>
                </a:solidFill>
                <a:hlinkClick r:id="rId4"/>
              </a:rPr>
              <a:t>http://example.com/</a:t>
            </a:r>
            <a:r>
              <a:rPr lang="en" sz="2000" b="1" dirty="0">
                <a:solidFill>
                  <a:srgbClr val="000000"/>
                </a:solidFill>
              </a:rPr>
              <a:t>) in Berlin</a:t>
            </a:r>
            <a:br>
              <a:rPr lang="en" sz="2000" dirty="0">
                <a:solidFill>
                  <a:srgbClr val="000000"/>
                </a:solidFill>
              </a:rPr>
            </a:br>
            <a:r>
              <a:rPr lang="en" sz="2000" dirty="0">
                <a:solidFill>
                  <a:srgbClr val="000000"/>
                </a:solidFill>
              </a:rPr>
              <a:t>The founders of a fast-growing start-up company need new offices as the old offices have become too small. To be attractive for new employees, the founders developed some criteria to identify the ideal location for the new offices.</a:t>
            </a:r>
            <a:endParaRPr lang="de-DE" sz="2000" dirty="0">
              <a:solidFill>
                <a:srgbClr val="000000"/>
              </a:solidFill>
            </a:endParaRPr>
          </a:p>
        </p:txBody>
      </p:sp>
    </p:spTree>
    <p:extLst>
      <p:ext uri="{BB962C8B-B14F-4D97-AF65-F5344CB8AC3E}">
        <p14:creationId xmlns:p14="http://schemas.microsoft.com/office/powerpoint/2010/main" val="305980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6D77-9A18-674A-96BC-A39F80C9DBDA}"/>
              </a:ext>
            </a:extLst>
          </p:cNvPr>
          <p:cNvSpPr>
            <a:spLocks noGrp="1"/>
          </p:cNvSpPr>
          <p:nvPr>
            <p:ph type="title"/>
          </p:nvPr>
        </p:nvSpPr>
        <p:spPr/>
        <p:txBody>
          <a:bodyPr/>
          <a:lstStyle/>
          <a:p>
            <a:r>
              <a:rPr lang="de-DE" dirty="0"/>
              <a:t>Business Problem</a:t>
            </a:r>
          </a:p>
        </p:txBody>
      </p:sp>
      <p:sp>
        <p:nvSpPr>
          <p:cNvPr id="3" name="Content Placeholder 2">
            <a:extLst>
              <a:ext uri="{FF2B5EF4-FFF2-40B4-BE49-F238E27FC236}">
                <a16:creationId xmlns:a16="http://schemas.microsoft.com/office/drawing/2014/main" id="{E7A4AE61-CC60-8B4E-BBB0-6DDA730907DA}"/>
              </a:ext>
            </a:extLst>
          </p:cNvPr>
          <p:cNvSpPr>
            <a:spLocks noGrp="1"/>
          </p:cNvSpPr>
          <p:nvPr>
            <p:ph idx="1"/>
          </p:nvPr>
        </p:nvSpPr>
        <p:spPr>
          <a:xfrm>
            <a:off x="838199" y="1825625"/>
            <a:ext cx="11173691" cy="4667250"/>
          </a:xfrm>
        </p:spPr>
        <p:txBody>
          <a:bodyPr>
            <a:normAutofit fontScale="85000" lnSpcReduction="20000"/>
          </a:bodyPr>
          <a:lstStyle/>
          <a:p>
            <a:pPr marL="0" indent="0">
              <a:buNone/>
            </a:pPr>
            <a:r>
              <a:rPr lang="en" b="1" dirty="0"/>
              <a:t>Finding the best location for the new offices</a:t>
            </a:r>
          </a:p>
          <a:p>
            <a:pPr marL="0" indent="0">
              <a:buNone/>
            </a:pPr>
            <a:br>
              <a:rPr lang="en" dirty="0"/>
            </a:br>
            <a:r>
              <a:rPr lang="en" dirty="0"/>
              <a:t>As a result of the strong growth of their start-up, the founders of example.com are looking for new office space in Berlin.</a:t>
            </a:r>
          </a:p>
          <a:p>
            <a:pPr marL="0" indent="0">
              <a:buNone/>
            </a:pPr>
            <a:br>
              <a:rPr lang="en" dirty="0"/>
            </a:br>
            <a:r>
              <a:rPr lang="en" dirty="0"/>
              <a:t>An attractive location is an important factor in the competition for new talents.</a:t>
            </a:r>
            <a:br>
              <a:rPr lang="en" dirty="0"/>
            </a:br>
            <a:r>
              <a:rPr lang="en" dirty="0"/>
              <a:t>The founders wish to be close to universities in order to ensure a close exchange with research and to recruit new candidates as early as possible.</a:t>
            </a:r>
          </a:p>
          <a:p>
            <a:pPr marL="0" indent="0">
              <a:buNone/>
            </a:pPr>
            <a:br>
              <a:rPr lang="en" dirty="0"/>
            </a:br>
            <a:r>
              <a:rPr lang="en" dirty="0"/>
              <a:t>The young employees prefer a good accessibility by public transport, plenty of options to eat and opportunities to exercise after work.</a:t>
            </a:r>
            <a:br>
              <a:rPr lang="en" dirty="0"/>
            </a:br>
            <a:r>
              <a:rPr lang="en" dirty="0"/>
              <a:t>After successful financing by venture capital, rental prices are not the critical argument, but could be added later.</a:t>
            </a:r>
          </a:p>
          <a:p>
            <a:pPr marL="0" indent="0">
              <a:buNone/>
            </a:pPr>
            <a:br>
              <a:rPr lang="en" dirty="0"/>
            </a:br>
            <a:endParaRPr lang="en" dirty="0"/>
          </a:p>
          <a:p>
            <a:pPr marL="0" indent="0">
              <a:buNone/>
            </a:pPr>
            <a:endParaRPr lang="de-DE" dirty="0"/>
          </a:p>
        </p:txBody>
      </p:sp>
    </p:spTree>
    <p:extLst>
      <p:ext uri="{BB962C8B-B14F-4D97-AF65-F5344CB8AC3E}">
        <p14:creationId xmlns:p14="http://schemas.microsoft.com/office/powerpoint/2010/main" val="341151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E830-724E-8B48-9B30-A4657615AC23}"/>
              </a:ext>
            </a:extLst>
          </p:cNvPr>
          <p:cNvSpPr>
            <a:spLocks noGrp="1"/>
          </p:cNvSpPr>
          <p:nvPr>
            <p:ph type="title"/>
          </p:nvPr>
        </p:nvSpPr>
        <p:spPr/>
        <p:txBody>
          <a:bodyPr/>
          <a:lstStyle/>
          <a:p>
            <a:r>
              <a:rPr lang="de-DE" dirty="0"/>
              <a:t>Data Description</a:t>
            </a:r>
          </a:p>
        </p:txBody>
      </p:sp>
      <p:sp>
        <p:nvSpPr>
          <p:cNvPr id="3" name="Content Placeholder 2">
            <a:extLst>
              <a:ext uri="{FF2B5EF4-FFF2-40B4-BE49-F238E27FC236}">
                <a16:creationId xmlns:a16="http://schemas.microsoft.com/office/drawing/2014/main" id="{2D9AD345-3FB8-5843-BE59-A9446E9FEB26}"/>
              </a:ext>
            </a:extLst>
          </p:cNvPr>
          <p:cNvSpPr>
            <a:spLocks noGrp="1"/>
          </p:cNvSpPr>
          <p:nvPr>
            <p:ph idx="1"/>
          </p:nvPr>
        </p:nvSpPr>
        <p:spPr>
          <a:xfrm>
            <a:off x="838200" y="1537855"/>
            <a:ext cx="10855036" cy="4955020"/>
          </a:xfrm>
        </p:spPr>
        <p:txBody>
          <a:bodyPr>
            <a:normAutofit fontScale="92500" lnSpcReduction="10000"/>
          </a:bodyPr>
          <a:lstStyle/>
          <a:p>
            <a:pPr marL="0" indent="0">
              <a:buNone/>
            </a:pPr>
            <a:r>
              <a:rPr lang="en" b="1" dirty="0"/>
              <a:t>To find the most attractive place to open a new office the following data is required:</a:t>
            </a:r>
            <a:endParaRPr lang="en" dirty="0"/>
          </a:p>
          <a:p>
            <a:pPr>
              <a:buFont typeface="Wingdings" pitchFamily="2" charset="2"/>
              <a:buChar char="§"/>
            </a:pPr>
            <a:r>
              <a:rPr lang="en" dirty="0"/>
              <a:t>The List of boroughs and neighborhoods of Berlin Source: https://de.wikipedia.org/wiki/Liste_der_Bezirke_und_Ortsteile_Berlins </a:t>
            </a:r>
          </a:p>
          <a:p>
            <a:pPr>
              <a:buFont typeface="Wingdings" pitchFamily="2" charset="2"/>
              <a:buChar char="§"/>
            </a:pPr>
            <a:r>
              <a:rPr lang="en" dirty="0"/>
              <a:t>The coordinates (latitude, longitude) of these Neighborhoods Source: GeoPy </a:t>
            </a:r>
          </a:p>
          <a:p>
            <a:pPr>
              <a:buFont typeface="Wingdings" pitchFamily="2" charset="2"/>
              <a:buChar char="§"/>
            </a:pPr>
            <a:r>
              <a:rPr lang="en" dirty="0"/>
              <a:t>Foursquare: </a:t>
            </a:r>
          </a:p>
          <a:p>
            <a:pPr lvl="1">
              <a:buFont typeface="Symbol" pitchFamily="2" charset="2"/>
              <a:buChar char="-"/>
            </a:pPr>
            <a:r>
              <a:rPr lang="en" dirty="0"/>
              <a:t>The universities in each neighborhood </a:t>
            </a:r>
          </a:p>
          <a:p>
            <a:pPr lvl="1">
              <a:buFont typeface="Symbol" pitchFamily="2" charset="2"/>
              <a:buChar char="-"/>
            </a:pPr>
            <a:r>
              <a:rPr lang="en" dirty="0"/>
              <a:t>Public transport in each neighborhood (Metro, Tram, Bus) </a:t>
            </a:r>
          </a:p>
          <a:p>
            <a:pPr lvl="1">
              <a:buFont typeface="Symbol" pitchFamily="2" charset="2"/>
              <a:buChar char="-"/>
            </a:pPr>
            <a:r>
              <a:rPr lang="en" dirty="0"/>
              <a:t>Diner and snack places in each neighborhood </a:t>
            </a:r>
          </a:p>
          <a:p>
            <a:pPr lvl="1">
              <a:buFont typeface="Symbol" pitchFamily="2" charset="2"/>
              <a:buChar char="-"/>
            </a:pPr>
            <a:r>
              <a:rPr lang="en" dirty="0"/>
              <a:t>Gym/Fitness Center in each neighborhood</a:t>
            </a:r>
          </a:p>
          <a:p>
            <a:pPr marL="0" indent="0">
              <a:buNone/>
            </a:pPr>
            <a:r>
              <a:rPr lang="en" dirty="0"/>
              <a:t>Each of the neighborhoods is assessed according to the existing requirements. The requirements are weighted according to the importance of the individual preferences in order to calculate a final score.</a:t>
            </a:r>
          </a:p>
          <a:p>
            <a:pPr marL="0" indent="0">
              <a:buNone/>
            </a:pPr>
            <a:endParaRPr lang="de-DE" dirty="0"/>
          </a:p>
        </p:txBody>
      </p:sp>
    </p:spTree>
    <p:extLst>
      <p:ext uri="{BB962C8B-B14F-4D97-AF65-F5344CB8AC3E}">
        <p14:creationId xmlns:p14="http://schemas.microsoft.com/office/powerpoint/2010/main" val="119683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6D81-96FE-EA46-A48B-44CC6A279A17}"/>
              </a:ext>
            </a:extLst>
          </p:cNvPr>
          <p:cNvSpPr>
            <a:spLocks noGrp="1"/>
          </p:cNvSpPr>
          <p:nvPr>
            <p:ph type="title"/>
          </p:nvPr>
        </p:nvSpPr>
        <p:spPr/>
        <p:txBody>
          <a:bodyPr/>
          <a:lstStyle/>
          <a:p>
            <a:r>
              <a:rPr lang="de-DE" dirty="0"/>
              <a:t>Methodology</a:t>
            </a:r>
          </a:p>
        </p:txBody>
      </p:sp>
      <p:sp>
        <p:nvSpPr>
          <p:cNvPr id="3" name="Content Placeholder 2">
            <a:extLst>
              <a:ext uri="{FF2B5EF4-FFF2-40B4-BE49-F238E27FC236}">
                <a16:creationId xmlns:a16="http://schemas.microsoft.com/office/drawing/2014/main" id="{7DF28F1C-A87D-274F-A267-815EE39E885A}"/>
              </a:ext>
            </a:extLst>
          </p:cNvPr>
          <p:cNvSpPr>
            <a:spLocks noGrp="1"/>
          </p:cNvSpPr>
          <p:nvPr>
            <p:ph idx="1"/>
          </p:nvPr>
        </p:nvSpPr>
        <p:spPr/>
        <p:txBody>
          <a:bodyPr>
            <a:normAutofit lnSpcReduction="10000"/>
          </a:bodyPr>
          <a:lstStyle/>
          <a:p>
            <a:pPr>
              <a:buFont typeface="Wingdings" pitchFamily="2" charset="2"/>
              <a:buChar char="§"/>
            </a:pPr>
            <a:r>
              <a:rPr lang="en" dirty="0"/>
              <a:t>The list of 12 boroughs and 96 neighborhoods of Berlin was compiled from the Wikipedia page.</a:t>
            </a:r>
          </a:p>
          <a:p>
            <a:pPr>
              <a:buFont typeface="Wingdings" pitchFamily="2" charset="2"/>
              <a:buChar char="§"/>
            </a:pPr>
            <a:r>
              <a:rPr lang="en" dirty="0"/>
              <a:t>GeoPy was used for the mapping of the neighborhoods to geographical data </a:t>
            </a:r>
          </a:p>
          <a:p>
            <a:pPr>
              <a:buFont typeface="Wingdings" pitchFamily="2" charset="2"/>
              <a:buChar char="§"/>
            </a:pPr>
            <a:r>
              <a:rPr lang="en" dirty="0"/>
              <a:t>The location data from Foursquare were used for each of the    requirements of the company founders.</a:t>
            </a:r>
          </a:p>
          <a:p>
            <a:pPr>
              <a:buFont typeface="Wingdings" pitchFamily="2" charset="2"/>
              <a:buChar char="§"/>
            </a:pPr>
            <a:r>
              <a:rPr lang="en" dirty="0"/>
              <a:t>Each of the neighborhoods is assessed according to the existing requirements</a:t>
            </a:r>
          </a:p>
          <a:p>
            <a:pPr>
              <a:buFont typeface="Wingdings" pitchFamily="2" charset="2"/>
              <a:buChar char="§"/>
            </a:pPr>
            <a:r>
              <a:rPr lang="en" dirty="0"/>
              <a:t>The requirements are weighted according to the importance of the individual preferences in order to calculate a final score.</a:t>
            </a:r>
            <a:endParaRPr lang="de-DE" dirty="0"/>
          </a:p>
        </p:txBody>
      </p:sp>
    </p:spTree>
    <p:extLst>
      <p:ext uri="{BB962C8B-B14F-4D97-AF65-F5344CB8AC3E}">
        <p14:creationId xmlns:p14="http://schemas.microsoft.com/office/powerpoint/2010/main" val="196231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432E58-A05B-F843-A1F4-DC0D2ACE93D7}"/>
              </a:ext>
            </a:extLst>
          </p:cNvPr>
          <p:cNvSpPr>
            <a:spLocks noGrp="1"/>
          </p:cNvSpPr>
          <p:nvPr>
            <p:ph type="title"/>
          </p:nvPr>
        </p:nvSpPr>
        <p:spPr>
          <a:xfrm>
            <a:off x="5720030" y="802955"/>
            <a:ext cx="5502152" cy="1454051"/>
          </a:xfrm>
        </p:spPr>
        <p:txBody>
          <a:bodyPr>
            <a:normAutofit/>
          </a:bodyPr>
          <a:lstStyle/>
          <a:p>
            <a:r>
              <a:rPr lang="en" sz="4000" dirty="0">
                <a:solidFill>
                  <a:srgbClr val="000000"/>
                </a:solidFill>
              </a:rPr>
              <a:t>Neighborhoods of Berlin</a:t>
            </a:r>
            <a:endParaRPr lang="de-DE" sz="4000" dirty="0">
              <a:solidFill>
                <a:srgbClr val="000000"/>
              </a:solidFill>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3">
            <a:extLst>
              <a:ext uri="{FF2B5EF4-FFF2-40B4-BE49-F238E27FC236}">
                <a16:creationId xmlns:a16="http://schemas.microsoft.com/office/drawing/2014/main" id="{C1FBE897-3AC6-C941-813D-3002CB4141E3}"/>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pic>
        <p:nvPicPr>
          <p:cNvPr id="5" name="Content Placeholder 4">
            <a:extLst>
              <a:ext uri="{FF2B5EF4-FFF2-40B4-BE49-F238E27FC236}">
                <a16:creationId xmlns:a16="http://schemas.microsoft.com/office/drawing/2014/main" id="{2C02C17C-F11A-C346-881B-43929066BA8E}"/>
              </a:ext>
            </a:extLst>
          </p:cNvPr>
          <p:cNvPicPr>
            <a:picLocks noGrp="1" noChangeAspect="1"/>
          </p:cNvPicPr>
          <p:nvPr>
            <p:ph idx="1"/>
          </p:nvPr>
        </p:nvPicPr>
        <p:blipFill>
          <a:blip r:embed="rId4"/>
          <a:stretch>
            <a:fillRect/>
          </a:stretch>
        </p:blipFill>
        <p:spPr>
          <a:xfrm>
            <a:off x="5717162" y="2660667"/>
            <a:ext cx="5614875" cy="3565897"/>
          </a:xfrm>
          <a:prstGeom prst="rect">
            <a:avLst/>
          </a:prstGeom>
        </p:spPr>
      </p:pic>
    </p:spTree>
    <p:extLst>
      <p:ext uri="{BB962C8B-B14F-4D97-AF65-F5344CB8AC3E}">
        <p14:creationId xmlns:p14="http://schemas.microsoft.com/office/powerpoint/2010/main" val="239410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EC9BE7-FD38-1849-8677-326BB64ADB99}"/>
              </a:ext>
            </a:extLst>
          </p:cNvPr>
          <p:cNvSpPr>
            <a:spLocks noGrp="1"/>
          </p:cNvSpPr>
          <p:nvPr>
            <p:ph type="title"/>
          </p:nvPr>
        </p:nvSpPr>
        <p:spPr>
          <a:xfrm>
            <a:off x="5623049" y="802955"/>
            <a:ext cx="5907374" cy="1454051"/>
          </a:xfrm>
        </p:spPr>
        <p:txBody>
          <a:bodyPr>
            <a:normAutofit/>
          </a:bodyPr>
          <a:lstStyle/>
          <a:p>
            <a:r>
              <a:rPr lang="de-DE" sz="4000" dirty="0">
                <a:solidFill>
                  <a:srgbClr val="000000"/>
                </a:solidFill>
              </a:rPr>
              <a:t>Distribution of Universities</a:t>
            </a: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3">
            <a:extLst>
              <a:ext uri="{FF2B5EF4-FFF2-40B4-BE49-F238E27FC236}">
                <a16:creationId xmlns:a16="http://schemas.microsoft.com/office/drawing/2014/main" id="{6E835CE1-6E56-EE40-ABC5-92B133F0712D}"/>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pic>
        <p:nvPicPr>
          <p:cNvPr id="5" name="Content Placeholder 4">
            <a:extLst>
              <a:ext uri="{FF2B5EF4-FFF2-40B4-BE49-F238E27FC236}">
                <a16:creationId xmlns:a16="http://schemas.microsoft.com/office/drawing/2014/main" id="{F896392D-D6FF-974A-8512-0057DC2BD8D1}"/>
              </a:ext>
            </a:extLst>
          </p:cNvPr>
          <p:cNvPicPr>
            <a:picLocks noGrp="1" noChangeAspect="1"/>
          </p:cNvPicPr>
          <p:nvPr>
            <p:ph idx="1"/>
          </p:nvPr>
        </p:nvPicPr>
        <p:blipFill>
          <a:blip r:embed="rId4"/>
          <a:stretch>
            <a:fillRect/>
          </a:stretch>
        </p:blipFill>
        <p:spPr>
          <a:xfrm>
            <a:off x="5623048" y="2439989"/>
            <a:ext cx="6293923" cy="2007320"/>
          </a:xfrm>
          <a:prstGeom prst="rect">
            <a:avLst/>
          </a:prstGeom>
        </p:spPr>
      </p:pic>
    </p:spTree>
    <p:extLst>
      <p:ext uri="{BB962C8B-B14F-4D97-AF65-F5344CB8AC3E}">
        <p14:creationId xmlns:p14="http://schemas.microsoft.com/office/powerpoint/2010/main" val="167775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319E5C-DCE8-A148-9D17-372FCA698145}"/>
              </a:ext>
            </a:extLst>
          </p:cNvPr>
          <p:cNvSpPr>
            <a:spLocks noGrp="1"/>
          </p:cNvSpPr>
          <p:nvPr>
            <p:ph type="title"/>
          </p:nvPr>
        </p:nvSpPr>
        <p:spPr>
          <a:xfrm>
            <a:off x="5401376" y="802955"/>
            <a:ext cx="5256060" cy="1478681"/>
          </a:xfrm>
        </p:spPr>
        <p:txBody>
          <a:bodyPr>
            <a:normAutofit/>
          </a:bodyPr>
          <a:lstStyle/>
          <a:p>
            <a:r>
              <a:rPr lang="en" sz="2400" dirty="0">
                <a:solidFill>
                  <a:srgbClr val="000000"/>
                </a:solidFill>
              </a:rPr>
              <a:t>Public transport in each Neighborhood (Metro, Tram, Bus)</a:t>
            </a:r>
            <a:br>
              <a:rPr lang="en" sz="2400" dirty="0">
                <a:solidFill>
                  <a:srgbClr val="000000"/>
                </a:solidFill>
              </a:rPr>
            </a:br>
            <a:endParaRPr lang="de-DE" sz="2400" dirty="0">
              <a:solidFill>
                <a:srgbClr val="000000"/>
              </a:solidFill>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3">
            <a:extLst>
              <a:ext uri="{FF2B5EF4-FFF2-40B4-BE49-F238E27FC236}">
                <a16:creationId xmlns:a16="http://schemas.microsoft.com/office/drawing/2014/main" id="{2D2F2803-F96C-574E-8F78-9DFB5978F989}"/>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pic>
        <p:nvPicPr>
          <p:cNvPr id="5" name="Content Placeholder 4">
            <a:extLst>
              <a:ext uri="{FF2B5EF4-FFF2-40B4-BE49-F238E27FC236}">
                <a16:creationId xmlns:a16="http://schemas.microsoft.com/office/drawing/2014/main" id="{31BB243D-0393-2C4E-A0D0-5FCD6D63E135}"/>
              </a:ext>
            </a:extLst>
          </p:cNvPr>
          <p:cNvPicPr>
            <a:picLocks noGrp="1" noChangeAspect="1"/>
          </p:cNvPicPr>
          <p:nvPr>
            <p:ph idx="1"/>
          </p:nvPr>
        </p:nvPicPr>
        <p:blipFill>
          <a:blip r:embed="rId4"/>
          <a:stretch>
            <a:fillRect/>
          </a:stretch>
        </p:blipFill>
        <p:spPr>
          <a:xfrm>
            <a:off x="5402539" y="2074068"/>
            <a:ext cx="6413130" cy="1846767"/>
          </a:xfrm>
          <a:prstGeom prst="rect">
            <a:avLst/>
          </a:prstGeom>
        </p:spPr>
      </p:pic>
    </p:spTree>
    <p:extLst>
      <p:ext uri="{BB962C8B-B14F-4D97-AF65-F5344CB8AC3E}">
        <p14:creationId xmlns:p14="http://schemas.microsoft.com/office/powerpoint/2010/main" val="204651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53896B-3A97-B040-B9D7-985EE6431234}"/>
              </a:ext>
            </a:extLst>
          </p:cNvPr>
          <p:cNvSpPr>
            <a:spLocks noGrp="1"/>
          </p:cNvSpPr>
          <p:nvPr>
            <p:ph type="title"/>
          </p:nvPr>
        </p:nvSpPr>
        <p:spPr>
          <a:xfrm>
            <a:off x="5675650" y="802955"/>
            <a:ext cx="6289041" cy="1454051"/>
          </a:xfrm>
        </p:spPr>
        <p:txBody>
          <a:bodyPr>
            <a:normAutofit/>
          </a:bodyPr>
          <a:lstStyle/>
          <a:p>
            <a:r>
              <a:rPr lang="en" sz="2400" dirty="0">
                <a:solidFill>
                  <a:srgbClr val="000000"/>
                </a:solidFill>
              </a:rPr>
              <a:t>Diner and Snack Places in each Neighborhood</a:t>
            </a:r>
            <a:br>
              <a:rPr lang="en" sz="2400" dirty="0">
                <a:solidFill>
                  <a:srgbClr val="000000"/>
                </a:solidFill>
              </a:rPr>
            </a:br>
            <a:endParaRPr lang="de-DE" sz="2400" dirty="0">
              <a:solidFill>
                <a:srgbClr val="000000"/>
              </a:solidFill>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3">
            <a:extLst>
              <a:ext uri="{FF2B5EF4-FFF2-40B4-BE49-F238E27FC236}">
                <a16:creationId xmlns:a16="http://schemas.microsoft.com/office/drawing/2014/main" id="{641988C6-CD41-CF44-8125-9F79240F4648}"/>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pic>
        <p:nvPicPr>
          <p:cNvPr id="5" name="Content Placeholder 4">
            <a:extLst>
              <a:ext uri="{FF2B5EF4-FFF2-40B4-BE49-F238E27FC236}">
                <a16:creationId xmlns:a16="http://schemas.microsoft.com/office/drawing/2014/main" id="{AAFF2313-A554-9E4B-834C-C3BD7E906667}"/>
              </a:ext>
            </a:extLst>
          </p:cNvPr>
          <p:cNvPicPr>
            <a:picLocks noGrp="1" noChangeAspect="1"/>
          </p:cNvPicPr>
          <p:nvPr>
            <p:ph idx="1"/>
          </p:nvPr>
        </p:nvPicPr>
        <p:blipFill>
          <a:blip r:embed="rId4"/>
          <a:stretch>
            <a:fillRect/>
          </a:stretch>
        </p:blipFill>
        <p:spPr>
          <a:xfrm>
            <a:off x="5614876" y="1869079"/>
            <a:ext cx="6393811" cy="2067021"/>
          </a:xfrm>
          <a:prstGeom prst="rect">
            <a:avLst/>
          </a:prstGeom>
        </p:spPr>
      </p:pic>
    </p:spTree>
    <p:extLst>
      <p:ext uri="{BB962C8B-B14F-4D97-AF65-F5344CB8AC3E}">
        <p14:creationId xmlns:p14="http://schemas.microsoft.com/office/powerpoint/2010/main" val="324934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451</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Wingdings</vt:lpstr>
      <vt:lpstr>Office Theme</vt:lpstr>
      <vt:lpstr>Capstone Project</vt:lpstr>
      <vt:lpstr>Introduction</vt:lpstr>
      <vt:lpstr>Business Problem</vt:lpstr>
      <vt:lpstr>Data Description</vt:lpstr>
      <vt:lpstr>Methodology</vt:lpstr>
      <vt:lpstr>Neighborhoods of Berlin</vt:lpstr>
      <vt:lpstr>Distribution of Universities</vt:lpstr>
      <vt:lpstr>Public transport in each Neighborhood (Metro, Tram, Bus) </vt:lpstr>
      <vt:lpstr>Diner and Snack Places in each Neighborhood </vt:lpstr>
      <vt:lpstr>Gym/Fitness Centers in each Neighborhood </vt:lpstr>
      <vt:lpstr>Merging the results of the individual requirements for each neighborhood</vt:lpstr>
      <vt:lpstr>Prioritizing the individual requirements</vt:lpstr>
      <vt:lpstr>Final Scoring</vt:lpstr>
      <vt:lpstr>Results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subject/>
  <dc:creator>bernd.schloesser</dc:creator>
  <cp:keywords/>
  <dc:description/>
  <cp:lastModifiedBy>bernd.schloesser</cp:lastModifiedBy>
  <cp:revision>6</cp:revision>
  <cp:lastPrinted>2019-02-15T10:51:09Z</cp:lastPrinted>
  <dcterms:created xsi:type="dcterms:W3CDTF">2019-02-15T10:12:58Z</dcterms:created>
  <dcterms:modified xsi:type="dcterms:W3CDTF">2019-02-15T10:52:54Z</dcterms:modified>
  <cp:category/>
</cp:coreProperties>
</file>