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4" r:id="rId4"/>
    <p:sldId id="276" r:id="rId5"/>
    <p:sldId id="275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31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pos="2880">
          <p15:clr>
            <a:srgbClr val="A4A3A4"/>
          </p15:clr>
        </p15:guide>
        <p15:guide id="7" pos="5602">
          <p15:clr>
            <a:srgbClr val="A4A3A4"/>
          </p15:clr>
        </p15:guide>
        <p15:guide id="8" pos="431">
          <p15:clr>
            <a:srgbClr val="A4A3A4"/>
          </p15:clr>
        </p15:guide>
        <p15:guide id="9" pos="567">
          <p15:clr>
            <a:srgbClr val="A4A3A4"/>
          </p15:clr>
        </p15:guide>
        <p15:guide id="10" pos="3152">
          <p15:clr>
            <a:srgbClr val="A4A3A4"/>
          </p15:clr>
        </p15:guide>
        <p15:guide id="11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B"/>
    <a:srgbClr val="039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8558" autoAdjust="0"/>
  </p:normalViewPr>
  <p:slideViewPr>
    <p:cSldViewPr showGuides="1">
      <p:cViewPr>
        <p:scale>
          <a:sx n="166" d="100"/>
          <a:sy n="166" d="100"/>
        </p:scale>
        <p:origin x="-90" y="186"/>
      </p:cViewPr>
      <p:guideLst>
        <p:guide orient="horz" pos="1620"/>
        <p:guide orient="horz" pos="214"/>
        <p:guide orient="horz" pos="531"/>
        <p:guide orient="horz" pos="1711"/>
        <p:guide orient="horz" pos="1983"/>
        <p:guide pos="2880"/>
        <p:guide pos="5602"/>
        <p:guide pos="431"/>
        <p:guide pos="567"/>
        <p:guide pos="3152"/>
        <p:guide pos="3288"/>
      </p:guideLst>
    </p:cSldViewPr>
  </p:slideViewPr>
  <p:outlineViewPr>
    <p:cViewPr>
      <p:scale>
        <a:sx n="33" d="100"/>
        <a:sy n="33" d="100"/>
      </p:scale>
      <p:origin x="42" y="111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BD59-964B-4DAF-A29B-734161608ED8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7C432-767E-4502-9CB9-C62D3CBEC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:\Marketing\Foto_Film_Archiv\Grafiken\Logos\IVU-Logo\Logo_aktuell\DiverseVarianten\logo_2010_nurLinie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9642"/>
            <a:ext cx="9144000" cy="177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8632" y="1325216"/>
            <a:ext cx="7772400" cy="110251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6832" y="2475888"/>
            <a:ext cx="7776000" cy="671926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002D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6050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1" y="843558"/>
            <a:ext cx="8435975" cy="429994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71" y="842964"/>
            <a:ext cx="4116331" cy="43005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1873" y="842964"/>
            <a:ext cx="4111303" cy="43005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455671" y="842964"/>
            <a:ext cx="4116331" cy="43005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05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508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9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01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5" y="205980"/>
            <a:ext cx="6912770" cy="625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>
                <a:latin typeface="+mj-lt"/>
                <a:ea typeface="+mj-ea"/>
                <a:cs typeface="+mj-cs"/>
              </a:rPr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840265"/>
            <a:ext cx="8435975" cy="4311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Edit master text style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30888" y="4890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D5B"/>
                </a:solidFill>
              </a:defRPr>
            </a:lvl1pPr>
          </a:lstStyle>
          <a:p>
            <a:fld id="{E31E6F25-5A45-4696-B558-1A47E9EA11C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4" descr="O:\Kommunikation\Corporate_Design\Logos\Logo2010\logo_2010_300dpi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298800"/>
            <a:ext cx="1447200" cy="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4" r:id="rId5"/>
    <p:sldLayoutId id="2147483655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rgbClr val="002D5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SzPct val="80000"/>
        <a:buFont typeface="Wingdings" panose="05000000000000000000" pitchFamily="2" charset="2"/>
        <a:buChar char="n"/>
        <a:defRPr sz="1800" kern="1200">
          <a:solidFill>
            <a:srgbClr val="002D5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rgbClr val="002D5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400" kern="1200">
          <a:solidFill>
            <a:srgbClr val="002D5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200" kern="1200">
          <a:solidFill>
            <a:srgbClr val="002D5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000" kern="1200">
          <a:solidFill>
            <a:srgbClr val="002D5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84076" y="2569884"/>
            <a:ext cx="49731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common</a:t>
            </a:r>
            <a:endParaRPr lang="en-GB" sz="700" dirty="0"/>
          </a:p>
        </p:txBody>
      </p:sp>
      <p:sp>
        <p:nvSpPr>
          <p:cNvPr id="8" name="Rechteck 7"/>
          <p:cNvSpPr/>
          <p:nvPr/>
        </p:nvSpPr>
        <p:spPr>
          <a:xfrm>
            <a:off x="1672815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Customer</a:t>
            </a:r>
          </a:p>
          <a:p>
            <a:pPr algn="ctr"/>
            <a:r>
              <a:rPr lang="en-GB" sz="700" dirty="0" smtClean="0"/>
              <a:t>Information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9" name="Rechteck 8"/>
          <p:cNvSpPr/>
          <p:nvPr/>
        </p:nvSpPr>
        <p:spPr>
          <a:xfrm>
            <a:off x="2547581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Device</a:t>
            </a:r>
          </a:p>
          <a:p>
            <a:pPr algn="ctr"/>
            <a:r>
              <a:rPr lang="en-GB" sz="700" dirty="0" smtClean="0"/>
              <a:t>Management</a:t>
            </a:r>
          </a:p>
          <a:p>
            <a:pPr algn="ctr"/>
            <a:r>
              <a:rPr lang="en-GB" sz="700" smtClean="0"/>
              <a:t>Service</a:t>
            </a:r>
            <a:endParaRPr lang="en-GB" sz="7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65159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Enumerations</a:t>
            </a:r>
            <a:endParaRPr lang="en-GB" sz="700" dirty="0"/>
          </a:p>
        </p:txBody>
      </p:sp>
      <p:sp>
        <p:nvSpPr>
          <p:cNvPr id="11" name="Rechteck 10"/>
          <p:cNvSpPr/>
          <p:nvPr/>
        </p:nvSpPr>
        <p:spPr>
          <a:xfrm>
            <a:off x="3370657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Journey</a:t>
            </a:r>
          </a:p>
          <a:p>
            <a:pPr algn="ctr"/>
            <a:r>
              <a:rPr lang="en-GB" sz="700" dirty="0" smtClean="0"/>
              <a:t>Information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2" name="Rechteck 11"/>
          <p:cNvSpPr/>
          <p:nvPr/>
        </p:nvSpPr>
        <p:spPr>
          <a:xfrm>
            <a:off x="4162745" y="138189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Location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3" name="Rechteck 12"/>
          <p:cNvSpPr/>
          <p:nvPr/>
        </p:nvSpPr>
        <p:spPr>
          <a:xfrm>
            <a:off x="4932040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Network</a:t>
            </a:r>
          </a:p>
          <a:p>
            <a:pPr algn="ctr"/>
            <a:r>
              <a:rPr lang="en-GB" sz="700" dirty="0" smtClean="0"/>
              <a:t>Location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4" name="Rechteck 13"/>
          <p:cNvSpPr/>
          <p:nvPr/>
        </p:nvSpPr>
        <p:spPr>
          <a:xfrm>
            <a:off x="5796136" y="138189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Passenger</a:t>
            </a:r>
          </a:p>
          <a:p>
            <a:pPr algn="ctr"/>
            <a:r>
              <a:rPr lang="en-GB" sz="700" dirty="0" smtClean="0"/>
              <a:t>Counting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5" name="Rechteck 14"/>
          <p:cNvSpPr/>
          <p:nvPr/>
        </p:nvSpPr>
        <p:spPr>
          <a:xfrm>
            <a:off x="6588224" y="138189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System</a:t>
            </a:r>
          </a:p>
          <a:p>
            <a:pPr algn="ctr"/>
            <a:r>
              <a:rPr lang="en-GB" sz="700" dirty="0" smtClean="0"/>
              <a:t>Documentation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6" name="Rechteck 15"/>
          <p:cNvSpPr/>
          <p:nvPr/>
        </p:nvSpPr>
        <p:spPr>
          <a:xfrm>
            <a:off x="7380312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System</a:t>
            </a:r>
          </a:p>
          <a:p>
            <a:pPr algn="ctr"/>
            <a:r>
              <a:rPr lang="en-GB" sz="700" dirty="0" smtClean="0"/>
              <a:t>Management</a:t>
            </a:r>
          </a:p>
          <a:p>
            <a:pPr algn="ctr"/>
            <a:r>
              <a:rPr lang="en-GB" sz="700" smtClean="0"/>
              <a:t>Service</a:t>
            </a:r>
            <a:endParaRPr lang="en-GB" sz="700" dirty="0"/>
          </a:p>
        </p:txBody>
      </p:sp>
      <p:sp>
        <p:nvSpPr>
          <p:cNvPr id="17" name="Rechteck 16"/>
          <p:cNvSpPr/>
          <p:nvPr/>
        </p:nvSpPr>
        <p:spPr>
          <a:xfrm>
            <a:off x="8172400" y="1382685"/>
            <a:ext cx="648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Ticket</a:t>
            </a:r>
          </a:p>
          <a:p>
            <a:pPr algn="ctr"/>
            <a:r>
              <a:rPr lang="en-GB" sz="700" dirty="0" smtClean="0"/>
              <a:t>Information</a:t>
            </a:r>
          </a:p>
          <a:p>
            <a:pPr algn="ctr"/>
            <a:r>
              <a:rPr lang="en-GB" sz="700" smtClean="0"/>
              <a:t>Service</a:t>
            </a:r>
            <a:endParaRPr lang="en-GB" sz="700" dirty="0" smtClean="0"/>
          </a:p>
        </p:txBody>
      </p:sp>
      <p:sp>
        <p:nvSpPr>
          <p:cNvPr id="18" name="Rechteck 17"/>
          <p:cNvSpPr/>
          <p:nvPr/>
        </p:nvSpPr>
        <p:spPr>
          <a:xfrm>
            <a:off x="179512" y="195486"/>
            <a:ext cx="88333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700" dirty="0" smtClean="0"/>
              <a:t>IBIS_IP_V1.0.xsd</a:t>
            </a:r>
            <a:endParaRPr lang="en-GB" sz="700" dirty="0"/>
          </a:p>
        </p:txBody>
      </p:sp>
      <p:cxnSp>
        <p:nvCxnSpPr>
          <p:cNvPr id="21" name="Gerade Verbindung mit Pfeil 20"/>
          <p:cNvCxnSpPr>
            <a:stCxn id="18" idx="2"/>
            <a:endCxn id="7" idx="0"/>
          </p:cNvCxnSpPr>
          <p:nvPr/>
        </p:nvCxnSpPr>
        <p:spPr>
          <a:xfrm>
            <a:off x="621179" y="555486"/>
            <a:ext cx="411556" cy="2014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2"/>
            <a:endCxn id="10" idx="0"/>
          </p:cNvCxnSpPr>
          <p:nvPr/>
        </p:nvCxnSpPr>
        <p:spPr>
          <a:xfrm>
            <a:off x="621179" y="555486"/>
            <a:ext cx="0" cy="4031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8" idx="2"/>
            <a:endCxn id="8" idx="0"/>
          </p:cNvCxnSpPr>
          <p:nvPr/>
        </p:nvCxnSpPr>
        <p:spPr>
          <a:xfrm>
            <a:off x="621179" y="555486"/>
            <a:ext cx="1375636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8" idx="2"/>
            <a:endCxn id="11" idx="0"/>
          </p:cNvCxnSpPr>
          <p:nvPr/>
        </p:nvCxnSpPr>
        <p:spPr>
          <a:xfrm>
            <a:off x="621179" y="555486"/>
            <a:ext cx="3073478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8" idx="2"/>
            <a:endCxn id="9" idx="0"/>
          </p:cNvCxnSpPr>
          <p:nvPr/>
        </p:nvCxnSpPr>
        <p:spPr>
          <a:xfrm>
            <a:off x="621179" y="555486"/>
            <a:ext cx="2250402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2"/>
            <a:endCxn id="12" idx="0"/>
          </p:cNvCxnSpPr>
          <p:nvPr/>
        </p:nvCxnSpPr>
        <p:spPr>
          <a:xfrm>
            <a:off x="621179" y="555486"/>
            <a:ext cx="3865566" cy="826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8" idx="2"/>
            <a:endCxn id="13" idx="0"/>
          </p:cNvCxnSpPr>
          <p:nvPr/>
        </p:nvCxnSpPr>
        <p:spPr>
          <a:xfrm>
            <a:off x="621179" y="555486"/>
            <a:ext cx="4634861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8" idx="2"/>
            <a:endCxn id="16" idx="0"/>
          </p:cNvCxnSpPr>
          <p:nvPr/>
        </p:nvCxnSpPr>
        <p:spPr>
          <a:xfrm>
            <a:off x="621179" y="555486"/>
            <a:ext cx="7083133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2"/>
            <a:endCxn id="17" idx="0"/>
          </p:cNvCxnSpPr>
          <p:nvPr/>
        </p:nvCxnSpPr>
        <p:spPr>
          <a:xfrm>
            <a:off x="621179" y="555486"/>
            <a:ext cx="7875221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8" idx="2"/>
            <a:endCxn id="15" idx="0"/>
          </p:cNvCxnSpPr>
          <p:nvPr/>
        </p:nvCxnSpPr>
        <p:spPr>
          <a:xfrm>
            <a:off x="621179" y="555486"/>
            <a:ext cx="6291045" cy="826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8" idx="2"/>
            <a:endCxn id="14" idx="0"/>
          </p:cNvCxnSpPr>
          <p:nvPr/>
        </p:nvCxnSpPr>
        <p:spPr>
          <a:xfrm>
            <a:off x="621179" y="555486"/>
            <a:ext cx="5498957" cy="826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 flipH="1">
            <a:off x="621179" y="2929884"/>
            <a:ext cx="411556" cy="1657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621179" y="1742685"/>
            <a:ext cx="1375636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1032735" y="1742685"/>
            <a:ext cx="964080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9" idx="2"/>
            <a:endCxn id="7" idx="0"/>
          </p:cNvCxnSpPr>
          <p:nvPr/>
        </p:nvCxnSpPr>
        <p:spPr>
          <a:xfrm flipH="1">
            <a:off x="1032735" y="1742685"/>
            <a:ext cx="1838846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9" idx="2"/>
            <a:endCxn id="10" idx="0"/>
          </p:cNvCxnSpPr>
          <p:nvPr/>
        </p:nvCxnSpPr>
        <p:spPr>
          <a:xfrm flipH="1">
            <a:off x="621179" y="1742685"/>
            <a:ext cx="2250402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1032735" y="1742685"/>
            <a:ext cx="2661922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621179" y="1742685"/>
            <a:ext cx="3073478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1032735" y="1741895"/>
            <a:ext cx="3454010" cy="827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621179" y="1741895"/>
            <a:ext cx="3865566" cy="2844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1032735" y="1742685"/>
            <a:ext cx="4223305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621179" y="1742685"/>
            <a:ext cx="4634861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14" idx="2"/>
            <a:endCxn id="7" idx="0"/>
          </p:cNvCxnSpPr>
          <p:nvPr/>
        </p:nvCxnSpPr>
        <p:spPr>
          <a:xfrm flipH="1">
            <a:off x="1032735" y="1741895"/>
            <a:ext cx="5087401" cy="827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14" idx="2"/>
            <a:endCxn id="10" idx="0"/>
          </p:cNvCxnSpPr>
          <p:nvPr/>
        </p:nvCxnSpPr>
        <p:spPr>
          <a:xfrm flipH="1">
            <a:off x="621179" y="1741895"/>
            <a:ext cx="5498957" cy="2844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1032735" y="1741895"/>
            <a:ext cx="5879489" cy="827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621179" y="1741895"/>
            <a:ext cx="6291045" cy="2844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6" idx="2"/>
            <a:endCxn id="7" idx="0"/>
          </p:cNvCxnSpPr>
          <p:nvPr/>
        </p:nvCxnSpPr>
        <p:spPr>
          <a:xfrm flipH="1">
            <a:off x="1032735" y="1742685"/>
            <a:ext cx="6671577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6" idx="2"/>
            <a:endCxn id="10" idx="0"/>
          </p:cNvCxnSpPr>
          <p:nvPr/>
        </p:nvCxnSpPr>
        <p:spPr>
          <a:xfrm flipH="1">
            <a:off x="621179" y="1742685"/>
            <a:ext cx="7083133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7" idx="2"/>
            <a:endCxn id="7" idx="0"/>
          </p:cNvCxnSpPr>
          <p:nvPr/>
        </p:nvCxnSpPr>
        <p:spPr>
          <a:xfrm flipH="1">
            <a:off x="1032735" y="1742685"/>
            <a:ext cx="7463665" cy="82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7" idx="2"/>
            <a:endCxn id="10" idx="0"/>
          </p:cNvCxnSpPr>
          <p:nvPr/>
        </p:nvCxnSpPr>
        <p:spPr>
          <a:xfrm flipH="1">
            <a:off x="621179" y="1742685"/>
            <a:ext cx="7875221" cy="2844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210050" y="206375"/>
            <a:ext cx="4933950" cy="625475"/>
          </a:xfrm>
        </p:spPr>
        <p:txBody>
          <a:bodyPr/>
          <a:lstStyle/>
          <a:p>
            <a:pPr algn="ctr"/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-relations in IBIS-IP 1.0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9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051720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Distance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865956" y="105925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Device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Management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47494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Journey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Beacon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5856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Network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902067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Passenger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Counting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71721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GNSS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499992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System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Management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76056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Ticket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561484" y="1419250"/>
            <a:ext cx="1746005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561484" y="1419250"/>
            <a:ext cx="17460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9" idx="2"/>
            <a:endCxn id="155" idx="0"/>
          </p:cNvCxnSpPr>
          <p:nvPr/>
        </p:nvCxnSpPr>
        <p:spPr>
          <a:xfrm flipH="1">
            <a:off x="5918220" y="1419250"/>
            <a:ext cx="2035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9" idx="2"/>
            <a:endCxn id="166" idx="0"/>
          </p:cNvCxnSpPr>
          <p:nvPr/>
        </p:nvCxnSpPr>
        <p:spPr>
          <a:xfrm>
            <a:off x="6121725" y="1419250"/>
            <a:ext cx="536090" cy="309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561484" y="1419250"/>
            <a:ext cx="541779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561484" y="1419250"/>
            <a:ext cx="541779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561484" y="1420770"/>
            <a:ext cx="2970141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561484" y="1420770"/>
            <a:ext cx="2970141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14" idx="2"/>
            <a:endCxn id="7" idx="0"/>
          </p:cNvCxnSpPr>
          <p:nvPr/>
        </p:nvCxnSpPr>
        <p:spPr>
          <a:xfrm flipH="1">
            <a:off x="561484" y="1419250"/>
            <a:ext cx="3596352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14" idx="2"/>
            <a:endCxn id="10" idx="0"/>
          </p:cNvCxnSpPr>
          <p:nvPr/>
        </p:nvCxnSpPr>
        <p:spPr>
          <a:xfrm flipH="1">
            <a:off x="561484" y="1419250"/>
            <a:ext cx="3596352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561484" y="1420770"/>
            <a:ext cx="2366006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561484" y="1420770"/>
            <a:ext cx="2366006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6" idx="2"/>
            <a:endCxn id="7" idx="0"/>
          </p:cNvCxnSpPr>
          <p:nvPr/>
        </p:nvCxnSpPr>
        <p:spPr>
          <a:xfrm flipH="1">
            <a:off x="561484" y="1420770"/>
            <a:ext cx="4194277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6" idx="2"/>
            <a:endCxn id="10" idx="0"/>
          </p:cNvCxnSpPr>
          <p:nvPr/>
        </p:nvCxnSpPr>
        <p:spPr>
          <a:xfrm flipH="1">
            <a:off x="561484" y="1420770"/>
            <a:ext cx="4194277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7" idx="2"/>
            <a:endCxn id="7" idx="0"/>
          </p:cNvCxnSpPr>
          <p:nvPr/>
        </p:nvCxnSpPr>
        <p:spPr>
          <a:xfrm flipH="1">
            <a:off x="561484" y="1419250"/>
            <a:ext cx="477034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7" idx="2"/>
            <a:endCxn id="10" idx="0"/>
          </p:cNvCxnSpPr>
          <p:nvPr/>
        </p:nvCxnSpPr>
        <p:spPr>
          <a:xfrm flipH="1">
            <a:off x="561484" y="1419250"/>
            <a:ext cx="477034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493395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2.0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7092280" y="106077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Customer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7359817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 </a:t>
            </a:r>
            <a:b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7956376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</a:t>
            </a:r>
            <a:b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Live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8532440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 Recording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69561" y="2608007"/>
            <a:ext cx="497318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391715" y="4515966"/>
            <a:ext cx="5322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7" name="Gerade Verbindung mit Pfeil 166"/>
          <p:cNvCxnSpPr>
            <a:stCxn id="141" idx="2"/>
            <a:endCxn id="155" idx="0"/>
          </p:cNvCxnSpPr>
          <p:nvPr/>
        </p:nvCxnSpPr>
        <p:spPr>
          <a:xfrm flipH="1">
            <a:off x="5918220" y="1420770"/>
            <a:ext cx="1429829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>
            <a:stCxn id="142" idx="2"/>
            <a:endCxn id="155" idx="0"/>
          </p:cNvCxnSpPr>
          <p:nvPr/>
        </p:nvCxnSpPr>
        <p:spPr>
          <a:xfrm flipH="1">
            <a:off x="5918220" y="2020866"/>
            <a:ext cx="1697366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>
            <a:stCxn id="143" idx="2"/>
            <a:endCxn id="155" idx="0"/>
          </p:cNvCxnSpPr>
          <p:nvPr/>
        </p:nvCxnSpPr>
        <p:spPr>
          <a:xfrm flipH="1">
            <a:off x="5918220" y="2020866"/>
            <a:ext cx="2293925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44" idx="2"/>
            <a:endCxn id="155" idx="0"/>
          </p:cNvCxnSpPr>
          <p:nvPr/>
        </p:nvCxnSpPr>
        <p:spPr>
          <a:xfrm flipH="1">
            <a:off x="5918220" y="2020866"/>
            <a:ext cx="2869989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155" idx="2"/>
            <a:endCxn id="166" idx="0"/>
          </p:cNvCxnSpPr>
          <p:nvPr/>
        </p:nvCxnSpPr>
        <p:spPr>
          <a:xfrm>
            <a:off x="5918220" y="2968007"/>
            <a:ext cx="739595" cy="1547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>
            <a:stCxn id="141" idx="2"/>
            <a:endCxn id="166" idx="0"/>
          </p:cNvCxnSpPr>
          <p:nvPr/>
        </p:nvCxnSpPr>
        <p:spPr>
          <a:xfrm flipH="1">
            <a:off x="6657815" y="1420770"/>
            <a:ext cx="690234" cy="3095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>
            <a:stCxn id="142" idx="2"/>
            <a:endCxn id="166" idx="0"/>
          </p:cNvCxnSpPr>
          <p:nvPr/>
        </p:nvCxnSpPr>
        <p:spPr>
          <a:xfrm flipH="1">
            <a:off x="6657815" y="2020866"/>
            <a:ext cx="957771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43" idx="2"/>
            <a:endCxn id="166" idx="0"/>
          </p:cNvCxnSpPr>
          <p:nvPr/>
        </p:nvCxnSpPr>
        <p:spPr>
          <a:xfrm flipH="1">
            <a:off x="6657815" y="2020866"/>
            <a:ext cx="1554330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stCxn id="144" idx="2"/>
            <a:endCxn id="166" idx="0"/>
          </p:cNvCxnSpPr>
          <p:nvPr/>
        </p:nvCxnSpPr>
        <p:spPr>
          <a:xfrm flipH="1">
            <a:off x="6657815" y="2020866"/>
            <a:ext cx="2130394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hteck 208"/>
          <p:cNvSpPr/>
          <p:nvPr/>
        </p:nvSpPr>
        <p:spPr>
          <a:xfrm>
            <a:off x="2843807" y="3435845"/>
            <a:ext cx="2719495" cy="151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 err="1">
                <a:solidFill>
                  <a:schemeClr val="tx1"/>
                </a:solidFill>
              </a:rPr>
              <a:t>Please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note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that</a:t>
            </a:r>
            <a:r>
              <a:rPr lang="de-DE" sz="1050" dirty="0">
                <a:solidFill>
                  <a:schemeClr val="tx1"/>
                </a:solidFill>
              </a:rPr>
              <a:t> XSD </a:t>
            </a:r>
            <a:r>
              <a:rPr lang="de-DE" sz="1050" dirty="0" err="1">
                <a:solidFill>
                  <a:schemeClr val="tx1"/>
                </a:solidFill>
              </a:rPr>
              <a:t>files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of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smtClean="0">
                <a:solidFill>
                  <a:schemeClr val="tx1"/>
                </a:solidFill>
              </a:rPr>
              <a:t>version </a:t>
            </a:r>
            <a:r>
              <a:rPr lang="de-DE" sz="1050" dirty="0">
                <a:solidFill>
                  <a:schemeClr val="tx1"/>
                </a:solidFill>
              </a:rPr>
              <a:t>1.0 </a:t>
            </a:r>
            <a:r>
              <a:rPr lang="de-DE" sz="1050" dirty="0" err="1" smtClean="0">
                <a:solidFill>
                  <a:schemeClr val="tx1"/>
                </a:solidFill>
              </a:rPr>
              <a:t>included</a:t>
            </a:r>
            <a:r>
              <a:rPr lang="de-DE" sz="1050" dirty="0" smtClean="0">
                <a:solidFill>
                  <a:schemeClr val="tx1"/>
                </a:solidFill>
              </a:rPr>
              <a:t> in IBIS_IP_V2.0.zip still </a:t>
            </a:r>
            <a:r>
              <a:rPr lang="de-DE" sz="1050" dirty="0" err="1">
                <a:solidFill>
                  <a:schemeClr val="tx1"/>
                </a:solidFill>
              </a:rPr>
              <a:t>describe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exactly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the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smtClean="0">
                <a:solidFill>
                  <a:schemeClr val="tx1"/>
                </a:solidFill>
              </a:rPr>
              <a:t>same </a:t>
            </a:r>
            <a:r>
              <a:rPr lang="de-DE" sz="1050" dirty="0" err="1" smtClean="0">
                <a:solidFill>
                  <a:schemeClr val="tx1"/>
                </a:solidFill>
              </a:rPr>
              <a:t>communication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as</a:t>
            </a:r>
            <a:r>
              <a:rPr lang="de-DE" sz="1050" dirty="0" smtClean="0">
                <a:solidFill>
                  <a:schemeClr val="tx1"/>
                </a:solidFill>
              </a:rPr>
              <a:t> in IBIS_IP_V1.0.zip. </a:t>
            </a:r>
            <a:br>
              <a:rPr lang="de-DE" sz="1050" dirty="0" smtClean="0">
                <a:solidFill>
                  <a:schemeClr val="tx1"/>
                </a:solidFill>
              </a:rPr>
            </a:br>
            <a:r>
              <a:rPr lang="de-DE" sz="1050" dirty="0" smtClean="0">
                <a:solidFill>
                  <a:schemeClr val="tx1"/>
                </a:solidFill>
              </a:rPr>
              <a:t>But </a:t>
            </a:r>
            <a:r>
              <a:rPr lang="de-DE" sz="1050" dirty="0" err="1" smtClean="0">
                <a:solidFill>
                  <a:schemeClr val="tx1"/>
                </a:solidFill>
              </a:rPr>
              <a:t>the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embracing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file</a:t>
            </a:r>
            <a:r>
              <a:rPr lang="de-DE" sz="1050" dirty="0" smtClean="0">
                <a:solidFill>
                  <a:schemeClr val="tx1"/>
                </a:solidFill>
              </a:rPr>
              <a:t> IBIS_IP_V1.0.xsd </a:t>
            </a:r>
            <a:r>
              <a:rPr lang="de-DE" sz="1050" dirty="0" err="1" smtClean="0">
                <a:solidFill>
                  <a:schemeClr val="tx1"/>
                </a:solidFill>
              </a:rPr>
              <a:t>has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been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removed</a:t>
            </a:r>
            <a:r>
              <a:rPr lang="de-DE" sz="1050" dirty="0" smtClean="0">
                <a:solidFill>
                  <a:schemeClr val="tx1"/>
                </a:solidFill>
              </a:rPr>
              <a:t>. </a:t>
            </a:r>
            <a:r>
              <a:rPr lang="de-DE" sz="1050" dirty="0" err="1" smtClean="0">
                <a:solidFill>
                  <a:schemeClr val="tx1"/>
                </a:solidFill>
              </a:rPr>
              <a:t>Definitions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made</a:t>
            </a:r>
            <a:r>
              <a:rPr lang="de-DE" sz="1050" dirty="0" smtClean="0">
                <a:solidFill>
                  <a:schemeClr val="tx1"/>
                </a:solidFill>
              </a:rPr>
              <a:t> in </a:t>
            </a:r>
            <a:r>
              <a:rPr lang="de-DE" sz="1050" dirty="0" err="1" smtClean="0">
                <a:solidFill>
                  <a:schemeClr val="tx1"/>
                </a:solidFill>
              </a:rPr>
              <a:t>this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file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have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been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moved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into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the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respective</a:t>
            </a:r>
            <a:r>
              <a:rPr lang="de-DE" sz="1050" dirty="0" smtClean="0">
                <a:solidFill>
                  <a:schemeClr val="tx1"/>
                </a:solidFill>
              </a:rPr>
              <a:t> </a:t>
            </a:r>
            <a:r>
              <a:rPr lang="de-DE" sz="1050" dirty="0" err="1" smtClean="0">
                <a:solidFill>
                  <a:schemeClr val="tx1"/>
                </a:solidFill>
              </a:rPr>
              <a:t>service</a:t>
            </a:r>
            <a:r>
              <a:rPr lang="de-DE" sz="1050" dirty="0" smtClean="0">
                <a:solidFill>
                  <a:schemeClr val="tx1"/>
                </a:solidFill>
              </a:rPr>
              <a:t> XSDs. 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6476472" y="105925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System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Documentation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3" name="Gerade Verbindung mit Pfeil 62"/>
          <p:cNvCxnSpPr>
            <a:stCxn id="58" idx="2"/>
            <a:endCxn id="155" idx="0"/>
          </p:cNvCxnSpPr>
          <p:nvPr/>
        </p:nvCxnSpPr>
        <p:spPr>
          <a:xfrm flipH="1">
            <a:off x="5918220" y="1419250"/>
            <a:ext cx="81402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8" idx="2"/>
            <a:endCxn id="166" idx="0"/>
          </p:cNvCxnSpPr>
          <p:nvPr/>
        </p:nvCxnSpPr>
        <p:spPr>
          <a:xfrm flipH="1">
            <a:off x="6657815" y="1419250"/>
            <a:ext cx="74426" cy="309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8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051720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Distance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47494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Journey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Beacon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5856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Network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71721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GNSS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923928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System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Management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64519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Ticket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1.0</a:t>
            </a: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561484" y="1419250"/>
            <a:ext cx="1746005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561484" y="1419250"/>
            <a:ext cx="17460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561484" y="1419250"/>
            <a:ext cx="541779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561484" y="1419250"/>
            <a:ext cx="541779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561484" y="1420770"/>
            <a:ext cx="2970141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561484" y="1420770"/>
            <a:ext cx="2970141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561484" y="1420770"/>
            <a:ext cx="2366006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561484" y="1420770"/>
            <a:ext cx="2366006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6" idx="2"/>
            <a:endCxn id="7" idx="0"/>
          </p:cNvCxnSpPr>
          <p:nvPr/>
        </p:nvCxnSpPr>
        <p:spPr>
          <a:xfrm flipH="1">
            <a:off x="561484" y="1419250"/>
            <a:ext cx="3618213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6" idx="2"/>
            <a:endCxn id="10" idx="0"/>
          </p:cNvCxnSpPr>
          <p:nvPr/>
        </p:nvCxnSpPr>
        <p:spPr>
          <a:xfrm flipH="1">
            <a:off x="561484" y="1419250"/>
            <a:ext cx="3618213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7" idx="2"/>
            <a:endCxn id="7" idx="0"/>
          </p:cNvCxnSpPr>
          <p:nvPr/>
        </p:nvCxnSpPr>
        <p:spPr>
          <a:xfrm flipH="1">
            <a:off x="561484" y="1420770"/>
            <a:ext cx="4258804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7" idx="2"/>
            <a:endCxn id="10" idx="0"/>
          </p:cNvCxnSpPr>
          <p:nvPr/>
        </p:nvCxnSpPr>
        <p:spPr>
          <a:xfrm flipH="1">
            <a:off x="561484" y="1420770"/>
            <a:ext cx="4258804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2.1 – V 1.0 Services </a:t>
            </a:r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2.1 – V 2.0 Services 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7092280" y="106077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Customer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7359817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 </a:t>
            </a:r>
            <a:b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7956376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</a:t>
            </a:r>
            <a:b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Live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8532440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Video Recording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69561" y="2608007"/>
            <a:ext cx="497318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391715" y="4515966"/>
            <a:ext cx="5322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7" name="Gerade Verbindung mit Pfeil 166"/>
          <p:cNvCxnSpPr>
            <a:stCxn id="141" idx="2"/>
            <a:endCxn id="155" idx="0"/>
          </p:cNvCxnSpPr>
          <p:nvPr/>
        </p:nvCxnSpPr>
        <p:spPr>
          <a:xfrm flipH="1">
            <a:off x="5918220" y="1420770"/>
            <a:ext cx="1429829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>
            <a:stCxn id="142" idx="2"/>
            <a:endCxn id="155" idx="0"/>
          </p:cNvCxnSpPr>
          <p:nvPr/>
        </p:nvCxnSpPr>
        <p:spPr>
          <a:xfrm flipH="1">
            <a:off x="5918220" y="2020866"/>
            <a:ext cx="1697366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>
            <a:stCxn id="143" idx="2"/>
            <a:endCxn id="155" idx="0"/>
          </p:cNvCxnSpPr>
          <p:nvPr/>
        </p:nvCxnSpPr>
        <p:spPr>
          <a:xfrm flipH="1">
            <a:off x="5918220" y="2020866"/>
            <a:ext cx="2293925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44" idx="2"/>
            <a:endCxn id="155" idx="0"/>
          </p:cNvCxnSpPr>
          <p:nvPr/>
        </p:nvCxnSpPr>
        <p:spPr>
          <a:xfrm flipH="1">
            <a:off x="5918220" y="2020866"/>
            <a:ext cx="2869989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155" idx="2"/>
            <a:endCxn id="166" idx="0"/>
          </p:cNvCxnSpPr>
          <p:nvPr/>
        </p:nvCxnSpPr>
        <p:spPr>
          <a:xfrm>
            <a:off x="5918220" y="2968007"/>
            <a:ext cx="739595" cy="1547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>
            <a:stCxn id="141" idx="2"/>
            <a:endCxn id="166" idx="0"/>
          </p:cNvCxnSpPr>
          <p:nvPr/>
        </p:nvCxnSpPr>
        <p:spPr>
          <a:xfrm flipH="1">
            <a:off x="6657815" y="1420770"/>
            <a:ext cx="690234" cy="3095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>
            <a:stCxn id="142" idx="2"/>
            <a:endCxn id="166" idx="0"/>
          </p:cNvCxnSpPr>
          <p:nvPr/>
        </p:nvCxnSpPr>
        <p:spPr>
          <a:xfrm flipH="1">
            <a:off x="6657815" y="2020866"/>
            <a:ext cx="957771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43" idx="2"/>
            <a:endCxn id="166" idx="0"/>
          </p:cNvCxnSpPr>
          <p:nvPr/>
        </p:nvCxnSpPr>
        <p:spPr>
          <a:xfrm flipH="1">
            <a:off x="6657815" y="2020866"/>
            <a:ext cx="1554330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stCxn id="144" idx="2"/>
            <a:endCxn id="166" idx="0"/>
          </p:cNvCxnSpPr>
          <p:nvPr/>
        </p:nvCxnSpPr>
        <p:spPr>
          <a:xfrm flipH="1">
            <a:off x="6657815" y="2020866"/>
            <a:ext cx="2130394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6476472" y="1059250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System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Documentation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  2.0</a:t>
            </a:r>
            <a:endParaRPr lang="en-GB" sz="7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3" name="Gerade Verbindung mit Pfeil 62"/>
          <p:cNvCxnSpPr>
            <a:stCxn id="58" idx="2"/>
            <a:endCxn id="155" idx="0"/>
          </p:cNvCxnSpPr>
          <p:nvPr/>
        </p:nvCxnSpPr>
        <p:spPr>
          <a:xfrm flipH="1">
            <a:off x="5918220" y="1419250"/>
            <a:ext cx="81402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8" idx="2"/>
            <a:endCxn id="166" idx="0"/>
          </p:cNvCxnSpPr>
          <p:nvPr/>
        </p:nvCxnSpPr>
        <p:spPr>
          <a:xfrm flipH="1">
            <a:off x="6657815" y="1419250"/>
            <a:ext cx="74426" cy="309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051720" y="1059250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Ticket</a:t>
            </a:r>
            <a:br>
              <a:rPr lang="en-GB" sz="700" dirty="0" smtClean="0">
                <a:latin typeface="Arial Narrow" panose="020B0606020202030204" pitchFamily="34" charset="0"/>
              </a:rPr>
            </a:br>
            <a:r>
              <a:rPr lang="en-GB" sz="700" dirty="0" smtClean="0">
                <a:latin typeface="Arial Narrow" panose="020B0606020202030204" pitchFamily="34" charset="0"/>
              </a:rPr>
              <a:t>Validation</a:t>
            </a:r>
            <a:endParaRPr lang="en-GB" sz="700" dirty="0">
              <a:latin typeface="Arial Narrow" panose="020B0606020202030204" pitchFamily="34" charset="0"/>
            </a:endParaRP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47494" y="1059250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Device</a:t>
            </a:r>
            <a:br>
              <a:rPr lang="en-GB" sz="700" dirty="0" smtClean="0">
                <a:latin typeface="Arial Narrow" panose="020B0606020202030204" pitchFamily="34" charset="0"/>
              </a:rPr>
            </a:br>
            <a:r>
              <a:rPr lang="en-GB" sz="700" dirty="0" smtClean="0">
                <a:latin typeface="Arial Narrow" panose="020B0606020202030204" pitchFamily="34" charset="0"/>
              </a:rPr>
              <a:t>Management</a:t>
            </a:r>
            <a:endParaRPr lang="en-GB" sz="700" dirty="0" smtClean="0">
              <a:latin typeface="Arial Narrow" panose="020B0606020202030204" pitchFamily="34" charset="0"/>
            </a:endParaRP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Passenger</a:t>
            </a:r>
            <a:br>
              <a:rPr lang="en-GB" sz="700" dirty="0" smtClean="0">
                <a:latin typeface="Arial Narrow" panose="020B0606020202030204" pitchFamily="34" charset="0"/>
              </a:rPr>
            </a:br>
            <a:r>
              <a:rPr lang="en-GB" sz="700" dirty="0" smtClean="0">
                <a:latin typeface="Arial Narrow" panose="020B0606020202030204" pitchFamily="34" charset="0"/>
              </a:rPr>
              <a:t>Counting</a:t>
            </a:r>
            <a:endParaRPr lang="en-GB" sz="700" dirty="0" smtClean="0">
              <a:latin typeface="Arial Narrow" panose="020B0606020202030204" pitchFamily="34" charset="0"/>
            </a:endParaRP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5856" y="1060770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err="1" smtClean="0">
                <a:latin typeface="Arial Narrow" panose="020B0606020202030204" pitchFamily="34" charset="0"/>
              </a:rPr>
              <a:t>TrainSet</a:t>
            </a:r>
            <a:r>
              <a:rPr lang="en-GB" sz="700" dirty="0" smtClean="0">
                <a:latin typeface="Arial Narrow" panose="020B0606020202030204" pitchFamily="34" charset="0"/>
              </a:rPr>
              <a:t/>
            </a:r>
            <a:br>
              <a:rPr lang="en-GB" sz="700" dirty="0" smtClean="0">
                <a:latin typeface="Arial Narrow" panose="020B0606020202030204" pitchFamily="34" charset="0"/>
              </a:rPr>
            </a:br>
            <a:r>
              <a:rPr lang="en-GB" sz="700" dirty="0" smtClean="0">
                <a:latin typeface="Arial Narrow" panose="020B0606020202030204" pitchFamily="34" charset="0"/>
              </a:rPr>
              <a:t>Information</a:t>
            </a:r>
            <a:br>
              <a:rPr lang="en-GB" sz="700" dirty="0" smtClean="0">
                <a:latin typeface="Arial Narrow" panose="020B0606020202030204" pitchFamily="34" charset="0"/>
              </a:rPr>
            </a:br>
            <a:r>
              <a:rPr lang="en-GB" sz="700" dirty="0" smtClean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71721" y="1060770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err="1" smtClean="0">
                <a:latin typeface="Arial Narrow" panose="020B0606020202030204" pitchFamily="34" charset="0"/>
              </a:rPr>
              <a:t>TrainSet</a:t>
            </a:r>
            <a:r>
              <a:rPr lang="en-GB" sz="700" dirty="0" smtClean="0">
                <a:latin typeface="Arial Narrow" panose="020B0606020202030204" pitchFamily="34" charset="0"/>
              </a:rPr>
              <a:t/>
            </a:r>
            <a:br>
              <a:rPr lang="en-GB" sz="700" dirty="0" smtClean="0">
                <a:latin typeface="Arial Narrow" panose="020B0606020202030204" pitchFamily="34" charset="0"/>
              </a:rPr>
            </a:br>
            <a:r>
              <a:rPr lang="en-GB" sz="700" dirty="0" smtClean="0">
                <a:latin typeface="Arial Narrow" panose="020B0606020202030204" pitchFamily="34" charset="0"/>
              </a:rPr>
              <a:t>Data</a:t>
            </a:r>
            <a:endParaRPr lang="en-GB" sz="700" dirty="0" smtClean="0">
              <a:latin typeface="Arial Narrow" panose="020B0606020202030204" pitchFamily="34" charset="0"/>
            </a:endParaRP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923928" y="1059250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err="1" smtClean="0">
                <a:latin typeface="Arial Narrow" panose="020B0606020202030204" pitchFamily="34" charset="0"/>
              </a:rPr>
              <a:t>TrainSet</a:t>
            </a:r>
            <a:r>
              <a:rPr lang="en-GB" sz="700" dirty="0" smtClean="0">
                <a:latin typeface="Arial Narrow" panose="020B0606020202030204" pitchFamily="34" charset="0"/>
              </a:rPr>
              <a:t/>
            </a:r>
            <a:br>
              <a:rPr lang="en-GB" sz="700" dirty="0" smtClean="0">
                <a:latin typeface="Arial Narrow" panose="020B0606020202030204" pitchFamily="34" charset="0"/>
              </a:rPr>
            </a:br>
            <a:r>
              <a:rPr lang="en-GB" sz="700" dirty="0" smtClean="0">
                <a:latin typeface="Arial Narrow" panose="020B0606020202030204" pitchFamily="34" charset="0"/>
              </a:rPr>
              <a:t>Management</a:t>
            </a:r>
            <a:endParaRPr lang="en-GB" sz="700" dirty="0" smtClean="0">
              <a:latin typeface="Arial Narrow" panose="020B0606020202030204" pitchFamily="34" charset="0"/>
            </a:endParaRPr>
          </a:p>
          <a:p>
            <a:pPr algn="ctr"/>
            <a:r>
              <a:rPr lang="en-GB" sz="700" dirty="0" smtClean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2.1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561484" y="1419250"/>
            <a:ext cx="1746005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561484" y="1419250"/>
            <a:ext cx="17460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561484" y="1419250"/>
            <a:ext cx="541779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561484" y="1419250"/>
            <a:ext cx="541779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561484" y="1420770"/>
            <a:ext cx="2970141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561484" y="1420770"/>
            <a:ext cx="2970141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561484" y="1420770"/>
            <a:ext cx="2366006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561484" y="1420770"/>
            <a:ext cx="2366006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6" idx="2"/>
            <a:endCxn id="7" idx="0"/>
          </p:cNvCxnSpPr>
          <p:nvPr/>
        </p:nvCxnSpPr>
        <p:spPr>
          <a:xfrm flipH="1">
            <a:off x="561484" y="1419250"/>
            <a:ext cx="3618213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6" idx="2"/>
            <a:endCxn id="10" idx="0"/>
          </p:cNvCxnSpPr>
          <p:nvPr/>
        </p:nvCxnSpPr>
        <p:spPr>
          <a:xfrm flipH="1">
            <a:off x="561484" y="1419250"/>
            <a:ext cx="3618213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2.1 – V 2.1 Services </a:t>
            </a:r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49238"/>
      </p:ext>
    </p:extLst>
  </p:cSld>
  <p:clrMapOvr>
    <a:masterClrMapping/>
  </p:clrMapOvr>
</p:sld>
</file>

<file path=ppt/theme/theme1.xml><?xml version="1.0" encoding="utf-8"?>
<a:theme xmlns:a="http://schemas.openxmlformats.org/drawingml/2006/main" name="IVU-Folienmaster.16_9.EN.2017">
  <a:themeElements>
    <a:clrScheme name="IVU Traffic Technologies">
      <a:dk1>
        <a:srgbClr val="000000"/>
      </a:dk1>
      <a:lt1>
        <a:srgbClr val="FFFFFF"/>
      </a:lt1>
      <a:dk2>
        <a:srgbClr val="002D5B"/>
      </a:dk2>
      <a:lt2>
        <a:srgbClr val="FFFFFF"/>
      </a:lt2>
      <a:accent1>
        <a:srgbClr val="002D5B"/>
      </a:accent1>
      <a:accent2>
        <a:srgbClr val="039EE6"/>
      </a:accent2>
      <a:accent3>
        <a:srgbClr val="C8D400"/>
      </a:accent3>
      <a:accent4>
        <a:srgbClr val="76B828"/>
      </a:accent4>
      <a:accent5>
        <a:srgbClr val="086B92"/>
      </a:accent5>
      <a:accent6>
        <a:srgbClr val="00559D"/>
      </a:accent6>
      <a:hlink>
        <a:srgbClr val="C8D400"/>
      </a:hlink>
      <a:folHlink>
        <a:srgbClr val="76B8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äsentation1" id="{14B2B46B-E2A7-46E3-AE15-027EB175A83B}" vid="{A079215F-A4AD-4B6D-8741-C7A010C760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IVU-Folienmaster.16_9.EN.2017</Template>
  <TotalTime>0</TotalTime>
  <Words>220</Words>
  <Application>Microsoft Office PowerPoint</Application>
  <PresentationFormat>Bildschirmpräsentation (16:9)</PresentationFormat>
  <Paragraphs>138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IVU-Folienmaster.16_9.EN.2017</vt:lpstr>
      <vt:lpstr>Structure of include-relations in IBIS-IP 1.0</vt:lpstr>
      <vt:lpstr>Structure of include-relations in IBIS-IP 2.0</vt:lpstr>
      <vt:lpstr>Structure of include-relations in IBIS-IP 2.1 – V 1.0 Services </vt:lpstr>
      <vt:lpstr>Structure of include-relations in IBIS-IP 2.1 – V 2.0 Services </vt:lpstr>
      <vt:lpstr>Structure of include-relations in IBIS-IP 2.1 – V 2.1 Services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 Franke</dc:creator>
  <cp:lastModifiedBy>Schubert, Bernd</cp:lastModifiedBy>
  <cp:revision>43</cp:revision>
  <dcterms:created xsi:type="dcterms:W3CDTF">2017-06-01T15:13:40Z</dcterms:created>
  <dcterms:modified xsi:type="dcterms:W3CDTF">2018-10-29T12:47:23Z</dcterms:modified>
</cp:coreProperties>
</file>