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60" r:id="rId2"/>
    <p:sldId id="257" r:id="rId3"/>
    <p:sldId id="258" r:id="rId4"/>
    <p:sldId id="259" r:id="rId5"/>
    <p:sldId id="263" r:id="rId6"/>
    <p:sldId id="261" r:id="rId7"/>
    <p:sldId id="264" r:id="rId8"/>
    <p:sldId id="265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9A9A9"/>
    <a:srgbClr val="1D86EE"/>
    <a:srgbClr val="003D88"/>
    <a:srgbClr val="DAA620"/>
    <a:srgbClr val="C1E5F5"/>
    <a:srgbClr val="D9F2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19"/>
    <p:restoredTop sz="94681"/>
  </p:normalViewPr>
  <p:slideViewPr>
    <p:cSldViewPr snapToGrid="0">
      <p:cViewPr varScale="1">
        <p:scale>
          <a:sx n="116" d="100"/>
          <a:sy n="116" d="100"/>
        </p:scale>
        <p:origin x="2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0BAA97-B2B8-EA40-A7C9-10EAB2FFF9B3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791F3-F2F4-604C-9893-A30F4EB373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6229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92CA3-556B-E3FF-5BCF-DD4154FD8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21A74C-4B1E-BD94-1F6B-B39C51CB20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7281B-814B-B7D1-7A09-33EDE94D7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C02EE2-3843-CED5-3D80-0FD754146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D1827-EBE6-483F-D9B0-ED9885B52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83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36DFC-59CA-8952-20F4-ED8FDA8E2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243EC3-218F-0F07-4175-6C1AF64C56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796C77-6A32-709E-67E8-EC91A5786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BDC186-E026-2BFA-3028-9B8BF05E6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FC084D-7B58-1951-7A27-E0915252B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955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424973-C041-6CE1-C83A-74691FAA16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9037C-7EC8-EFAE-8ACA-B7EB54A172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DA887E-0877-952A-CDE4-F34D501AF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96F408-FC06-19B9-4EDB-245468D05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6C849C-3BE6-9850-D41C-FDE9D35E9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93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64514-603A-3908-9512-B445BF27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FD74F4-440D-038B-708B-B7A3B2262D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41F5F-A55A-C46D-1AD9-09BFC728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7805-A763-D7B3-A205-BDA2E3718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BDCD6A-8994-F02E-7120-C4EA2713B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523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6140D-E5D7-1CCF-5421-56814F742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51D393-3D91-8B45-E288-43EFDAE16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1F13C0-6AC6-4671-D604-B55440EA9F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25E6B-2D95-15CA-92DB-BB3D9D1A66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4CDC1-4FD8-7A7E-5811-83FAC109C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82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320F7-68B1-EDD4-C0AA-AB4000CC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6C8575-98E6-ACA6-67F6-5490B8A3DA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18BEDC-AC1D-C5FA-B710-2629032DC9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5D158E-8F30-BF9D-9F05-377C493D7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DA346D-4AB1-A7C5-06E3-A7E1B760D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D9942E-EDBB-789E-4BBE-0A31E3A72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21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06564-3D39-F907-1200-19EB4688E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AAD96C-3048-3F1D-FE84-D13CCA2373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BF952-7472-30DF-3C45-236B875E5A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286E0B-A9F4-BA17-47AC-A2590ECB43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0FFC8-545C-E01D-4447-B9500B55A9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9F3DC-22C8-56A5-1D57-D44A41FFF5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74012F-706F-FF90-BF0E-442E79155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65BEC1-E519-31C4-53ED-911270235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27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507F1-750E-F193-F697-62E260BA8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C5DF19-0F19-BDB7-73A9-32D3AC801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E47156-6F58-167C-DFE2-7714F917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6C7A45-CF13-255D-87C0-0016BECB0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606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56EC10-6DFF-6AD8-67A3-8AB62E3F0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DCF1A6-24A6-3047-C303-0DE82A556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8D0EED-FCC2-C80A-874C-694836861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371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86A89-040D-8849-9F01-3CB23C5DC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3DBC0-D373-8F38-9B28-9FF75AC3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3C1477-0254-2F07-B98A-2362668FF9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0A6E6A-DBF2-ACBE-C325-067E8A46A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C8B3-A07F-120A-4687-162FDC576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F2A3C6E-4DEC-DE80-2456-9D551886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0448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C86A1-8F58-289E-2137-56EDF404C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DF49EB-2C31-128F-D5B7-FE6064F601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F2E201-9E8B-DDEF-6289-05B1FC3EB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96D4C4-1B71-0845-96CF-D13F46229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665CFF-6F21-2FC7-64FF-5C57BB082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CDA544-B5FD-DD79-203C-B4D1DAFCB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382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D2DC51-14AE-F962-660C-FC1723012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BE95F-742E-933C-BA14-F202A2735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6FC736-4DF9-2032-28C5-92CF2CCDFA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4DC901-9D7D-5040-9AC4-ED1AFACCCDE5}" type="datetimeFigureOut">
              <a:rPr lang="en-US" smtClean="0"/>
              <a:t>9/18/25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7BEF8-28EA-B29A-CABD-572E928C42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D36A-5740-7FA5-E8C1-1F38824043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CBDD1D-83E3-5449-A025-774E07AC89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98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svg"/><Relationship Id="rId7" Type="http://schemas.openxmlformats.org/officeDocument/2006/relationships/image" Target="../media/image20.sv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svg"/><Relationship Id="rId5" Type="http://schemas.openxmlformats.org/officeDocument/2006/relationships/image" Target="../media/image18.sv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3.svg"/><Relationship Id="rId7" Type="http://schemas.openxmlformats.org/officeDocument/2006/relationships/image" Target="../media/image20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6.png"/><Relationship Id="rId5" Type="http://schemas.openxmlformats.org/officeDocument/2006/relationships/image" Target="../media/image35.svg"/><Relationship Id="rId10" Type="http://schemas.openxmlformats.org/officeDocument/2006/relationships/image" Target="../media/image36.png"/><Relationship Id="rId4" Type="http://schemas.openxmlformats.org/officeDocument/2006/relationships/image" Target="../media/image34.png"/><Relationship Id="rId9" Type="http://schemas.openxmlformats.org/officeDocument/2006/relationships/image" Target="../media/image2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line&#10;&#10;AI-generated content may be incorrect.">
            <a:extLst>
              <a:ext uri="{FF2B5EF4-FFF2-40B4-BE49-F238E27FC236}">
                <a16:creationId xmlns:a16="http://schemas.microsoft.com/office/drawing/2014/main" id="{46FB36E7-DE95-36F1-CA9C-EE4C03679A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003" y="1507441"/>
            <a:ext cx="4584700" cy="4445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687B8C4-5C79-DBA7-FF10-EE462AD4389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001400" y="1507441"/>
            <a:ext cx="4907158" cy="4444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75962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9829A87-60E7-B8D4-F9CB-A358CA026BF7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94CC07-A274-58DE-41EF-70D981CD9E5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38EC72-842E-04CD-092C-F7038ADB31E4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71B927-660C-0E2B-B972-77131EA72B94}"/>
              </a:ext>
            </a:extLst>
          </p:cNvPr>
          <p:cNvSpPr txBox="1"/>
          <p:nvPr/>
        </p:nvSpPr>
        <p:spPr>
          <a:xfrm>
            <a:off x="1171519" y="4957868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  <a:r>
              <a:rPr lang="en-US" sz="2000" dirty="0"/>
              <a:t>, K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9094869-24A8-F569-C34C-46DFB68374ED}"/>
              </a:ext>
            </a:extLst>
          </p:cNvPr>
          <p:cNvSpPr txBox="1"/>
          <p:nvPr/>
        </p:nvSpPr>
        <p:spPr>
          <a:xfrm>
            <a:off x="3728976" y="2791862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19FDD6C-B356-6395-FFB9-BED46B3BE285}"/>
              </a:ext>
            </a:extLst>
          </p:cNvPr>
          <p:cNvSpPr txBox="1"/>
          <p:nvPr/>
        </p:nvSpPr>
        <p:spPr>
          <a:xfrm>
            <a:off x="2569369" y="2776037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3573A94-9AA4-8779-EE75-F5E3009B3026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r>
              <a:rPr lang="en-US" sz="2000" dirty="0"/>
              <a:t>, v</a:t>
            </a:r>
            <a:r>
              <a:rPr lang="en-US" sz="2000" baseline="-25000" dirty="0"/>
              <a:t>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39E8AF5-4046-C0A6-232A-479907CD1EB4}"/>
              </a:ext>
            </a:extLst>
          </p:cNvPr>
          <p:cNvSpPr txBox="1"/>
          <p:nvPr/>
        </p:nvSpPr>
        <p:spPr>
          <a:xfrm>
            <a:off x="1508327" y="2911439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  <a:r>
              <a:rPr lang="en-US" sz="2000" dirty="0"/>
              <a:t>, v</a:t>
            </a:r>
            <a:r>
              <a:rPr lang="en-US" sz="2000" baseline="-25000" dirty="0"/>
              <a:t>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7ACCBE-4DF5-C83E-6311-DFB956E4455F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9BA27BC-C4FE-BB45-679E-0F5EFF4AFF1E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D30D15A-4E91-D9E1-98B1-AADA7C46B5D3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C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5E0678B1-277E-3E2B-C7AB-BB149B0A02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642E5D4-074E-C488-03A3-176321A701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A2429F-E451-2696-C6DB-8B3E6730D35C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  <a:r>
              <a:rPr lang="en-US" sz="2000" dirty="0"/>
              <a:t>, K</a:t>
            </a:r>
            <a:r>
              <a:rPr lang="en-US" sz="2000" baseline="-25000" dirty="0"/>
              <a:t>b 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2BA00906-2D76-6DA1-F0DB-E9901A4A39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A622E197-6221-F757-EF89-CF9B65F79B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DD088D0B-F09B-BA4D-52E6-E6D3000355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69D93F80-3FE8-7784-9F23-8E35C31C07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29503968-6B86-73C7-3C66-A8156D046A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FF24AAD6-5657-768E-DE22-F61BAA4516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72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B0962-1673-765D-4015-F675CBC89D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A557775-A72C-6493-55DA-34746D3777A9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C248553-125E-E78F-BF06-D2630E8BA28F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R</a:t>
            </a:r>
            <a:r>
              <a:rPr lang="en-US" sz="2000" baseline="-25000" dirty="0">
                <a:solidFill>
                  <a:sysClr val="windowText" lastClr="000000"/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F3DF505-9FC4-E34F-1588-B094738DC03B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b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B85AD92-D3F5-CF0E-AF64-7D98352B7D82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31E2F33-2D7C-DF1C-1FE6-460E0A4F0784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1171E4B-F9F1-A498-9098-C7642FA0D2DC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F20B0C4-4A55-1D64-BBF8-AD494000DC20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7E21A7-37B5-E9A0-AF9D-B5F7F83BAC74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01C1085-FFBC-D26E-0F12-FF7F97477A76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C2A118D-3E52-6928-6B17-17E720ECB13F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m</a:t>
            </a:r>
            <a:r>
              <a:rPr lang="en-US" sz="2000" baseline="-25000" dirty="0"/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07FF5E42-CC4B-BC55-C399-ECAE0432E8CB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N</a:t>
            </a:r>
            <a:r>
              <a:rPr lang="en-US" sz="2400" baseline="-25000" dirty="0">
                <a:solidFill>
                  <a:sysClr val="windowText" lastClr="000000"/>
                </a:solidFill>
              </a:rPr>
              <a:t>2</a:t>
            </a:r>
            <a:endParaRPr lang="en-US" baseline="-25000" dirty="0">
              <a:solidFill>
                <a:sysClr val="windowText" lastClr="000000"/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D21808AF-DF14-30AD-EB93-8060B90E50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ED07374C-97A4-9B5C-432D-F4FEAE73C9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FEC2B14-5FCB-6921-1484-13A6A4F80BC7}"/>
              </a:ext>
            </a:extLst>
          </p:cNvPr>
          <p:cNvSpPr txBox="1"/>
          <p:nvPr/>
        </p:nvSpPr>
        <p:spPr>
          <a:xfrm>
            <a:off x="53528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497E836B-A7D6-D7A9-03BC-323FE7CDBF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1C1FD7D7-63ED-613B-17D6-5E8C14CA49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42708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329CBDF2-790D-03AF-9984-88C717D179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730CAC3B-13C1-17B8-14B4-9263CA6311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8ACA265C-0295-7B45-03BC-AF9DDB7E775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4EA6422B-FB7D-EA3D-4092-BBEFA26B0D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631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479AC-74A8-5C95-5265-09EEC24EB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1AF5004D-C931-E1CA-7413-AB6AA5E9A99C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6917B2-C0A3-C75C-C23F-36997EBBBE8B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448776E-0366-FA66-0D31-9C4142BCFB62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0FA240-D7FB-1261-BE3B-C2D39C2A9EF9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C806C83-9326-B58D-D1C0-265907E7B682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7221E9B-FEA2-B874-95CF-4794F5CBE774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516E719-B00A-1186-338B-70F4ACC9B367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</a:t>
            </a:r>
            <a:r>
              <a:rPr lang="en-US" sz="2000" baseline="-25000" dirty="0"/>
              <a:t>2b</a:t>
            </a:r>
            <a:endParaRPr lang="en-US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3A3E683-C0A5-76F8-471B-955C4AB60E51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CC4AE5D-DB9A-3E04-C8B9-2AF0126FC765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755BE8-D20F-4829-4846-525641B21CE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AF43CA61-8402-0669-A423-05DB9F5AE928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B6EADAC7-AE11-F64E-8107-A7C2DEAA00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D056BF43-6807-8C04-31CD-880CF34BDC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71E2472-0FBD-9781-AA86-4BA43DFEAC96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171F7241-BA63-EFC4-F987-433D507598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8" name="Graphic 17" descr="Arrow Up with solid fill">
            <a:extLst>
              <a:ext uri="{FF2B5EF4-FFF2-40B4-BE49-F238E27FC236}">
                <a16:creationId xmlns:a16="http://schemas.microsoft.com/office/drawing/2014/main" id="{B98DD591-5B5E-0563-366E-0B6F3EBACA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00583" y="2383580"/>
            <a:ext cx="914400" cy="1561401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47E04798-549F-9F96-D88C-A469122C4BE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BFB79A33-B5D3-EB81-2BAC-3951E1EC3E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51CC61CA-B3C9-DD05-E938-2DC45D9F963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E7006C39-049E-92DC-F701-FAE10A5EC5B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9BD6EAE-E3F7-0201-D434-F50B89137F35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t="5049" b="5715"/>
          <a:stretch/>
        </p:blipFill>
        <p:spPr>
          <a:xfrm>
            <a:off x="6882068" y="1595205"/>
            <a:ext cx="4576507" cy="409122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C3086BC-3AC7-0534-D5A2-72E335C5D03E}"/>
              </a:ext>
            </a:extLst>
          </p:cNvPr>
          <p:cNvCxnSpPr>
            <a:cxnSpLocks/>
            <a:endCxn id="17" idx="0"/>
          </p:cNvCxnSpPr>
          <p:nvPr/>
        </p:nvCxnSpPr>
        <p:spPr>
          <a:xfrm flipH="1">
            <a:off x="9269324" y="3009241"/>
            <a:ext cx="10136" cy="2492038"/>
          </a:xfrm>
          <a:prstGeom prst="line">
            <a:avLst/>
          </a:prstGeom>
          <a:ln w="28575">
            <a:solidFill>
              <a:srgbClr val="003D88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C65BAF-5B64-067B-1333-F3C4B5B6FFEC}"/>
              </a:ext>
            </a:extLst>
          </p:cNvPr>
          <p:cNvCxnSpPr>
            <a:cxnSpLocks/>
          </p:cNvCxnSpPr>
          <p:nvPr/>
        </p:nvCxnSpPr>
        <p:spPr>
          <a:xfrm>
            <a:off x="10161788" y="1683559"/>
            <a:ext cx="90667" cy="3878052"/>
          </a:xfrm>
          <a:prstGeom prst="line">
            <a:avLst/>
          </a:prstGeom>
          <a:ln w="28575">
            <a:solidFill>
              <a:srgbClr val="DAA620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F7D93BC4-9C42-F2BD-9CB4-D6213C960328}"/>
              </a:ext>
            </a:extLst>
          </p:cNvPr>
          <p:cNvSpPr txBox="1"/>
          <p:nvPr/>
        </p:nvSpPr>
        <p:spPr>
          <a:xfrm>
            <a:off x="8996557" y="5501279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rb</a:t>
            </a:r>
            <a:endParaRPr lang="en-US" sz="24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51BF29-4926-67C9-E8E6-01A0796A119E}"/>
              </a:ext>
            </a:extLst>
          </p:cNvPr>
          <p:cNvSpPr txBox="1"/>
          <p:nvPr/>
        </p:nvSpPr>
        <p:spPr>
          <a:xfrm>
            <a:off x="9955327" y="5476633"/>
            <a:ext cx="7868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c2b</a:t>
            </a:r>
            <a:endParaRPr lang="en-US" sz="2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11BFC3-ED73-D6AC-B739-731F8AFDAB31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Inter-process thermal asymmetry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6A70BF32-A8E9-FD83-998A-5BD4BBD4359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309B98-CE98-C25B-16EB-76812C2892DA}"/>
              </a:ext>
            </a:extLst>
          </p:cNvPr>
          <p:cNvSpPr txBox="1"/>
          <p:nvPr/>
        </p:nvSpPr>
        <p:spPr>
          <a:xfrm>
            <a:off x="7874553" y="5911734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</p:spTree>
    <p:extLst>
      <p:ext uri="{BB962C8B-B14F-4D97-AF65-F5344CB8AC3E}">
        <p14:creationId xmlns:p14="http://schemas.microsoft.com/office/powerpoint/2010/main" val="650677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ED4D34A-611B-72CB-161F-91EF239015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47" r="1747"/>
          <a:stretch/>
        </p:blipFill>
        <p:spPr>
          <a:xfrm>
            <a:off x="284044" y="1520806"/>
            <a:ext cx="4217504" cy="33375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D3F076-3485-CDA6-A01C-AC24DBCA60A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2330" r="2952"/>
          <a:stretch/>
        </p:blipFill>
        <p:spPr>
          <a:xfrm>
            <a:off x="8562301" y="1588864"/>
            <a:ext cx="3224886" cy="37468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DBCA53-67CD-9ADB-5183-C3A7E750FF3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8573" t="3098" b="3098"/>
          <a:stretch/>
        </p:blipFill>
        <p:spPr>
          <a:xfrm>
            <a:off x="5011765" y="1690606"/>
            <a:ext cx="2894816" cy="3166256"/>
          </a:xfrm>
          <a:prstGeom prst="rect">
            <a:avLst/>
          </a:prstGeom>
        </p:spPr>
      </p:pic>
      <p:pic>
        <p:nvPicPr>
          <p:cNvPr id="13" name="Picture 1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5EE94BF-DAF6-A276-689F-88D7F28C00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6886" y="4635275"/>
            <a:ext cx="1837507" cy="381559"/>
          </a:xfrm>
          <a:prstGeom prst="rect">
            <a:avLst/>
          </a:prstGeom>
        </p:spPr>
      </p:pic>
      <p:pic>
        <p:nvPicPr>
          <p:cNvPr id="15" name="Picture 1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475C84A-4483-F0FB-EEBE-3F06B4820E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8056" y="2701608"/>
            <a:ext cx="457201" cy="101600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ADD7EB3C-30AA-052B-8D79-7E4324AC4B58}"/>
              </a:ext>
            </a:extLst>
          </p:cNvPr>
          <p:cNvSpPr txBox="1"/>
          <p:nvPr/>
        </p:nvSpPr>
        <p:spPr>
          <a:xfrm>
            <a:off x="5173540" y="4008511"/>
            <a:ext cx="10802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</a:t>
            </a:r>
            <a:r>
              <a:rPr lang="en-US" sz="1400" baseline="-25000" dirty="0"/>
              <a:t>2b</a:t>
            </a:r>
            <a:endParaRPr lang="en-US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12BD40C-E598-2F2E-0F31-299B16A1ED8A}"/>
              </a:ext>
            </a:extLst>
          </p:cNvPr>
          <p:cNvSpPr txBox="1"/>
          <p:nvPr/>
        </p:nvSpPr>
        <p:spPr>
          <a:xfrm>
            <a:off x="5052748" y="3684192"/>
            <a:ext cx="5882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FA8666D-DDAF-92A9-0267-23EDB294AD8F}"/>
              </a:ext>
            </a:extLst>
          </p:cNvPr>
          <p:cNvCxnSpPr>
            <a:cxnSpLocks/>
          </p:cNvCxnSpPr>
          <p:nvPr/>
        </p:nvCxnSpPr>
        <p:spPr>
          <a:xfrm flipV="1">
            <a:off x="5640977" y="3408119"/>
            <a:ext cx="475951" cy="434879"/>
          </a:xfrm>
          <a:prstGeom prst="straightConnector1">
            <a:avLst/>
          </a:prstGeom>
          <a:ln>
            <a:solidFill>
              <a:srgbClr val="DAA62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C9C2D51-705E-52F5-7BAC-94494CF1C70B}"/>
              </a:ext>
            </a:extLst>
          </p:cNvPr>
          <p:cNvCxnSpPr>
            <a:cxnSpLocks/>
          </p:cNvCxnSpPr>
          <p:nvPr/>
        </p:nvCxnSpPr>
        <p:spPr>
          <a:xfrm flipV="1">
            <a:off x="5409167" y="3143991"/>
            <a:ext cx="582824" cy="265343"/>
          </a:xfrm>
          <a:prstGeom prst="straightConnector1">
            <a:avLst/>
          </a:prstGeom>
          <a:ln>
            <a:solidFill>
              <a:srgbClr val="003D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B58CC43-1310-7F78-A97E-522368F0A44D}"/>
              </a:ext>
            </a:extLst>
          </p:cNvPr>
          <p:cNvSpPr txBox="1"/>
          <p:nvPr/>
        </p:nvSpPr>
        <p:spPr>
          <a:xfrm>
            <a:off x="5431893" y="3000358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rb</a:t>
            </a:r>
            <a:endParaRPr 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8F5BC3B-D7B3-7C57-C47E-C5E27AD97E35}"/>
              </a:ext>
            </a:extLst>
          </p:cNvPr>
          <p:cNvSpPr txBox="1"/>
          <p:nvPr/>
        </p:nvSpPr>
        <p:spPr>
          <a:xfrm>
            <a:off x="5799508" y="3570440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c2b</a:t>
            </a:r>
            <a:endParaRPr 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4D1E12-0A81-571A-0608-C52A43B3ED76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Inter-process thermal asymmetry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E3E26DD-2460-648B-B0C5-E991004087C2}"/>
              </a:ext>
            </a:extLst>
          </p:cNvPr>
          <p:cNvSpPr txBox="1"/>
          <p:nvPr/>
        </p:nvSpPr>
        <p:spPr>
          <a:xfrm rot="16200000">
            <a:off x="7666005" y="2898620"/>
            <a:ext cx="14231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Frequency</a:t>
            </a:r>
          </a:p>
        </p:txBody>
      </p:sp>
    </p:spTree>
    <p:extLst>
      <p:ext uri="{BB962C8B-B14F-4D97-AF65-F5344CB8AC3E}">
        <p14:creationId xmlns:p14="http://schemas.microsoft.com/office/powerpoint/2010/main" val="39650783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78DB4D-06EF-B8DF-79E9-70283EE466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F1107AF-C7D0-4958-344D-FDA11F8CAC4B}"/>
              </a:ext>
            </a:extLst>
          </p:cNvPr>
          <p:cNvSpPr/>
          <p:nvPr/>
        </p:nvSpPr>
        <p:spPr>
          <a:xfrm>
            <a:off x="2005148" y="1567542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D8AA8BC-9F82-9DFD-BA1B-52C370D4A161}"/>
              </a:ext>
            </a:extLst>
          </p:cNvPr>
          <p:cNvSpPr/>
          <p:nvPr/>
        </p:nvSpPr>
        <p:spPr>
          <a:xfrm>
            <a:off x="2005148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a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A4BEA1-1C7C-8E5C-3EF3-4CB5B1EBA1F8}"/>
              </a:ext>
            </a:extLst>
          </p:cNvPr>
          <p:cNvSpPr/>
          <p:nvPr/>
        </p:nvSpPr>
        <p:spPr>
          <a:xfrm>
            <a:off x="4299857" y="3944982"/>
            <a:ext cx="875212" cy="862149"/>
          </a:xfrm>
          <a:prstGeom prst="ellipse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R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b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A00BF8-F4B2-C7B5-66E2-7096EB778268}"/>
              </a:ext>
            </a:extLst>
          </p:cNvPr>
          <p:cNvSpPr txBox="1"/>
          <p:nvPr/>
        </p:nvSpPr>
        <p:spPr>
          <a:xfrm>
            <a:off x="1538911" y="4905096"/>
            <a:ext cx="94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04DB52E-9259-C3C1-626A-B9E806B59CC6}"/>
              </a:ext>
            </a:extLst>
          </p:cNvPr>
          <p:cNvSpPr txBox="1"/>
          <p:nvPr/>
        </p:nvSpPr>
        <p:spPr>
          <a:xfrm>
            <a:off x="3749867" y="2086311"/>
            <a:ext cx="10196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2a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9B4B76B-72F8-E849-AE8F-EAEA23160241}"/>
              </a:ext>
            </a:extLst>
          </p:cNvPr>
          <p:cNvSpPr txBox="1"/>
          <p:nvPr/>
        </p:nvSpPr>
        <p:spPr>
          <a:xfrm>
            <a:off x="2894648" y="2103294"/>
            <a:ext cx="8967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1b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57E7AC5-02DE-0023-8072-1608CB8D64FE}"/>
              </a:ext>
            </a:extLst>
          </p:cNvPr>
          <p:cNvSpPr txBox="1"/>
          <p:nvPr/>
        </p:nvSpPr>
        <p:spPr>
          <a:xfrm>
            <a:off x="4741818" y="2954774"/>
            <a:ext cx="10802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2b</a:t>
            </a:r>
            <a:endParaRPr lang="en-US" sz="2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0F6BFCC-D0B9-B135-4362-A062F9C3D730}"/>
              </a:ext>
            </a:extLst>
          </p:cNvPr>
          <p:cNvSpPr txBox="1"/>
          <p:nvPr/>
        </p:nvSpPr>
        <p:spPr>
          <a:xfrm>
            <a:off x="1970030" y="2849686"/>
            <a:ext cx="11757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c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1a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DBD0FA7-74A0-F60F-5B22-92745E29F29E}"/>
              </a:ext>
            </a:extLst>
          </p:cNvPr>
          <p:cNvSpPr txBox="1"/>
          <p:nvPr/>
        </p:nvSpPr>
        <p:spPr>
          <a:xfrm>
            <a:off x="631172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1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7B5F1A6-52BF-85CF-DEB8-96BA3E5C1330}"/>
              </a:ext>
            </a:extLst>
          </p:cNvPr>
          <p:cNvSpPr txBox="1"/>
          <p:nvPr/>
        </p:nvSpPr>
        <p:spPr>
          <a:xfrm>
            <a:off x="6077726" y="1780641"/>
            <a:ext cx="494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75000"/>
                  </a:schemeClr>
                </a:solidFill>
              </a:rPr>
              <a:t>m</a:t>
            </a:r>
            <a:r>
              <a:rPr lang="en-US" sz="20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9932BECC-99D4-A952-CA5D-C970154320A2}"/>
              </a:ext>
            </a:extLst>
          </p:cNvPr>
          <p:cNvSpPr/>
          <p:nvPr/>
        </p:nvSpPr>
        <p:spPr>
          <a:xfrm>
            <a:off x="4335780" y="1561854"/>
            <a:ext cx="803366" cy="783767"/>
          </a:xfrm>
          <a:prstGeom prst="roundRect">
            <a:avLst/>
          </a:prstGeom>
          <a:solidFill>
            <a:schemeClr val="bg2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N</a:t>
            </a:r>
            <a:r>
              <a:rPr lang="en-US" sz="2400" baseline="-25000" dirty="0">
                <a:solidFill>
                  <a:schemeClr val="bg2">
                    <a:lumMod val="75000"/>
                  </a:schemeClr>
                </a:solidFill>
              </a:rPr>
              <a:t>2</a:t>
            </a:r>
            <a:endParaRPr lang="en-US" baseline="-25000" dirty="0">
              <a:solidFill>
                <a:schemeClr val="bg2">
                  <a:lumMod val="75000"/>
                </a:schemeClr>
              </a:solidFill>
            </a:endParaRPr>
          </a:p>
        </p:txBody>
      </p:sp>
      <p:pic>
        <p:nvPicPr>
          <p:cNvPr id="8" name="Graphic 7" descr="Line arrow: Rotate right with solid fill">
            <a:extLst>
              <a:ext uri="{FF2B5EF4-FFF2-40B4-BE49-F238E27FC236}">
                <a16:creationId xmlns:a16="http://schemas.microsoft.com/office/drawing/2014/main" id="{6C14A8FC-8756-F4B0-E40F-11C1E83E53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9532772">
            <a:off x="4655052" y="4425622"/>
            <a:ext cx="914400" cy="914400"/>
          </a:xfrm>
          <a:prstGeom prst="rect">
            <a:avLst/>
          </a:prstGeom>
        </p:spPr>
      </p:pic>
      <p:pic>
        <p:nvPicPr>
          <p:cNvPr id="9" name="Graphic 8" descr="Line arrow: Rotate right with solid fill">
            <a:extLst>
              <a:ext uri="{FF2B5EF4-FFF2-40B4-BE49-F238E27FC236}">
                <a16:creationId xmlns:a16="http://schemas.microsoft.com/office/drawing/2014/main" id="{1D48737D-3ADD-35A5-37F7-921A9E001E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3588340">
            <a:off x="1639005" y="4458046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07E8711-1E91-CCD3-B021-CDF797AEA1B3}"/>
              </a:ext>
            </a:extLst>
          </p:cNvPr>
          <p:cNvSpPr txBox="1"/>
          <p:nvPr/>
        </p:nvSpPr>
        <p:spPr>
          <a:xfrm>
            <a:off x="5399134" y="4962351"/>
            <a:ext cx="9143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</a:t>
            </a:r>
            <a:r>
              <a:rPr lang="en-US" sz="2000" baseline="-25000" dirty="0"/>
              <a:t>b</a:t>
            </a:r>
          </a:p>
        </p:txBody>
      </p:sp>
      <p:pic>
        <p:nvPicPr>
          <p:cNvPr id="16" name="Graphic 15" descr="Line arrow: Straight with solid fill">
            <a:extLst>
              <a:ext uri="{FF2B5EF4-FFF2-40B4-BE49-F238E27FC236}">
                <a16:creationId xmlns:a16="http://schemas.microsoft.com/office/drawing/2014/main" id="{8D9FB6EA-3895-E4EF-8952-3ABEEA81E3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825" y="1508107"/>
            <a:ext cx="914400" cy="914400"/>
          </a:xfrm>
          <a:prstGeom prst="rect">
            <a:avLst/>
          </a:prstGeom>
        </p:spPr>
      </p:pic>
      <p:pic>
        <p:nvPicPr>
          <p:cNvPr id="19" name="Graphic 18" descr="Line arrow: Straight with solid fill">
            <a:extLst>
              <a:ext uri="{FF2B5EF4-FFF2-40B4-BE49-F238E27FC236}">
                <a16:creationId xmlns:a16="http://schemas.microsoft.com/office/drawing/2014/main" id="{B2235172-F21D-4A73-94AE-01FA8D70F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0800000">
            <a:off x="5175069" y="1496537"/>
            <a:ext cx="914400" cy="914400"/>
          </a:xfrm>
          <a:prstGeom prst="rect">
            <a:avLst/>
          </a:prstGeom>
        </p:spPr>
      </p:pic>
      <p:pic>
        <p:nvPicPr>
          <p:cNvPr id="20" name="Graphic 19" descr="Arrow Up with solid fill">
            <a:extLst>
              <a:ext uri="{FF2B5EF4-FFF2-40B4-BE49-F238E27FC236}">
                <a16:creationId xmlns:a16="http://schemas.microsoft.com/office/drawing/2014/main" id="{AD0398B1-DEA5-5CE3-5D9E-160F61A2DB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976128" y="2358739"/>
            <a:ext cx="914400" cy="1561401"/>
          </a:xfrm>
          <a:prstGeom prst="rect">
            <a:avLst/>
          </a:prstGeom>
        </p:spPr>
      </p:pic>
      <p:pic>
        <p:nvPicPr>
          <p:cNvPr id="29" name="Graphic 28" descr="Arrow Up with solid fill">
            <a:extLst>
              <a:ext uri="{FF2B5EF4-FFF2-40B4-BE49-F238E27FC236}">
                <a16:creationId xmlns:a16="http://schemas.microsoft.com/office/drawing/2014/main" id="{91F25E93-04E4-989F-E0DD-35D7ACD7A9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623736">
            <a:off x="3116987" y="1972502"/>
            <a:ext cx="914400" cy="2407291"/>
          </a:xfrm>
          <a:prstGeom prst="rect">
            <a:avLst/>
          </a:prstGeom>
        </p:spPr>
      </p:pic>
      <p:pic>
        <p:nvPicPr>
          <p:cNvPr id="32" name="Graphic 31" descr="Arrow Up with solid fill">
            <a:extLst>
              <a:ext uri="{FF2B5EF4-FFF2-40B4-BE49-F238E27FC236}">
                <a16:creationId xmlns:a16="http://schemas.microsoft.com/office/drawing/2014/main" id="{ABE8B96F-6BD8-52EB-8D4E-B7D906607B7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19022280">
            <a:off x="3121470" y="1976985"/>
            <a:ext cx="914400" cy="24072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45B73E-B56D-22AB-CD05-028D8B186FBB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t="5389" b="6584"/>
          <a:stretch/>
        </p:blipFill>
        <p:spPr>
          <a:xfrm>
            <a:off x="6941546" y="1386207"/>
            <a:ext cx="4584700" cy="4076271"/>
          </a:xfrm>
          <a:prstGeom prst="rect">
            <a:avLst/>
          </a:prstGeom>
        </p:spPr>
      </p:pic>
      <p:pic>
        <p:nvPicPr>
          <p:cNvPr id="10" name="Graphic 9" descr="Arrow Up with solid fill">
            <a:extLst>
              <a:ext uri="{FF2B5EF4-FFF2-40B4-BE49-F238E27FC236}">
                <a16:creationId xmlns:a16="http://schemas.microsoft.com/office/drawing/2014/main" id="{7FF87E4D-F0EB-DD05-5EFB-CAD9098787A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294407" y="2383581"/>
            <a:ext cx="914400" cy="156140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2760F8C-9A7E-E9E4-5A6C-103EF1DE38C5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Intra-process thermal asymmetry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5A1517A-9973-56FF-3FF9-7CD44E59B725}"/>
              </a:ext>
            </a:extLst>
          </p:cNvPr>
          <p:cNvCxnSpPr>
            <a:cxnSpLocks/>
          </p:cNvCxnSpPr>
          <p:nvPr/>
        </p:nvCxnSpPr>
        <p:spPr>
          <a:xfrm flipH="1">
            <a:off x="8747006" y="4268880"/>
            <a:ext cx="1" cy="1152000"/>
          </a:xfrm>
          <a:prstGeom prst="line">
            <a:avLst/>
          </a:prstGeom>
          <a:ln w="28575">
            <a:solidFill>
              <a:srgbClr val="003D88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BE2E600-C8DE-E182-BB61-4697218B3C94}"/>
              </a:ext>
            </a:extLst>
          </p:cNvPr>
          <p:cNvSpPr txBox="1"/>
          <p:nvPr/>
        </p:nvSpPr>
        <p:spPr>
          <a:xfrm>
            <a:off x="8515507" y="5401672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ra</a:t>
            </a:r>
            <a:endParaRPr lang="en-US" sz="2400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DDF2D02-E59B-4F53-A400-DD3698874F46}"/>
              </a:ext>
            </a:extLst>
          </p:cNvPr>
          <p:cNvCxnSpPr>
            <a:cxnSpLocks/>
          </p:cNvCxnSpPr>
          <p:nvPr/>
        </p:nvCxnSpPr>
        <p:spPr>
          <a:xfrm>
            <a:off x="9570739" y="3208833"/>
            <a:ext cx="0" cy="2214000"/>
          </a:xfrm>
          <a:prstGeom prst="line">
            <a:avLst/>
          </a:prstGeom>
          <a:ln w="28575">
            <a:solidFill>
              <a:srgbClr val="1D86EE"/>
            </a:solidFill>
            <a:prstDash val="lg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4FF724B-2E7B-DCD8-BBE5-E24A87E61FBD}"/>
              </a:ext>
            </a:extLst>
          </p:cNvPr>
          <p:cNvSpPr txBox="1"/>
          <p:nvPr/>
        </p:nvSpPr>
        <p:spPr>
          <a:xfrm>
            <a:off x="9395929" y="5417714"/>
            <a:ext cx="54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</a:t>
            </a:r>
            <a:r>
              <a:rPr lang="en-US" sz="2400" baseline="-25000" dirty="0"/>
              <a:t>rb</a:t>
            </a:r>
            <a:endParaRPr lang="en-US" sz="2400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C72D2F27-0D52-6574-AC7D-C209DA12D5F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28204" y="5909104"/>
            <a:ext cx="3392228" cy="400109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37E0AAC-8364-A554-67B5-EC64216F8769}"/>
              </a:ext>
            </a:extLst>
          </p:cNvPr>
          <p:cNvSpPr txBox="1"/>
          <p:nvPr/>
        </p:nvSpPr>
        <p:spPr>
          <a:xfrm rot="16200000">
            <a:off x="6130957" y="3142934"/>
            <a:ext cx="174072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Frequency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37FE87-2D89-41EF-6E73-600E625E1744}"/>
              </a:ext>
            </a:extLst>
          </p:cNvPr>
          <p:cNvSpPr txBox="1"/>
          <p:nvPr/>
        </p:nvSpPr>
        <p:spPr>
          <a:xfrm>
            <a:off x="7699815" y="5868946"/>
            <a:ext cx="3392227" cy="44627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300" dirty="0"/>
              <a:t>Temperature Sensitivity</a:t>
            </a:r>
          </a:p>
        </p:txBody>
      </p:sp>
    </p:spTree>
    <p:extLst>
      <p:ext uri="{BB962C8B-B14F-4D97-AF65-F5344CB8AC3E}">
        <p14:creationId xmlns:p14="http://schemas.microsoft.com/office/powerpoint/2010/main" val="36713807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F42E330-4C9C-5FF7-86F1-1FFE0DCAE1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50" r="3796"/>
          <a:stretch/>
        </p:blipFill>
        <p:spPr>
          <a:xfrm>
            <a:off x="157164" y="1499919"/>
            <a:ext cx="4260056" cy="339134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DF6D50-0003-9D90-89CD-A7A95C592D6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00" r="1900"/>
          <a:stretch/>
        </p:blipFill>
        <p:spPr>
          <a:xfrm>
            <a:off x="8512563" y="1604328"/>
            <a:ext cx="3383345" cy="358922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2FEA2F-D331-4DDD-9F3C-D7F39F3D33E2}"/>
              </a:ext>
            </a:extLst>
          </p:cNvPr>
          <p:cNvSpPr txBox="1"/>
          <p:nvPr/>
        </p:nvSpPr>
        <p:spPr>
          <a:xfrm>
            <a:off x="3275084" y="495827"/>
            <a:ext cx="4714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Intra-process thermal asymmetry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B1CBAB2-8000-6026-E623-397D3419419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6370"/>
          <a:stretch/>
        </p:blipFill>
        <p:spPr>
          <a:xfrm>
            <a:off x="4820059" y="1762735"/>
            <a:ext cx="3326673" cy="3114762"/>
          </a:xfrm>
          <a:prstGeom prst="rect">
            <a:avLst/>
          </a:prstGeom>
        </p:spPr>
      </p:pic>
      <p:pic>
        <p:nvPicPr>
          <p:cNvPr id="10" name="Picture 9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EBAB9A-D4FC-0920-24BD-F9303FDA0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93230" y="4574870"/>
            <a:ext cx="1837507" cy="381559"/>
          </a:xfrm>
          <a:prstGeom prst="rect">
            <a:avLst/>
          </a:prstGeom>
        </p:spPr>
      </p:pic>
      <p:pic>
        <p:nvPicPr>
          <p:cNvPr id="11" name="Picture 1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D02FED3-3C58-38B1-8351-EDF409388ED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4047" y="2640648"/>
            <a:ext cx="457201" cy="1016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1599232C-7A1F-1F48-9E21-76F0536605E3}"/>
              </a:ext>
            </a:extLst>
          </p:cNvPr>
          <p:cNvSpPr txBox="1"/>
          <p:nvPr/>
        </p:nvSpPr>
        <p:spPr>
          <a:xfrm>
            <a:off x="5156160" y="3196046"/>
            <a:ext cx="41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a</a:t>
            </a:r>
            <a:endParaRPr lang="en-US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4FDFD56-88C1-C84C-D01F-B85EA5FD2B15}"/>
              </a:ext>
            </a:extLst>
          </p:cNvPr>
          <p:cNvSpPr txBox="1"/>
          <p:nvPr/>
        </p:nvSpPr>
        <p:spPr>
          <a:xfrm>
            <a:off x="5171209" y="3760860"/>
            <a:ext cx="4158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r</a:t>
            </a:r>
            <a:r>
              <a:rPr lang="en-US" sz="1400" baseline="-25000" dirty="0"/>
              <a:t>b</a:t>
            </a:r>
            <a:endParaRPr lang="en-US" sz="1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4980B91-232E-AE50-0E9D-6C2CA3A2C392}"/>
              </a:ext>
            </a:extLst>
          </p:cNvPr>
          <p:cNvCxnSpPr>
            <a:cxnSpLocks/>
          </p:cNvCxnSpPr>
          <p:nvPr/>
        </p:nvCxnSpPr>
        <p:spPr>
          <a:xfrm flipV="1">
            <a:off x="5670462" y="3328607"/>
            <a:ext cx="502824" cy="328042"/>
          </a:xfrm>
          <a:prstGeom prst="straightConnector1">
            <a:avLst/>
          </a:prstGeom>
          <a:ln>
            <a:solidFill>
              <a:srgbClr val="1D86EE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07C209-1B60-0389-353E-3AC7CA0959B8}"/>
              </a:ext>
            </a:extLst>
          </p:cNvPr>
          <p:cNvSpPr txBox="1"/>
          <p:nvPr/>
        </p:nvSpPr>
        <p:spPr>
          <a:xfrm>
            <a:off x="5801885" y="3492628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rb</a:t>
            </a:r>
            <a:endParaRPr lang="en-US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E19F28-2AFC-D3BD-997D-F851A5AB766C}"/>
              </a:ext>
            </a:extLst>
          </p:cNvPr>
          <p:cNvCxnSpPr>
            <a:cxnSpLocks/>
          </p:cNvCxnSpPr>
          <p:nvPr/>
        </p:nvCxnSpPr>
        <p:spPr>
          <a:xfrm flipV="1">
            <a:off x="5647343" y="3003468"/>
            <a:ext cx="588229" cy="268383"/>
          </a:xfrm>
          <a:prstGeom prst="straightConnector1">
            <a:avLst/>
          </a:prstGeom>
          <a:ln>
            <a:solidFill>
              <a:srgbClr val="003D88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951EE5-37DC-DEB2-A846-F3F39C5E38C3}"/>
              </a:ext>
            </a:extLst>
          </p:cNvPr>
          <p:cNvSpPr txBox="1"/>
          <p:nvPr/>
        </p:nvSpPr>
        <p:spPr>
          <a:xfrm>
            <a:off x="5636906" y="2874576"/>
            <a:ext cx="58822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E</a:t>
            </a:r>
            <a:r>
              <a:rPr lang="en-US" sz="1200" baseline="-25000" dirty="0"/>
              <a:t>ra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1742207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2B968FB-051A-8BB9-D2A6-564E5C1E67B5}"/>
              </a:ext>
            </a:extLst>
          </p:cNvPr>
          <p:cNvSpPr/>
          <p:nvPr/>
        </p:nvSpPr>
        <p:spPr>
          <a:xfrm>
            <a:off x="5629619" y="5288098"/>
            <a:ext cx="1410159" cy="382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A698699-D119-0F63-39E4-6FB504F709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69" b="4669"/>
          <a:stretch/>
        </p:blipFill>
        <p:spPr>
          <a:xfrm>
            <a:off x="2438400" y="1143000"/>
            <a:ext cx="7315200" cy="4145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5BC6916-1A0B-E0E5-2DCF-7578FA0A2244}"/>
              </a:ext>
            </a:extLst>
          </p:cNvPr>
          <p:cNvSpPr txBox="1"/>
          <p:nvPr/>
        </p:nvSpPr>
        <p:spPr>
          <a:xfrm>
            <a:off x="7656722" y="1942189"/>
            <a:ext cx="8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A75A65-887D-0DC9-8D6E-79C38E0D5083}"/>
              </a:ext>
            </a:extLst>
          </p:cNvPr>
          <p:cNvSpPr txBox="1"/>
          <p:nvPr/>
        </p:nvSpPr>
        <p:spPr>
          <a:xfrm>
            <a:off x="4439798" y="1942189"/>
            <a:ext cx="8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2800" baseline="-25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D6E67F3-947B-5167-C2F9-9463A2808D2E}"/>
              </a:ext>
            </a:extLst>
          </p:cNvPr>
          <p:cNvSpPr/>
          <p:nvPr/>
        </p:nvSpPr>
        <p:spPr>
          <a:xfrm>
            <a:off x="5053073" y="4881851"/>
            <a:ext cx="2603649" cy="3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61E9060-8701-5BD4-3B33-E25FBA33BC3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08" t="86836" r="27586" b="4729"/>
          <a:stretch/>
        </p:blipFill>
        <p:spPr>
          <a:xfrm>
            <a:off x="4909393" y="5615470"/>
            <a:ext cx="2875402" cy="385592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E2E1F08-9890-6DA4-349C-6EAA91715BA7}"/>
              </a:ext>
            </a:extLst>
          </p:cNvPr>
          <p:cNvCxnSpPr/>
          <p:nvPr/>
        </p:nvCxnSpPr>
        <p:spPr>
          <a:xfrm>
            <a:off x="3711763" y="4678728"/>
            <a:ext cx="1" cy="203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C60EE13-FF9F-01C6-5158-AC916D94E30C}"/>
              </a:ext>
            </a:extLst>
          </p:cNvPr>
          <p:cNvSpPr txBox="1"/>
          <p:nvPr/>
        </p:nvSpPr>
        <p:spPr>
          <a:xfrm>
            <a:off x="5048026" y="4929094"/>
            <a:ext cx="278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resource preference</a:t>
            </a:r>
            <a:endParaRPr lang="en-US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5325CFB-2756-2900-0451-D59FC859AAEC}"/>
              </a:ext>
            </a:extLst>
          </p:cNvPr>
          <p:cNvSpPr txBox="1"/>
          <p:nvPr/>
        </p:nvSpPr>
        <p:spPr>
          <a:xfrm>
            <a:off x="2962617" y="4895590"/>
            <a:ext cx="156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specialization on resource</a:t>
            </a:r>
            <a:r>
              <a:rPr lang="en-US" i="1" dirty="0"/>
              <a:t> a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983F318-6967-1CB4-0ADD-33499F14101F}"/>
              </a:ext>
            </a:extLst>
          </p:cNvPr>
          <p:cNvCxnSpPr/>
          <p:nvPr/>
        </p:nvCxnSpPr>
        <p:spPr>
          <a:xfrm>
            <a:off x="9099933" y="4678728"/>
            <a:ext cx="1" cy="203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DA018AB-A51D-AA62-7CEB-AF0147E1DA42}"/>
              </a:ext>
            </a:extLst>
          </p:cNvPr>
          <p:cNvSpPr txBox="1"/>
          <p:nvPr/>
        </p:nvSpPr>
        <p:spPr>
          <a:xfrm>
            <a:off x="8350787" y="4895590"/>
            <a:ext cx="156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specialization on resource</a:t>
            </a:r>
            <a:r>
              <a:rPr lang="en-US" i="1" dirty="0"/>
              <a:t> b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C8AF9BC5-8ADC-3DB8-93F1-EE1F2AA874E0}"/>
              </a:ext>
            </a:extLst>
          </p:cNvPr>
          <p:cNvCxnSpPr/>
          <p:nvPr/>
        </p:nvCxnSpPr>
        <p:spPr>
          <a:xfrm>
            <a:off x="6347094" y="4678653"/>
            <a:ext cx="1" cy="203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9822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81B10D-3B0E-2860-401F-6EF061A3B5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EFA5D9-4527-CB97-96E0-F08BEAB0BF3E}"/>
              </a:ext>
            </a:extLst>
          </p:cNvPr>
          <p:cNvSpPr/>
          <p:nvPr/>
        </p:nvSpPr>
        <p:spPr>
          <a:xfrm>
            <a:off x="5629619" y="5288098"/>
            <a:ext cx="1410159" cy="3828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D80687A-4839-19C1-3803-C14EA440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669" b="4669"/>
          <a:stretch/>
        </p:blipFill>
        <p:spPr>
          <a:xfrm>
            <a:off x="2438400" y="1143000"/>
            <a:ext cx="7315200" cy="414509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8B2B7E8-0C8F-DC41-1B40-A090940DA6B9}"/>
              </a:ext>
            </a:extLst>
          </p:cNvPr>
          <p:cNvSpPr txBox="1"/>
          <p:nvPr/>
        </p:nvSpPr>
        <p:spPr>
          <a:xfrm>
            <a:off x="8350787" y="1656052"/>
            <a:ext cx="8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N</a:t>
            </a:r>
            <a:r>
              <a:rPr lang="en-US" sz="2800" baseline="-25000" dirty="0"/>
              <a:t>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51B827-A78B-FFB3-5DA3-AC59B6808ED0}"/>
              </a:ext>
            </a:extLst>
          </p:cNvPr>
          <p:cNvSpPr txBox="1"/>
          <p:nvPr/>
        </p:nvSpPr>
        <p:spPr>
          <a:xfrm>
            <a:off x="4466431" y="3037679"/>
            <a:ext cx="8299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N</a:t>
            </a:r>
            <a:r>
              <a:rPr lang="en-US" sz="2800" baseline="-25000" dirty="0">
                <a:solidFill>
                  <a:schemeClr val="bg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EBB173-A33B-B658-10E6-B6E0401D0D6F}"/>
              </a:ext>
            </a:extLst>
          </p:cNvPr>
          <p:cNvSpPr/>
          <p:nvPr/>
        </p:nvSpPr>
        <p:spPr>
          <a:xfrm>
            <a:off x="5053073" y="4881851"/>
            <a:ext cx="2603649" cy="3855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A182D204-80EF-DE79-0F14-B3595F98598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3108" t="86836" r="27586" b="4729"/>
          <a:stretch/>
        </p:blipFill>
        <p:spPr>
          <a:xfrm>
            <a:off x="4909393" y="5655784"/>
            <a:ext cx="2875402" cy="38559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96F6096-A73B-258C-8677-90A93B9010E5}"/>
              </a:ext>
            </a:extLst>
          </p:cNvPr>
          <p:cNvCxnSpPr/>
          <p:nvPr/>
        </p:nvCxnSpPr>
        <p:spPr>
          <a:xfrm>
            <a:off x="3711763" y="4678728"/>
            <a:ext cx="1" cy="203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B2AF5465-14B2-1BED-571F-CF53B0B21DA6}"/>
              </a:ext>
            </a:extLst>
          </p:cNvPr>
          <p:cNvSpPr txBox="1"/>
          <p:nvPr/>
        </p:nvSpPr>
        <p:spPr>
          <a:xfrm>
            <a:off x="5048026" y="4929094"/>
            <a:ext cx="27835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 resource preference</a:t>
            </a:r>
            <a:endParaRPr lang="en-US" i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8F4936-9FB3-A465-0E6A-7CEC7E852010}"/>
              </a:ext>
            </a:extLst>
          </p:cNvPr>
          <p:cNvSpPr txBox="1"/>
          <p:nvPr/>
        </p:nvSpPr>
        <p:spPr>
          <a:xfrm>
            <a:off x="2962617" y="4895590"/>
            <a:ext cx="156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specialization on resource</a:t>
            </a:r>
            <a:r>
              <a:rPr lang="en-US" i="1" dirty="0"/>
              <a:t> a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64B0031-7B84-C754-F2DB-1F1E083603C0}"/>
              </a:ext>
            </a:extLst>
          </p:cNvPr>
          <p:cNvCxnSpPr/>
          <p:nvPr/>
        </p:nvCxnSpPr>
        <p:spPr>
          <a:xfrm>
            <a:off x="9099933" y="4678728"/>
            <a:ext cx="1" cy="203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4E6FF0C-2484-60C9-9D52-6C0C50F47AFF}"/>
              </a:ext>
            </a:extLst>
          </p:cNvPr>
          <p:cNvSpPr txBox="1"/>
          <p:nvPr/>
        </p:nvSpPr>
        <p:spPr>
          <a:xfrm>
            <a:off x="8350787" y="4895590"/>
            <a:ext cx="15662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100% specialization on resource</a:t>
            </a:r>
            <a:r>
              <a:rPr lang="en-US" i="1" dirty="0"/>
              <a:t> b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C53212-7D0C-5EAE-43B0-7779F69B4513}"/>
              </a:ext>
            </a:extLst>
          </p:cNvPr>
          <p:cNvCxnSpPr/>
          <p:nvPr/>
        </p:nvCxnSpPr>
        <p:spPr>
          <a:xfrm>
            <a:off x="6347094" y="4678653"/>
            <a:ext cx="1" cy="20312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688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2166</TotalTime>
  <Words>124</Words>
  <Application>Microsoft Macintosh PowerPoint</Application>
  <PresentationFormat>Widescreen</PresentationFormat>
  <Paragraphs>78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Kaleigh Davis</dc:creator>
  <cp:lastModifiedBy>Kaleigh Davis</cp:lastModifiedBy>
  <cp:revision>12</cp:revision>
  <dcterms:created xsi:type="dcterms:W3CDTF">2025-06-04T14:03:28Z</dcterms:created>
  <dcterms:modified xsi:type="dcterms:W3CDTF">2025-09-18T19:07:58Z</dcterms:modified>
</cp:coreProperties>
</file>