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42"/>
  </p:notesMasterIdLst>
  <p:sldIdLst>
    <p:sldId id="256" r:id="rId2"/>
    <p:sldId id="257" r:id="rId3"/>
    <p:sldId id="303" r:id="rId4"/>
    <p:sldId id="266" r:id="rId5"/>
    <p:sldId id="267" r:id="rId6"/>
    <p:sldId id="268" r:id="rId7"/>
    <p:sldId id="269" r:id="rId8"/>
    <p:sldId id="265" r:id="rId9"/>
    <p:sldId id="271" r:id="rId10"/>
    <p:sldId id="302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301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4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 " providerId="None"/>
      </p:ext>
    </p:extLst>
  </p:cmAuthor>
  <p:cmAuthor id="2" name="電通系一甲-葉韋均" initials="電通系一甲-葉韋均" lastIdx="2" clrIdx="1">
    <p:extLst>
      <p:ext uri="{19B8F6BF-5375-455C-9EA6-DF929625EA0E}">
        <p15:presenceInfo xmlns:p15="http://schemas.microsoft.com/office/powerpoint/2012/main" userId="S::C107110134@office365.nkust.edu.tw::a122a748-9b2a-4d98-bc79-c19803312c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EBF1E9"/>
    <a:srgbClr val="37816E"/>
    <a:srgbClr val="AE281A"/>
    <a:srgbClr val="525252"/>
    <a:srgbClr val="A81860"/>
    <a:srgbClr val="453B63"/>
    <a:srgbClr val="B160FA"/>
    <a:srgbClr val="711BCF"/>
    <a:srgbClr val="5FE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 altLang="en-US" sz="2128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雙親都在外工作</a:t>
            </a:r>
            <a:br>
              <a:rPr lang="zh-TW" altLang="en-US" sz="2128" b="1" i="0" u="none" strike="noStrike" baseline="0" dirty="0"/>
            </a:br>
            <a:endParaRPr 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layout>
        <c:manualLayout>
          <c:xMode val="edge"/>
          <c:yMode val="edge"/>
          <c:x val="0.31272610296332737"/>
          <c:y val="2.994272722557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5431116264530385"/>
          <c:y val="0.19000651894962442"/>
          <c:w val="0.46699721286618529"/>
          <c:h val="0.71647993410362965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請問您是否與祖父或是祖母同住</c:v>
                </c:pt>
              </c:strCache>
            </c:strRef>
          </c:tx>
          <c:dPt>
            <c:idx val="0"/>
            <c:bubble3D val="0"/>
            <c:spPr>
              <a:solidFill>
                <a:srgbClr val="37816E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9C-47CD-BA7B-7E0D57A4778E}"/>
              </c:ext>
            </c:extLst>
          </c:dPt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9C-47CD-BA7B-7E0D57A4778E}"/>
              </c:ext>
            </c:extLst>
          </c:dPt>
          <c:dPt>
            <c:idx val="2"/>
            <c:bubble3D val="0"/>
            <c:spPr>
              <a:solidFill>
                <a:srgbClr val="AE281A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9C-47CD-BA7B-7E0D57A4778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0BB-4B83-A99E-DA1D906FB4B4}"/>
              </c:ext>
            </c:extLst>
          </c:dPt>
          <c:dLbls>
            <c:dLbl>
              <c:idx val="0"/>
              <c:layout>
                <c:manualLayout>
                  <c:x val="-0.12745452967352813"/>
                  <c:y val="-3.9873959675140761E-3"/>
                </c:manualLayout>
              </c:layout>
              <c:tx>
                <c:rich>
                  <a:bodyPr/>
                  <a:lstStyle/>
                  <a:p>
                    <a:r>
                      <a:rPr lang="en-US" altLang="zh-TW" dirty="0"/>
                      <a:t>38.5%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639C-47CD-BA7B-7E0D57A4778E}"/>
                </c:ext>
              </c:extLst>
            </c:dLbl>
            <c:dLbl>
              <c:idx val="1"/>
              <c:layout>
                <c:manualLayout>
                  <c:x val="0.12680941311333002"/>
                  <c:y val="-2.1188703789359917E-2"/>
                </c:manualLayout>
              </c:layout>
              <c:tx>
                <c:rich>
                  <a:bodyPr/>
                  <a:lstStyle/>
                  <a:p>
                    <a:r>
                      <a:rPr lang="en-US" altLang="zh-TW" dirty="0"/>
                      <a:t>61.5%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639C-47CD-BA7B-7E0D57A4778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zh-TW"/>
                      <a:t>7.7%</a:t>
                    </a:r>
                    <a:endParaRPr lang="en-US" altLang="zh-TW" dirty="0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639C-47CD-BA7B-7E0D57A477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2"/>
                <c:pt idx="0">
                  <c:v>是</c:v>
                </c:pt>
                <c:pt idx="1">
                  <c:v>否</c:v>
                </c:pt>
              </c:strCache>
            </c:strRef>
          </c:cat>
          <c:val>
            <c:numRef>
              <c:f>工作表1!$B$2:$B$5</c:f>
              <c:numCache>
                <c:formatCode>0.00%</c:formatCode>
                <c:ptCount val="4"/>
                <c:pt idx="0">
                  <c:v>0.38500000000000001</c:v>
                </c:pt>
                <c:pt idx="1">
                  <c:v>0.61499999999999999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9C-47CD-BA7B-7E0D57A4778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工作表1!$C$1</c15:sqref>
                        </c15:formulaRef>
                      </c:ext>
                    </c:extLst>
                    <c:strCache>
                      <c:ptCount val="1"/>
                      <c:pt idx="0">
                        <c:v>欄1</c:v>
                      </c:pt>
                    </c:strCache>
                  </c:strRef>
                </c:tx>
                <c:dPt>
                  <c:idx val="0"/>
                  <c:bubble3D val="0"/>
                  <c:spPr>
                    <a:gradFill rotWithShape="1">
                      <a:gsLst>
                        <a:gs pos="0">
                          <a:schemeClr val="accent6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6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6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639C-47CD-BA7B-7E0D57A4778E}"/>
                    </c:ext>
                  </c:extLst>
                </c:dPt>
                <c:dPt>
                  <c:idx val="1"/>
                  <c:bubble3D val="0"/>
                  <c:spPr>
                    <a:gradFill rotWithShape="1"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A-639C-47CD-BA7B-7E0D57A4778E}"/>
                    </c:ext>
                  </c:extLst>
                </c:dPt>
                <c:dPt>
                  <c:idx val="2"/>
                  <c:bubble3D val="0"/>
                  <c:spPr>
                    <a:gradFill rotWithShape="1">
                      <a:gsLst>
                        <a:gs pos="0">
                          <a:schemeClr val="accent4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4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4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C-639C-47CD-BA7B-7E0D57A4778E}"/>
                    </c:ext>
                  </c:extLst>
                </c:dPt>
                <c:dPt>
                  <c:idx val="3"/>
                  <c:bubble3D val="0"/>
                  <c:spPr>
                    <a:gradFill rotWithShape="1">
                      <a:gsLst>
                        <a:gs pos="0">
                          <a:schemeClr val="accent6">
                            <a:lumMod val="60000"/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6">
                            <a:lumMod val="60000"/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6">
                            <a:lumMod val="60000"/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F-E0BB-4B83-A99E-DA1D906FB4B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TW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工作表1!$A$2:$A$5</c15:sqref>
                        </c15:formulaRef>
                      </c:ext>
                    </c:extLst>
                    <c:strCache>
                      <c:ptCount val="2"/>
                      <c:pt idx="0">
                        <c:v>是</c:v>
                      </c:pt>
                      <c:pt idx="1">
                        <c:v>否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639C-47CD-BA7B-7E0D57A4778E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7306330996488531"/>
          <c:y val="0.91290304484550322"/>
          <c:w val="0.40112523416910334"/>
          <c:h val="6.80114139041433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 altLang="en-US" sz="2128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請問您是否與祖父或是祖母同住</a:t>
            </a:r>
            <a:br>
              <a:rPr lang="zh-TW" altLang="en-US" sz="2128" b="1" i="0" u="none" strike="noStrike" baseline="0" dirty="0"/>
            </a:br>
            <a:endParaRPr 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layout>
        <c:manualLayout>
          <c:xMode val="edge"/>
          <c:yMode val="edge"/>
          <c:x val="0.15256220773067589"/>
          <c:y val="3.26311923342757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5431116264530385"/>
          <c:y val="0.19000651894962442"/>
          <c:w val="0.46699721286618529"/>
          <c:h val="0.71647993410362965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請問您是否與祖父或是祖母同住</c:v>
                </c:pt>
              </c:strCache>
            </c:strRef>
          </c:tx>
          <c:dPt>
            <c:idx val="0"/>
            <c:bubble3D val="0"/>
            <c:spPr>
              <a:solidFill>
                <a:srgbClr val="37816E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0EB-4473-9A57-4D122E20F381}"/>
              </c:ext>
            </c:extLst>
          </c:dPt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0EB-4473-9A57-4D122E20F381}"/>
              </c:ext>
            </c:extLst>
          </c:dPt>
          <c:dPt>
            <c:idx val="2"/>
            <c:bubble3D val="0"/>
            <c:spPr>
              <a:solidFill>
                <a:srgbClr val="AE281A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0EB-4473-9A57-4D122E20F381}"/>
              </c:ext>
            </c:extLst>
          </c:dPt>
          <c:dLbls>
            <c:dLbl>
              <c:idx val="0"/>
              <c:layout>
                <c:manualLayout>
                  <c:x val="-9.418579531572728E-2"/>
                  <c:y val="8.742041772820459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TW" dirty="0"/>
                      <a:t>30.8%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0EB-4473-9A57-4D122E20F381}"/>
                </c:ext>
              </c:extLst>
            </c:dLbl>
            <c:dLbl>
              <c:idx val="1"/>
              <c:layout>
                <c:manualLayout>
                  <c:x val="7.5797353764702161E-2"/>
                  <c:y val="-0.12872730813726424"/>
                </c:manualLayout>
              </c:layout>
              <c:tx>
                <c:rich>
                  <a:bodyPr/>
                  <a:lstStyle/>
                  <a:p>
                    <a:r>
                      <a:rPr lang="en-US" altLang="zh-TW" dirty="0"/>
                      <a:t>61.5%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A0EB-4473-9A57-4D122E20F38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zh-TW"/>
                      <a:t>7.7%</a:t>
                    </a:r>
                    <a:endParaRPr lang="en-US" altLang="zh-TW" dirty="0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A0EB-4473-9A57-4D122E20F3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3"/>
                <c:pt idx="0">
                  <c:v>是</c:v>
                </c:pt>
                <c:pt idx="1">
                  <c:v>否</c:v>
                </c:pt>
                <c:pt idx="2">
                  <c:v>兩位都住在一起</c:v>
                </c:pt>
              </c:strCache>
            </c:strRef>
          </c:cat>
          <c:val>
            <c:numRef>
              <c:f>工作表1!$B$2:$B$5</c:f>
              <c:numCache>
                <c:formatCode>0.00%</c:formatCode>
                <c:ptCount val="3"/>
                <c:pt idx="0">
                  <c:v>0.308</c:v>
                </c:pt>
                <c:pt idx="1">
                  <c:v>0.61499999999999999</c:v>
                </c:pt>
                <c:pt idx="2">
                  <c:v>7.6999999999999999E-2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EB-4473-9A57-4D122E20F38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工作表1!$C$1</c15:sqref>
                        </c15:formulaRef>
                      </c:ext>
                    </c:extLst>
                    <c:strCache>
                      <c:ptCount val="1"/>
                      <c:pt idx="0">
                        <c:v>欄1</c:v>
                      </c:pt>
                    </c:strCache>
                  </c:strRef>
                </c:tx>
                <c:dPt>
                  <c:idx val="0"/>
                  <c:bubble3D val="0"/>
                  <c:spPr>
                    <a:gradFill rotWithShape="1">
                      <a:gsLst>
                        <a:gs pos="0">
                          <a:schemeClr val="accent6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6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6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A0EB-4473-9A57-4D122E20F381}"/>
                    </c:ext>
                  </c:extLst>
                </c:dPt>
                <c:dPt>
                  <c:idx val="1"/>
                  <c:bubble3D val="0"/>
                  <c:spPr>
                    <a:gradFill rotWithShape="1"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A-A0EB-4473-9A57-4D122E20F381}"/>
                    </c:ext>
                  </c:extLst>
                </c:dPt>
                <c:dPt>
                  <c:idx val="2"/>
                  <c:bubble3D val="0"/>
                  <c:spPr>
                    <a:gradFill rotWithShape="1">
                      <a:gsLst>
                        <a:gs pos="0">
                          <a:schemeClr val="accent4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4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4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C-A0EB-4473-9A57-4D122E20F38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TW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工作表1!$A$2:$A$5</c15:sqref>
                        </c15:formulaRef>
                      </c:ext>
                    </c:extLst>
                    <c:strCache>
                      <c:ptCount val="3"/>
                      <c:pt idx="0">
                        <c:v>是</c:v>
                      </c:pt>
                      <c:pt idx="1">
                        <c:v>否</c:v>
                      </c:pt>
                      <c:pt idx="2">
                        <c:v>兩位都住在一起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工作表1!$C$2:$C$5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A0EB-4473-9A57-4D122E20F381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41141286988327"/>
          <c:y val="0.91827997506289849"/>
          <c:w val="0.40112523416910334"/>
          <c:h val="6.80114139041433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 altLang="en-US" sz="2128" b="1" i="0" u="none" strike="noStrike" baseline="0" dirty="0">
                <a:effectLst/>
              </a:rPr>
              <a:t>請問您的祖父或是祖母是否有生理上的症狀</a:t>
            </a:r>
            <a:endParaRPr 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layout>
        <c:manualLayout>
          <c:xMode val="edge"/>
          <c:yMode val="edge"/>
          <c:x val="9.2678485886634479E-2"/>
          <c:y val="2.994272722557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5431116264530385"/>
          <c:y val="0.19000651894962442"/>
          <c:w val="0.46699721286618529"/>
          <c:h val="0.71647993410362965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請問您是否與祖父或是祖母同住</c:v>
                </c:pt>
              </c:strCache>
            </c:strRef>
          </c:tx>
          <c:dPt>
            <c:idx val="0"/>
            <c:bubble3D val="0"/>
            <c:spPr>
              <a:solidFill>
                <a:srgbClr val="37816E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0A7-433F-9699-456E4CC5BE7F}"/>
              </c:ext>
            </c:extLst>
          </c:dPt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0A7-433F-9699-456E4CC5BE7F}"/>
              </c:ext>
            </c:extLst>
          </c:dPt>
          <c:dPt>
            <c:idx val="2"/>
            <c:bubble3D val="0"/>
            <c:spPr>
              <a:solidFill>
                <a:srgbClr val="AE281A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0A7-433F-9699-456E4CC5BE7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21-411E-943E-854F89FC3B8C}"/>
              </c:ext>
            </c:extLst>
          </c:dPt>
          <c:dLbls>
            <c:dLbl>
              <c:idx val="0"/>
              <c:layout>
                <c:manualLayout>
                  <c:x val="-0.45792395762768251"/>
                  <c:y val="-0.14916451183718485"/>
                </c:manualLayout>
              </c:layout>
              <c:tx>
                <c:rich>
                  <a:bodyPr/>
                  <a:lstStyle/>
                  <a:p>
                    <a:r>
                      <a:rPr lang="en-US" altLang="zh-TW" dirty="0"/>
                      <a:t>30.8%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0A7-433F-9699-456E4CC5BE7F}"/>
                </c:ext>
              </c:extLst>
            </c:dLbl>
            <c:dLbl>
              <c:idx val="1"/>
              <c:layout>
                <c:manualLayout>
                  <c:x val="0.45949675669133783"/>
                  <c:y val="0.12398841208031092"/>
                </c:manualLayout>
              </c:layout>
              <c:tx>
                <c:rich>
                  <a:bodyPr/>
                  <a:lstStyle/>
                  <a:p>
                    <a:r>
                      <a:rPr lang="en-US" altLang="zh-TW" dirty="0"/>
                      <a:t>61.5%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0A7-433F-9699-456E4CC5BE7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zh-TW"/>
                      <a:t>7.7%</a:t>
                    </a:r>
                    <a:endParaRPr lang="en-US" altLang="zh-TW" dirty="0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20A7-433F-9699-456E4CC5BE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3"/>
                <c:pt idx="0">
                  <c:v>是</c:v>
                </c:pt>
                <c:pt idx="1">
                  <c:v>否</c:v>
                </c:pt>
                <c:pt idx="2">
                  <c:v>不清楚</c:v>
                </c:pt>
              </c:strCache>
            </c:strRef>
          </c:cat>
          <c:val>
            <c:numRef>
              <c:f>工作表1!$B$2:$B$5</c:f>
              <c:numCache>
                <c:formatCode>0.00%</c:formatCode>
                <c:ptCount val="4"/>
                <c:pt idx="0">
                  <c:v>0.61499999999999999</c:v>
                </c:pt>
                <c:pt idx="1">
                  <c:v>0.308</c:v>
                </c:pt>
                <c:pt idx="2">
                  <c:v>7.6999999999999999E-2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A7-433F-9699-456E4CC5BE7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工作表1!$C$1</c15:sqref>
                        </c15:formulaRef>
                      </c:ext>
                    </c:extLst>
                    <c:strCache>
                      <c:ptCount val="1"/>
                      <c:pt idx="0">
                        <c:v>欄1</c:v>
                      </c:pt>
                    </c:strCache>
                  </c:strRef>
                </c:tx>
                <c:dPt>
                  <c:idx val="0"/>
                  <c:bubble3D val="0"/>
                  <c:spPr>
                    <a:gradFill rotWithShape="1">
                      <a:gsLst>
                        <a:gs pos="0">
                          <a:schemeClr val="accent6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6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6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20A7-433F-9699-456E4CC5BE7F}"/>
                    </c:ext>
                  </c:extLst>
                </c:dPt>
                <c:dPt>
                  <c:idx val="1"/>
                  <c:bubble3D val="0"/>
                  <c:spPr>
                    <a:gradFill rotWithShape="1"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A-20A7-433F-9699-456E4CC5BE7F}"/>
                    </c:ext>
                  </c:extLst>
                </c:dPt>
                <c:dPt>
                  <c:idx val="2"/>
                  <c:bubble3D val="0"/>
                  <c:spPr>
                    <a:gradFill rotWithShape="1">
                      <a:gsLst>
                        <a:gs pos="0">
                          <a:schemeClr val="accent4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4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4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C-20A7-433F-9699-456E4CC5BE7F}"/>
                    </c:ext>
                  </c:extLst>
                </c:dPt>
                <c:dPt>
                  <c:idx val="3"/>
                  <c:bubble3D val="0"/>
                  <c:spPr>
                    <a:gradFill rotWithShape="1">
                      <a:gsLst>
                        <a:gs pos="0">
                          <a:schemeClr val="accent6">
                            <a:lumMod val="60000"/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6">
                            <a:lumMod val="60000"/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6">
                            <a:lumMod val="60000"/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F-1121-411E-943E-854F89FC3B8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TW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工作表1!$A$2:$A$5</c15:sqref>
                        </c15:formulaRef>
                      </c:ext>
                    </c:extLst>
                    <c:strCache>
                      <c:ptCount val="3"/>
                      <c:pt idx="0">
                        <c:v>是</c:v>
                      </c:pt>
                      <c:pt idx="1">
                        <c:v>否</c:v>
                      </c:pt>
                      <c:pt idx="2">
                        <c:v>不清楚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20A7-433F-9699-456E4CC5BE7F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0.3041141286988327"/>
          <c:y val="0.91827997506289849"/>
          <c:w val="0.40112523416910334"/>
          <c:h val="6.80114139041433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862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若台灣繼續以出生率低於死亡率的人口結構成長，您是否認為</a:t>
            </a:r>
            <a:endParaRPr 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layout>
        <c:manualLayout>
          <c:xMode val="edge"/>
          <c:yMode val="edge"/>
          <c:x val="0.1968030456619242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3.7450945066697765E-2"/>
          <c:y val="6.0716569423762363E-2"/>
          <c:w val="0.94514357094746881"/>
          <c:h val="0.823028919426359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非常同意</c:v>
                </c:pt>
              </c:strCache>
            </c:strRef>
          </c:tx>
          <c:spPr>
            <a:solidFill>
              <a:srgbClr val="37816E"/>
            </a:solidFill>
            <a:ln>
              <a:noFill/>
            </a:ln>
            <a:effectLst/>
          </c:spPr>
          <c:invertIfNegative val="0"/>
          <c:cat>
            <c:numRef>
              <c:f>工作表1!$A$2:$A$5</c:f>
              <c:numCache>
                <c:formatCode>General</c:formatCode>
                <c:ptCount val="4"/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33-4F97-95A3-B3826934531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同意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工作表1!$A$2:$A$5</c:f>
              <c:numCache>
                <c:formatCode>General</c:formatCode>
                <c:ptCount val="4"/>
              </c:numCache>
            </c:num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33-4F97-95A3-B38269345312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普通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工作表1!$A$2:$A$5</c:f>
              <c:numCache>
                <c:formatCode>General</c:formatCode>
                <c:ptCount val="4"/>
              </c:numCache>
            </c:num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33-4F97-95A3-B38269345312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不同意</c:v>
                </c:pt>
              </c:strCache>
            </c:strRef>
          </c:tx>
          <c:spPr>
            <a:solidFill>
              <a:srgbClr val="AE281A"/>
            </a:solidFill>
            <a:ln>
              <a:noFill/>
            </a:ln>
            <a:effectLst/>
          </c:spPr>
          <c:invertIfNegative val="0"/>
          <c:cat>
            <c:numRef>
              <c:f>工作表1!$A$2:$A$5</c:f>
              <c:numCache>
                <c:formatCode>General</c:formatCode>
                <c:ptCount val="4"/>
              </c:numCache>
            </c:numRef>
          </c:cat>
          <c:val>
            <c:numRef>
              <c:f>工作表1!$E$2:$E$5</c:f>
              <c:numCache>
                <c:formatCode>General</c:formatCode>
                <c:ptCount val="4"/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33-4F97-95A3-B38269345312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非常不同意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工作表1!$A$2:$A$5</c:f>
              <c:numCache>
                <c:formatCode>General</c:formatCode>
                <c:ptCount val="4"/>
              </c:numCache>
            </c:numRef>
          </c:cat>
          <c:val>
            <c:numRef>
              <c:f>工作表1!$F$2:$F$5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1C33-4F97-95A3-B38269345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9058864"/>
        <c:axId val="1061711296"/>
      </c:barChart>
      <c:catAx>
        <c:axId val="105905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61711296"/>
        <c:crosses val="autoZero"/>
        <c:auto val="1"/>
        <c:lblAlgn val="ctr"/>
        <c:lblOffset val="100"/>
        <c:noMultiLvlLbl val="0"/>
      </c:catAx>
      <c:valAx>
        <c:axId val="106171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5905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992985456613993"/>
          <c:y val="0.95922729981815669"/>
          <c:w val="0.36368822520177274"/>
          <c:h val="4.07727403260069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 altLang="en-US" sz="2200" b="1" i="0" u="none" strike="noStrike" baseline="0" dirty="0">
                <a:effectLst/>
              </a:rPr>
              <a:t>您希望它會有哪些功能呢</a:t>
            </a:r>
            <a:r>
              <a:rPr lang="en-US" altLang="zh-TW" sz="2200" b="1" i="0" u="none" strike="noStrike" baseline="0" dirty="0">
                <a:effectLst/>
              </a:rPr>
              <a:t>??</a:t>
            </a:r>
            <a:endParaRPr lang="en-US" altLang="zh-TW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1100896044006848"/>
          <c:y val="0.12233211599827043"/>
          <c:w val="0.77099091810228293"/>
          <c:h val="0.739939361470265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rgbClr val="37816E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一旦長者健康指標出現異常，則馬上通知家人、主治醫師</c:v>
                </c:pt>
                <c:pt idx="1">
                  <c:v>除了重大病症急需詳細檢查，能夠減少前往醫院的次數</c:v>
                </c:pt>
                <c:pt idx="2">
                  <c:v>能夠向家人、主治醫師顯示近期長者的健康狀況、是否有吃藥、健康指標圖表</c:v>
                </c:pt>
                <c:pt idx="3">
                  <c:v>能與醫院、長者的主治醫師透過遠端溝通</c:v>
                </c:pt>
                <c:pt idx="4">
                  <c:v>具有分析健康指標的功能並適時的給予建議</c:v>
                </c:pt>
                <c:pt idx="5">
                  <c:v>能自動記錄長者每日/每周的健康指標</c:v>
                </c:pt>
                <c:pt idx="6">
                  <c:v>擁有人性化的機器人能夠陪伴、輔助長者自理生活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12</c:v>
                </c:pt>
                <c:pt idx="1">
                  <c:v>10</c:v>
                </c:pt>
                <c:pt idx="2">
                  <c:v>11</c:v>
                </c:pt>
                <c:pt idx="3">
                  <c:v>11</c:v>
                </c:pt>
                <c:pt idx="4">
                  <c:v>12</c:v>
                </c:pt>
                <c:pt idx="5">
                  <c:v>11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B-44E4-B07E-9953CDE9FB9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81598080"/>
        <c:axId val="1061712128"/>
      </c:barChart>
      <c:catAx>
        <c:axId val="881598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061712128"/>
        <c:crosses val="autoZero"/>
        <c:auto val="1"/>
        <c:lblAlgn val="ctr"/>
        <c:lblOffset val="100"/>
        <c:noMultiLvlLbl val="0"/>
      </c:catAx>
      <c:valAx>
        <c:axId val="106171212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88159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EAB6D-4BE8-4152-8324-D60A3E8C88C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A3EE56A-ACB1-4185-8C9D-55A4B77E5DB2}">
      <dgm:prSet phldrT="[文字]"/>
      <dgm:spPr>
        <a:solidFill>
          <a:srgbClr val="BF9000"/>
        </a:solidFill>
        <a:ln>
          <a:noFill/>
        </a:ln>
      </dgm:spPr>
      <dgm:t>
        <a:bodyPr/>
        <a:lstStyle/>
        <a:p>
          <a:r>
            <a: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問卷結果及主要功能</a:t>
          </a:r>
          <a:endParaRPr lang="zh-TW" altLang="en-US" dirty="0"/>
        </a:p>
      </dgm:t>
    </dgm:pt>
    <dgm:pt modelId="{3D921DE7-03AB-4392-BE6B-90BFB21C8BA8}" type="parTrans" cxnId="{3DCEE9DC-FD64-4884-8F74-C1B75424F0C4}">
      <dgm:prSet/>
      <dgm:spPr/>
      <dgm:t>
        <a:bodyPr/>
        <a:lstStyle/>
        <a:p>
          <a:endParaRPr lang="zh-TW" altLang="en-US"/>
        </a:p>
      </dgm:t>
    </dgm:pt>
    <dgm:pt modelId="{2442202D-928A-4172-B26F-BC5603CB983B}" type="sibTrans" cxnId="{3DCEE9DC-FD64-4884-8F74-C1B75424F0C4}">
      <dgm:prSet/>
      <dgm:spPr/>
      <dgm:t>
        <a:bodyPr/>
        <a:lstStyle/>
        <a:p>
          <a:endParaRPr lang="zh-TW" altLang="en-US"/>
        </a:p>
      </dgm:t>
    </dgm:pt>
    <dgm:pt modelId="{33889674-D4DC-451D-96B7-725EDDE478AB}">
      <dgm:prSet phldrT="[文字]"/>
      <dgm:spPr>
        <a:solidFill>
          <a:srgbClr val="BF9000"/>
        </a:solidFill>
        <a:ln>
          <a:noFill/>
        </a:ln>
      </dgm:spPr>
      <dgm:t>
        <a:bodyPr/>
        <a:lstStyle/>
        <a:p>
          <a:r>
            <a: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屬性方法與關聯</a:t>
          </a:r>
          <a:endParaRPr lang="zh-TW" altLang="en-US" dirty="0"/>
        </a:p>
      </dgm:t>
    </dgm:pt>
    <dgm:pt modelId="{08B79F39-054F-4C45-A582-B9160C734431}" type="parTrans" cxnId="{93EAE1EF-5BDA-4566-ACC2-F3596E67A939}">
      <dgm:prSet/>
      <dgm:spPr/>
      <dgm:t>
        <a:bodyPr/>
        <a:lstStyle/>
        <a:p>
          <a:endParaRPr lang="zh-TW" altLang="en-US"/>
        </a:p>
      </dgm:t>
    </dgm:pt>
    <dgm:pt modelId="{1F21D73E-8D8A-4519-B211-5BE7E3A15DC5}" type="sibTrans" cxnId="{93EAE1EF-5BDA-4566-ACC2-F3596E67A939}">
      <dgm:prSet/>
      <dgm:spPr/>
      <dgm:t>
        <a:bodyPr/>
        <a:lstStyle/>
        <a:p>
          <a:endParaRPr lang="zh-TW" altLang="en-US"/>
        </a:p>
      </dgm:t>
    </dgm:pt>
    <dgm:pt modelId="{5478CBAA-8BE6-43A2-88A4-EE3683DD67F0}">
      <dgm:prSet phldrT="[文字]"/>
      <dgm:spPr>
        <a:solidFill>
          <a:srgbClr val="BF9000"/>
        </a:solidFill>
        <a:ln>
          <a:noFill/>
        </a:ln>
      </dgm:spPr>
      <dgm:t>
        <a:bodyPr/>
        <a:lstStyle/>
        <a:p>
          <a:r>
            <a: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系統循序圖與合約</a:t>
          </a:r>
          <a:endParaRPr lang="zh-TW" altLang="en-US" dirty="0"/>
        </a:p>
      </dgm:t>
    </dgm:pt>
    <dgm:pt modelId="{BAE1E12A-AAA4-45AE-BF8D-BBA75AE66EF3}" type="parTrans" cxnId="{6B8D473D-688A-4A99-B39B-8921D3F93C9D}">
      <dgm:prSet/>
      <dgm:spPr/>
      <dgm:t>
        <a:bodyPr/>
        <a:lstStyle/>
        <a:p>
          <a:endParaRPr lang="zh-TW" altLang="en-US"/>
        </a:p>
      </dgm:t>
    </dgm:pt>
    <dgm:pt modelId="{94E39FBC-DDA0-4C52-AC27-9002FD238650}" type="sibTrans" cxnId="{6B8D473D-688A-4A99-B39B-8921D3F93C9D}">
      <dgm:prSet/>
      <dgm:spPr/>
      <dgm:t>
        <a:bodyPr/>
        <a:lstStyle/>
        <a:p>
          <a:endParaRPr lang="zh-TW" altLang="en-US"/>
        </a:p>
      </dgm:t>
    </dgm:pt>
    <dgm:pt modelId="{8DA56EC5-1007-4D12-BF5F-5228D5BF8EF8}">
      <dgm:prSet phldrT="[文字]"/>
      <dgm:spPr>
        <a:solidFill>
          <a:srgbClr val="BF9000"/>
        </a:solidFill>
        <a:ln>
          <a:noFill/>
        </a:ln>
      </dgm:spPr>
      <dgm:t>
        <a:bodyPr/>
        <a:lstStyle/>
        <a:p>
          <a:r>
            <a: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系統事件表及使用案例、使用案例圖</a:t>
          </a:r>
          <a:endParaRPr lang="zh-TW" altLang="en-US" dirty="0"/>
        </a:p>
      </dgm:t>
    </dgm:pt>
    <dgm:pt modelId="{F619CF4F-0AF8-41C9-8F99-DC887EEFA8A9}" type="parTrans" cxnId="{358095A2-1087-4163-9608-739768490838}">
      <dgm:prSet/>
      <dgm:spPr/>
      <dgm:t>
        <a:bodyPr/>
        <a:lstStyle/>
        <a:p>
          <a:endParaRPr lang="zh-TW" altLang="en-US"/>
        </a:p>
      </dgm:t>
    </dgm:pt>
    <dgm:pt modelId="{98AC4D58-E4EC-4F2A-898D-C06BD6BF9410}" type="sibTrans" cxnId="{358095A2-1087-4163-9608-739768490838}">
      <dgm:prSet/>
      <dgm:spPr/>
      <dgm:t>
        <a:bodyPr/>
        <a:lstStyle/>
        <a:p>
          <a:endParaRPr lang="zh-TW" altLang="en-US"/>
        </a:p>
      </dgm:t>
    </dgm:pt>
    <dgm:pt modelId="{CA0C900C-AACF-4807-B6AC-8730168474F6}" type="pres">
      <dgm:prSet presAssocID="{37EEAB6D-4BE8-4152-8324-D60A3E8C88C0}" presName="linearFlow" presStyleCnt="0">
        <dgm:presLayoutVars>
          <dgm:dir/>
          <dgm:resizeHandles val="exact"/>
        </dgm:presLayoutVars>
      </dgm:prSet>
      <dgm:spPr/>
    </dgm:pt>
    <dgm:pt modelId="{5665CA6B-14C8-4C2C-B328-798D10AF75AB}" type="pres">
      <dgm:prSet presAssocID="{2A3EE56A-ACB1-4185-8C9D-55A4B77E5DB2}" presName="composite" presStyleCnt="0"/>
      <dgm:spPr/>
    </dgm:pt>
    <dgm:pt modelId="{CAF3D9B5-C5B9-4888-BD7C-1AB31B2B6C3D}" type="pres">
      <dgm:prSet presAssocID="{2A3EE56A-ACB1-4185-8C9D-55A4B77E5DB2}" presName="imgShp" presStyleLbl="fgImgPlace1" presStyleIdx="0" presStyleCnt="4" custLinFactNeighborY="-2775"/>
      <dgm:spPr>
        <a:solidFill>
          <a:srgbClr val="BF9000"/>
        </a:solidFill>
        <a:ln>
          <a:noFill/>
        </a:ln>
      </dgm:spPr>
    </dgm:pt>
    <dgm:pt modelId="{8D96E483-823A-46CE-A7D8-716E49B09A18}" type="pres">
      <dgm:prSet presAssocID="{2A3EE56A-ACB1-4185-8C9D-55A4B77E5DB2}" presName="txShp" presStyleLbl="node1" presStyleIdx="0" presStyleCnt="4">
        <dgm:presLayoutVars>
          <dgm:bulletEnabled val="1"/>
        </dgm:presLayoutVars>
      </dgm:prSet>
      <dgm:spPr/>
    </dgm:pt>
    <dgm:pt modelId="{CA4BC522-DDC3-43AB-A701-B8B25D7E74F4}" type="pres">
      <dgm:prSet presAssocID="{2442202D-928A-4172-B26F-BC5603CB983B}" presName="spacing" presStyleCnt="0"/>
      <dgm:spPr/>
    </dgm:pt>
    <dgm:pt modelId="{8AA97851-986A-43D9-82C6-5967B9EC7F5D}" type="pres">
      <dgm:prSet presAssocID="{8DA56EC5-1007-4D12-BF5F-5228D5BF8EF8}" presName="composite" presStyleCnt="0"/>
      <dgm:spPr/>
    </dgm:pt>
    <dgm:pt modelId="{A3B65FD3-F09A-4C75-BD06-5049537C6F0B}" type="pres">
      <dgm:prSet presAssocID="{8DA56EC5-1007-4D12-BF5F-5228D5BF8EF8}" presName="imgShp" presStyleLbl="fgImgPlace1" presStyleIdx="1" presStyleCnt="4"/>
      <dgm:spPr>
        <a:solidFill>
          <a:srgbClr val="BF9000"/>
        </a:solidFill>
        <a:ln>
          <a:noFill/>
        </a:ln>
      </dgm:spPr>
    </dgm:pt>
    <dgm:pt modelId="{68539DE3-8513-4934-AFDF-3172E997B8F4}" type="pres">
      <dgm:prSet presAssocID="{8DA56EC5-1007-4D12-BF5F-5228D5BF8EF8}" presName="txShp" presStyleLbl="node1" presStyleIdx="1" presStyleCnt="4">
        <dgm:presLayoutVars>
          <dgm:bulletEnabled val="1"/>
        </dgm:presLayoutVars>
      </dgm:prSet>
      <dgm:spPr/>
    </dgm:pt>
    <dgm:pt modelId="{FA571285-7FB6-448E-8565-8F35E20A9932}" type="pres">
      <dgm:prSet presAssocID="{98AC4D58-E4EC-4F2A-898D-C06BD6BF9410}" presName="spacing" presStyleCnt="0"/>
      <dgm:spPr/>
    </dgm:pt>
    <dgm:pt modelId="{DF3D8B2B-A99E-4132-8F15-872C9E43E677}" type="pres">
      <dgm:prSet presAssocID="{33889674-D4DC-451D-96B7-725EDDE478AB}" presName="composite" presStyleCnt="0"/>
      <dgm:spPr/>
    </dgm:pt>
    <dgm:pt modelId="{1234DD47-511A-4483-81A6-BA603FBBDF6D}" type="pres">
      <dgm:prSet presAssocID="{33889674-D4DC-451D-96B7-725EDDE478AB}" presName="imgShp" presStyleLbl="fgImgPlace1" presStyleIdx="2" presStyleCnt="4"/>
      <dgm:spPr>
        <a:solidFill>
          <a:srgbClr val="BF9000"/>
        </a:solidFill>
        <a:ln>
          <a:noFill/>
        </a:ln>
      </dgm:spPr>
    </dgm:pt>
    <dgm:pt modelId="{872BD04F-158A-4AEA-B1A1-57EE23F25FE7}" type="pres">
      <dgm:prSet presAssocID="{33889674-D4DC-451D-96B7-725EDDE478AB}" presName="txShp" presStyleLbl="node1" presStyleIdx="2" presStyleCnt="4">
        <dgm:presLayoutVars>
          <dgm:bulletEnabled val="1"/>
        </dgm:presLayoutVars>
      </dgm:prSet>
      <dgm:spPr/>
    </dgm:pt>
    <dgm:pt modelId="{80F9F9A0-B42F-4FE4-9507-6D276D41FAC4}" type="pres">
      <dgm:prSet presAssocID="{1F21D73E-8D8A-4519-B211-5BE7E3A15DC5}" presName="spacing" presStyleCnt="0"/>
      <dgm:spPr/>
    </dgm:pt>
    <dgm:pt modelId="{EE628802-FE95-44A4-B024-66D312E9F495}" type="pres">
      <dgm:prSet presAssocID="{5478CBAA-8BE6-43A2-88A4-EE3683DD67F0}" presName="composite" presStyleCnt="0"/>
      <dgm:spPr/>
    </dgm:pt>
    <dgm:pt modelId="{68BF302C-1191-48DD-A3F1-22D058FE4E61}" type="pres">
      <dgm:prSet presAssocID="{5478CBAA-8BE6-43A2-88A4-EE3683DD67F0}" presName="imgShp" presStyleLbl="fgImgPlace1" presStyleIdx="3" presStyleCnt="4"/>
      <dgm:spPr>
        <a:solidFill>
          <a:srgbClr val="BF9000"/>
        </a:solidFill>
        <a:ln>
          <a:noFill/>
        </a:ln>
      </dgm:spPr>
    </dgm:pt>
    <dgm:pt modelId="{D26FFB8C-8BD8-4ACF-99E5-B6F602EF9179}" type="pres">
      <dgm:prSet presAssocID="{5478CBAA-8BE6-43A2-88A4-EE3683DD67F0}" presName="txShp" presStyleLbl="node1" presStyleIdx="3" presStyleCnt="4">
        <dgm:presLayoutVars>
          <dgm:bulletEnabled val="1"/>
        </dgm:presLayoutVars>
      </dgm:prSet>
      <dgm:spPr/>
    </dgm:pt>
  </dgm:ptLst>
  <dgm:cxnLst>
    <dgm:cxn modelId="{7B6F2C2A-F0F0-4ABA-B48B-51189A33E4A4}" type="presOf" srcId="{37EEAB6D-4BE8-4152-8324-D60A3E8C88C0}" destId="{CA0C900C-AACF-4807-B6AC-8730168474F6}" srcOrd="0" destOrd="0" presId="urn:microsoft.com/office/officeart/2005/8/layout/vList3"/>
    <dgm:cxn modelId="{6B8D473D-688A-4A99-B39B-8921D3F93C9D}" srcId="{37EEAB6D-4BE8-4152-8324-D60A3E8C88C0}" destId="{5478CBAA-8BE6-43A2-88A4-EE3683DD67F0}" srcOrd="3" destOrd="0" parTransId="{BAE1E12A-AAA4-45AE-BF8D-BBA75AE66EF3}" sibTransId="{94E39FBC-DDA0-4C52-AC27-9002FD238650}"/>
    <dgm:cxn modelId="{D97D3C5F-288E-452E-A8EF-B9BE7883BAB9}" type="presOf" srcId="{5478CBAA-8BE6-43A2-88A4-EE3683DD67F0}" destId="{D26FFB8C-8BD8-4ACF-99E5-B6F602EF9179}" srcOrd="0" destOrd="0" presId="urn:microsoft.com/office/officeart/2005/8/layout/vList3"/>
    <dgm:cxn modelId="{CD2D0470-7EE5-48D5-A70D-2731F40A3CD4}" type="presOf" srcId="{33889674-D4DC-451D-96B7-725EDDE478AB}" destId="{872BD04F-158A-4AEA-B1A1-57EE23F25FE7}" srcOrd="0" destOrd="0" presId="urn:microsoft.com/office/officeart/2005/8/layout/vList3"/>
    <dgm:cxn modelId="{6F7FD387-506F-473F-B4F6-0B414AE2B94D}" type="presOf" srcId="{8DA56EC5-1007-4D12-BF5F-5228D5BF8EF8}" destId="{68539DE3-8513-4934-AFDF-3172E997B8F4}" srcOrd="0" destOrd="0" presId="urn:microsoft.com/office/officeart/2005/8/layout/vList3"/>
    <dgm:cxn modelId="{358095A2-1087-4163-9608-739768490838}" srcId="{37EEAB6D-4BE8-4152-8324-D60A3E8C88C0}" destId="{8DA56EC5-1007-4D12-BF5F-5228D5BF8EF8}" srcOrd="1" destOrd="0" parTransId="{F619CF4F-0AF8-41C9-8F99-DC887EEFA8A9}" sibTransId="{98AC4D58-E4EC-4F2A-898D-C06BD6BF9410}"/>
    <dgm:cxn modelId="{3DCEE9DC-FD64-4884-8F74-C1B75424F0C4}" srcId="{37EEAB6D-4BE8-4152-8324-D60A3E8C88C0}" destId="{2A3EE56A-ACB1-4185-8C9D-55A4B77E5DB2}" srcOrd="0" destOrd="0" parTransId="{3D921DE7-03AB-4392-BE6B-90BFB21C8BA8}" sibTransId="{2442202D-928A-4172-B26F-BC5603CB983B}"/>
    <dgm:cxn modelId="{93EAE1EF-5BDA-4566-ACC2-F3596E67A939}" srcId="{37EEAB6D-4BE8-4152-8324-D60A3E8C88C0}" destId="{33889674-D4DC-451D-96B7-725EDDE478AB}" srcOrd="2" destOrd="0" parTransId="{08B79F39-054F-4C45-A582-B9160C734431}" sibTransId="{1F21D73E-8D8A-4519-B211-5BE7E3A15DC5}"/>
    <dgm:cxn modelId="{6CEFA2FB-CDB3-4C6E-8094-E7D50B2B3C50}" type="presOf" srcId="{2A3EE56A-ACB1-4185-8C9D-55A4B77E5DB2}" destId="{8D96E483-823A-46CE-A7D8-716E49B09A18}" srcOrd="0" destOrd="0" presId="urn:microsoft.com/office/officeart/2005/8/layout/vList3"/>
    <dgm:cxn modelId="{1BA4691D-1110-4DD3-8376-1950E753DC6B}" type="presParOf" srcId="{CA0C900C-AACF-4807-B6AC-8730168474F6}" destId="{5665CA6B-14C8-4C2C-B328-798D10AF75AB}" srcOrd="0" destOrd="0" presId="urn:microsoft.com/office/officeart/2005/8/layout/vList3"/>
    <dgm:cxn modelId="{03110BE8-E121-4E74-8B03-C0C219C41DCF}" type="presParOf" srcId="{5665CA6B-14C8-4C2C-B328-798D10AF75AB}" destId="{CAF3D9B5-C5B9-4888-BD7C-1AB31B2B6C3D}" srcOrd="0" destOrd="0" presId="urn:microsoft.com/office/officeart/2005/8/layout/vList3"/>
    <dgm:cxn modelId="{3640545C-F3CC-4912-BFFB-98F3C2F05964}" type="presParOf" srcId="{5665CA6B-14C8-4C2C-B328-798D10AF75AB}" destId="{8D96E483-823A-46CE-A7D8-716E49B09A18}" srcOrd="1" destOrd="0" presId="urn:microsoft.com/office/officeart/2005/8/layout/vList3"/>
    <dgm:cxn modelId="{942F1FA3-A544-4BCC-A503-DA08ED73FE43}" type="presParOf" srcId="{CA0C900C-AACF-4807-B6AC-8730168474F6}" destId="{CA4BC522-DDC3-43AB-A701-B8B25D7E74F4}" srcOrd="1" destOrd="0" presId="urn:microsoft.com/office/officeart/2005/8/layout/vList3"/>
    <dgm:cxn modelId="{798BEE69-FC97-4DD8-9FAA-9734B4110B4A}" type="presParOf" srcId="{CA0C900C-AACF-4807-B6AC-8730168474F6}" destId="{8AA97851-986A-43D9-82C6-5967B9EC7F5D}" srcOrd="2" destOrd="0" presId="urn:microsoft.com/office/officeart/2005/8/layout/vList3"/>
    <dgm:cxn modelId="{0DFEF30A-37A2-4C3E-9429-8BD38646EFD8}" type="presParOf" srcId="{8AA97851-986A-43D9-82C6-5967B9EC7F5D}" destId="{A3B65FD3-F09A-4C75-BD06-5049537C6F0B}" srcOrd="0" destOrd="0" presId="urn:microsoft.com/office/officeart/2005/8/layout/vList3"/>
    <dgm:cxn modelId="{D80FDD3B-844E-40D4-80C2-7E844E5E7F40}" type="presParOf" srcId="{8AA97851-986A-43D9-82C6-5967B9EC7F5D}" destId="{68539DE3-8513-4934-AFDF-3172E997B8F4}" srcOrd="1" destOrd="0" presId="urn:microsoft.com/office/officeart/2005/8/layout/vList3"/>
    <dgm:cxn modelId="{DC8B33BC-A81E-4B8F-AC10-519C99997032}" type="presParOf" srcId="{CA0C900C-AACF-4807-B6AC-8730168474F6}" destId="{FA571285-7FB6-448E-8565-8F35E20A9932}" srcOrd="3" destOrd="0" presId="urn:microsoft.com/office/officeart/2005/8/layout/vList3"/>
    <dgm:cxn modelId="{3BBBF27A-54A2-443A-89EE-0E613307625F}" type="presParOf" srcId="{CA0C900C-AACF-4807-B6AC-8730168474F6}" destId="{DF3D8B2B-A99E-4132-8F15-872C9E43E677}" srcOrd="4" destOrd="0" presId="urn:microsoft.com/office/officeart/2005/8/layout/vList3"/>
    <dgm:cxn modelId="{45CD228E-8A32-40A0-8CB5-791D3496655A}" type="presParOf" srcId="{DF3D8B2B-A99E-4132-8F15-872C9E43E677}" destId="{1234DD47-511A-4483-81A6-BA603FBBDF6D}" srcOrd="0" destOrd="0" presId="urn:microsoft.com/office/officeart/2005/8/layout/vList3"/>
    <dgm:cxn modelId="{3C928FDA-9F05-4960-98E8-27472E4276B7}" type="presParOf" srcId="{DF3D8B2B-A99E-4132-8F15-872C9E43E677}" destId="{872BD04F-158A-4AEA-B1A1-57EE23F25FE7}" srcOrd="1" destOrd="0" presId="urn:microsoft.com/office/officeart/2005/8/layout/vList3"/>
    <dgm:cxn modelId="{8A8CFA61-4B98-43B6-9712-75D8791A4971}" type="presParOf" srcId="{CA0C900C-AACF-4807-B6AC-8730168474F6}" destId="{80F9F9A0-B42F-4FE4-9507-6D276D41FAC4}" srcOrd="5" destOrd="0" presId="urn:microsoft.com/office/officeart/2005/8/layout/vList3"/>
    <dgm:cxn modelId="{46418C96-3417-4FCE-8F36-052A7D662B8A}" type="presParOf" srcId="{CA0C900C-AACF-4807-B6AC-8730168474F6}" destId="{EE628802-FE95-44A4-B024-66D312E9F495}" srcOrd="6" destOrd="0" presId="urn:microsoft.com/office/officeart/2005/8/layout/vList3"/>
    <dgm:cxn modelId="{B44129A1-7600-49ED-9618-95349EDBB9A5}" type="presParOf" srcId="{EE628802-FE95-44A4-B024-66D312E9F495}" destId="{68BF302C-1191-48DD-A3F1-22D058FE4E61}" srcOrd="0" destOrd="0" presId="urn:microsoft.com/office/officeart/2005/8/layout/vList3"/>
    <dgm:cxn modelId="{DBA58956-632B-47A1-994F-08FEF27C17F6}" type="presParOf" srcId="{EE628802-FE95-44A4-B024-66D312E9F495}" destId="{D26FFB8C-8BD8-4ACF-99E5-B6F602EF917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6E483-823A-46CE-A7D8-716E49B09A18}">
      <dsp:nvSpPr>
        <dsp:cNvPr id="0" name=""/>
        <dsp:cNvSpPr/>
      </dsp:nvSpPr>
      <dsp:spPr>
        <a:xfrm rot="10800000">
          <a:off x="1684516" y="2277"/>
          <a:ext cx="5405120" cy="1292304"/>
        </a:xfrm>
        <a:prstGeom prst="homePlate">
          <a:avLst/>
        </a:prstGeom>
        <a:solidFill>
          <a:srgbClr val="BF9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870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問卷結果及主要功能</a:t>
          </a:r>
          <a:endParaRPr lang="zh-TW" altLang="en-US" sz="2700" kern="1200" dirty="0"/>
        </a:p>
      </dsp:txBody>
      <dsp:txXfrm rot="10800000">
        <a:off x="2007592" y="2277"/>
        <a:ext cx="5082044" cy="1292304"/>
      </dsp:txXfrm>
    </dsp:sp>
    <dsp:sp modelId="{CAF3D9B5-C5B9-4888-BD7C-1AB31B2B6C3D}">
      <dsp:nvSpPr>
        <dsp:cNvPr id="0" name=""/>
        <dsp:cNvSpPr/>
      </dsp:nvSpPr>
      <dsp:spPr>
        <a:xfrm>
          <a:off x="1038363" y="0"/>
          <a:ext cx="1292304" cy="1292304"/>
        </a:xfrm>
        <a:prstGeom prst="ellipse">
          <a:avLst/>
        </a:prstGeom>
        <a:solidFill>
          <a:srgbClr val="BF9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39DE3-8513-4934-AFDF-3172E997B8F4}">
      <dsp:nvSpPr>
        <dsp:cNvPr id="0" name=""/>
        <dsp:cNvSpPr/>
      </dsp:nvSpPr>
      <dsp:spPr>
        <a:xfrm rot="10800000">
          <a:off x="1684516" y="1680343"/>
          <a:ext cx="5405120" cy="1292304"/>
        </a:xfrm>
        <a:prstGeom prst="homePlate">
          <a:avLst/>
        </a:prstGeom>
        <a:solidFill>
          <a:srgbClr val="BF9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870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系統事件表及使用案例、使用案例圖</a:t>
          </a:r>
          <a:endParaRPr lang="zh-TW" altLang="en-US" sz="2700" kern="1200" dirty="0"/>
        </a:p>
      </dsp:txBody>
      <dsp:txXfrm rot="10800000">
        <a:off x="2007592" y="1680343"/>
        <a:ext cx="5082044" cy="1292304"/>
      </dsp:txXfrm>
    </dsp:sp>
    <dsp:sp modelId="{A3B65FD3-F09A-4C75-BD06-5049537C6F0B}">
      <dsp:nvSpPr>
        <dsp:cNvPr id="0" name=""/>
        <dsp:cNvSpPr/>
      </dsp:nvSpPr>
      <dsp:spPr>
        <a:xfrm>
          <a:off x="1038363" y="1680343"/>
          <a:ext cx="1292304" cy="1292304"/>
        </a:xfrm>
        <a:prstGeom prst="ellipse">
          <a:avLst/>
        </a:prstGeom>
        <a:solidFill>
          <a:srgbClr val="BF9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BD04F-158A-4AEA-B1A1-57EE23F25FE7}">
      <dsp:nvSpPr>
        <dsp:cNvPr id="0" name=""/>
        <dsp:cNvSpPr/>
      </dsp:nvSpPr>
      <dsp:spPr>
        <a:xfrm rot="10800000">
          <a:off x="1684516" y="3358410"/>
          <a:ext cx="5405120" cy="1292304"/>
        </a:xfrm>
        <a:prstGeom prst="homePlate">
          <a:avLst/>
        </a:prstGeom>
        <a:solidFill>
          <a:srgbClr val="BF9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870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屬性方法與關聯</a:t>
          </a:r>
          <a:endParaRPr lang="zh-TW" altLang="en-US" sz="2700" kern="1200" dirty="0"/>
        </a:p>
      </dsp:txBody>
      <dsp:txXfrm rot="10800000">
        <a:off x="2007592" y="3358410"/>
        <a:ext cx="5082044" cy="1292304"/>
      </dsp:txXfrm>
    </dsp:sp>
    <dsp:sp modelId="{1234DD47-511A-4483-81A6-BA603FBBDF6D}">
      <dsp:nvSpPr>
        <dsp:cNvPr id="0" name=""/>
        <dsp:cNvSpPr/>
      </dsp:nvSpPr>
      <dsp:spPr>
        <a:xfrm>
          <a:off x="1038363" y="3358410"/>
          <a:ext cx="1292304" cy="1292304"/>
        </a:xfrm>
        <a:prstGeom prst="ellipse">
          <a:avLst/>
        </a:prstGeom>
        <a:solidFill>
          <a:srgbClr val="BF9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FFB8C-8BD8-4ACF-99E5-B6F602EF9179}">
      <dsp:nvSpPr>
        <dsp:cNvPr id="0" name=""/>
        <dsp:cNvSpPr/>
      </dsp:nvSpPr>
      <dsp:spPr>
        <a:xfrm rot="10800000">
          <a:off x="1684516" y="5036477"/>
          <a:ext cx="5405120" cy="1292304"/>
        </a:xfrm>
        <a:prstGeom prst="homePlate">
          <a:avLst/>
        </a:prstGeom>
        <a:solidFill>
          <a:srgbClr val="BF9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9870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系統循序圖與合約</a:t>
          </a:r>
          <a:endParaRPr lang="zh-TW" altLang="en-US" sz="2700" kern="1200" dirty="0"/>
        </a:p>
      </dsp:txBody>
      <dsp:txXfrm rot="10800000">
        <a:off x="2007592" y="5036477"/>
        <a:ext cx="5082044" cy="1292304"/>
      </dsp:txXfrm>
    </dsp:sp>
    <dsp:sp modelId="{68BF302C-1191-48DD-A3F1-22D058FE4E61}">
      <dsp:nvSpPr>
        <dsp:cNvPr id="0" name=""/>
        <dsp:cNvSpPr/>
      </dsp:nvSpPr>
      <dsp:spPr>
        <a:xfrm>
          <a:off x="1038363" y="5036477"/>
          <a:ext cx="1292304" cy="1292304"/>
        </a:xfrm>
        <a:prstGeom prst="ellipse">
          <a:avLst/>
        </a:prstGeom>
        <a:solidFill>
          <a:srgbClr val="BF9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1B8B0-7249-4E66-8A1C-40196DE4E96D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B0442-0CBB-404B-9D25-691F0E868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23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5D810-FC66-4E26-937F-0F793BFE8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49F64B-E890-48B5-94C0-80FFEA102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7404B4-E826-4DCC-8426-E9381F9C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51A-E623-433E-8109-9D8E4E1378A1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2E8435-C3E7-4C6F-9B06-4716EAFF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DDF0A-7AAA-4684-9FC4-EC611160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155F-A886-4417-AFD6-8B29B3A18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45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4C572-114E-42B5-96A2-33AFBD8E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77B9D3-0265-4348-8FBE-085C8CC58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5D9BE9-89DE-4CB9-84B7-45A6C85D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51A-E623-433E-8109-9D8E4E1378A1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EB5E4B-ECE6-4107-97D8-AC3A3E3C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C6F9F3-584A-47AF-9AC1-2035F76E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155F-A886-4417-AFD6-8B29B3A18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2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B36496-923F-45DE-81EA-AF9A1CC8A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0D6219-6862-4674-9F28-012042453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652C20-F765-4DF2-866C-C4FBF2A2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51A-E623-433E-8109-9D8E4E1378A1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6B63E4-55BA-4431-8B17-FD65C1FB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4C6A4C-5585-4CBD-9960-93935319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155F-A886-4417-AFD6-8B29B3A18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3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462B9-9ECB-4705-B83C-3D51730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941B52-01DD-41C1-9440-4F4C106C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3A75EB-022F-4348-BDF4-72FB3ACC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51A-E623-433E-8109-9D8E4E1378A1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93D2FD-6198-4618-95AA-D7A7CD1A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F56CFF-0BA0-449A-88DB-0E14B942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155F-A886-4417-AFD6-8B29B3A18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59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FAD6F-9C7A-4382-B65D-4FEDA77C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807379-EC9A-4E4B-BD1E-238084E50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3F9116-7E8F-4B20-A4FE-8344FEC2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51A-E623-433E-8109-9D8E4E1378A1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E2A513-DC2C-43D6-974C-981ABC5F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235E-C58A-4340-93DC-5D227ED3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155F-A886-4417-AFD6-8B29B3A18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36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3E531-8A6C-4CCF-BC3D-75F1EA6D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48B0B-8C6A-4598-A8F0-F4A34DE9C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BB0735-FC55-468E-A277-719B66E65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5F1A10-84A9-408C-8BBF-7EA680DD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51A-E623-433E-8109-9D8E4E1378A1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7E5300-9159-476E-B412-98F1095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9C3341-5E3A-45E1-B63C-40CDB126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155F-A886-4417-AFD6-8B29B3A18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910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3FF0C-279F-412B-B194-4D0866EB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1D1A86-B5AB-497E-9833-107EBBC85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5CCDF5-2C8F-4A2C-B084-76A7B0BFF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9F23DA-CCCD-4651-9E8E-7B330B6E2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749679-D455-427F-9D43-C35DF2E33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53C3AB-6B83-497C-8258-E5E24687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51A-E623-433E-8109-9D8E4E1378A1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3857BA-A27D-4111-84C5-35A99604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7BB1F8-CA90-4F1A-ADFE-2E5F4B6A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155F-A886-4417-AFD6-8B29B3A18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219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C412E-B1FD-42F3-B61D-3DDEB29C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BD07F9-DB81-4FDE-B1B7-085D8FB7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51A-E623-433E-8109-9D8E4E1378A1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6BD545-9C01-41F3-A66C-87E3783C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705845-71F6-4FF1-9A71-AD84FA24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155F-A886-4417-AFD6-8B29B3A18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80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93B268-4055-4434-A0B7-F30590D1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51A-E623-433E-8109-9D8E4E1378A1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50DB31-EEE3-43B2-BB32-1D31D70E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E956A2-B912-4C3A-8073-64D288C5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155F-A886-4417-AFD6-8B29B3A18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2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BA4A63-E59A-4F66-A425-EE32EEC9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492D50-8040-4357-8D6F-F3B9AE9A2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886A26-F7EF-4AD3-A53D-B86714692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19CBEC-1660-42D6-9360-06AF878F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51A-E623-433E-8109-9D8E4E1378A1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1CE42F-47CE-4EAF-9C10-A81D07F0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A590F9-8CD6-478F-8D8F-2D5A43C5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155F-A886-4417-AFD6-8B29B3A18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26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84B14-491F-4A90-ABA6-3851A05D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DE2F92-B024-4379-A8E9-68C909257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9D091C-9E81-4E0E-B6F1-8B52309E5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AD1560-59B6-425F-9F89-8E3CCC89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51A-E623-433E-8109-9D8E4E1378A1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F5A7CD-CFE2-4F71-9484-12B2ADEA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894B73-4171-49BC-86FD-E8EE961E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155F-A886-4417-AFD6-8B29B3A18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20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D7F6F9-44BB-466B-8DB1-60724344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9CCC0E-EB16-4420-AA9D-7994F237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482289-D1E2-4DB8-BD3B-11C141D22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151A-E623-433E-8109-9D8E4E1378A1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4A784D-0967-43D8-9C16-CBFFD1976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020832-E808-439A-A5B4-6DEF3760F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D155F-A886-4417-AFD6-8B29B3A180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53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邊形 19">
            <a:extLst>
              <a:ext uri="{FF2B5EF4-FFF2-40B4-BE49-F238E27FC236}">
                <a16:creationId xmlns:a16="http://schemas.microsoft.com/office/drawing/2014/main" id="{C07F8FA3-47EC-4BA3-9CD7-A9BBFD7446C6}"/>
              </a:ext>
            </a:extLst>
          </p:cNvPr>
          <p:cNvSpPr/>
          <p:nvPr/>
        </p:nvSpPr>
        <p:spPr>
          <a:xfrm>
            <a:off x="-1749552" y="-173736"/>
            <a:ext cx="7958328" cy="7031736"/>
          </a:xfrm>
          <a:prstGeom prst="parallelogram">
            <a:avLst/>
          </a:prstGeom>
          <a:solidFill>
            <a:srgbClr val="378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AB7B4A-0F21-4444-AF2D-2E39B7EC280E}"/>
              </a:ext>
            </a:extLst>
          </p:cNvPr>
          <p:cNvSpPr txBox="1"/>
          <p:nvPr/>
        </p:nvSpPr>
        <p:spPr>
          <a:xfrm>
            <a:off x="5980176" y="605624"/>
            <a:ext cx="6062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系統分析與設計</a:t>
            </a:r>
            <a:endParaRPr lang="en-US" altLang="zh-TW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AIOT</a:t>
            </a:r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健康量測與分析系統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BF3C95-12F3-47F8-807C-C588BE089371}"/>
              </a:ext>
            </a:extLst>
          </p:cNvPr>
          <p:cNvSpPr txBox="1"/>
          <p:nvPr/>
        </p:nvSpPr>
        <p:spPr>
          <a:xfrm>
            <a:off x="4796563" y="3620888"/>
            <a:ext cx="83538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教授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曾士桓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組長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 C107110134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葉韋均  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組員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:C107104218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李宗穎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C107110135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關柏龍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C107110144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張政祺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2E659CB7-C53F-4C95-BFAF-7C30D30A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826" y="1275588"/>
            <a:ext cx="582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2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29D17E8E-ECAE-4309-9C9C-0501F9A0C2D7}"/>
              </a:ext>
            </a:extLst>
          </p:cNvPr>
          <p:cNvSpPr txBox="1"/>
          <p:nvPr/>
        </p:nvSpPr>
        <p:spPr>
          <a:xfrm>
            <a:off x="2714625" y="2644170"/>
            <a:ext cx="6762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系統事件表及使用案例、使用案例圖</a:t>
            </a:r>
          </a:p>
        </p:txBody>
      </p:sp>
    </p:spTree>
    <p:extLst>
      <p:ext uri="{BB962C8B-B14F-4D97-AF65-F5344CB8AC3E}">
        <p14:creationId xmlns:p14="http://schemas.microsoft.com/office/powerpoint/2010/main" val="401765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55;p6">
            <a:extLst>
              <a:ext uri="{FF2B5EF4-FFF2-40B4-BE49-F238E27FC236}">
                <a16:creationId xmlns:a16="http://schemas.microsoft.com/office/drawing/2014/main" id="{C34708DB-2D01-41CE-A8AA-D4E2709F83F6}"/>
              </a:ext>
            </a:extLst>
          </p:cNvPr>
          <p:cNvSpPr/>
          <p:nvPr/>
        </p:nvSpPr>
        <p:spPr>
          <a:xfrm>
            <a:off x="3" y="0"/>
            <a:ext cx="654075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TW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病患使用系統事件表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948C6E2-FAD5-4BCF-9009-E958ACB8E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05671"/>
              </p:ext>
            </p:extLst>
          </p:nvPr>
        </p:nvGraphicFramePr>
        <p:xfrm>
          <a:off x="675689" y="923289"/>
          <a:ext cx="10840622" cy="578506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07935">
                  <a:extLst>
                    <a:ext uri="{9D8B030D-6E8A-4147-A177-3AD203B41FA5}">
                      <a16:colId xmlns:a16="http://schemas.microsoft.com/office/drawing/2014/main" val="3496408014"/>
                    </a:ext>
                  </a:extLst>
                </a:gridCol>
                <a:gridCol w="5832687">
                  <a:extLst>
                    <a:ext uri="{9D8B030D-6E8A-4147-A177-3AD203B41FA5}">
                      <a16:colId xmlns:a16="http://schemas.microsoft.com/office/drawing/2014/main" val="801888045"/>
                    </a:ext>
                  </a:extLst>
                </a:gridCol>
              </a:tblGrid>
              <a:tr h="533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事件名稱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使用案例名稱</a:t>
                      </a:r>
                      <a:endParaRPr lang="zh-TW" altLang="en-US" sz="1400" u="none" strike="noStrike" cap="none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06279"/>
                  </a:ext>
                </a:extLst>
              </a:tr>
              <a:tr h="772283"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/>
                      </a:pP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插入健保卡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AutoNum type="arabicPeriod"/>
                      </a:pPr>
                      <a:r>
                        <a:rPr lang="zh-TW" altLang="zh-TW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能夠量測生理狀況</a:t>
                      </a:r>
                      <a:endParaRPr lang="en-US" altLang="zh-TW" sz="2000" b="1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自動記錄生理資料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AutoNum type="arabicPeriod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量測作業</a:t>
                      </a:r>
                      <a:r>
                        <a:rPr lang="en-US" altLang="zh-TW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</a:t>
                      </a: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量測功能</a:t>
                      </a:r>
                      <a:r>
                        <a:rPr lang="en-US" altLang="zh-TW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  <a:endParaRPr lang="zh-TW" altLang="en-US"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0461865"/>
                  </a:ext>
                </a:extLst>
              </a:tr>
              <a:tr h="1167823"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 startAt="4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告知量測數據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 startAt="4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提醒我量測及吃藥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AutoNum type="arabicPeriod" startAt="4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給予我建議讓我知道該做什麼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AutoNum type="arabicPeriod" startAt="4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確認今日量測的完整性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AutoNum type="arabicPeriod" startAt="4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能夠簡易、快速地幫我呼叫救護車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AutoNum type="arabicPeriod" startAt="2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智能機器人陪伴作業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6354140"/>
                  </a:ext>
                </a:extLst>
              </a:tr>
              <a:tr h="923037"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 startAt="9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可以限定特定關係人檢閱到我的資料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 startAt="9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能夠及時查看生理數據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AutoNum type="arabicPeriod" startAt="9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能夠觀看一周至一個月的生理變化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+mj-lt"/>
                        <a:buAutoNum type="arabicPeriod" startAt="3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線上生理檢閱作業</a:t>
                      </a:r>
                      <a:endParaRPr lang="zh-TW" altLang="en-US" sz="1400" u="none" strike="noStrike" cap="none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089972"/>
                  </a:ext>
                </a:extLst>
              </a:tr>
              <a:tr h="923037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 startAt="12"/>
                        <a:tabLst/>
                        <a:defRPr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能夠利用健保卡自動登入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 startAt="12"/>
                        <a:tabLst/>
                        <a:defRPr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能夠利用帳戶登入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+mj-lt"/>
                        <a:buAutoNum type="arabicPeriod" startAt="4"/>
                      </a:pP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登入作業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7017253"/>
                  </a:ext>
                </a:extLst>
              </a:tr>
              <a:tr h="577544"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 startAt="14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能夠與醫院做線上預約</a:t>
                      </a:r>
                      <a:endParaRPr lang="en-US" altLang="zh-TW" sz="2000" b="1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 startAt="14"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能夠查看主治醫生的時程表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+mj-lt"/>
                        <a:buAutoNum type="arabicPeriod" startAt="5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線上預約作業</a:t>
                      </a:r>
                      <a:endParaRPr lang="zh-TW" altLang="en-US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280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25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55;p6">
            <a:extLst>
              <a:ext uri="{FF2B5EF4-FFF2-40B4-BE49-F238E27FC236}">
                <a16:creationId xmlns:a16="http://schemas.microsoft.com/office/drawing/2014/main" id="{C34708DB-2D01-41CE-A8AA-D4E2709F83F6}"/>
              </a:ext>
            </a:extLst>
          </p:cNvPr>
          <p:cNvSpPr/>
          <p:nvPr/>
        </p:nvSpPr>
        <p:spPr>
          <a:xfrm>
            <a:off x="3" y="0"/>
            <a:ext cx="654075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TW" altLang="en-US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家人使用系統事件表</a:t>
            </a:r>
            <a:endParaRPr lang="zh-TW" alt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948C6E2-FAD5-4BCF-9009-E958ACB8E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96160"/>
              </p:ext>
            </p:extLst>
          </p:nvPr>
        </p:nvGraphicFramePr>
        <p:xfrm>
          <a:off x="675689" y="1757007"/>
          <a:ext cx="10840622" cy="42408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07935">
                  <a:extLst>
                    <a:ext uri="{9D8B030D-6E8A-4147-A177-3AD203B41FA5}">
                      <a16:colId xmlns:a16="http://schemas.microsoft.com/office/drawing/2014/main" val="3496408014"/>
                    </a:ext>
                  </a:extLst>
                </a:gridCol>
                <a:gridCol w="5832687">
                  <a:extLst>
                    <a:ext uri="{9D8B030D-6E8A-4147-A177-3AD203B41FA5}">
                      <a16:colId xmlns:a16="http://schemas.microsoft.com/office/drawing/2014/main" val="801888045"/>
                    </a:ext>
                  </a:extLst>
                </a:gridCol>
              </a:tblGrid>
              <a:tr h="533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事件名稱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使用案例名稱</a:t>
                      </a:r>
                      <a:endParaRPr lang="zh-TW" altLang="en-US" sz="1400" u="none" strike="noStrike" cap="none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06279"/>
                  </a:ext>
                </a:extLst>
              </a:tr>
              <a:tr h="772283"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AutoNum type="arabicPeriod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能夠登入生理數據網頁</a:t>
                      </a:r>
                      <a:endParaRPr lang="en-US" altLang="zh-TW" sz="2000" b="1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AutoNum type="arabicPeriod"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用戶登入作業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0461865"/>
                  </a:ext>
                </a:extLst>
              </a:tr>
              <a:tr h="1167823"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 startAt="2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能在遠方就得知病患今天的身體狀況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AutoNum type="arabicPeriod" startAt="2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能得知病患今日是否有吃藥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AutoNum type="arabicPeriod" startAt="2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能夠知道病患近一個月有沒有問題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AutoNum type="arabicPeriod" startAt="2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可以比對國內平均值與病患的差異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線上生理檢閱作業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6354140"/>
                  </a:ext>
                </a:extLst>
              </a:tr>
              <a:tr h="923037"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 startAt="6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能夠幫忙病患預約看診時間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AutoNum type="arabicPeriod" startAt="6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提前告知看診者這次看診的主要問題</a:t>
                      </a:r>
                      <a:endParaRPr lang="zh-TW" altLang="en-US" sz="2000" dirty="0"/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AutoNum type="arabicPeriod" startAt="3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線上預約及聯繫作業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089972"/>
                  </a:ext>
                </a:extLst>
              </a:tr>
              <a:tr h="575051"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 startAt="8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在遠方得知病患在家狀況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AutoNum type="arabicPeriod" startAt="8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能在遠處和病患做即時溝通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+mj-lt"/>
                        <a:buAutoNum type="arabicPeriod" startAt="4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智能機器人遠端操控作業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701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91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55;p6">
            <a:extLst>
              <a:ext uri="{FF2B5EF4-FFF2-40B4-BE49-F238E27FC236}">
                <a16:creationId xmlns:a16="http://schemas.microsoft.com/office/drawing/2014/main" id="{C34708DB-2D01-41CE-A8AA-D4E2709F83F6}"/>
              </a:ext>
            </a:extLst>
          </p:cNvPr>
          <p:cNvSpPr/>
          <p:nvPr/>
        </p:nvSpPr>
        <p:spPr>
          <a:xfrm>
            <a:off x="3" y="0"/>
            <a:ext cx="654075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TW" altLang="en-US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醫生使用系統事件表</a:t>
            </a:r>
            <a:endParaRPr lang="zh-TW" alt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948C6E2-FAD5-4BCF-9009-E958ACB8E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67485"/>
              </p:ext>
            </p:extLst>
          </p:nvPr>
        </p:nvGraphicFramePr>
        <p:xfrm>
          <a:off x="675689" y="1667360"/>
          <a:ext cx="10840622" cy="440284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07935">
                  <a:extLst>
                    <a:ext uri="{9D8B030D-6E8A-4147-A177-3AD203B41FA5}">
                      <a16:colId xmlns:a16="http://schemas.microsoft.com/office/drawing/2014/main" val="3496408014"/>
                    </a:ext>
                  </a:extLst>
                </a:gridCol>
                <a:gridCol w="5832687">
                  <a:extLst>
                    <a:ext uri="{9D8B030D-6E8A-4147-A177-3AD203B41FA5}">
                      <a16:colId xmlns:a16="http://schemas.microsoft.com/office/drawing/2014/main" val="801888045"/>
                    </a:ext>
                  </a:extLst>
                </a:gridCol>
              </a:tblGrid>
              <a:tr h="533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事件名稱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使用案例名稱</a:t>
                      </a:r>
                      <a:endParaRPr lang="zh-TW" altLang="en-US" sz="1400" u="none" strike="noStrike" cap="none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06279"/>
                  </a:ext>
                </a:extLst>
              </a:tr>
              <a:tr h="772283"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AutoNum type="arabicPeriod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登入預約網站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AutoNum type="arabicPeriod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sym typeface="Microsoft JhengHei"/>
                        </a:rPr>
                        <a:t>醫生登入作業</a:t>
                      </a:r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0461865"/>
                  </a:ext>
                </a:extLst>
              </a:tr>
              <a:tr h="1167823"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 startAt="2"/>
                      </a:pPr>
                      <a:r>
                        <a:rPr lang="zh-TW" altLang="en-US" sz="2000" b="1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得知病患預約看診時間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AutoNum type="arabicPeriod" startAt="2"/>
                      </a:pPr>
                      <a:r>
                        <a:rPr lang="zh-TW" altLang="en-US" sz="2000" b="1" u="none" strike="noStrike" cap="non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提醒病患須定期看診</a:t>
                      </a:r>
                      <a:endParaRPr lang="zh-TW" altLang="en-US" sz="2000" b="1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AutoNum type="arabicPeriod" startAt="2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線上預約查詢及聯繫作業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6354140"/>
                  </a:ext>
                </a:extLst>
              </a:tr>
              <a:tr h="923037"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 startAt="4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檢閱並得知病患先前量測狀況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AutoNum type="arabicPeriod" startAt="4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得知看診者的主要症狀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AutoNum type="arabicPeriod" startAt="3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線上生理查詢作業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089972"/>
                  </a:ext>
                </a:extLst>
              </a:tr>
              <a:tr h="575051"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 startAt="6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推算病患病情主要原因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AutoNum type="arabicPeriod" startAt="6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自動推斷病患該使用何種藥物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AutoNum type="arabicPeriod" startAt="6"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分析病患狀況並推薦攝取哪些營養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+mj-lt"/>
                        <a:buAutoNum type="arabicPeriod" startAt="4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資料演算作業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701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49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245;p11">
            <a:extLst>
              <a:ext uri="{FF2B5EF4-FFF2-40B4-BE49-F238E27FC236}">
                <a16:creationId xmlns:a16="http://schemas.microsoft.com/office/drawing/2014/main" id="{E9A05630-EF58-4AC3-8385-60E5E32A2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9455053"/>
              </p:ext>
            </p:extLst>
          </p:nvPr>
        </p:nvGraphicFramePr>
        <p:xfrm>
          <a:off x="346022" y="539522"/>
          <a:ext cx="11499955" cy="5651444"/>
        </p:xfrm>
        <a:graphic>
          <a:graphicData uri="http://schemas.openxmlformats.org/drawingml/2006/table">
            <a:tbl>
              <a:tblPr firstRow="1" bandRow="1"/>
              <a:tblGrid>
                <a:gridCol w="2347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4204">
                  <a:extLst>
                    <a:ext uri="{9D8B030D-6E8A-4147-A177-3AD203B41FA5}">
                      <a16:colId xmlns:a16="http://schemas.microsoft.com/office/drawing/2014/main" val="2061501205"/>
                    </a:ext>
                  </a:extLst>
                </a:gridCol>
              </a:tblGrid>
              <a:tr h="29354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20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使用案例名稱</a:t>
                      </a: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800" b="1" u="none" strike="noStrike" cap="none" dirty="0">
                          <a:solidFill>
                            <a:schemeClr val="bg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智能機器人陪伴作業</a:t>
                      </a: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endParaRPr lang="zh-TW" altLang="en-US"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078792"/>
                  </a:ext>
                </a:extLst>
              </a:tr>
              <a:tr h="3352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20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使用案例描述</a:t>
                      </a: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病患能透過機器人進行日常生理量測以及輔助使用系統功能</a:t>
                      </a: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endParaRPr lang="zh-TW" altLang="en-US"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32972758"/>
                  </a:ext>
                </a:extLst>
              </a:tr>
              <a:tr h="2299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20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主要參與者</a:t>
                      </a: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病患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</a:pPr>
                      <a:endParaRPr lang="zh-TW" altLang="en-US"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07861191"/>
                  </a:ext>
                </a:extLst>
              </a:tr>
              <a:tr h="478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利害關係人與目標</a:t>
                      </a:r>
                      <a:endParaRPr lang="en-US" altLang="zh-TW" sz="20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</a:t>
                      </a: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能夠即時得知自身狀況，並給我適當的建議</a:t>
                      </a: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50902747"/>
                  </a:ext>
                </a:extLst>
              </a:tr>
              <a:tr h="3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前置條件</a:t>
                      </a:r>
                      <a:endParaRPr lang="en-US" altLang="zh-TW" sz="20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需到機器人身旁以及進行量測作業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04826523"/>
                  </a:ext>
                </a:extLst>
              </a:tr>
              <a:tr h="3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後置條件</a:t>
                      </a:r>
                      <a:endParaRPr lang="en-US" altLang="zh-TW" sz="20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量測完畢後說出數據並給予建議</a:t>
                      </a: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42239900"/>
                  </a:ext>
                </a:extLst>
              </a:tr>
              <a:tr h="21228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主要成功情節</a:t>
                      </a:r>
                      <a:endParaRPr lang="en-US" altLang="zh-TW" sz="20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參與者</a:t>
                      </a: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solidFill>
                            <a:schemeClr val="bg1"/>
                          </a:solidFill>
                        </a:rPr>
                        <a:t>系統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88352"/>
                  </a:ext>
                </a:extLst>
              </a:tr>
              <a:tr h="10083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病患走至機器人面前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病患插入健保卡量測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病患進行量測功能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確認今日量測完整性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讀取健保卡資訊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 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利用健保卡資訊登入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1.3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機器人說出量測模式已啟動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364360"/>
                  </a:ext>
                </a:extLst>
              </a:tr>
              <a:tr h="530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例外情節</a:t>
                      </a:r>
                      <a:endParaRPr lang="en-US" altLang="zh-TW" sz="20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如果病患未插入健保卡就進行量測作業，機器人會提醒病患插入健保卡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590614"/>
                  </a:ext>
                </a:extLst>
              </a:tr>
              <a:tr h="229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其他情節</a:t>
                      </a:r>
                      <a:endParaRPr lang="en-US" altLang="zh-TW" sz="20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49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45;p11">
            <a:extLst>
              <a:ext uri="{FF2B5EF4-FFF2-40B4-BE49-F238E27FC236}">
                <a16:creationId xmlns:a16="http://schemas.microsoft.com/office/drawing/2014/main" id="{80924D01-C9E0-44F3-BA51-F4F856F0E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474209"/>
              </p:ext>
            </p:extLst>
          </p:nvPr>
        </p:nvGraphicFramePr>
        <p:xfrm>
          <a:off x="705852" y="182840"/>
          <a:ext cx="10780295" cy="6492320"/>
        </p:xfrm>
        <a:graphic>
          <a:graphicData uri="http://schemas.openxmlformats.org/drawingml/2006/table">
            <a:tbl>
              <a:tblPr firstRow="1" bandRow="1"/>
              <a:tblGrid>
                <a:gridCol w="2223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0193">
                  <a:extLst>
                    <a:ext uri="{9D8B030D-6E8A-4147-A177-3AD203B41FA5}">
                      <a16:colId xmlns:a16="http://schemas.microsoft.com/office/drawing/2014/main" val="2061501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使用案例名稱</a:t>
                      </a:r>
                      <a:endParaRPr lang="zh-TW" altLang="en-US" sz="20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8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量測作業</a:t>
                      </a:r>
                      <a:r>
                        <a:rPr lang="en-US" altLang="zh-TW" sz="18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(</a:t>
                      </a:r>
                      <a:r>
                        <a:rPr lang="zh-TW" altLang="en-US" sz="18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量測功能</a:t>
                      </a:r>
                      <a:r>
                        <a:rPr lang="en-US" altLang="zh-TW" sz="18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)</a:t>
                      </a:r>
                      <a:endParaRPr lang="zh-TW" altLang="en-US" sz="18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78792"/>
                  </a:ext>
                </a:extLst>
              </a:tr>
              <a:tr h="221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使用案例描述</a:t>
                      </a:r>
                      <a:endParaRPr lang="zh-TW" altLang="en-US" sz="20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病患利用系統量測裝置量測生理數據</a:t>
                      </a:r>
                      <a:endParaRPr lang="zh-TW" altLang="en-US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72758"/>
                  </a:ext>
                </a:extLst>
              </a:tr>
              <a:tr h="221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主要參與者</a:t>
                      </a:r>
                      <a:endParaRPr lang="zh-TW" altLang="en-US" sz="20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</a:pP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病患</a:t>
                      </a:r>
                      <a:endParaRPr lang="zh-TW" altLang="en-US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61191"/>
                  </a:ext>
                </a:extLst>
              </a:tr>
              <a:tr h="596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利害關係人與目標</a:t>
                      </a:r>
                      <a:endParaRPr lang="en-US" altLang="zh-TW" sz="20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</a:t>
                      </a:r>
                      <a:r>
                        <a:rPr lang="en-US" altLang="zh-TW" sz="16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插入健保卡</a:t>
                      </a:r>
                      <a:endParaRPr lang="en-US" altLang="zh-TW" sz="16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600" b="1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能夠量測生理狀況</a:t>
                      </a:r>
                      <a:endParaRPr lang="en-US" altLang="zh-TW" sz="1600" b="1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b="1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自動記錄生理資料</a:t>
                      </a: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902747"/>
                  </a:ext>
                </a:extLst>
              </a:tr>
              <a:tr h="2217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前置條件</a:t>
                      </a:r>
                      <a:endParaRPr lang="en-US" altLang="zh-TW" sz="20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病患想量測自己的生理指標</a:t>
                      </a:r>
                    </a:p>
                  </a:txBody>
                  <a:tcPr marL="91450" marR="91450" marT="45725" marB="457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26523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後置條件</a:t>
                      </a:r>
                      <a:endParaRPr lang="en-US" altLang="zh-TW" sz="20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系統能接收到病患的生理指標，此外，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病患、家人能上網頁、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APP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進行查閱作業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39900"/>
                  </a:ext>
                </a:extLst>
              </a:tr>
              <a:tr h="20466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主要成功情節</a:t>
                      </a:r>
                      <a:endParaRPr lang="en-US" altLang="zh-TW" sz="20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參與者</a:t>
                      </a:r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</a:t>
                      </a:r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88352"/>
                  </a:ext>
                </a:extLst>
              </a:tr>
              <a:tr h="26605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病患插入健保卡至讀卡機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AutoNum type="arabicPeriod"/>
                      </a:pP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AutoNum type="arabicPeriod"/>
                      </a:pP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AutoNum type="arabicPeriod"/>
                      </a:pP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病患量測自己的健康指標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(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如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: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血壓、心跳、額溫、體重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…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等等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)</a:t>
                      </a:r>
                      <a:endParaRPr lang="zh-TW" altLang="en-US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重複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，直至全部指標量測完畢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3.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 拔除健保卡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讀取健保卡資訊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 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利用健保卡資訊登入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1.3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機器人說出量測模式已啟動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2.1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接收指標數據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2.2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辨別目前數據內容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2.3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機器人告知數據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3.1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將量測數據上傳至雲端</a:t>
                      </a: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3.2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顯示此次各量測項目圖形表格 </a:t>
                      </a: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36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923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58139B9-DE6B-4AD7-ADF0-D8EE179D4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623515"/>
              </p:ext>
            </p:extLst>
          </p:nvPr>
        </p:nvGraphicFramePr>
        <p:xfrm>
          <a:off x="915500" y="2590285"/>
          <a:ext cx="10361000" cy="16774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15450">
                  <a:extLst>
                    <a:ext uri="{9D8B030D-6E8A-4147-A177-3AD203B41FA5}">
                      <a16:colId xmlns:a16="http://schemas.microsoft.com/office/drawing/2014/main" val="2786028393"/>
                    </a:ext>
                  </a:extLst>
                </a:gridCol>
                <a:gridCol w="8245550">
                  <a:extLst>
                    <a:ext uri="{9D8B030D-6E8A-4147-A177-3AD203B41FA5}">
                      <a16:colId xmlns:a16="http://schemas.microsoft.com/office/drawing/2014/main" val="2054954003"/>
                    </a:ext>
                  </a:extLst>
                </a:gridCol>
              </a:tblGrid>
              <a:tr h="54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2000" b="1" i="0" u="none" strike="noStrike" cap="non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例外情節</a:t>
                      </a:r>
                      <a:endParaRPr lang="zh-TW" altLang="en-US" sz="2000" b="1" i="0" u="none" strike="noStrike" cap="none" dirty="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1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sym typeface="Microsoft JhengHei"/>
                        </a:rPr>
                        <a:t>如果病患未插入健保卡就進行量測作業，機器人會提醒病患插入健保卡</a:t>
                      </a:r>
                      <a:endParaRPr lang="zh-TW" altLang="en-US" sz="1800" b="1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sym typeface="Arial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1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sym typeface="Arial"/>
                        </a:rPr>
                        <a:t>若系統內無病患健保卡資訊，則系統會幫助病患建立帳戶</a:t>
                      </a:r>
                      <a:endParaRPr lang="zh-TW" altLang="en-US" sz="1800" b="1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sym typeface="Microsoft JhengHei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1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sym typeface="Microsoft JhengHei"/>
                        </a:rPr>
                        <a:t>未量測完健康指標就拔除健保卡，系統依舊會將數值上傳，但不顯示圖表</a:t>
                      </a:r>
                      <a:endParaRPr lang="zh-TW" altLang="en-US" sz="1800" b="1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zh-TW" altLang="en-US" sz="1800" b="1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076735"/>
                  </a:ext>
                </a:extLst>
              </a:tr>
              <a:tr h="48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2000" b="1" u="none" strike="noStrike" cap="non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其他情節</a:t>
                      </a:r>
                      <a:endParaRPr lang="zh-TW" altLang="en-US" sz="2000" b="1" u="none" strike="noStrike" cap="none" dirty="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無</a:t>
                      </a:r>
                      <a:endParaRPr lang="zh-TW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45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11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245;p11">
            <a:extLst>
              <a:ext uri="{FF2B5EF4-FFF2-40B4-BE49-F238E27FC236}">
                <a16:creationId xmlns:a16="http://schemas.microsoft.com/office/drawing/2014/main" id="{25E5256C-7362-43D1-A06E-71A232CB3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61053"/>
              </p:ext>
            </p:extLst>
          </p:nvPr>
        </p:nvGraphicFramePr>
        <p:xfrm>
          <a:off x="339777" y="1"/>
          <a:ext cx="11512445" cy="6771083"/>
        </p:xfrm>
        <a:graphic>
          <a:graphicData uri="http://schemas.openxmlformats.org/drawingml/2006/table">
            <a:tbl>
              <a:tblPr firstRow="1" bandRow="1"/>
              <a:tblGrid>
                <a:gridCol w="237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9">
                  <a:extLst>
                    <a:ext uri="{9D8B030D-6E8A-4147-A177-3AD203B41FA5}">
                      <a16:colId xmlns:a16="http://schemas.microsoft.com/office/drawing/2014/main" val="2061501205"/>
                    </a:ext>
                  </a:extLst>
                </a:gridCol>
              </a:tblGrid>
              <a:tr h="3932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使用案例名稱</a:t>
                      </a:r>
                      <a:endParaRPr lang="zh-TW" altLang="en-US" sz="20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8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資料演算作業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078792"/>
                  </a:ext>
                </a:extLst>
              </a:tr>
              <a:tr h="3932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使用案例描述</a:t>
                      </a:r>
                      <a:endParaRPr lang="zh-TW" altLang="en-US" sz="20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醫生能利用系統推算資料演算作業輔助判斷病患的病情狀況</a:t>
                      </a:r>
                      <a:endParaRPr lang="zh-TW" altLang="en-US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endParaRPr lang="zh-TW" altLang="en-US"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32972758"/>
                  </a:ext>
                </a:extLst>
              </a:tr>
              <a:tr h="3932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主要參與者</a:t>
                      </a:r>
                      <a:endParaRPr lang="zh-TW" altLang="en-US" sz="20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</a:pP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醫生</a:t>
                      </a:r>
                      <a:endParaRPr lang="zh-TW" altLang="en-US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</a:pPr>
                      <a:endParaRPr lang="zh-TW" altLang="en-US"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07861191"/>
                  </a:ext>
                </a:extLst>
              </a:tr>
              <a:tr h="971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利害關係人與目標</a:t>
                      </a:r>
                      <a:endParaRPr lang="en-US" altLang="zh-TW" sz="20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1600" b="1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醫生</a:t>
                      </a:r>
                      <a:endParaRPr lang="en-US" altLang="zh-TW" sz="1600" b="1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b="1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推算病患病情主要原因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b="1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推薦病患該使用何種藥物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b="1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分析病患狀況並推薦攝取哪些營養</a:t>
                      </a: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endParaRPr lang="en-US" altLang="zh-TW" sz="16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50902747"/>
                  </a:ext>
                </a:extLst>
              </a:tr>
              <a:tr h="296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前置條件</a:t>
                      </a:r>
                      <a:endParaRPr lang="en-US" altLang="zh-TW" sz="20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醫生需先登入系統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04826523"/>
                  </a:ext>
                </a:extLst>
              </a:tr>
              <a:tr h="239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後置條件</a:t>
                      </a:r>
                      <a:endParaRPr lang="en-US" altLang="zh-TW" sz="20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輔助醫生判斷病患可能產生的疾病及目前的身體狀態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42239900"/>
                  </a:ext>
                </a:extLst>
              </a:tr>
              <a:tr h="36295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主要成功情節</a:t>
                      </a:r>
                      <a:endParaRPr lang="en-US" altLang="zh-TW" sz="20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參與者</a:t>
                      </a: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</a:t>
                      </a: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88352"/>
                  </a:ext>
                </a:extLst>
              </a:tr>
              <a:tr h="335725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醫生利用帳號密碼登入系統網頁 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Include 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醫生登入作業</a:t>
                      </a: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按下網頁右上角資料推算按鈕</a:t>
                      </a: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選擇其中的一個病患以查看更多資訊</a:t>
                      </a: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點擊病患可疑病情網頁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”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推薦用藥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”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按鈕</a:t>
                      </a: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向預計診斷藥物圖點擊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(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打勾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)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後，即可點擊下方送出預計藥單</a:t>
                      </a: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辨識帳號密碼並進入醫生專用網頁。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 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列出指標數據不在正常範圍內的看診病患。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2.1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網頁顯示各看診病患數據不正常原因及與正常健康指標標準差距。</a:t>
                      </a: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3.1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提供該病患資料明細並推算該病患可疑病情列表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(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如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: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慢性病、常見職業病、癌症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…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等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)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。</a:t>
                      </a: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4.1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提供可疑疾病各種常見藥品圖示、藥品療效、副作用、病患對何種藥物過敏、醫治疾病最佳組合。</a:t>
                      </a: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5.1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儲存打勾藥物資訊。</a:t>
                      </a: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5.2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顯示確認及取消視窗。</a:t>
                      </a: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36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58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BEC6C11-F568-4E36-A794-5FEC3EEFB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3386"/>
              </p:ext>
            </p:extLst>
          </p:nvPr>
        </p:nvGraphicFramePr>
        <p:xfrm>
          <a:off x="176758" y="1996420"/>
          <a:ext cx="11838483" cy="2865160"/>
        </p:xfrm>
        <a:graphic>
          <a:graphicData uri="http://schemas.openxmlformats.org/drawingml/2006/table">
            <a:tbl>
              <a:tblPr firstRow="1" bandRow="1"/>
              <a:tblGrid>
                <a:gridCol w="2417115">
                  <a:extLst>
                    <a:ext uri="{9D8B030D-6E8A-4147-A177-3AD203B41FA5}">
                      <a16:colId xmlns:a16="http://schemas.microsoft.com/office/drawing/2014/main" val="356713881"/>
                    </a:ext>
                  </a:extLst>
                </a:gridCol>
                <a:gridCol w="3971317">
                  <a:extLst>
                    <a:ext uri="{9D8B030D-6E8A-4147-A177-3AD203B41FA5}">
                      <a16:colId xmlns:a16="http://schemas.microsoft.com/office/drawing/2014/main" val="1557018339"/>
                    </a:ext>
                  </a:extLst>
                </a:gridCol>
                <a:gridCol w="5450051">
                  <a:extLst>
                    <a:ext uri="{9D8B030D-6E8A-4147-A177-3AD203B41FA5}">
                      <a16:colId xmlns:a16="http://schemas.microsoft.com/office/drawing/2014/main" val="35799778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主要成功情節</a:t>
                      </a:r>
                      <a:endParaRPr lang="en-US" altLang="zh-TW" sz="20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Actor</a:t>
                      </a:r>
                      <a:endParaRPr lang="zh-TW" altLang="en-US" sz="1800" b="1" i="0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系統</a:t>
                      </a: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136659"/>
                  </a:ext>
                </a:extLst>
              </a:tr>
              <a:tr h="10083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6. </a:t>
                      </a: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點選視窗上確認按鈕 </a:t>
                      </a:r>
                      <a:endParaRPr lang="en-US" altLang="zh-TW" sz="1800" b="1" i="0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7.</a:t>
                      </a:r>
                      <a:r>
                        <a:rPr lang="zh-TW" altLang="en-US" sz="1800" b="1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 醫生填入相關建議並勾選系統推薦營養攝取內容。</a:t>
                      </a:r>
                      <a:endParaRPr lang="en-US" altLang="zh-TW" sz="1800" b="1" i="0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6.1</a:t>
                      </a: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打勾藥物資訊送出至該病患在醫院資料庫。</a:t>
                      </a:r>
                      <a:endParaRPr lang="en-US" altLang="zh-TW"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6.2</a:t>
                      </a: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顯示系統推薦病患補充的營養資訊內容，請醫生在主治醫師營養攝取建議欄位填入相關建議。</a:t>
                      </a:r>
                      <a:endParaRPr lang="en-US" altLang="zh-TW" sz="1800" b="1" i="0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7.1</a:t>
                      </a:r>
                      <a:r>
                        <a:rPr lang="zh-TW" altLang="en-US" sz="1800" b="1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 將醫師相關建議、營養攝取內容傳入醫院資料庫。</a:t>
                      </a:r>
                      <a:endParaRPr lang="en-US" altLang="zh-TW" sz="1800" b="1" i="0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7.2</a:t>
                      </a:r>
                      <a:r>
                        <a:rPr lang="zh-TW" altLang="en-US" sz="1800" b="1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 將醫生網頁導回資料演算網頁。</a:t>
                      </a:r>
                      <a:endParaRPr lang="en-US" altLang="zh-TW" sz="1800" b="1" i="0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883631"/>
                  </a:ext>
                </a:extLst>
              </a:tr>
              <a:tr h="530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例外情節</a:t>
                      </a:r>
                      <a:endParaRPr lang="en-US" altLang="zh-TW" sz="20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醫生帳號密碼錯誤則系統顯示帳號密碼錯誤，請在試試或嘗試找回密碼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醫生沒對任何藥物打勾時，系統     確認按鈕無法點選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735464"/>
                  </a:ext>
                </a:extLst>
              </a:tr>
              <a:tr h="229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其他情節</a:t>
                      </a:r>
                      <a:endParaRPr lang="en-US" altLang="zh-TW" sz="20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當進入資料演算、病患資料、病患可疑病情網頁時，可點選左上點上一頁來回復上一頁內容</a:t>
                      </a: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2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777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1;p30">
            <a:extLst>
              <a:ext uri="{FF2B5EF4-FFF2-40B4-BE49-F238E27FC236}">
                <a16:creationId xmlns:a16="http://schemas.microsoft.com/office/drawing/2014/main" id="{82DF03B8-2706-4763-9985-E17A6CE095DA}"/>
              </a:ext>
            </a:extLst>
          </p:cNvPr>
          <p:cNvSpPr/>
          <p:nvPr/>
        </p:nvSpPr>
        <p:spPr>
          <a:xfrm>
            <a:off x="2" y="9144"/>
            <a:ext cx="10519574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192;p30">
            <a:extLst>
              <a:ext uri="{FF2B5EF4-FFF2-40B4-BE49-F238E27FC236}">
                <a16:creationId xmlns:a16="http://schemas.microsoft.com/office/drawing/2014/main" id="{E6C7F1AF-3374-40CD-9199-5E5DD8238FB2}"/>
              </a:ext>
            </a:extLst>
          </p:cNvPr>
          <p:cNvGrpSpPr/>
          <p:nvPr/>
        </p:nvGrpSpPr>
        <p:grpSpPr>
          <a:xfrm>
            <a:off x="1633857" y="1121791"/>
            <a:ext cx="664550" cy="980388"/>
            <a:chOff x="3322988" y="835565"/>
            <a:chExt cx="815788" cy="1264024"/>
          </a:xfrm>
        </p:grpSpPr>
        <p:sp>
          <p:nvSpPr>
            <p:cNvPr id="6" name="Google Shape;193;p30">
              <a:extLst>
                <a:ext uri="{FF2B5EF4-FFF2-40B4-BE49-F238E27FC236}">
                  <a16:creationId xmlns:a16="http://schemas.microsoft.com/office/drawing/2014/main" id="{7CD83ED9-B15D-4AF1-9093-878CC25B5D56}"/>
                </a:ext>
              </a:extLst>
            </p:cNvPr>
            <p:cNvSpPr/>
            <p:nvPr/>
          </p:nvSpPr>
          <p:spPr>
            <a:xfrm>
              <a:off x="3390223" y="835565"/>
              <a:ext cx="681317" cy="627530"/>
            </a:xfrm>
            <a:prstGeom prst="ellipse">
              <a:avLst/>
            </a:prstGeom>
            <a:solidFill>
              <a:srgbClr val="525252"/>
            </a:solidFill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" name="Google Shape;194;p30">
              <a:extLst>
                <a:ext uri="{FF2B5EF4-FFF2-40B4-BE49-F238E27FC236}">
                  <a16:creationId xmlns:a16="http://schemas.microsoft.com/office/drawing/2014/main" id="{F839CC00-8623-46E7-BE76-D7F986BD88D4}"/>
                </a:ext>
              </a:extLst>
            </p:cNvPr>
            <p:cNvCxnSpPr/>
            <p:nvPr/>
          </p:nvCxnSpPr>
          <p:spPr>
            <a:xfrm>
              <a:off x="3322988" y="1660319"/>
              <a:ext cx="815788" cy="0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195;p30">
              <a:extLst>
                <a:ext uri="{FF2B5EF4-FFF2-40B4-BE49-F238E27FC236}">
                  <a16:creationId xmlns:a16="http://schemas.microsoft.com/office/drawing/2014/main" id="{9C73C66A-EF3C-46FF-B431-58802AC9A316}"/>
                </a:ext>
              </a:extLst>
            </p:cNvPr>
            <p:cNvCxnSpPr/>
            <p:nvPr/>
          </p:nvCxnSpPr>
          <p:spPr>
            <a:xfrm>
              <a:off x="3730883" y="1463095"/>
              <a:ext cx="0" cy="304800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196;p30">
              <a:extLst>
                <a:ext uri="{FF2B5EF4-FFF2-40B4-BE49-F238E27FC236}">
                  <a16:creationId xmlns:a16="http://schemas.microsoft.com/office/drawing/2014/main" id="{0D00D128-0E8C-4476-A799-8DEF6833F68E}"/>
                </a:ext>
              </a:extLst>
            </p:cNvPr>
            <p:cNvCxnSpPr/>
            <p:nvPr/>
          </p:nvCxnSpPr>
          <p:spPr>
            <a:xfrm flipH="1">
              <a:off x="3390224" y="1767895"/>
              <a:ext cx="340658" cy="331694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97;p30">
              <a:extLst>
                <a:ext uri="{FF2B5EF4-FFF2-40B4-BE49-F238E27FC236}">
                  <a16:creationId xmlns:a16="http://schemas.microsoft.com/office/drawing/2014/main" id="{9B67A4D3-BB47-4210-B99C-7C7AB4011BFE}"/>
                </a:ext>
              </a:extLst>
            </p:cNvPr>
            <p:cNvCxnSpPr/>
            <p:nvPr/>
          </p:nvCxnSpPr>
          <p:spPr>
            <a:xfrm>
              <a:off x="3730882" y="1767895"/>
              <a:ext cx="340658" cy="331694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" name="Google Shape;198;p30">
            <a:extLst>
              <a:ext uri="{FF2B5EF4-FFF2-40B4-BE49-F238E27FC236}">
                <a16:creationId xmlns:a16="http://schemas.microsoft.com/office/drawing/2014/main" id="{E3E3A3B6-BCDC-4048-A786-F4429927A840}"/>
              </a:ext>
            </a:extLst>
          </p:cNvPr>
          <p:cNvGrpSpPr/>
          <p:nvPr/>
        </p:nvGrpSpPr>
        <p:grpSpPr>
          <a:xfrm>
            <a:off x="9371537" y="4555853"/>
            <a:ext cx="664550" cy="980388"/>
            <a:chOff x="3322988" y="835565"/>
            <a:chExt cx="815788" cy="1264024"/>
          </a:xfrm>
        </p:grpSpPr>
        <p:sp>
          <p:nvSpPr>
            <p:cNvPr id="12" name="Google Shape;199;p30">
              <a:extLst>
                <a:ext uri="{FF2B5EF4-FFF2-40B4-BE49-F238E27FC236}">
                  <a16:creationId xmlns:a16="http://schemas.microsoft.com/office/drawing/2014/main" id="{326978C1-7BAE-4475-B12D-3BBB4FFF9E06}"/>
                </a:ext>
              </a:extLst>
            </p:cNvPr>
            <p:cNvSpPr/>
            <p:nvPr/>
          </p:nvSpPr>
          <p:spPr>
            <a:xfrm>
              <a:off x="3390223" y="835565"/>
              <a:ext cx="681317" cy="627530"/>
            </a:xfrm>
            <a:prstGeom prst="ellipse">
              <a:avLst/>
            </a:prstGeom>
            <a:solidFill>
              <a:srgbClr val="525252"/>
            </a:solidFill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200;p30">
              <a:extLst>
                <a:ext uri="{FF2B5EF4-FFF2-40B4-BE49-F238E27FC236}">
                  <a16:creationId xmlns:a16="http://schemas.microsoft.com/office/drawing/2014/main" id="{D7269471-9117-49BB-A2A5-CE3A36C29B02}"/>
                </a:ext>
              </a:extLst>
            </p:cNvPr>
            <p:cNvCxnSpPr/>
            <p:nvPr/>
          </p:nvCxnSpPr>
          <p:spPr>
            <a:xfrm>
              <a:off x="3322988" y="1660319"/>
              <a:ext cx="815788" cy="0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201;p30">
              <a:extLst>
                <a:ext uri="{FF2B5EF4-FFF2-40B4-BE49-F238E27FC236}">
                  <a16:creationId xmlns:a16="http://schemas.microsoft.com/office/drawing/2014/main" id="{CF8B02F4-F4BB-41EB-9470-28BE75798815}"/>
                </a:ext>
              </a:extLst>
            </p:cNvPr>
            <p:cNvCxnSpPr/>
            <p:nvPr/>
          </p:nvCxnSpPr>
          <p:spPr>
            <a:xfrm>
              <a:off x="3730883" y="1463095"/>
              <a:ext cx="0" cy="304800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202;p30">
              <a:extLst>
                <a:ext uri="{FF2B5EF4-FFF2-40B4-BE49-F238E27FC236}">
                  <a16:creationId xmlns:a16="http://schemas.microsoft.com/office/drawing/2014/main" id="{1F4CB026-DF52-4E8B-928B-5578E79EC443}"/>
                </a:ext>
              </a:extLst>
            </p:cNvPr>
            <p:cNvCxnSpPr/>
            <p:nvPr/>
          </p:nvCxnSpPr>
          <p:spPr>
            <a:xfrm flipH="1">
              <a:off x="3390224" y="1767895"/>
              <a:ext cx="340658" cy="331694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203;p30">
              <a:extLst>
                <a:ext uri="{FF2B5EF4-FFF2-40B4-BE49-F238E27FC236}">
                  <a16:creationId xmlns:a16="http://schemas.microsoft.com/office/drawing/2014/main" id="{7F339C24-2E0E-41F2-8A86-51D5C20412F2}"/>
                </a:ext>
              </a:extLst>
            </p:cNvPr>
            <p:cNvCxnSpPr/>
            <p:nvPr/>
          </p:nvCxnSpPr>
          <p:spPr>
            <a:xfrm>
              <a:off x="3730882" y="1767895"/>
              <a:ext cx="340658" cy="331694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" name="Google Shape;204;p30">
            <a:extLst>
              <a:ext uri="{FF2B5EF4-FFF2-40B4-BE49-F238E27FC236}">
                <a16:creationId xmlns:a16="http://schemas.microsoft.com/office/drawing/2014/main" id="{4AF74DC4-9100-42A6-9E12-0C63C154172A}"/>
              </a:ext>
            </a:extLst>
          </p:cNvPr>
          <p:cNvGrpSpPr/>
          <p:nvPr/>
        </p:nvGrpSpPr>
        <p:grpSpPr>
          <a:xfrm>
            <a:off x="9371537" y="2231209"/>
            <a:ext cx="664550" cy="980388"/>
            <a:chOff x="3322988" y="835565"/>
            <a:chExt cx="815788" cy="1264024"/>
          </a:xfrm>
        </p:grpSpPr>
        <p:sp>
          <p:nvSpPr>
            <p:cNvPr id="18" name="Google Shape;205;p30">
              <a:extLst>
                <a:ext uri="{FF2B5EF4-FFF2-40B4-BE49-F238E27FC236}">
                  <a16:creationId xmlns:a16="http://schemas.microsoft.com/office/drawing/2014/main" id="{6006ECE7-C21F-48BE-9FED-B09CAC3EE4CF}"/>
                </a:ext>
              </a:extLst>
            </p:cNvPr>
            <p:cNvSpPr/>
            <p:nvPr/>
          </p:nvSpPr>
          <p:spPr>
            <a:xfrm>
              <a:off x="3390223" y="835565"/>
              <a:ext cx="681317" cy="627530"/>
            </a:xfrm>
            <a:prstGeom prst="ellipse">
              <a:avLst/>
            </a:prstGeom>
            <a:solidFill>
              <a:srgbClr val="525252"/>
            </a:solidFill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206;p30">
              <a:extLst>
                <a:ext uri="{FF2B5EF4-FFF2-40B4-BE49-F238E27FC236}">
                  <a16:creationId xmlns:a16="http://schemas.microsoft.com/office/drawing/2014/main" id="{F09F77C1-F83A-4CAC-BA32-038D9AB1D365}"/>
                </a:ext>
              </a:extLst>
            </p:cNvPr>
            <p:cNvCxnSpPr/>
            <p:nvPr/>
          </p:nvCxnSpPr>
          <p:spPr>
            <a:xfrm>
              <a:off x="3322988" y="1660319"/>
              <a:ext cx="815788" cy="0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7;p30">
              <a:extLst>
                <a:ext uri="{FF2B5EF4-FFF2-40B4-BE49-F238E27FC236}">
                  <a16:creationId xmlns:a16="http://schemas.microsoft.com/office/drawing/2014/main" id="{5F11EC4D-9EF5-44CA-A382-AF2FD9D99E13}"/>
                </a:ext>
              </a:extLst>
            </p:cNvPr>
            <p:cNvCxnSpPr/>
            <p:nvPr/>
          </p:nvCxnSpPr>
          <p:spPr>
            <a:xfrm>
              <a:off x="3730883" y="1463095"/>
              <a:ext cx="0" cy="304800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08;p30">
              <a:extLst>
                <a:ext uri="{FF2B5EF4-FFF2-40B4-BE49-F238E27FC236}">
                  <a16:creationId xmlns:a16="http://schemas.microsoft.com/office/drawing/2014/main" id="{579D33B4-1C58-447B-BB0F-972FB6190E1C}"/>
                </a:ext>
              </a:extLst>
            </p:cNvPr>
            <p:cNvCxnSpPr/>
            <p:nvPr/>
          </p:nvCxnSpPr>
          <p:spPr>
            <a:xfrm flipH="1">
              <a:off x="3390224" y="1767895"/>
              <a:ext cx="340658" cy="331694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09;p30">
              <a:extLst>
                <a:ext uri="{FF2B5EF4-FFF2-40B4-BE49-F238E27FC236}">
                  <a16:creationId xmlns:a16="http://schemas.microsoft.com/office/drawing/2014/main" id="{7E339279-A1F0-4DC0-83F4-84BB76A92124}"/>
                </a:ext>
              </a:extLst>
            </p:cNvPr>
            <p:cNvCxnSpPr/>
            <p:nvPr/>
          </p:nvCxnSpPr>
          <p:spPr>
            <a:xfrm>
              <a:off x="3730882" y="1767895"/>
              <a:ext cx="340658" cy="331694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" name="Google Shape;210;p30">
            <a:extLst>
              <a:ext uri="{FF2B5EF4-FFF2-40B4-BE49-F238E27FC236}">
                <a16:creationId xmlns:a16="http://schemas.microsoft.com/office/drawing/2014/main" id="{AD565405-7F92-4FA4-B930-0421B2838185}"/>
              </a:ext>
            </a:extLst>
          </p:cNvPr>
          <p:cNvGrpSpPr/>
          <p:nvPr/>
        </p:nvGrpSpPr>
        <p:grpSpPr>
          <a:xfrm>
            <a:off x="1613386" y="3508598"/>
            <a:ext cx="664550" cy="980388"/>
            <a:chOff x="3322988" y="835565"/>
            <a:chExt cx="815788" cy="1264024"/>
          </a:xfrm>
        </p:grpSpPr>
        <p:sp>
          <p:nvSpPr>
            <p:cNvPr id="24" name="Google Shape;211;p30">
              <a:extLst>
                <a:ext uri="{FF2B5EF4-FFF2-40B4-BE49-F238E27FC236}">
                  <a16:creationId xmlns:a16="http://schemas.microsoft.com/office/drawing/2014/main" id="{97FD7833-0C66-4923-B94E-87ED68E8C91F}"/>
                </a:ext>
              </a:extLst>
            </p:cNvPr>
            <p:cNvSpPr/>
            <p:nvPr/>
          </p:nvSpPr>
          <p:spPr>
            <a:xfrm>
              <a:off x="3390223" y="835565"/>
              <a:ext cx="681317" cy="627530"/>
            </a:xfrm>
            <a:prstGeom prst="ellipse">
              <a:avLst/>
            </a:prstGeom>
            <a:solidFill>
              <a:srgbClr val="525252"/>
            </a:solidFill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212;p30">
              <a:extLst>
                <a:ext uri="{FF2B5EF4-FFF2-40B4-BE49-F238E27FC236}">
                  <a16:creationId xmlns:a16="http://schemas.microsoft.com/office/drawing/2014/main" id="{E1831C2F-89D8-4EEF-996F-CB1B0A36DF15}"/>
                </a:ext>
              </a:extLst>
            </p:cNvPr>
            <p:cNvCxnSpPr/>
            <p:nvPr/>
          </p:nvCxnSpPr>
          <p:spPr>
            <a:xfrm>
              <a:off x="3322988" y="1660319"/>
              <a:ext cx="815788" cy="0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13;p30">
              <a:extLst>
                <a:ext uri="{FF2B5EF4-FFF2-40B4-BE49-F238E27FC236}">
                  <a16:creationId xmlns:a16="http://schemas.microsoft.com/office/drawing/2014/main" id="{A0767995-DEE1-4542-BAEE-A55CB291DF39}"/>
                </a:ext>
              </a:extLst>
            </p:cNvPr>
            <p:cNvCxnSpPr/>
            <p:nvPr/>
          </p:nvCxnSpPr>
          <p:spPr>
            <a:xfrm>
              <a:off x="3730883" y="1463095"/>
              <a:ext cx="0" cy="304800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14;p30">
              <a:extLst>
                <a:ext uri="{FF2B5EF4-FFF2-40B4-BE49-F238E27FC236}">
                  <a16:creationId xmlns:a16="http://schemas.microsoft.com/office/drawing/2014/main" id="{15512492-99D9-4498-8E8D-6BBEBCC822CC}"/>
                </a:ext>
              </a:extLst>
            </p:cNvPr>
            <p:cNvCxnSpPr/>
            <p:nvPr/>
          </p:nvCxnSpPr>
          <p:spPr>
            <a:xfrm flipH="1">
              <a:off x="3390224" y="1767895"/>
              <a:ext cx="340658" cy="331694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15;p30">
              <a:extLst>
                <a:ext uri="{FF2B5EF4-FFF2-40B4-BE49-F238E27FC236}">
                  <a16:creationId xmlns:a16="http://schemas.microsoft.com/office/drawing/2014/main" id="{BE6DDAAB-3477-475F-95C3-D2FD2BC97C01}"/>
                </a:ext>
              </a:extLst>
            </p:cNvPr>
            <p:cNvCxnSpPr/>
            <p:nvPr/>
          </p:nvCxnSpPr>
          <p:spPr>
            <a:xfrm>
              <a:off x="3730882" y="1767895"/>
              <a:ext cx="340658" cy="331694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9" name="Google Shape;216;p30">
            <a:extLst>
              <a:ext uri="{FF2B5EF4-FFF2-40B4-BE49-F238E27FC236}">
                <a16:creationId xmlns:a16="http://schemas.microsoft.com/office/drawing/2014/main" id="{E41AED38-E4ED-4D87-85D8-57B02AD2DFB3}"/>
              </a:ext>
            </a:extLst>
          </p:cNvPr>
          <p:cNvSpPr/>
          <p:nvPr/>
        </p:nvSpPr>
        <p:spPr>
          <a:xfrm>
            <a:off x="3285728" y="130502"/>
            <a:ext cx="5644065" cy="6658753"/>
          </a:xfrm>
          <a:prstGeom prst="rect">
            <a:avLst/>
          </a:prstGeom>
          <a:solidFill>
            <a:srgbClr val="525252"/>
          </a:solidFill>
          <a:ln w="603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7;p30">
            <a:extLst>
              <a:ext uri="{FF2B5EF4-FFF2-40B4-BE49-F238E27FC236}">
                <a16:creationId xmlns:a16="http://schemas.microsoft.com/office/drawing/2014/main" id="{B8AFA9CF-AF35-4A5B-A6FC-0D82A6D652AF}"/>
              </a:ext>
            </a:extLst>
          </p:cNvPr>
          <p:cNvSpPr/>
          <p:nvPr/>
        </p:nvSpPr>
        <p:spPr>
          <a:xfrm>
            <a:off x="4768691" y="315807"/>
            <a:ext cx="2152339" cy="365712"/>
          </a:xfrm>
          <a:prstGeom prst="ellipse">
            <a:avLst/>
          </a:prstGeom>
          <a:solidFill>
            <a:srgbClr val="7F7F7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量</a:t>
            </a:r>
            <a:r>
              <a:rPr lang="zh-TW" altLang="en-US" sz="1400" b="0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測並告知作業</a:t>
            </a:r>
            <a:endParaRPr lang="en-US" altLang="zh-TW" sz="1400" b="0" i="0" u="none" strike="noStrike" cap="none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" name="Google Shape;218;p30">
            <a:extLst>
              <a:ext uri="{FF2B5EF4-FFF2-40B4-BE49-F238E27FC236}">
                <a16:creationId xmlns:a16="http://schemas.microsoft.com/office/drawing/2014/main" id="{13D4733F-EC19-4A53-9FD2-0F60C299E804}"/>
              </a:ext>
            </a:extLst>
          </p:cNvPr>
          <p:cNvSpPr/>
          <p:nvPr/>
        </p:nvSpPr>
        <p:spPr>
          <a:xfrm>
            <a:off x="4748623" y="1181711"/>
            <a:ext cx="2139383" cy="325368"/>
          </a:xfrm>
          <a:prstGeom prst="ellipse">
            <a:avLst/>
          </a:prstGeom>
          <a:solidFill>
            <a:srgbClr val="7F7F7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智能陪伴機器人</a:t>
            </a:r>
            <a:endParaRPr dirty="0"/>
          </a:p>
        </p:txBody>
      </p:sp>
      <p:sp>
        <p:nvSpPr>
          <p:cNvPr id="32" name="Google Shape;219;p30">
            <a:extLst>
              <a:ext uri="{FF2B5EF4-FFF2-40B4-BE49-F238E27FC236}">
                <a16:creationId xmlns:a16="http://schemas.microsoft.com/office/drawing/2014/main" id="{17523E0F-10E3-4C63-BAC6-99B498A35857}"/>
              </a:ext>
            </a:extLst>
          </p:cNvPr>
          <p:cNvSpPr/>
          <p:nvPr/>
        </p:nvSpPr>
        <p:spPr>
          <a:xfrm>
            <a:off x="4805621" y="2927502"/>
            <a:ext cx="2082385" cy="339832"/>
          </a:xfrm>
          <a:prstGeom prst="ellipse">
            <a:avLst/>
          </a:prstGeom>
          <a:solidFill>
            <a:srgbClr val="7F7F7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線上預約</a:t>
            </a:r>
            <a:endParaRPr/>
          </a:p>
        </p:txBody>
      </p:sp>
      <p:sp>
        <p:nvSpPr>
          <p:cNvPr id="33" name="Google Shape;220;p30">
            <a:extLst>
              <a:ext uri="{FF2B5EF4-FFF2-40B4-BE49-F238E27FC236}">
                <a16:creationId xmlns:a16="http://schemas.microsoft.com/office/drawing/2014/main" id="{A132969C-CAFC-4656-B003-3FF97AB7F049}"/>
              </a:ext>
            </a:extLst>
          </p:cNvPr>
          <p:cNvSpPr/>
          <p:nvPr/>
        </p:nvSpPr>
        <p:spPr>
          <a:xfrm>
            <a:off x="4797980" y="2538980"/>
            <a:ext cx="2090026" cy="339832"/>
          </a:xfrm>
          <a:prstGeom prst="ellipse">
            <a:avLst/>
          </a:prstGeom>
          <a:solidFill>
            <a:srgbClr val="7F7F7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線上生理檢閱</a:t>
            </a:r>
            <a:endParaRPr/>
          </a:p>
        </p:txBody>
      </p:sp>
      <p:sp>
        <p:nvSpPr>
          <p:cNvPr id="34" name="Google Shape;221;p30">
            <a:extLst>
              <a:ext uri="{FF2B5EF4-FFF2-40B4-BE49-F238E27FC236}">
                <a16:creationId xmlns:a16="http://schemas.microsoft.com/office/drawing/2014/main" id="{D712A992-79CF-485F-A628-767B4286AAA5}"/>
              </a:ext>
            </a:extLst>
          </p:cNvPr>
          <p:cNvSpPr/>
          <p:nvPr/>
        </p:nvSpPr>
        <p:spPr>
          <a:xfrm>
            <a:off x="4881561" y="3356188"/>
            <a:ext cx="2064484" cy="574759"/>
          </a:xfrm>
          <a:prstGeom prst="ellipse">
            <a:avLst/>
          </a:prstGeom>
          <a:solidFill>
            <a:srgbClr val="7F7F7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智能機器人遠端操控</a:t>
            </a:r>
            <a:endParaRPr dirty="0"/>
          </a:p>
        </p:txBody>
      </p:sp>
      <p:sp>
        <p:nvSpPr>
          <p:cNvPr id="35" name="Google Shape;222;p30">
            <a:extLst>
              <a:ext uri="{FF2B5EF4-FFF2-40B4-BE49-F238E27FC236}">
                <a16:creationId xmlns:a16="http://schemas.microsoft.com/office/drawing/2014/main" id="{252994F3-A0C4-4C27-87FA-14A09284F540}"/>
              </a:ext>
            </a:extLst>
          </p:cNvPr>
          <p:cNvSpPr txBox="1"/>
          <p:nvPr/>
        </p:nvSpPr>
        <p:spPr>
          <a:xfrm>
            <a:off x="1665036" y="2070481"/>
            <a:ext cx="6645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病患</a:t>
            </a:r>
            <a:endParaRPr/>
          </a:p>
        </p:txBody>
      </p:sp>
      <p:sp>
        <p:nvSpPr>
          <p:cNvPr id="36" name="Google Shape;223;p30">
            <a:extLst>
              <a:ext uri="{FF2B5EF4-FFF2-40B4-BE49-F238E27FC236}">
                <a16:creationId xmlns:a16="http://schemas.microsoft.com/office/drawing/2014/main" id="{EA1E9747-41F9-45A7-BBD7-46C3F329073B}"/>
              </a:ext>
            </a:extLst>
          </p:cNvPr>
          <p:cNvSpPr txBox="1"/>
          <p:nvPr/>
        </p:nvSpPr>
        <p:spPr>
          <a:xfrm>
            <a:off x="1614475" y="4514509"/>
            <a:ext cx="6645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家人</a:t>
            </a:r>
            <a:endParaRPr/>
          </a:p>
        </p:txBody>
      </p:sp>
      <p:sp>
        <p:nvSpPr>
          <p:cNvPr id="37" name="Google Shape;224;p30">
            <a:extLst>
              <a:ext uri="{FF2B5EF4-FFF2-40B4-BE49-F238E27FC236}">
                <a16:creationId xmlns:a16="http://schemas.microsoft.com/office/drawing/2014/main" id="{88055D56-9D81-40A5-8A89-6D5F51D16F37}"/>
              </a:ext>
            </a:extLst>
          </p:cNvPr>
          <p:cNvSpPr txBox="1"/>
          <p:nvPr/>
        </p:nvSpPr>
        <p:spPr>
          <a:xfrm>
            <a:off x="9028551" y="3211597"/>
            <a:ext cx="1349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系統管理員</a:t>
            </a:r>
            <a:endParaRPr/>
          </a:p>
        </p:txBody>
      </p:sp>
      <p:sp>
        <p:nvSpPr>
          <p:cNvPr id="38" name="Google Shape;225;p30">
            <a:extLst>
              <a:ext uri="{FF2B5EF4-FFF2-40B4-BE49-F238E27FC236}">
                <a16:creationId xmlns:a16="http://schemas.microsoft.com/office/drawing/2014/main" id="{9B9E81BC-47DA-47AE-9290-0BFBBE1620D4}"/>
              </a:ext>
            </a:extLst>
          </p:cNvPr>
          <p:cNvSpPr txBox="1"/>
          <p:nvPr/>
        </p:nvSpPr>
        <p:spPr>
          <a:xfrm>
            <a:off x="9426307" y="5529289"/>
            <a:ext cx="6645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醫生</a:t>
            </a:r>
            <a:endParaRPr/>
          </a:p>
        </p:txBody>
      </p:sp>
      <p:cxnSp>
        <p:nvCxnSpPr>
          <p:cNvPr id="39" name="Google Shape;226;p30">
            <a:extLst>
              <a:ext uri="{FF2B5EF4-FFF2-40B4-BE49-F238E27FC236}">
                <a16:creationId xmlns:a16="http://schemas.microsoft.com/office/drawing/2014/main" id="{937CE0CE-15A5-4467-9F9E-099FF147FD9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268183" y="498663"/>
            <a:ext cx="2500508" cy="125148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227;p30">
            <a:extLst>
              <a:ext uri="{FF2B5EF4-FFF2-40B4-BE49-F238E27FC236}">
                <a16:creationId xmlns:a16="http://schemas.microsoft.com/office/drawing/2014/main" id="{0AC81A9B-F1BD-4B02-BFE2-F7F15B8F4BC8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2262992" y="2708896"/>
            <a:ext cx="2534988" cy="144021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228;p30">
            <a:extLst>
              <a:ext uri="{FF2B5EF4-FFF2-40B4-BE49-F238E27FC236}">
                <a16:creationId xmlns:a16="http://schemas.microsoft.com/office/drawing/2014/main" id="{91DF2E57-C735-4BE3-85CD-A9C13BA8A2DC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2267227" y="1344395"/>
            <a:ext cx="2481396" cy="405752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229;p30">
            <a:extLst>
              <a:ext uri="{FF2B5EF4-FFF2-40B4-BE49-F238E27FC236}">
                <a16:creationId xmlns:a16="http://schemas.microsoft.com/office/drawing/2014/main" id="{0B56DE6A-D01B-4EB6-8735-FFAB279B8CF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242849" y="3643568"/>
            <a:ext cx="2638712" cy="498686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230;p30">
            <a:extLst>
              <a:ext uri="{FF2B5EF4-FFF2-40B4-BE49-F238E27FC236}">
                <a16:creationId xmlns:a16="http://schemas.microsoft.com/office/drawing/2014/main" id="{290F0237-BC87-4062-8A7A-0FEF34B58B76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39760" y="1771265"/>
            <a:ext cx="2465861" cy="1326153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231;p30">
            <a:extLst>
              <a:ext uri="{FF2B5EF4-FFF2-40B4-BE49-F238E27FC236}">
                <a16:creationId xmlns:a16="http://schemas.microsoft.com/office/drawing/2014/main" id="{1217F959-3835-457F-AB1D-D9EB289F50D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289027" y="3097418"/>
            <a:ext cx="2516594" cy="1028426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232;p30">
            <a:extLst>
              <a:ext uri="{FF2B5EF4-FFF2-40B4-BE49-F238E27FC236}">
                <a16:creationId xmlns:a16="http://schemas.microsoft.com/office/drawing/2014/main" id="{C185145F-6B1A-457B-8FE6-D3B797752F2A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2273895" y="1765451"/>
            <a:ext cx="2524085" cy="943445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233;p30">
            <a:extLst>
              <a:ext uri="{FF2B5EF4-FFF2-40B4-BE49-F238E27FC236}">
                <a16:creationId xmlns:a16="http://schemas.microsoft.com/office/drawing/2014/main" id="{71B8D0D8-573F-42B3-B198-93346C3B1D5B}"/>
              </a:ext>
            </a:extLst>
          </p:cNvPr>
          <p:cNvSpPr/>
          <p:nvPr/>
        </p:nvSpPr>
        <p:spPr>
          <a:xfrm>
            <a:off x="4805621" y="5440024"/>
            <a:ext cx="2064484" cy="383286"/>
          </a:xfrm>
          <a:prstGeom prst="ellipse">
            <a:avLst/>
          </a:prstGeom>
          <a:solidFill>
            <a:srgbClr val="7F7F7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資料演算</a:t>
            </a:r>
            <a:endParaRPr/>
          </a:p>
        </p:txBody>
      </p:sp>
      <p:cxnSp>
        <p:nvCxnSpPr>
          <p:cNvPr id="47" name="Google Shape;234;p30">
            <a:extLst>
              <a:ext uri="{FF2B5EF4-FFF2-40B4-BE49-F238E27FC236}">
                <a16:creationId xmlns:a16="http://schemas.microsoft.com/office/drawing/2014/main" id="{1A7886E4-D563-443D-A169-20747DACF96D}"/>
              </a:ext>
            </a:extLst>
          </p:cNvPr>
          <p:cNvCxnSpPr>
            <a:cxnSpLocks/>
            <a:endCxn id="46" idx="6"/>
          </p:cNvCxnSpPr>
          <p:nvPr/>
        </p:nvCxnSpPr>
        <p:spPr>
          <a:xfrm flipH="1">
            <a:off x="6870105" y="5183212"/>
            <a:ext cx="2543100" cy="448455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235;p30">
            <a:extLst>
              <a:ext uri="{FF2B5EF4-FFF2-40B4-BE49-F238E27FC236}">
                <a16:creationId xmlns:a16="http://schemas.microsoft.com/office/drawing/2014/main" id="{C3B1D172-3DB5-4E89-A90D-3E767E252571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6840630" y="5150958"/>
            <a:ext cx="2476141" cy="41533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237;p30">
            <a:extLst>
              <a:ext uri="{FF2B5EF4-FFF2-40B4-BE49-F238E27FC236}">
                <a16:creationId xmlns:a16="http://schemas.microsoft.com/office/drawing/2014/main" id="{AAEF1F5B-EA1A-4AA9-ABD1-7391BC0F3F37}"/>
              </a:ext>
            </a:extLst>
          </p:cNvPr>
          <p:cNvCxnSpPr>
            <a:cxnSpLocks/>
            <a:endCxn id="33" idx="6"/>
          </p:cNvCxnSpPr>
          <p:nvPr/>
        </p:nvCxnSpPr>
        <p:spPr>
          <a:xfrm flipH="1" flipV="1">
            <a:off x="6888006" y="2708896"/>
            <a:ext cx="2538302" cy="161316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238;p30">
            <a:extLst>
              <a:ext uri="{FF2B5EF4-FFF2-40B4-BE49-F238E27FC236}">
                <a16:creationId xmlns:a16="http://schemas.microsoft.com/office/drawing/2014/main" id="{DBA6B0A8-9496-4B2A-BC3D-27AAE62CDA4C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6888006" y="2862660"/>
            <a:ext cx="2567688" cy="234758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236;p30">
            <a:extLst>
              <a:ext uri="{FF2B5EF4-FFF2-40B4-BE49-F238E27FC236}">
                <a16:creationId xmlns:a16="http://schemas.microsoft.com/office/drawing/2014/main" id="{26AA6856-764E-411E-9613-B2EA073C3B0E}"/>
              </a:ext>
            </a:extLst>
          </p:cNvPr>
          <p:cNvSpPr/>
          <p:nvPr/>
        </p:nvSpPr>
        <p:spPr>
          <a:xfrm>
            <a:off x="4776146" y="4959315"/>
            <a:ext cx="2064484" cy="383286"/>
          </a:xfrm>
          <a:prstGeom prst="ellipse">
            <a:avLst/>
          </a:prstGeom>
          <a:solidFill>
            <a:srgbClr val="7F7F7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線上預約查詢</a:t>
            </a:r>
            <a:endParaRPr dirty="0"/>
          </a:p>
        </p:txBody>
      </p:sp>
      <p:sp>
        <p:nvSpPr>
          <p:cNvPr id="52" name="Google Shape;239;p30">
            <a:extLst>
              <a:ext uri="{FF2B5EF4-FFF2-40B4-BE49-F238E27FC236}">
                <a16:creationId xmlns:a16="http://schemas.microsoft.com/office/drawing/2014/main" id="{28AE8D89-8982-413D-B49C-A07C8A297444}"/>
              </a:ext>
            </a:extLst>
          </p:cNvPr>
          <p:cNvSpPr/>
          <p:nvPr/>
        </p:nvSpPr>
        <p:spPr>
          <a:xfrm>
            <a:off x="4788469" y="5940767"/>
            <a:ext cx="2064485" cy="383287"/>
          </a:xfrm>
          <a:prstGeom prst="ellipse">
            <a:avLst/>
          </a:prstGeom>
          <a:solidFill>
            <a:srgbClr val="7F7F7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線上生理查詢</a:t>
            </a:r>
            <a:endParaRPr/>
          </a:p>
        </p:txBody>
      </p:sp>
      <p:cxnSp>
        <p:nvCxnSpPr>
          <p:cNvPr id="53" name="Google Shape;240;p30">
            <a:extLst>
              <a:ext uri="{FF2B5EF4-FFF2-40B4-BE49-F238E27FC236}">
                <a16:creationId xmlns:a16="http://schemas.microsoft.com/office/drawing/2014/main" id="{24D34682-6482-4DAD-BE36-244072072CDD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6852954" y="5192491"/>
            <a:ext cx="2505480" cy="93992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241;p30">
            <a:extLst>
              <a:ext uri="{FF2B5EF4-FFF2-40B4-BE49-F238E27FC236}">
                <a16:creationId xmlns:a16="http://schemas.microsoft.com/office/drawing/2014/main" id="{730F99DB-FC25-4198-BB9A-87CC40A1AB0C}"/>
              </a:ext>
            </a:extLst>
          </p:cNvPr>
          <p:cNvSpPr/>
          <p:nvPr/>
        </p:nvSpPr>
        <p:spPr>
          <a:xfrm>
            <a:off x="3685652" y="259104"/>
            <a:ext cx="5032775" cy="3871485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42;p30">
            <a:extLst>
              <a:ext uri="{FF2B5EF4-FFF2-40B4-BE49-F238E27FC236}">
                <a16:creationId xmlns:a16="http://schemas.microsoft.com/office/drawing/2014/main" id="{12C32FF5-DDC3-46B0-AD4D-60152FFB7BD0}"/>
              </a:ext>
            </a:extLst>
          </p:cNvPr>
          <p:cNvSpPr/>
          <p:nvPr/>
        </p:nvSpPr>
        <p:spPr>
          <a:xfrm>
            <a:off x="3685652" y="4354363"/>
            <a:ext cx="5032775" cy="2292551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243;p30">
            <a:extLst>
              <a:ext uri="{FF2B5EF4-FFF2-40B4-BE49-F238E27FC236}">
                <a16:creationId xmlns:a16="http://schemas.microsoft.com/office/drawing/2014/main" id="{96B48854-E04A-4B6A-BF3D-8E806E8F1A51}"/>
              </a:ext>
            </a:extLst>
          </p:cNvPr>
          <p:cNvSpPr/>
          <p:nvPr/>
        </p:nvSpPr>
        <p:spPr>
          <a:xfrm rot="2043137">
            <a:off x="6286628" y="4559247"/>
            <a:ext cx="569366" cy="813225"/>
          </a:xfrm>
          <a:prstGeom prst="arc">
            <a:avLst>
              <a:gd name="adj1" fmla="val 16200000"/>
              <a:gd name="adj2" fmla="val 0"/>
            </a:avLst>
          </a:prstGeom>
          <a:noFill/>
          <a:ln w="41275" cap="flat" cmpd="sng">
            <a:solidFill>
              <a:srgbClr val="C4E0B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245;p30">
            <a:extLst>
              <a:ext uri="{FF2B5EF4-FFF2-40B4-BE49-F238E27FC236}">
                <a16:creationId xmlns:a16="http://schemas.microsoft.com/office/drawing/2014/main" id="{8438A8F8-51A7-4F1F-8338-E57AD145DEEA}"/>
              </a:ext>
            </a:extLst>
          </p:cNvPr>
          <p:cNvSpPr txBox="1"/>
          <p:nvPr/>
        </p:nvSpPr>
        <p:spPr>
          <a:xfrm>
            <a:off x="7062811" y="2356867"/>
            <a:ext cx="10219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0" i="0" u="none" strike="noStrike" cap="none" dirty="0">
                <a:solidFill>
                  <a:srgbClr val="C4E0B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&lt;&lt;Include&gt;&gt;</a:t>
            </a:r>
            <a:endParaRPr sz="1000" b="0" i="0" u="none" strike="noStrike" cap="none" dirty="0">
              <a:solidFill>
                <a:srgbClr val="C4E0B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" name="Google Shape;246;p30">
            <a:extLst>
              <a:ext uri="{FF2B5EF4-FFF2-40B4-BE49-F238E27FC236}">
                <a16:creationId xmlns:a16="http://schemas.microsoft.com/office/drawing/2014/main" id="{E12FAF51-78EA-49BC-B0B7-E31233D0E796}"/>
              </a:ext>
            </a:extLst>
          </p:cNvPr>
          <p:cNvSpPr txBox="1"/>
          <p:nvPr/>
        </p:nvSpPr>
        <p:spPr>
          <a:xfrm>
            <a:off x="7110172" y="4894135"/>
            <a:ext cx="117695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0" i="0" u="none" strike="noStrike" cap="none" dirty="0">
                <a:solidFill>
                  <a:srgbClr val="C4E0B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&lt;&lt;Include&gt;&gt;</a:t>
            </a:r>
            <a:endParaRPr sz="1000" b="0" i="0" u="none" strike="noStrike" cap="none" dirty="0">
              <a:solidFill>
                <a:srgbClr val="C4E0B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9" name="Google Shape;247;p30">
            <a:extLst>
              <a:ext uri="{FF2B5EF4-FFF2-40B4-BE49-F238E27FC236}">
                <a16:creationId xmlns:a16="http://schemas.microsoft.com/office/drawing/2014/main" id="{EC7D761E-2873-4FB9-8748-80C65F32D00F}"/>
              </a:ext>
            </a:extLst>
          </p:cNvPr>
          <p:cNvSpPr txBox="1"/>
          <p:nvPr/>
        </p:nvSpPr>
        <p:spPr>
          <a:xfrm>
            <a:off x="7512784" y="6320474"/>
            <a:ext cx="150299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 dirty="0">
                <a:solidFill>
                  <a:srgbClr val="B3C6E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醫生使用系統</a:t>
            </a:r>
            <a:endParaRPr dirty="0"/>
          </a:p>
        </p:txBody>
      </p:sp>
      <p:sp>
        <p:nvSpPr>
          <p:cNvPr id="60" name="Google Shape;248;p30">
            <a:extLst>
              <a:ext uri="{FF2B5EF4-FFF2-40B4-BE49-F238E27FC236}">
                <a16:creationId xmlns:a16="http://schemas.microsoft.com/office/drawing/2014/main" id="{B34B3FEE-3C78-4341-9FE8-0619D6A9BB80}"/>
              </a:ext>
            </a:extLst>
          </p:cNvPr>
          <p:cNvSpPr txBox="1"/>
          <p:nvPr/>
        </p:nvSpPr>
        <p:spPr>
          <a:xfrm>
            <a:off x="7456630" y="324145"/>
            <a:ext cx="168016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rgbClr val="B3C6E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用戶</a:t>
            </a:r>
            <a:r>
              <a:rPr lang="zh-TW" sz="1200" b="0" i="0" u="none" strike="noStrike" cap="none" dirty="0">
                <a:solidFill>
                  <a:srgbClr val="B3C6E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使用系統</a:t>
            </a:r>
            <a:endParaRPr dirty="0"/>
          </a:p>
        </p:txBody>
      </p:sp>
      <p:sp>
        <p:nvSpPr>
          <p:cNvPr id="61" name="Google Shape;217;p30">
            <a:extLst>
              <a:ext uri="{FF2B5EF4-FFF2-40B4-BE49-F238E27FC236}">
                <a16:creationId xmlns:a16="http://schemas.microsoft.com/office/drawing/2014/main" id="{4DEB0B66-9DF2-495F-B1D3-0987E58C8D3F}"/>
              </a:ext>
            </a:extLst>
          </p:cNvPr>
          <p:cNvSpPr/>
          <p:nvPr/>
        </p:nvSpPr>
        <p:spPr>
          <a:xfrm>
            <a:off x="4744476" y="717206"/>
            <a:ext cx="2248469" cy="365712"/>
          </a:xfrm>
          <a:prstGeom prst="ellipse">
            <a:avLst/>
          </a:prstGeom>
          <a:solidFill>
            <a:srgbClr val="7F7F7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病患插卡作業</a:t>
            </a:r>
            <a:endParaRPr lang="en-US" altLang="zh-TW" sz="1400" b="0" i="0" u="none" strike="noStrike" cap="none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2" name="Google Shape;218;p30">
            <a:extLst>
              <a:ext uri="{FF2B5EF4-FFF2-40B4-BE49-F238E27FC236}">
                <a16:creationId xmlns:a16="http://schemas.microsoft.com/office/drawing/2014/main" id="{5C5DFF47-0805-4967-9FA6-FAE63E5DB8F9}"/>
              </a:ext>
            </a:extLst>
          </p:cNvPr>
          <p:cNvSpPr/>
          <p:nvPr/>
        </p:nvSpPr>
        <p:spPr>
          <a:xfrm>
            <a:off x="4782091" y="1608479"/>
            <a:ext cx="2114726" cy="325368"/>
          </a:xfrm>
          <a:prstGeom prst="ellipse">
            <a:avLst/>
          </a:prstGeom>
          <a:solidFill>
            <a:srgbClr val="7F7F7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lt1"/>
                </a:solidFill>
              </a:rPr>
              <a:t>綁定</a:t>
            </a:r>
            <a:endParaRPr dirty="0"/>
          </a:p>
        </p:txBody>
      </p:sp>
      <p:sp>
        <p:nvSpPr>
          <p:cNvPr id="63" name="Google Shape;220;p30">
            <a:extLst>
              <a:ext uri="{FF2B5EF4-FFF2-40B4-BE49-F238E27FC236}">
                <a16:creationId xmlns:a16="http://schemas.microsoft.com/office/drawing/2014/main" id="{D92868FD-F657-49A9-9A4E-B88B9AD7EE62}"/>
              </a:ext>
            </a:extLst>
          </p:cNvPr>
          <p:cNvSpPr/>
          <p:nvPr/>
        </p:nvSpPr>
        <p:spPr>
          <a:xfrm>
            <a:off x="4797979" y="2073693"/>
            <a:ext cx="2064485" cy="339730"/>
          </a:xfrm>
          <a:prstGeom prst="ellipse">
            <a:avLst/>
          </a:prstGeom>
          <a:solidFill>
            <a:srgbClr val="7F7F7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lt1"/>
                </a:solidFill>
              </a:rPr>
              <a:t>用戶登入</a:t>
            </a:r>
            <a:endParaRPr dirty="0"/>
          </a:p>
        </p:txBody>
      </p:sp>
      <p:cxnSp>
        <p:nvCxnSpPr>
          <p:cNvPr id="64" name="Google Shape;228;p30">
            <a:extLst>
              <a:ext uri="{FF2B5EF4-FFF2-40B4-BE49-F238E27FC236}">
                <a16:creationId xmlns:a16="http://schemas.microsoft.com/office/drawing/2014/main" id="{B999AF63-6F3F-4530-80B7-555F676E15C3}"/>
              </a:ext>
            </a:extLst>
          </p:cNvPr>
          <p:cNvCxnSpPr>
            <a:cxnSpLocks/>
          </p:cNvCxnSpPr>
          <p:nvPr/>
        </p:nvCxnSpPr>
        <p:spPr>
          <a:xfrm flipV="1">
            <a:off x="2267227" y="892868"/>
            <a:ext cx="2502346" cy="872583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228;p30">
            <a:extLst>
              <a:ext uri="{FF2B5EF4-FFF2-40B4-BE49-F238E27FC236}">
                <a16:creationId xmlns:a16="http://schemas.microsoft.com/office/drawing/2014/main" id="{97FC6644-5C0C-4CE6-867B-7C0BADCD267E}"/>
              </a:ext>
            </a:extLst>
          </p:cNvPr>
          <p:cNvCxnSpPr>
            <a:cxnSpLocks/>
          </p:cNvCxnSpPr>
          <p:nvPr/>
        </p:nvCxnSpPr>
        <p:spPr>
          <a:xfrm>
            <a:off x="2273895" y="1761477"/>
            <a:ext cx="2514028" cy="880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228;p30">
            <a:extLst>
              <a:ext uri="{FF2B5EF4-FFF2-40B4-BE49-F238E27FC236}">
                <a16:creationId xmlns:a16="http://schemas.microsoft.com/office/drawing/2014/main" id="{8FFF171F-9AE5-44F8-A528-A3326E87033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2289026" y="2243558"/>
            <a:ext cx="2508953" cy="192422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218;p30">
            <a:extLst>
              <a:ext uri="{FF2B5EF4-FFF2-40B4-BE49-F238E27FC236}">
                <a16:creationId xmlns:a16="http://schemas.microsoft.com/office/drawing/2014/main" id="{7267A3B7-2CBC-483B-8696-9A07621583DA}"/>
              </a:ext>
            </a:extLst>
          </p:cNvPr>
          <p:cNvSpPr/>
          <p:nvPr/>
        </p:nvSpPr>
        <p:spPr>
          <a:xfrm>
            <a:off x="6589054" y="1844914"/>
            <a:ext cx="2064485" cy="325368"/>
          </a:xfrm>
          <a:prstGeom prst="ellipse">
            <a:avLst/>
          </a:prstGeom>
          <a:solidFill>
            <a:srgbClr val="7F7F7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生理紀錄</a:t>
            </a:r>
            <a:endParaRPr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8" name="Google Shape;228;p30">
            <a:extLst>
              <a:ext uri="{FF2B5EF4-FFF2-40B4-BE49-F238E27FC236}">
                <a16:creationId xmlns:a16="http://schemas.microsoft.com/office/drawing/2014/main" id="{FC9FE60E-E8FD-4E9B-9E11-40E8085E935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2250085" y="1763963"/>
            <a:ext cx="4338969" cy="243635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236;p30">
            <a:extLst>
              <a:ext uri="{FF2B5EF4-FFF2-40B4-BE49-F238E27FC236}">
                <a16:creationId xmlns:a16="http://schemas.microsoft.com/office/drawing/2014/main" id="{1F566EB5-6E21-4404-A260-7D45B5E20950}"/>
              </a:ext>
            </a:extLst>
          </p:cNvPr>
          <p:cNvSpPr/>
          <p:nvPr/>
        </p:nvSpPr>
        <p:spPr>
          <a:xfrm>
            <a:off x="4755169" y="4416435"/>
            <a:ext cx="2064484" cy="438158"/>
          </a:xfrm>
          <a:prstGeom prst="ellipse">
            <a:avLst/>
          </a:prstGeom>
          <a:solidFill>
            <a:srgbClr val="7F7F7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醫師登入</a:t>
            </a:r>
            <a:endParaRPr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Google Shape;243;p30">
            <a:extLst>
              <a:ext uri="{FF2B5EF4-FFF2-40B4-BE49-F238E27FC236}">
                <a16:creationId xmlns:a16="http://schemas.microsoft.com/office/drawing/2014/main" id="{7F76D5FC-35E1-4EC7-91C2-115C18356B7E}"/>
              </a:ext>
            </a:extLst>
          </p:cNvPr>
          <p:cNvSpPr/>
          <p:nvPr/>
        </p:nvSpPr>
        <p:spPr>
          <a:xfrm rot="2043137">
            <a:off x="6282962" y="2139859"/>
            <a:ext cx="684370" cy="776161"/>
          </a:xfrm>
          <a:prstGeom prst="arc">
            <a:avLst>
              <a:gd name="adj1" fmla="val 16200000"/>
              <a:gd name="adj2" fmla="val 0"/>
            </a:avLst>
          </a:prstGeom>
          <a:noFill/>
          <a:ln w="41275" cap="flat" cmpd="sng">
            <a:solidFill>
              <a:srgbClr val="C4E0B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50;p30">
            <a:extLst>
              <a:ext uri="{FF2B5EF4-FFF2-40B4-BE49-F238E27FC236}">
                <a16:creationId xmlns:a16="http://schemas.microsoft.com/office/drawing/2014/main" id="{C45FB7C8-69B5-409E-A9A9-2ABE7747BB93}"/>
              </a:ext>
            </a:extLst>
          </p:cNvPr>
          <p:cNvSpPr/>
          <p:nvPr/>
        </p:nvSpPr>
        <p:spPr>
          <a:xfrm>
            <a:off x="6808961" y="2208884"/>
            <a:ext cx="218444" cy="210105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C4E0B2"/>
          </a:solidFill>
          <a:ln w="25400" cap="flat" cmpd="sng">
            <a:solidFill>
              <a:srgbClr val="C4E0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43;p30">
            <a:extLst>
              <a:ext uri="{FF2B5EF4-FFF2-40B4-BE49-F238E27FC236}">
                <a16:creationId xmlns:a16="http://schemas.microsoft.com/office/drawing/2014/main" id="{67DC9840-A5D2-4063-A411-ED7794BC5C7A}"/>
              </a:ext>
            </a:extLst>
          </p:cNvPr>
          <p:cNvSpPr/>
          <p:nvPr/>
        </p:nvSpPr>
        <p:spPr>
          <a:xfrm rot="2043137">
            <a:off x="6302193" y="2244840"/>
            <a:ext cx="662690" cy="1258448"/>
          </a:xfrm>
          <a:prstGeom prst="arc">
            <a:avLst>
              <a:gd name="adj1" fmla="val 16200000"/>
              <a:gd name="adj2" fmla="val 0"/>
            </a:avLst>
          </a:prstGeom>
          <a:noFill/>
          <a:ln w="41275" cap="flat" cmpd="sng">
            <a:solidFill>
              <a:srgbClr val="C4E0B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235;p30">
            <a:extLst>
              <a:ext uri="{FF2B5EF4-FFF2-40B4-BE49-F238E27FC236}">
                <a16:creationId xmlns:a16="http://schemas.microsoft.com/office/drawing/2014/main" id="{85A32760-9841-4573-A979-38A57040DC15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6819653" y="4635514"/>
            <a:ext cx="2551884" cy="552068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250;p30">
            <a:extLst>
              <a:ext uri="{FF2B5EF4-FFF2-40B4-BE49-F238E27FC236}">
                <a16:creationId xmlns:a16="http://schemas.microsoft.com/office/drawing/2014/main" id="{3CEAD6C9-4FC7-49C1-BF5A-C9510F451A30}"/>
              </a:ext>
            </a:extLst>
          </p:cNvPr>
          <p:cNvSpPr/>
          <p:nvPr/>
        </p:nvSpPr>
        <p:spPr>
          <a:xfrm rot="823043">
            <a:off x="6777985" y="4667320"/>
            <a:ext cx="249420" cy="211154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C4E0B2"/>
          </a:solidFill>
          <a:ln w="25400" cap="flat" cmpd="sng">
            <a:solidFill>
              <a:srgbClr val="C4E0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43;p30">
            <a:extLst>
              <a:ext uri="{FF2B5EF4-FFF2-40B4-BE49-F238E27FC236}">
                <a16:creationId xmlns:a16="http://schemas.microsoft.com/office/drawing/2014/main" id="{490B8858-34D9-49EE-8A12-B159360536E9}"/>
              </a:ext>
            </a:extLst>
          </p:cNvPr>
          <p:cNvSpPr/>
          <p:nvPr/>
        </p:nvSpPr>
        <p:spPr>
          <a:xfrm rot="1953997">
            <a:off x="6152302" y="4676721"/>
            <a:ext cx="763875" cy="1613681"/>
          </a:xfrm>
          <a:prstGeom prst="arc">
            <a:avLst>
              <a:gd name="adj1" fmla="val 16200000"/>
              <a:gd name="adj2" fmla="val 0"/>
            </a:avLst>
          </a:prstGeom>
          <a:noFill/>
          <a:ln w="41275" cap="flat" cmpd="sng">
            <a:solidFill>
              <a:srgbClr val="C4E0B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43;p30">
            <a:extLst>
              <a:ext uri="{FF2B5EF4-FFF2-40B4-BE49-F238E27FC236}">
                <a16:creationId xmlns:a16="http://schemas.microsoft.com/office/drawing/2014/main" id="{D31BF19B-9AAF-4200-9D4A-23758CF868BE}"/>
              </a:ext>
            </a:extLst>
          </p:cNvPr>
          <p:cNvSpPr/>
          <p:nvPr/>
        </p:nvSpPr>
        <p:spPr>
          <a:xfrm rot="3174512">
            <a:off x="5056467" y="4319268"/>
            <a:ext cx="2152841" cy="1965082"/>
          </a:xfrm>
          <a:prstGeom prst="arc">
            <a:avLst>
              <a:gd name="adj1" fmla="val 16973075"/>
              <a:gd name="adj2" fmla="val 21430738"/>
            </a:avLst>
          </a:prstGeom>
          <a:noFill/>
          <a:ln w="41275" cap="flat" cmpd="sng">
            <a:solidFill>
              <a:srgbClr val="C4E0B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43;p30">
            <a:extLst>
              <a:ext uri="{FF2B5EF4-FFF2-40B4-BE49-F238E27FC236}">
                <a16:creationId xmlns:a16="http://schemas.microsoft.com/office/drawing/2014/main" id="{B3A1D483-BDE0-4B87-9E00-1C0D591CD54B}"/>
              </a:ext>
            </a:extLst>
          </p:cNvPr>
          <p:cNvSpPr/>
          <p:nvPr/>
        </p:nvSpPr>
        <p:spPr>
          <a:xfrm rot="2043137">
            <a:off x="6430392" y="416867"/>
            <a:ext cx="582012" cy="738582"/>
          </a:xfrm>
          <a:prstGeom prst="arc">
            <a:avLst>
              <a:gd name="adj1" fmla="val 16200000"/>
              <a:gd name="adj2" fmla="val 0"/>
            </a:avLst>
          </a:prstGeom>
          <a:noFill/>
          <a:ln w="41275" cap="flat" cmpd="sng">
            <a:solidFill>
              <a:srgbClr val="C4E0B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250;p30">
            <a:extLst>
              <a:ext uri="{FF2B5EF4-FFF2-40B4-BE49-F238E27FC236}">
                <a16:creationId xmlns:a16="http://schemas.microsoft.com/office/drawing/2014/main" id="{22CEA00C-3034-4DC9-B78F-99FE5AC2B368}"/>
              </a:ext>
            </a:extLst>
          </p:cNvPr>
          <p:cNvSpPr/>
          <p:nvPr/>
        </p:nvSpPr>
        <p:spPr>
          <a:xfrm rot="18840589">
            <a:off x="6905713" y="841846"/>
            <a:ext cx="149008" cy="16219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C4E0B2"/>
          </a:solidFill>
          <a:ln w="25400" cap="flat" cmpd="sng">
            <a:solidFill>
              <a:srgbClr val="C4E0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243;p30">
            <a:extLst>
              <a:ext uri="{FF2B5EF4-FFF2-40B4-BE49-F238E27FC236}">
                <a16:creationId xmlns:a16="http://schemas.microsoft.com/office/drawing/2014/main" id="{1A2A3387-E9B5-4AE3-A804-DD19D9D9DAC6}"/>
              </a:ext>
            </a:extLst>
          </p:cNvPr>
          <p:cNvSpPr/>
          <p:nvPr/>
        </p:nvSpPr>
        <p:spPr>
          <a:xfrm rot="2043137">
            <a:off x="6381799" y="890276"/>
            <a:ext cx="601188" cy="690503"/>
          </a:xfrm>
          <a:prstGeom prst="arc">
            <a:avLst>
              <a:gd name="adj1" fmla="val 16200000"/>
              <a:gd name="adj2" fmla="val 0"/>
            </a:avLst>
          </a:prstGeom>
          <a:noFill/>
          <a:ln w="41275" cap="flat" cmpd="sng">
            <a:solidFill>
              <a:srgbClr val="C4E0B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245;p30">
            <a:extLst>
              <a:ext uri="{FF2B5EF4-FFF2-40B4-BE49-F238E27FC236}">
                <a16:creationId xmlns:a16="http://schemas.microsoft.com/office/drawing/2014/main" id="{21FB2EB0-FC91-4BC5-A9DD-A391D6243F86}"/>
              </a:ext>
            </a:extLst>
          </p:cNvPr>
          <p:cNvSpPr txBox="1"/>
          <p:nvPr/>
        </p:nvSpPr>
        <p:spPr>
          <a:xfrm>
            <a:off x="6943806" y="1267475"/>
            <a:ext cx="10219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0" i="0" u="none" strike="noStrike" cap="none" dirty="0">
                <a:solidFill>
                  <a:srgbClr val="C4E0B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&lt;&lt;Include&gt;&gt;</a:t>
            </a:r>
            <a:endParaRPr sz="1000" b="0" i="0" u="none" strike="noStrike" cap="none" dirty="0">
              <a:solidFill>
                <a:srgbClr val="C4E0B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" name="Google Shape;245;p30">
            <a:extLst>
              <a:ext uri="{FF2B5EF4-FFF2-40B4-BE49-F238E27FC236}">
                <a16:creationId xmlns:a16="http://schemas.microsoft.com/office/drawing/2014/main" id="{B1B64029-51DB-4018-A4CF-63568CF98203}"/>
              </a:ext>
            </a:extLst>
          </p:cNvPr>
          <p:cNvSpPr txBox="1"/>
          <p:nvPr/>
        </p:nvSpPr>
        <p:spPr>
          <a:xfrm>
            <a:off x="7027405" y="551356"/>
            <a:ext cx="10219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0" i="0" u="none" strike="noStrike" cap="none" dirty="0">
                <a:solidFill>
                  <a:srgbClr val="C4E0B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&lt;&lt;Include&gt;&gt;</a:t>
            </a:r>
            <a:endParaRPr sz="1000" b="0" i="0" u="none" strike="noStrike" cap="none" dirty="0">
              <a:solidFill>
                <a:srgbClr val="C4E0B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" name="Google Shape;243;p30">
            <a:extLst>
              <a:ext uri="{FF2B5EF4-FFF2-40B4-BE49-F238E27FC236}">
                <a16:creationId xmlns:a16="http://schemas.microsoft.com/office/drawing/2014/main" id="{044FCDE9-F1D7-4806-A629-F8430E05D1D4}"/>
              </a:ext>
            </a:extLst>
          </p:cNvPr>
          <p:cNvSpPr/>
          <p:nvPr/>
        </p:nvSpPr>
        <p:spPr>
          <a:xfrm rot="744631">
            <a:off x="5724916" y="905685"/>
            <a:ext cx="2428703" cy="1434973"/>
          </a:xfrm>
          <a:prstGeom prst="arc">
            <a:avLst>
              <a:gd name="adj1" fmla="val 16200000"/>
              <a:gd name="adj2" fmla="val 0"/>
            </a:avLst>
          </a:prstGeom>
          <a:noFill/>
          <a:ln w="41275" cap="flat" cmpd="sng">
            <a:solidFill>
              <a:srgbClr val="C4E0B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245;p30">
            <a:extLst>
              <a:ext uri="{FF2B5EF4-FFF2-40B4-BE49-F238E27FC236}">
                <a16:creationId xmlns:a16="http://schemas.microsoft.com/office/drawing/2014/main" id="{9499C58C-2FAA-4DFA-B34B-53A61A6E9C5D}"/>
              </a:ext>
            </a:extLst>
          </p:cNvPr>
          <p:cNvSpPr txBox="1"/>
          <p:nvPr/>
        </p:nvSpPr>
        <p:spPr>
          <a:xfrm>
            <a:off x="7558377" y="854837"/>
            <a:ext cx="10219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0" i="0" u="none" strike="noStrike" cap="none" dirty="0">
                <a:solidFill>
                  <a:srgbClr val="C4E0B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&lt;&lt;Include&gt;&gt;</a:t>
            </a:r>
            <a:endParaRPr sz="1000" b="0" i="0" u="none" strike="noStrike" cap="none" dirty="0">
              <a:solidFill>
                <a:srgbClr val="C4E0B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4923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B846EBB1-96F5-4AF0-B6E6-07B595C11C5E}"/>
              </a:ext>
            </a:extLst>
          </p:cNvPr>
          <p:cNvGrpSpPr/>
          <p:nvPr/>
        </p:nvGrpSpPr>
        <p:grpSpPr>
          <a:xfrm>
            <a:off x="1119605" y="1883663"/>
            <a:ext cx="3310128" cy="3090672"/>
            <a:chOff x="625829" y="1883663"/>
            <a:chExt cx="3310128" cy="3090672"/>
          </a:xfrm>
          <a:solidFill>
            <a:srgbClr val="37816E"/>
          </a:solidFill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724D6A20-C860-4A6D-89FF-A3E41DE55914}"/>
                </a:ext>
              </a:extLst>
            </p:cNvPr>
            <p:cNvSpPr/>
            <p:nvPr/>
          </p:nvSpPr>
          <p:spPr>
            <a:xfrm>
              <a:off x="625829" y="1883663"/>
              <a:ext cx="3310128" cy="30906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A3FB843-F8A7-404B-A96C-23ACF043CD80}"/>
                </a:ext>
              </a:extLst>
            </p:cNvPr>
            <p:cNvSpPr/>
            <p:nvPr/>
          </p:nvSpPr>
          <p:spPr>
            <a:xfrm>
              <a:off x="2188527" y="2967334"/>
              <a:ext cx="184731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zh-TW" altLang="en-US" sz="5400" b="1" cap="none" spc="0" dirty="0"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094E9DA-92A7-47DB-A540-A786638E0998}"/>
              </a:ext>
            </a:extLst>
          </p:cNvPr>
          <p:cNvSpPr/>
          <p:nvPr/>
        </p:nvSpPr>
        <p:spPr>
          <a:xfrm>
            <a:off x="1989838" y="296733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5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1274F2B5-99F1-4BC1-B87F-55897E83F7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923268"/>
              </p:ext>
            </p:extLst>
          </p:nvPr>
        </p:nvGraphicFramePr>
        <p:xfrm>
          <a:off x="4064000" y="263469"/>
          <a:ext cx="8128000" cy="6331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2A414F6D-3FFD-43B1-9632-32357B234114}"/>
              </a:ext>
            </a:extLst>
          </p:cNvPr>
          <p:cNvSpPr txBox="1"/>
          <p:nvPr/>
        </p:nvSpPr>
        <p:spPr>
          <a:xfrm>
            <a:off x="5480171" y="636494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DFB08D5-7A01-44F3-BD28-AA6EA39C678D}"/>
              </a:ext>
            </a:extLst>
          </p:cNvPr>
          <p:cNvSpPr txBox="1"/>
          <p:nvPr/>
        </p:nvSpPr>
        <p:spPr>
          <a:xfrm>
            <a:off x="5480171" y="2319806"/>
            <a:ext cx="4709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F11512B-2AFB-4720-8DAC-1A30E14810D7}"/>
              </a:ext>
            </a:extLst>
          </p:cNvPr>
          <p:cNvSpPr txBox="1"/>
          <p:nvPr/>
        </p:nvSpPr>
        <p:spPr>
          <a:xfrm>
            <a:off x="5456414" y="4003118"/>
            <a:ext cx="4947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F9E9E39-F79C-46C9-9CF9-8B50DAE8A02B}"/>
              </a:ext>
            </a:extLst>
          </p:cNvPr>
          <p:cNvSpPr txBox="1"/>
          <p:nvPr/>
        </p:nvSpPr>
        <p:spPr>
          <a:xfrm>
            <a:off x="5456414" y="5686430"/>
            <a:ext cx="429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572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29D17E8E-ECAE-4309-9C9C-0501F9A0C2D7}"/>
              </a:ext>
            </a:extLst>
          </p:cNvPr>
          <p:cNvSpPr txBox="1"/>
          <p:nvPr/>
        </p:nvSpPr>
        <p:spPr>
          <a:xfrm>
            <a:off x="2581275" y="3096905"/>
            <a:ext cx="6762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屬性方法與關聯</a:t>
            </a:r>
          </a:p>
        </p:txBody>
      </p:sp>
    </p:spTree>
    <p:extLst>
      <p:ext uri="{BB962C8B-B14F-4D97-AF65-F5344CB8AC3E}">
        <p14:creationId xmlns:p14="http://schemas.microsoft.com/office/powerpoint/2010/main" val="1648747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1;p30">
            <a:extLst>
              <a:ext uri="{FF2B5EF4-FFF2-40B4-BE49-F238E27FC236}">
                <a16:creationId xmlns:a16="http://schemas.microsoft.com/office/drawing/2014/main" id="{82DF03B8-2706-4763-9985-E17A6CE095DA}"/>
              </a:ext>
            </a:extLst>
          </p:cNvPr>
          <p:cNvSpPr/>
          <p:nvPr/>
        </p:nvSpPr>
        <p:spPr>
          <a:xfrm>
            <a:off x="2" y="9144"/>
            <a:ext cx="10519574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8FF646D5-582B-45BF-BB77-F951AEAE5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16762"/>
              </p:ext>
            </p:extLst>
          </p:nvPr>
        </p:nvGraphicFramePr>
        <p:xfrm>
          <a:off x="923925" y="1509798"/>
          <a:ext cx="10344150" cy="4441719"/>
        </p:xfrm>
        <a:graphic>
          <a:graphicData uri="http://schemas.openxmlformats.org/drawingml/2006/table">
            <a:tbl>
              <a:tblPr firstRow="1" bandRow="1"/>
              <a:tblGrid>
                <a:gridCol w="2114909">
                  <a:extLst>
                    <a:ext uri="{9D8B030D-6E8A-4147-A177-3AD203B41FA5}">
                      <a16:colId xmlns:a16="http://schemas.microsoft.com/office/drawing/2014/main" val="3423995770"/>
                    </a:ext>
                  </a:extLst>
                </a:gridCol>
                <a:gridCol w="3474793">
                  <a:extLst>
                    <a:ext uri="{9D8B030D-6E8A-4147-A177-3AD203B41FA5}">
                      <a16:colId xmlns:a16="http://schemas.microsoft.com/office/drawing/2014/main" val="2534506605"/>
                    </a:ext>
                  </a:extLst>
                </a:gridCol>
                <a:gridCol w="4754448">
                  <a:extLst>
                    <a:ext uri="{9D8B030D-6E8A-4147-A177-3AD203B41FA5}">
                      <a16:colId xmlns:a16="http://schemas.microsoft.com/office/drawing/2014/main" val="304567718"/>
                    </a:ext>
                  </a:extLst>
                </a:gridCol>
              </a:tblGrid>
              <a:tr h="36611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20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使用案例名稱</a:t>
                      </a: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800" b="1" u="none" strike="noStrike" cap="none" dirty="0">
                          <a:solidFill>
                            <a:schemeClr val="bg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智能機器人陪伴作業</a:t>
                      </a: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endParaRPr lang="zh-TW" altLang="en-US"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238124"/>
                  </a:ext>
                </a:extLst>
              </a:tr>
              <a:tr h="38785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主要成功情節</a:t>
                      </a:r>
                      <a:endParaRPr lang="en-US" altLang="zh-TW" sz="20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參與者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</a:t>
                      </a: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055928"/>
                  </a:ext>
                </a:extLst>
              </a:tr>
              <a:tr h="33794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ClrTx/>
                        <a:buFont typeface="+mj-lt"/>
                        <a:buAutoNum type="arabicPeriod"/>
                      </a:pP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走至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機器人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面前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病患說出需要量測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病患插入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</a:t>
                      </a:r>
                      <a:endParaRPr lang="en-US" altLang="zh-TW" sz="18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病患進行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量測功能</a:t>
                      </a:r>
                      <a:endParaRPr lang="en-US" altLang="zh-TW" sz="18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病患拔除健保卡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確認今日量測完整性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 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機器人與病患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互動</a:t>
                      </a:r>
                      <a:endParaRPr lang="en-US" altLang="zh-TW" sz="18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機器人帶領病患進行量測作業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2.1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機器人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提醒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病患插入健保卡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讀取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利用健保卡資訊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endParaRPr lang="en-US" altLang="zh-TW" sz="18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3.3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機器人說出量測系統已啟動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800" b="1" u="none" strike="noStrike" cap="none" dirty="0">
                          <a:solidFill>
                            <a:srgbClr val="FF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接收指標數據</a:t>
                      </a:r>
                      <a:endParaRPr lang="en-US" altLang="zh-TW" sz="1800" b="1" u="none" strike="noStrike" cap="none" dirty="0">
                        <a:solidFill>
                          <a:srgbClr val="FF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4.2</a:t>
                      </a: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機器人及時</a:t>
                      </a:r>
                      <a:r>
                        <a:rPr lang="zh-TW" altLang="en-US" sz="1800" b="1" u="none" strike="noStrike" cap="none" dirty="0">
                          <a:solidFill>
                            <a:srgbClr val="FF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給予建議</a:t>
                      </a: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並提醒</a:t>
                      </a:r>
                      <a:r>
                        <a:rPr lang="zh-TW" altLang="en-US" sz="1800" b="1" u="none" strike="noStrike" cap="none" dirty="0">
                          <a:solidFill>
                            <a:srgbClr val="FF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注意事項</a:t>
                      </a:r>
                      <a:endParaRPr lang="en-US" altLang="zh-TW" sz="1800" b="1" u="none" strike="noStrike" cap="none" dirty="0">
                        <a:solidFill>
                          <a:srgbClr val="FF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4.3</a:t>
                      </a: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機器人帶領病患進行尚未完成的量測</a:t>
                      </a:r>
                      <a:endParaRPr lang="en-US" altLang="zh-TW"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5.1</a:t>
                      </a: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機器人說出量測完畢</a:t>
                      </a:r>
                      <a:endParaRPr lang="en-US" altLang="zh-TW"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5.2</a:t>
                      </a: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機器人提醒病患吃藥</a:t>
                      </a:r>
                      <a:endParaRPr lang="en-US" altLang="zh-TW"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u="none" strike="noStrike" cap="none" dirty="0">
                          <a:latin typeface="Microsoft JhengHei"/>
                          <a:ea typeface="Microsoft JhengHei"/>
                          <a:sym typeface="Microsoft JhengHei"/>
                        </a:rPr>
                        <a:t>6.1</a:t>
                      </a: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sym typeface="Microsoft JhengHei"/>
                        </a:rPr>
                        <a:t> 在</a:t>
                      </a:r>
                      <a:r>
                        <a:rPr lang="zh-TW" altLang="en-US" sz="1800" b="1" u="none" strike="noStrike" cap="none" dirty="0">
                          <a:solidFill>
                            <a:srgbClr val="FF0000"/>
                          </a:solidFill>
                          <a:latin typeface="Microsoft JhengHei"/>
                          <a:ea typeface="Microsoft JhengHei"/>
                          <a:sym typeface="Microsoft JhengHei"/>
                        </a:rPr>
                        <a:t>網頁</a:t>
                      </a: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sym typeface="Microsoft JhengHei"/>
                        </a:rPr>
                        <a:t>顯示今日</a:t>
                      </a:r>
                      <a:r>
                        <a:rPr lang="zh-TW" altLang="en-US" sz="1800" b="1" u="none" strike="noStrike" cap="none" dirty="0">
                          <a:solidFill>
                            <a:srgbClr val="FF0000"/>
                          </a:solidFill>
                          <a:latin typeface="Microsoft JhengHei"/>
                          <a:ea typeface="Microsoft JhengHei"/>
                          <a:sym typeface="Microsoft JhengHei"/>
                        </a:rPr>
                        <a:t>量測結果</a:t>
                      </a:r>
                      <a:endParaRPr lang="en-US" altLang="zh-TW" sz="1800" b="1" u="none" strike="noStrike" cap="none" dirty="0">
                        <a:solidFill>
                          <a:srgbClr val="FF0000"/>
                        </a:solidFill>
                        <a:latin typeface="Microsoft JhengHei"/>
                        <a:ea typeface="Microsoft JhengHei"/>
                        <a:sym typeface="Microsoft JhengHei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u="none" strike="noStrike" cap="none" dirty="0">
                          <a:latin typeface="Microsoft JhengHei"/>
                          <a:ea typeface="Microsoft JhengHei"/>
                          <a:sym typeface="Microsoft JhengHei"/>
                        </a:rPr>
                        <a:t>6.2</a:t>
                      </a: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sym typeface="Microsoft JhengHei"/>
                        </a:rPr>
                        <a:t> 顯示今日量測結果的注意事項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213086"/>
                  </a:ext>
                </a:extLst>
              </a:tr>
            </a:tbl>
          </a:graphicData>
        </a:graphic>
      </p:graphicFrame>
      <p:sp>
        <p:nvSpPr>
          <p:cNvPr id="85" name="文字方塊 84">
            <a:extLst>
              <a:ext uri="{FF2B5EF4-FFF2-40B4-BE49-F238E27FC236}">
                <a16:creationId xmlns:a16="http://schemas.microsoft.com/office/drawing/2014/main" id="{484DEEDA-A8E3-4F56-9E6B-4B70DDA543E4}"/>
              </a:ext>
            </a:extLst>
          </p:cNvPr>
          <p:cNvSpPr txBox="1"/>
          <p:nvPr/>
        </p:nvSpPr>
        <p:spPr>
          <a:xfrm>
            <a:off x="134798" y="0"/>
            <a:ext cx="10819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智能機器人陪伴作業</a:t>
            </a:r>
            <a:r>
              <a:rPr lang="en-US" altLang="zh-TW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主要成功情節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2210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EB03CA7-F185-417F-9D91-4D37B4FDB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57867"/>
              </p:ext>
            </p:extLst>
          </p:nvPr>
        </p:nvGraphicFramePr>
        <p:xfrm>
          <a:off x="303230" y="1421820"/>
          <a:ext cx="11585540" cy="458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91692">
                  <a:extLst>
                    <a:ext uri="{9D8B030D-6E8A-4147-A177-3AD203B41FA5}">
                      <a16:colId xmlns:a16="http://schemas.microsoft.com/office/drawing/2014/main" val="2758974376"/>
                    </a:ext>
                  </a:extLst>
                </a:gridCol>
                <a:gridCol w="2323462">
                  <a:extLst>
                    <a:ext uri="{9D8B030D-6E8A-4147-A177-3AD203B41FA5}">
                      <a16:colId xmlns:a16="http://schemas.microsoft.com/office/drawing/2014/main" val="2750342202"/>
                    </a:ext>
                  </a:extLst>
                </a:gridCol>
                <a:gridCol w="2323462">
                  <a:extLst>
                    <a:ext uri="{9D8B030D-6E8A-4147-A177-3AD203B41FA5}">
                      <a16:colId xmlns:a16="http://schemas.microsoft.com/office/drawing/2014/main" val="3055882747"/>
                    </a:ext>
                  </a:extLst>
                </a:gridCol>
                <a:gridCol w="2323462">
                  <a:extLst>
                    <a:ext uri="{9D8B030D-6E8A-4147-A177-3AD203B41FA5}">
                      <a16:colId xmlns:a16="http://schemas.microsoft.com/office/drawing/2014/main" val="1383797389"/>
                    </a:ext>
                  </a:extLst>
                </a:gridCol>
                <a:gridCol w="2323462">
                  <a:extLst>
                    <a:ext uri="{9D8B030D-6E8A-4147-A177-3AD203B41FA5}">
                      <a16:colId xmlns:a16="http://schemas.microsoft.com/office/drawing/2014/main" val="1301608976"/>
                    </a:ext>
                  </a:extLst>
                </a:gridCol>
              </a:tblGrid>
              <a:tr h="504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solidFill>
                            <a:schemeClr val="bg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概念類別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b="1" u="none" strike="noStrike" cap="none" dirty="0">
                          <a:solidFill>
                            <a:schemeClr val="bg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病患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機器人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</a:t>
                      </a:r>
                      <a:endParaRPr sz="24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&lt;&lt;Interface&gt;&gt;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網頁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75459"/>
                  </a:ext>
                </a:extLst>
              </a:tr>
              <a:tr h="19719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屬性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Microsoft JhengHei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帳戶</a:t>
                      </a: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zh-TW" altLang="en-US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出生年月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圖形表格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健康建議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35842"/>
                  </a:ext>
                </a:extLst>
              </a:tr>
              <a:tr h="19719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方法</a:t>
                      </a:r>
                      <a:endParaRPr lang="en-US" altLang="zh-TW" sz="2000" b="1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Microsoft JhengHei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健保卡插入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量測數據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互動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提醒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接收指標數據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給予建議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注意事項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量測結果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1606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CA79BF6-5E41-468F-AE09-F73790632327}"/>
              </a:ext>
            </a:extLst>
          </p:cNvPr>
          <p:cNvSpPr txBox="1"/>
          <p:nvPr/>
        </p:nvSpPr>
        <p:spPr>
          <a:xfrm>
            <a:off x="134799" y="0"/>
            <a:ext cx="356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屬性</a:t>
            </a:r>
            <a:r>
              <a:rPr lang="en-US" altLang="zh-TW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&amp;</a:t>
            </a:r>
            <a:r>
              <a:rPr lang="zh-TW" altLang="en-US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方法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05486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793FA5A-DE70-48A0-98A9-412F39FD1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8070"/>
              </p:ext>
            </p:extLst>
          </p:nvPr>
        </p:nvGraphicFramePr>
        <p:xfrm>
          <a:off x="5360412" y="57494"/>
          <a:ext cx="1958679" cy="24998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58679">
                  <a:extLst>
                    <a:ext uri="{9D8B030D-6E8A-4147-A177-3AD203B41FA5}">
                      <a16:colId xmlns:a16="http://schemas.microsoft.com/office/drawing/2014/main" val="2278711385"/>
                    </a:ext>
                  </a:extLst>
                </a:gridCol>
              </a:tblGrid>
              <a:tr h="755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b="1" u="none" strike="noStrike" cap="none" dirty="0">
                          <a:solidFill>
                            <a:schemeClr val="bg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病患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817230"/>
                  </a:ext>
                </a:extLst>
              </a:tr>
              <a:tr h="738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帳戶</a:t>
                      </a: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649028"/>
                  </a:ext>
                </a:extLst>
              </a:tr>
              <a:tr h="93135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健保卡插入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數據測量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2170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0605D2F-E12B-4879-9B1D-FAD04C095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15853"/>
              </p:ext>
            </p:extLst>
          </p:nvPr>
        </p:nvGraphicFramePr>
        <p:xfrm>
          <a:off x="710641" y="1876078"/>
          <a:ext cx="1958679" cy="3218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58679">
                  <a:extLst>
                    <a:ext uri="{9D8B030D-6E8A-4147-A177-3AD203B41FA5}">
                      <a16:colId xmlns:a16="http://schemas.microsoft.com/office/drawing/2014/main" val="2097506105"/>
                    </a:ext>
                  </a:extLst>
                </a:gridCol>
              </a:tblGrid>
              <a:tr h="4444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</a:t>
                      </a:r>
                      <a:endParaRPr sz="24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2289"/>
                  </a:ext>
                </a:extLst>
              </a:tr>
              <a:tr h="13804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出生年月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409430"/>
                  </a:ext>
                </a:extLst>
              </a:tr>
              <a:tr h="13804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72582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1BAB7B-A4F2-4EDE-BF44-7B281D390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26858"/>
              </p:ext>
            </p:extLst>
          </p:nvPr>
        </p:nvGraphicFramePr>
        <p:xfrm>
          <a:off x="5364205" y="3909766"/>
          <a:ext cx="1958679" cy="2803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58679">
                  <a:extLst>
                    <a:ext uri="{9D8B030D-6E8A-4147-A177-3AD203B41FA5}">
                      <a16:colId xmlns:a16="http://schemas.microsoft.com/office/drawing/2014/main" val="2070575904"/>
                    </a:ext>
                  </a:extLst>
                </a:gridCol>
              </a:tblGrid>
              <a:tr h="454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機器人</a:t>
                      </a:r>
                      <a:endParaRPr sz="24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07516"/>
                  </a:ext>
                </a:extLst>
              </a:tr>
              <a:tr h="10360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74122"/>
                  </a:ext>
                </a:extLst>
              </a:tr>
              <a:tr h="13019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互動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提醒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接收指標數據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給予建議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9046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7A41C3A-2F5E-4418-8609-12E53CFDF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04159"/>
              </p:ext>
            </p:extLst>
          </p:nvPr>
        </p:nvGraphicFramePr>
        <p:xfrm>
          <a:off x="9590144" y="1827701"/>
          <a:ext cx="1958679" cy="28025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58679">
                  <a:extLst>
                    <a:ext uri="{9D8B030D-6E8A-4147-A177-3AD203B41FA5}">
                      <a16:colId xmlns:a16="http://schemas.microsoft.com/office/drawing/2014/main" val="2245451638"/>
                    </a:ext>
                  </a:extLst>
                </a:gridCol>
              </a:tblGrid>
              <a:tr h="458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網頁</a:t>
                      </a:r>
                      <a:endParaRPr sz="24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521757"/>
                  </a:ext>
                </a:extLst>
              </a:tr>
              <a:tr h="11318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圖形表格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健康建議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50695"/>
                  </a:ext>
                </a:extLst>
              </a:tr>
              <a:tr h="12119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注意事項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量測結果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24316"/>
                  </a:ext>
                </a:extLst>
              </a:tr>
            </a:tbl>
          </a:graphicData>
        </a:graphic>
      </p:graphicFrame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34E84206-A3BF-418D-92AA-02449806A04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665457" y="3231679"/>
            <a:ext cx="1352380" cy="3793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BB3028B-D695-4D56-8EE1-46215A47B2F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669320" y="3485085"/>
            <a:ext cx="2694885" cy="182663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AA1E4B-BB5F-466C-A8B8-C4FB38320909}"/>
              </a:ext>
            </a:extLst>
          </p:cNvPr>
          <p:cNvSpPr txBox="1"/>
          <p:nvPr/>
        </p:nvSpPr>
        <p:spPr>
          <a:xfrm>
            <a:off x="2758046" y="3794734"/>
            <a:ext cx="708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1..*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822FE98-1D2D-46D0-ADC0-94600981DC48}"/>
              </a:ext>
            </a:extLst>
          </p:cNvPr>
          <p:cNvSpPr txBox="1"/>
          <p:nvPr/>
        </p:nvSpPr>
        <p:spPr>
          <a:xfrm>
            <a:off x="4845051" y="5111661"/>
            <a:ext cx="430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298E8F-D49C-4E5B-94CA-B729C41464F9}"/>
              </a:ext>
            </a:extLst>
          </p:cNvPr>
          <p:cNvSpPr txBox="1"/>
          <p:nvPr/>
        </p:nvSpPr>
        <p:spPr>
          <a:xfrm>
            <a:off x="3898372" y="3959963"/>
            <a:ext cx="708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傳送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8EF3C55-695B-4D2E-9D36-0E456E0F46D2}"/>
              </a:ext>
            </a:extLst>
          </p:cNvPr>
          <p:cNvSpPr txBox="1"/>
          <p:nvPr/>
        </p:nvSpPr>
        <p:spPr>
          <a:xfrm>
            <a:off x="6384130" y="2557385"/>
            <a:ext cx="626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1..*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0AA2836-14EF-46C8-8B95-2F00F8F45F9F}"/>
              </a:ext>
            </a:extLst>
          </p:cNvPr>
          <p:cNvSpPr txBox="1"/>
          <p:nvPr/>
        </p:nvSpPr>
        <p:spPr>
          <a:xfrm>
            <a:off x="6384130" y="3509655"/>
            <a:ext cx="2676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C136277-9D33-438C-9149-3B85D94F2484}"/>
              </a:ext>
            </a:extLst>
          </p:cNvPr>
          <p:cNvSpPr txBox="1"/>
          <p:nvPr/>
        </p:nvSpPr>
        <p:spPr>
          <a:xfrm>
            <a:off x="6370955" y="3119094"/>
            <a:ext cx="773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傳送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191B3D5-EB1D-49B6-8337-32713B5B7AC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319091" y="1307440"/>
            <a:ext cx="2271053" cy="19215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E708FE-F79D-4857-B6C1-2E30B21C97B2}"/>
              </a:ext>
            </a:extLst>
          </p:cNvPr>
          <p:cNvSpPr txBox="1"/>
          <p:nvPr/>
        </p:nvSpPr>
        <p:spPr>
          <a:xfrm>
            <a:off x="7349792" y="1007131"/>
            <a:ext cx="304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C18F9F1-5D87-4B95-8BF5-F65F671EAB91}"/>
              </a:ext>
            </a:extLst>
          </p:cNvPr>
          <p:cNvSpPr txBox="1"/>
          <p:nvPr/>
        </p:nvSpPr>
        <p:spPr>
          <a:xfrm>
            <a:off x="8294638" y="177591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B702CA4-D96B-4BCF-9CF2-3FA47495759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22884" y="3229000"/>
            <a:ext cx="2267260" cy="208271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006E60C-5410-4BFB-9DD5-3190F57C4405}"/>
              </a:ext>
            </a:extLst>
          </p:cNvPr>
          <p:cNvSpPr txBox="1"/>
          <p:nvPr/>
        </p:nvSpPr>
        <p:spPr>
          <a:xfrm>
            <a:off x="7469230" y="5252051"/>
            <a:ext cx="600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1..*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4A6A547-F045-47E0-A3AA-76F72D993A53}"/>
              </a:ext>
            </a:extLst>
          </p:cNvPr>
          <p:cNvSpPr txBox="1"/>
          <p:nvPr/>
        </p:nvSpPr>
        <p:spPr>
          <a:xfrm>
            <a:off x="9242549" y="3519204"/>
            <a:ext cx="296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5679F3F-F800-4E5B-81A4-079989EC460C}"/>
              </a:ext>
            </a:extLst>
          </p:cNvPr>
          <p:cNvSpPr txBox="1"/>
          <p:nvPr/>
        </p:nvSpPr>
        <p:spPr>
          <a:xfrm>
            <a:off x="8231603" y="4478946"/>
            <a:ext cx="8096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傳送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092E2386-1719-45A0-8D01-874FDE8F56B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2669320" y="1307440"/>
            <a:ext cx="2691092" cy="217764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EE35BA4-BE4A-4C11-9936-6341A0C4B2FC}"/>
              </a:ext>
            </a:extLst>
          </p:cNvPr>
          <p:cNvSpPr txBox="1"/>
          <p:nvPr/>
        </p:nvSpPr>
        <p:spPr>
          <a:xfrm>
            <a:off x="3578914" y="1876078"/>
            <a:ext cx="708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0FEE166-F69F-4666-9ACF-6D9D0615EADC}"/>
              </a:ext>
            </a:extLst>
          </p:cNvPr>
          <p:cNvSpPr txBox="1"/>
          <p:nvPr/>
        </p:nvSpPr>
        <p:spPr>
          <a:xfrm>
            <a:off x="4968306" y="984498"/>
            <a:ext cx="304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DABEB74-3BF6-4AC5-BD21-AEA41362AD18}"/>
              </a:ext>
            </a:extLst>
          </p:cNvPr>
          <p:cNvSpPr txBox="1"/>
          <p:nvPr/>
        </p:nvSpPr>
        <p:spPr>
          <a:xfrm>
            <a:off x="2811129" y="2828890"/>
            <a:ext cx="304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68CEE67-E1F0-45F1-82D5-7956220BE7EB}"/>
              </a:ext>
            </a:extLst>
          </p:cNvPr>
          <p:cNvSpPr txBox="1"/>
          <p:nvPr/>
        </p:nvSpPr>
        <p:spPr>
          <a:xfrm>
            <a:off x="9132735" y="2514228"/>
            <a:ext cx="626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1..*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F819682-681C-4273-961B-85896131826D}"/>
              </a:ext>
            </a:extLst>
          </p:cNvPr>
          <p:cNvSpPr txBox="1"/>
          <p:nvPr/>
        </p:nvSpPr>
        <p:spPr>
          <a:xfrm>
            <a:off x="134799" y="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關聯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71193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字方塊 32">
            <a:extLst>
              <a:ext uri="{FF2B5EF4-FFF2-40B4-BE49-F238E27FC236}">
                <a16:creationId xmlns:a16="http://schemas.microsoft.com/office/drawing/2014/main" id="{7147474A-67BE-4E2D-9B88-11E97DD2FDE0}"/>
              </a:ext>
            </a:extLst>
          </p:cNvPr>
          <p:cNvSpPr txBox="1"/>
          <p:nvPr/>
        </p:nvSpPr>
        <p:spPr>
          <a:xfrm>
            <a:off x="134798" y="0"/>
            <a:ext cx="7510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量測作業</a:t>
            </a:r>
            <a:r>
              <a:rPr lang="en-US" altLang="zh-TW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主要成功情節</a:t>
            </a:r>
            <a:endParaRPr lang="zh-TW" altLang="en-US" sz="5400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F6BF394-261E-4D63-B6E7-4A4CE7676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153905"/>
              </p:ext>
            </p:extLst>
          </p:nvPr>
        </p:nvGraphicFramePr>
        <p:xfrm>
          <a:off x="705853" y="1233122"/>
          <a:ext cx="10571994" cy="3422611"/>
        </p:xfrm>
        <a:graphic>
          <a:graphicData uri="http://schemas.openxmlformats.org/drawingml/2006/table">
            <a:tbl>
              <a:tblPr firstRow="1" bandRow="1"/>
              <a:tblGrid>
                <a:gridCol w="1665682">
                  <a:extLst>
                    <a:ext uri="{9D8B030D-6E8A-4147-A177-3AD203B41FA5}">
                      <a16:colId xmlns:a16="http://schemas.microsoft.com/office/drawing/2014/main" val="3363215899"/>
                    </a:ext>
                  </a:extLst>
                </a:gridCol>
                <a:gridCol w="5197190">
                  <a:extLst>
                    <a:ext uri="{9D8B030D-6E8A-4147-A177-3AD203B41FA5}">
                      <a16:colId xmlns:a16="http://schemas.microsoft.com/office/drawing/2014/main" val="2931113126"/>
                    </a:ext>
                  </a:extLst>
                </a:gridCol>
                <a:gridCol w="3709122">
                  <a:extLst>
                    <a:ext uri="{9D8B030D-6E8A-4147-A177-3AD203B41FA5}">
                      <a16:colId xmlns:a16="http://schemas.microsoft.com/office/drawing/2014/main" val="4269886904"/>
                    </a:ext>
                  </a:extLst>
                </a:gridCol>
              </a:tblGrid>
              <a:tr h="32349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使用案例</a:t>
                      </a:r>
                      <a:r>
                        <a:rPr lang="zh-TW" altLang="en-US" sz="20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名稱                                                        </a:t>
                      </a:r>
                      <a:r>
                        <a:rPr lang="zh-TW" altLang="en-US" sz="18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量測作業</a:t>
                      </a:r>
                      <a:r>
                        <a:rPr lang="en-US" altLang="zh-TW" sz="18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(</a:t>
                      </a:r>
                      <a:r>
                        <a:rPr lang="zh-TW" altLang="en-US" sz="18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量測功能</a:t>
                      </a:r>
                      <a:r>
                        <a:rPr lang="en-US" altLang="zh-TW" sz="18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)</a:t>
                      </a:r>
                      <a:endParaRPr lang="zh-TW" altLang="en-US" sz="18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sym typeface="Microsoft JhengHei"/>
                        </a:rPr>
                        <a:t>使用案例名稱</a:t>
                      </a:r>
                      <a:endParaRPr lang="zh-TW" altLang="en-US" sz="2000" b="1" i="0" u="none" strike="noStrike" cap="none" dirty="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20356"/>
                  </a:ext>
                </a:extLst>
              </a:tr>
              <a:tr h="20466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主要成功情節</a:t>
                      </a:r>
                      <a:endParaRPr lang="en-US" altLang="zh-TW" sz="20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參與者</a:t>
                      </a: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</a:t>
                      </a: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69464"/>
                  </a:ext>
                </a:extLst>
              </a:tr>
              <a:tr h="26605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插入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至讀卡機</a:t>
                      </a: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AutoNum type="arabicPeriod"/>
                      </a:pP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病患量測自己的</a:t>
                      </a:r>
                      <a:r>
                        <a:rPr lang="zh-TW" altLang="en-US" sz="1800" b="1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健康指標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(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如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: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血壓、心跳、額溫、體重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…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等等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)</a:t>
                      </a:r>
                      <a:endParaRPr lang="zh-TW" altLang="en-US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重複</a:t>
                      </a: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2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，直至全部指標量測完畢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3.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 拔除健保卡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讀取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健保卡資訊</a:t>
                      </a:r>
                      <a:endParaRPr lang="en-US" altLang="zh-TW" sz="18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 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健保卡資訊登入</a:t>
                      </a:r>
                      <a:endParaRPr lang="en-US" altLang="zh-TW" sz="18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1.3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機器人</a:t>
                      </a: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說出量測模式已啟動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2.1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zh-TW" altLang="en-US" sz="1800" b="1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接收指標數據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2.2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zh-TW" altLang="en-US" sz="1800" b="1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辨別目前數據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內容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2.3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機器人</a:t>
                      </a:r>
                      <a:r>
                        <a:rPr lang="zh-TW" altLang="en-US" sz="1800" b="1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告知數據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3.1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將量測數據上傳至</a:t>
                      </a:r>
                      <a:r>
                        <a:rPr lang="zh-TW" altLang="en-US" sz="1800" b="1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雲端</a:t>
                      </a:r>
                      <a:endParaRPr lang="en-US" altLang="zh-TW" sz="1800" b="1" u="none" strike="noStrike" cap="none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3.2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zh-TW" altLang="en-US" sz="1800" b="1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網頁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顯示此次各量測項目</a:t>
                      </a:r>
                      <a:r>
                        <a:rPr lang="zh-TW" altLang="en-US" sz="1800" b="1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圖形表格 </a:t>
                      </a:r>
                      <a:endParaRPr lang="en-US" altLang="zh-TW" sz="1800" b="1" u="none" strike="noStrike" cap="none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09742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F6D807B-E787-4CA3-9397-7CBFAFCB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574990"/>
              </p:ext>
            </p:extLst>
          </p:nvPr>
        </p:nvGraphicFramePr>
        <p:xfrm>
          <a:off x="721340" y="4655733"/>
          <a:ext cx="10556507" cy="16774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69703">
                  <a:extLst>
                    <a:ext uri="{9D8B030D-6E8A-4147-A177-3AD203B41FA5}">
                      <a16:colId xmlns:a16="http://schemas.microsoft.com/office/drawing/2014/main" val="698697872"/>
                    </a:ext>
                  </a:extLst>
                </a:gridCol>
                <a:gridCol w="8886804">
                  <a:extLst>
                    <a:ext uri="{9D8B030D-6E8A-4147-A177-3AD203B41FA5}">
                      <a16:colId xmlns:a16="http://schemas.microsoft.com/office/drawing/2014/main" val="472250208"/>
                    </a:ext>
                  </a:extLst>
                </a:gridCol>
              </a:tblGrid>
              <a:tr h="54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2000" b="1" i="0" u="none" strike="noStrike" cap="none" dirty="0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例外情節</a:t>
                      </a:r>
                    </a:p>
                  </a:txBody>
                  <a:tcPr marL="91450" marR="91450" marT="45725" marB="45725"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b="1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sym typeface="Microsoft JhengHei"/>
                        </a:rPr>
                        <a:t>1.</a:t>
                      </a:r>
                      <a:r>
                        <a:rPr lang="zh-TW" altLang="en-US" sz="1800" b="1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sym typeface="Microsoft JhengHei"/>
                        </a:rPr>
                        <a:t> 如果病患未插入健保卡就進行量測作業，機器人會提醒病患插入健保卡</a:t>
                      </a:r>
                      <a:endParaRPr lang="zh-TW" altLang="en-US" sz="1800" b="1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b="1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sym typeface="Arial"/>
                        </a:rPr>
                        <a:t>2. </a:t>
                      </a:r>
                      <a:r>
                        <a:rPr lang="zh-TW" altLang="en-US" sz="1800" b="1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sym typeface="Arial"/>
                        </a:rPr>
                        <a:t>若系統內無病患健保卡資訊，則系統會幫助病患建立帳戶</a:t>
                      </a:r>
                      <a:endParaRPr lang="zh-TW" altLang="en-US" sz="1800" b="1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sym typeface="Microsoft JhengHe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b="1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sym typeface="Microsoft JhengHei"/>
                        </a:rPr>
                        <a:t>3. </a:t>
                      </a:r>
                      <a:r>
                        <a:rPr lang="zh-TW" altLang="en-US" sz="1800" b="1" i="0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sym typeface="Microsoft JhengHei"/>
                        </a:rPr>
                        <a:t>未量測完健康指標就拔除健保卡，系統依舊會將數值上傳，但不顯示圖表</a:t>
                      </a:r>
                      <a:endParaRPr lang="zh-TW" altLang="en-US" sz="1800" b="1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zh-TW" altLang="en-US" sz="1800" b="1" i="0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69717"/>
                  </a:ext>
                </a:extLst>
              </a:tr>
              <a:tr h="48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2000" b="1" u="none" strike="noStrike" cap="none">
                          <a:solidFill>
                            <a:schemeClr val="lt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其他情節</a:t>
                      </a:r>
                      <a:endParaRPr lang="zh-TW" altLang="en-US" sz="2000" b="1" u="none" strike="noStrike" cap="none" dirty="0">
                        <a:solidFill>
                          <a:schemeClr val="lt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無</a:t>
                      </a:r>
                      <a:endParaRPr lang="zh-TW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69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519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38C251A-2BFF-4AA2-B7A6-B5D4ADCC8E31}"/>
              </a:ext>
            </a:extLst>
          </p:cNvPr>
          <p:cNvSpPr txBox="1"/>
          <p:nvPr/>
        </p:nvSpPr>
        <p:spPr>
          <a:xfrm>
            <a:off x="134799" y="0"/>
            <a:ext cx="356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屬性</a:t>
            </a:r>
            <a:r>
              <a:rPr lang="en-US" altLang="zh-TW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&amp;</a:t>
            </a:r>
            <a:r>
              <a:rPr lang="zh-TW" altLang="en-US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方法</a:t>
            </a:r>
            <a:endParaRPr lang="zh-TW" altLang="en-US" sz="5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CD32DD7-0BD2-48E0-A840-C04E3BDA1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21252"/>
              </p:ext>
            </p:extLst>
          </p:nvPr>
        </p:nvGraphicFramePr>
        <p:xfrm>
          <a:off x="219960" y="1388005"/>
          <a:ext cx="11752080" cy="458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58680">
                  <a:extLst>
                    <a:ext uri="{9D8B030D-6E8A-4147-A177-3AD203B41FA5}">
                      <a16:colId xmlns:a16="http://schemas.microsoft.com/office/drawing/2014/main" val="1421296328"/>
                    </a:ext>
                  </a:extLst>
                </a:gridCol>
                <a:gridCol w="1958680">
                  <a:extLst>
                    <a:ext uri="{9D8B030D-6E8A-4147-A177-3AD203B41FA5}">
                      <a16:colId xmlns:a16="http://schemas.microsoft.com/office/drawing/2014/main" val="3296742607"/>
                    </a:ext>
                  </a:extLst>
                </a:gridCol>
                <a:gridCol w="1958680">
                  <a:extLst>
                    <a:ext uri="{9D8B030D-6E8A-4147-A177-3AD203B41FA5}">
                      <a16:colId xmlns:a16="http://schemas.microsoft.com/office/drawing/2014/main" val="72285561"/>
                    </a:ext>
                  </a:extLst>
                </a:gridCol>
                <a:gridCol w="1958680">
                  <a:extLst>
                    <a:ext uri="{9D8B030D-6E8A-4147-A177-3AD203B41FA5}">
                      <a16:colId xmlns:a16="http://schemas.microsoft.com/office/drawing/2014/main" val="374471277"/>
                    </a:ext>
                  </a:extLst>
                </a:gridCol>
                <a:gridCol w="1958680">
                  <a:extLst>
                    <a:ext uri="{9D8B030D-6E8A-4147-A177-3AD203B41FA5}">
                      <a16:colId xmlns:a16="http://schemas.microsoft.com/office/drawing/2014/main" val="3694787942"/>
                    </a:ext>
                  </a:extLst>
                </a:gridCol>
                <a:gridCol w="1958680">
                  <a:extLst>
                    <a:ext uri="{9D8B030D-6E8A-4147-A177-3AD203B41FA5}">
                      <a16:colId xmlns:a16="http://schemas.microsoft.com/office/drawing/2014/main" val="1396989165"/>
                    </a:ext>
                  </a:extLst>
                </a:gridCol>
              </a:tblGrid>
              <a:tr h="504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概念類別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病患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400" b="1" i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健康指標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</a:t>
                      </a:r>
                      <a:endParaRPr sz="24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機器人</a:t>
                      </a:r>
                      <a:endParaRPr sz="24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&lt;&lt;Interface&gt;&gt;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網頁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76400"/>
                  </a:ext>
                </a:extLst>
              </a:tr>
              <a:tr h="19719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屬性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Microsoft JhengHei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帳戶</a:t>
                      </a: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zh-TW" altLang="en-US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體溫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體重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血壓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心跳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出生年月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量測數據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數據類別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語音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帳戶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圖形表格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健康建議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雲端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054705"/>
                  </a:ext>
                </a:extLst>
              </a:tr>
              <a:tr h="19719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2000" b="1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方法</a:t>
                      </a:r>
                      <a:endParaRPr lang="en-US" altLang="zh-TW" sz="2000" b="1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Microsoft JhengHei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健保卡插入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量測數據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體溫計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體重機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血壓機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接收數據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辨別數據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告知數據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數據上傳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資料彙整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數據圖表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登出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564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146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EE692B-92C2-4D18-9D70-8BE759DB3570}"/>
              </a:ext>
            </a:extLst>
          </p:cNvPr>
          <p:cNvSpPr txBox="1"/>
          <p:nvPr/>
        </p:nvSpPr>
        <p:spPr>
          <a:xfrm>
            <a:off x="134799" y="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關聯</a:t>
            </a:r>
            <a:endParaRPr lang="zh-TW" altLang="en-US" sz="54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56EC18D-7C75-4942-B2BA-6323A490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84051"/>
              </p:ext>
            </p:extLst>
          </p:nvPr>
        </p:nvGraphicFramePr>
        <p:xfrm>
          <a:off x="748383" y="2313650"/>
          <a:ext cx="1958679" cy="27921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58679">
                  <a:extLst>
                    <a:ext uri="{9D8B030D-6E8A-4147-A177-3AD203B41FA5}">
                      <a16:colId xmlns:a16="http://schemas.microsoft.com/office/drawing/2014/main" val="2278711385"/>
                    </a:ext>
                  </a:extLst>
                </a:gridCol>
              </a:tblGrid>
              <a:tr h="4562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b="1" u="none" strike="noStrike" cap="none" dirty="0">
                          <a:solidFill>
                            <a:schemeClr val="bg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病患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817230"/>
                  </a:ext>
                </a:extLst>
              </a:tr>
              <a:tr h="103525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帳戶</a:t>
                      </a: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649028"/>
                  </a:ext>
                </a:extLst>
              </a:tr>
              <a:tr h="12996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健保卡插入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數據測量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2170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32C1C90-1527-416A-89F7-DE557C87C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494151"/>
              </p:ext>
            </p:extLst>
          </p:nvPr>
        </p:nvGraphicFramePr>
        <p:xfrm>
          <a:off x="3913192" y="122266"/>
          <a:ext cx="1958679" cy="29405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58679">
                  <a:extLst>
                    <a:ext uri="{9D8B030D-6E8A-4147-A177-3AD203B41FA5}">
                      <a16:colId xmlns:a16="http://schemas.microsoft.com/office/drawing/2014/main" val="3513627359"/>
                    </a:ext>
                  </a:extLst>
                </a:gridCol>
              </a:tblGrid>
              <a:tr h="451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400" b="1" i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健康指標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51639"/>
                  </a:ext>
                </a:extLst>
              </a:tr>
              <a:tr h="11726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體溫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體重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血壓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心跳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85202"/>
                  </a:ext>
                </a:extLst>
              </a:tr>
              <a:tr h="11726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體溫計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體重機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血壓機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4070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139813C-7276-4BCC-BB19-CD012E017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243966"/>
              </p:ext>
            </p:extLst>
          </p:nvPr>
        </p:nvGraphicFramePr>
        <p:xfrm>
          <a:off x="6216685" y="2194288"/>
          <a:ext cx="1958679" cy="18376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58679">
                  <a:extLst>
                    <a:ext uri="{9D8B030D-6E8A-4147-A177-3AD203B41FA5}">
                      <a16:colId xmlns:a16="http://schemas.microsoft.com/office/drawing/2014/main" val="2097506105"/>
                    </a:ext>
                  </a:extLst>
                </a:gridCol>
              </a:tblGrid>
              <a:tr h="397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</a:t>
                      </a:r>
                      <a:endParaRPr sz="24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2289"/>
                  </a:ext>
                </a:extLst>
              </a:tr>
              <a:tr h="13804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出生年月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40943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E17BB7E-C2D4-4E41-B876-28B3637D2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80242"/>
              </p:ext>
            </p:extLst>
          </p:nvPr>
        </p:nvGraphicFramePr>
        <p:xfrm>
          <a:off x="9577340" y="1525570"/>
          <a:ext cx="1958679" cy="2803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58679">
                  <a:extLst>
                    <a:ext uri="{9D8B030D-6E8A-4147-A177-3AD203B41FA5}">
                      <a16:colId xmlns:a16="http://schemas.microsoft.com/office/drawing/2014/main" val="2070575904"/>
                    </a:ext>
                  </a:extLst>
                </a:gridCol>
              </a:tblGrid>
              <a:tr h="247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機器人</a:t>
                      </a:r>
                      <a:endParaRPr sz="24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07516"/>
                  </a:ext>
                </a:extLst>
              </a:tr>
              <a:tr h="10360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量測值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數據類別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語音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74122"/>
                  </a:ext>
                </a:extLst>
              </a:tr>
              <a:tr h="13019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接收數據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辨別數據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告知數據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數據上傳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9046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0EEA62C-B605-46DC-A871-79BA8C150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55746"/>
              </p:ext>
            </p:extLst>
          </p:nvPr>
        </p:nvGraphicFramePr>
        <p:xfrm>
          <a:off x="3957597" y="3832804"/>
          <a:ext cx="1958679" cy="29745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58679">
                  <a:extLst>
                    <a:ext uri="{9D8B030D-6E8A-4147-A177-3AD203B41FA5}">
                      <a16:colId xmlns:a16="http://schemas.microsoft.com/office/drawing/2014/main" val="2245451638"/>
                    </a:ext>
                  </a:extLst>
                </a:gridCol>
              </a:tblGrid>
              <a:tr h="616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&lt;&lt;Interface&gt;&gt;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網頁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521757"/>
                  </a:ext>
                </a:extLst>
              </a:tr>
              <a:tr h="1262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帳戶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雲端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健康建議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圖形表格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50695"/>
                  </a:ext>
                </a:extLst>
              </a:tr>
              <a:tr h="10238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資料彙整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數據圖表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登出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24316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A82072-0DCF-42C3-9E43-5CA3FF84B1AB}"/>
              </a:ext>
            </a:extLst>
          </p:cNvPr>
          <p:cNvSpPr txBox="1"/>
          <p:nvPr/>
        </p:nvSpPr>
        <p:spPr>
          <a:xfrm>
            <a:off x="3611803" y="132551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1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BCD8E25-4CEA-4A68-A591-536981CC562D}"/>
              </a:ext>
            </a:extLst>
          </p:cNvPr>
          <p:cNvSpPr txBox="1"/>
          <p:nvPr/>
        </p:nvSpPr>
        <p:spPr>
          <a:xfrm>
            <a:off x="2651457" y="2692093"/>
            <a:ext cx="626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1..*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7F4A63-1F23-463C-A6ED-66EC5D14D169}"/>
              </a:ext>
            </a:extLst>
          </p:cNvPr>
          <p:cNvSpPr txBox="1"/>
          <p:nvPr/>
        </p:nvSpPr>
        <p:spPr>
          <a:xfrm>
            <a:off x="2923227" y="181663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量測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5093B8-8B23-4DFE-B673-40BB8604F1C9}"/>
              </a:ext>
            </a:extLst>
          </p:cNvPr>
          <p:cNvSpPr txBox="1"/>
          <p:nvPr/>
        </p:nvSpPr>
        <p:spPr>
          <a:xfrm>
            <a:off x="8173186" y="2781511"/>
            <a:ext cx="6365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1..*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5B0F2A-27C8-4907-B1B2-1EC6283B965A}"/>
              </a:ext>
            </a:extLst>
          </p:cNvPr>
          <p:cNvSpPr txBox="1"/>
          <p:nvPr/>
        </p:nvSpPr>
        <p:spPr>
          <a:xfrm>
            <a:off x="3655997" y="5299102"/>
            <a:ext cx="430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FDC439-3BE0-4506-8A8B-131E234D9B2E}"/>
              </a:ext>
            </a:extLst>
          </p:cNvPr>
          <p:cNvSpPr txBox="1"/>
          <p:nvPr/>
        </p:nvSpPr>
        <p:spPr>
          <a:xfrm>
            <a:off x="4302215" y="3127575"/>
            <a:ext cx="708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340DB26-AD4F-4A66-B3A2-51B87336279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707062" y="3709711"/>
            <a:ext cx="1250535" cy="161038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764ACD9-D764-4161-80CA-B51B5AEB5668}"/>
              </a:ext>
            </a:extLst>
          </p:cNvPr>
          <p:cNvSpPr txBox="1"/>
          <p:nvPr/>
        </p:nvSpPr>
        <p:spPr>
          <a:xfrm>
            <a:off x="2939821" y="3311043"/>
            <a:ext cx="304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160DE29-8901-4554-A66A-B60E55B8B73E}"/>
              </a:ext>
            </a:extLst>
          </p:cNvPr>
          <p:cNvSpPr txBox="1"/>
          <p:nvPr/>
        </p:nvSpPr>
        <p:spPr>
          <a:xfrm>
            <a:off x="9289412" y="2781510"/>
            <a:ext cx="256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6CE6A3-A2B4-490B-8BA2-5DAB82BAEF38}"/>
              </a:ext>
            </a:extLst>
          </p:cNvPr>
          <p:cNvSpPr txBox="1"/>
          <p:nvPr/>
        </p:nvSpPr>
        <p:spPr>
          <a:xfrm>
            <a:off x="2873395" y="475130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3056FFC-BDEE-464F-B826-6AEC266E47C7}"/>
              </a:ext>
            </a:extLst>
          </p:cNvPr>
          <p:cNvSpPr txBox="1"/>
          <p:nvPr/>
        </p:nvSpPr>
        <p:spPr>
          <a:xfrm>
            <a:off x="2652013" y="4160018"/>
            <a:ext cx="5698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1..*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C054122-80F6-4F43-BC10-2EB95C62743A}"/>
              </a:ext>
            </a:extLst>
          </p:cNvPr>
          <p:cNvSpPr txBox="1"/>
          <p:nvPr/>
        </p:nvSpPr>
        <p:spPr>
          <a:xfrm>
            <a:off x="5936241" y="2981566"/>
            <a:ext cx="296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396416-286D-4489-8606-1EB9E31284B7}"/>
              </a:ext>
            </a:extLst>
          </p:cNvPr>
          <p:cNvSpPr txBox="1"/>
          <p:nvPr/>
        </p:nvSpPr>
        <p:spPr>
          <a:xfrm>
            <a:off x="8607844" y="2781511"/>
            <a:ext cx="8096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傳送</a:t>
            </a: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EE947F84-911C-499A-823B-A27F6F6F51F4}"/>
              </a:ext>
            </a:extLst>
          </p:cNvPr>
          <p:cNvCxnSpPr>
            <a:endCxn id="7" idx="1"/>
          </p:cNvCxnSpPr>
          <p:nvPr/>
        </p:nvCxnSpPr>
        <p:spPr>
          <a:xfrm flipV="1">
            <a:off x="2707062" y="1592543"/>
            <a:ext cx="1206130" cy="21171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5F43909-4CB1-4602-864B-4BE40198E40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707062" y="3316298"/>
            <a:ext cx="3509623" cy="393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56EC951-D252-41DB-B906-359EA075FF2B}"/>
              </a:ext>
            </a:extLst>
          </p:cNvPr>
          <p:cNvCxnSpPr>
            <a:cxnSpLocks/>
          </p:cNvCxnSpPr>
          <p:nvPr/>
        </p:nvCxnSpPr>
        <p:spPr>
          <a:xfrm>
            <a:off x="8175364" y="3181621"/>
            <a:ext cx="14019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816EF33-B50B-47C0-AD13-771CEDC090A3}"/>
              </a:ext>
            </a:extLst>
          </p:cNvPr>
          <p:cNvCxnSpPr>
            <a:cxnSpLocks/>
          </p:cNvCxnSpPr>
          <p:nvPr/>
        </p:nvCxnSpPr>
        <p:spPr>
          <a:xfrm>
            <a:off x="5871871" y="1425677"/>
            <a:ext cx="3705469" cy="8836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33FF02C-3EBD-4664-B3CD-35BD2DB6A0C5}"/>
              </a:ext>
            </a:extLst>
          </p:cNvPr>
          <p:cNvSpPr txBox="1"/>
          <p:nvPr/>
        </p:nvSpPr>
        <p:spPr>
          <a:xfrm>
            <a:off x="5871871" y="1090636"/>
            <a:ext cx="6365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1..*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4EC0756-81E8-42DC-8FDE-485357D64AD5}"/>
              </a:ext>
            </a:extLst>
          </p:cNvPr>
          <p:cNvSpPr txBox="1"/>
          <p:nvPr/>
        </p:nvSpPr>
        <p:spPr>
          <a:xfrm>
            <a:off x="7401177" y="1467390"/>
            <a:ext cx="8096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傳送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F210631-4968-43E0-852B-3E22105D0732}"/>
              </a:ext>
            </a:extLst>
          </p:cNvPr>
          <p:cNvSpPr txBox="1"/>
          <p:nvPr/>
        </p:nvSpPr>
        <p:spPr>
          <a:xfrm>
            <a:off x="9273659" y="1909792"/>
            <a:ext cx="256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D59C7BC0-5A70-4E91-9EE6-3232920CE624}"/>
              </a:ext>
            </a:extLst>
          </p:cNvPr>
          <p:cNvCxnSpPr/>
          <p:nvPr/>
        </p:nvCxnSpPr>
        <p:spPr>
          <a:xfrm flipH="1">
            <a:off x="5871871" y="3272130"/>
            <a:ext cx="3705469" cy="27452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D2D808E-B28C-4353-8384-59F04906E517}"/>
              </a:ext>
            </a:extLst>
          </p:cNvPr>
          <p:cNvSpPr txBox="1"/>
          <p:nvPr/>
        </p:nvSpPr>
        <p:spPr>
          <a:xfrm>
            <a:off x="5983935" y="5891499"/>
            <a:ext cx="668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1..*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4995211-2ED9-4A52-9604-C6E9834B7172}"/>
              </a:ext>
            </a:extLst>
          </p:cNvPr>
          <p:cNvSpPr txBox="1"/>
          <p:nvPr/>
        </p:nvSpPr>
        <p:spPr>
          <a:xfrm>
            <a:off x="9228853" y="3509656"/>
            <a:ext cx="256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C26D1DE-21C7-4DE7-83A6-2741CC1560F4}"/>
              </a:ext>
            </a:extLst>
          </p:cNvPr>
          <p:cNvSpPr txBox="1"/>
          <p:nvPr/>
        </p:nvSpPr>
        <p:spPr>
          <a:xfrm>
            <a:off x="7675199" y="4646191"/>
            <a:ext cx="8096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傳送</a:t>
            </a:r>
          </a:p>
        </p:txBody>
      </p:sp>
    </p:spTree>
    <p:extLst>
      <p:ext uri="{BB962C8B-B14F-4D97-AF65-F5344CB8AC3E}">
        <p14:creationId xmlns:p14="http://schemas.microsoft.com/office/powerpoint/2010/main" val="136473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34">
            <a:extLst>
              <a:ext uri="{FF2B5EF4-FFF2-40B4-BE49-F238E27FC236}">
                <a16:creationId xmlns:a16="http://schemas.microsoft.com/office/drawing/2014/main" id="{414137EA-05AD-47AC-99BA-A51829EBBC70}"/>
              </a:ext>
            </a:extLst>
          </p:cNvPr>
          <p:cNvSpPr txBox="1"/>
          <p:nvPr/>
        </p:nvSpPr>
        <p:spPr>
          <a:xfrm>
            <a:off x="134798" y="0"/>
            <a:ext cx="88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資料演算作業</a:t>
            </a:r>
            <a:r>
              <a:rPr lang="en-US" altLang="zh-TW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54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主要成功情節</a:t>
            </a:r>
            <a:endParaRPr lang="zh-TW" altLang="en-US" sz="5400" dirty="0"/>
          </a:p>
        </p:txBody>
      </p:sp>
      <p:graphicFrame>
        <p:nvGraphicFramePr>
          <p:cNvPr id="36" name="Google Shape;245;p11">
            <a:extLst>
              <a:ext uri="{FF2B5EF4-FFF2-40B4-BE49-F238E27FC236}">
                <a16:creationId xmlns:a16="http://schemas.microsoft.com/office/drawing/2014/main" id="{4BFE6180-0C50-4A60-8989-F11F615A6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800692"/>
              </p:ext>
            </p:extLst>
          </p:nvPr>
        </p:nvGraphicFramePr>
        <p:xfrm>
          <a:off x="339777" y="1299867"/>
          <a:ext cx="11512445" cy="4419630"/>
        </p:xfrm>
        <a:graphic>
          <a:graphicData uri="http://schemas.openxmlformats.org/drawingml/2006/table">
            <a:tbl>
              <a:tblPr firstRow="1" bandRow="1"/>
              <a:tblGrid>
                <a:gridCol w="237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9">
                  <a:extLst>
                    <a:ext uri="{9D8B030D-6E8A-4147-A177-3AD203B41FA5}">
                      <a16:colId xmlns:a16="http://schemas.microsoft.com/office/drawing/2014/main" val="2061501205"/>
                    </a:ext>
                  </a:extLst>
                </a:gridCol>
              </a:tblGrid>
              <a:tr h="3784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使用案例名稱</a:t>
                      </a:r>
                      <a:endParaRPr lang="zh-TW" altLang="en-US" sz="20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8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資料演算作業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078792"/>
                  </a:ext>
                </a:extLst>
              </a:tr>
              <a:tr h="3493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Microsoft JhengHei"/>
                        </a:rPr>
                        <a:t>主要成功情節</a:t>
                      </a:r>
                      <a:endParaRPr lang="en-US" altLang="zh-TW" sz="2000" b="1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參與者</a:t>
                      </a: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</a:t>
                      </a: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88352"/>
                  </a:ext>
                </a:extLst>
              </a:tr>
              <a:tr h="349371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醫生</a:t>
                      </a:r>
                      <a:r>
                        <a:rPr lang="zh-TW" altLang="en-US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利用帳號密碼登入</a:t>
                      </a:r>
                      <a:r>
                        <a:rPr lang="zh-TW" altLang="en-US" sz="1800" b="1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網頁系統</a:t>
                      </a:r>
                      <a:r>
                        <a:rPr lang="zh-TW" altLang="en-US" sz="1800" b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</a:t>
                      </a:r>
                      <a:r>
                        <a:rPr lang="en-US" altLang="zh-TW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Include </a:t>
                      </a:r>
                      <a:r>
                        <a:rPr lang="zh-TW" altLang="en-US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醫生登入作業</a:t>
                      </a:r>
                      <a:endParaRPr lang="en-US" altLang="zh-TW" sz="1800" b="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altLang="zh-TW" sz="1800" b="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醫生點選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資料推算按鍵</a:t>
                      </a: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altLang="zh-TW" sz="1800" b="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醫生</a:t>
                      </a: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點選</a:t>
                      </a:r>
                      <a:r>
                        <a:rPr lang="zh-TW" altLang="en-US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其中一個</a:t>
                      </a:r>
                      <a:r>
                        <a:rPr lang="zh-TW" altLang="en-US" sz="1800" b="1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病患</a:t>
                      </a: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並查</a:t>
                      </a:r>
                      <a:r>
                        <a:rPr lang="zh-TW" altLang="en-US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看</a:t>
                      </a:r>
                      <a:endParaRPr lang="en-US" altLang="zh-TW" sz="1800" b="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altLang="zh-TW" sz="1800" b="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TW" sz="1800" b="1" i="0" u="none" strike="noStrike" cap="none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TW" sz="1800" b="1" i="0" u="none" strike="noStrike" cap="none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800" b="1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醫生</a:t>
                      </a: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勾選</a:t>
                      </a:r>
                      <a:r>
                        <a:rPr lang="zh-TW" altLang="en-US" sz="1800" b="1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此次診斷藥品</a:t>
                      </a: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及</a:t>
                      </a:r>
                      <a:r>
                        <a:rPr lang="zh-TW" altLang="en-US" sz="1800" b="1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推薦營養資訊</a:t>
                      </a: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並點擊</a:t>
                      </a:r>
                      <a:r>
                        <a:rPr lang="zh-TW" altLang="en-US" sz="1800" b="1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確認鍵</a:t>
                      </a: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。</a:t>
                      </a:r>
                      <a:endParaRPr lang="en-US" altLang="zh-TW" sz="1800" b="0" i="0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顯示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醫生網頁系統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 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列出指標</a:t>
                      </a: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數據不正常的</a:t>
                      </a:r>
                      <a:r>
                        <a:rPr lang="zh-TW" altLang="en-US" sz="1800" b="1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病患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altLang="zh-TW" sz="18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altLang="zh-TW" sz="1800" b="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2.1</a:t>
                      </a:r>
                      <a:r>
                        <a:rPr lang="zh-TW" altLang="en-US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顯示</a:t>
                      </a:r>
                      <a:r>
                        <a:rPr lang="zh-TW" altLang="en-US" sz="1800" b="1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病患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數據不正常原因。</a:t>
                      </a: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altLang="zh-TW" sz="1800" b="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3.1</a:t>
                      </a:r>
                      <a:r>
                        <a:rPr lang="zh-TW" altLang="en-US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顯示該</a:t>
                      </a:r>
                      <a:r>
                        <a:rPr lang="zh-TW" altLang="en-US" sz="1800" b="1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病患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可疑病情列表</a:t>
                      </a:r>
                      <a:r>
                        <a:rPr lang="en-US" altLang="zh-TW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(</a:t>
                      </a:r>
                      <a:r>
                        <a:rPr lang="zh-TW" altLang="en-US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如</a:t>
                      </a:r>
                      <a:r>
                        <a:rPr lang="en-US" altLang="zh-TW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:</a:t>
                      </a:r>
                      <a:r>
                        <a:rPr lang="zh-TW" altLang="en-US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慢性病、常見職業病、癌症</a:t>
                      </a:r>
                      <a:r>
                        <a:rPr lang="en-US" altLang="zh-TW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…</a:t>
                      </a:r>
                      <a:r>
                        <a:rPr lang="zh-TW" altLang="en-US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等</a:t>
                      </a:r>
                      <a:r>
                        <a:rPr lang="en-US" altLang="zh-TW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)</a:t>
                      </a:r>
                      <a:r>
                        <a:rPr lang="zh-TW" altLang="en-US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及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常見藥品。</a:t>
                      </a:r>
                      <a:endParaRPr lang="en-US" altLang="zh-TW" sz="1800" b="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3.2</a:t>
                      </a:r>
                      <a:r>
                        <a:rPr lang="zh-TW" altLang="en-US" sz="1800" b="0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 顯示</a:t>
                      </a:r>
                      <a:r>
                        <a:rPr lang="zh-TW" altLang="en-US" sz="1800" b="1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相關營養資</a:t>
                      </a:r>
                      <a:r>
                        <a:rPr lang="zh-TW" altLang="en-US" sz="1800" b="1" u="none" strike="noStrike" cap="none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訊。</a:t>
                      </a: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4.1</a:t>
                      </a:r>
                      <a:r>
                        <a:rPr lang="zh-TW" altLang="en-US" sz="1800" b="1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 </a:t>
                      </a: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系統傳送診斷藥品、推薦營養資訊至</a:t>
                      </a:r>
                      <a:r>
                        <a:rPr lang="zh-TW" altLang="en-US" sz="1800" b="1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醫院資料庫</a:t>
                      </a: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。</a:t>
                      </a:r>
                      <a:endParaRPr lang="en-US" altLang="zh-TW" sz="1800" b="0" i="0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4.2</a:t>
                      </a: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 </a:t>
                      </a:r>
                      <a:r>
                        <a:rPr lang="zh-TW" altLang="en-US" sz="1800" b="0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系統</a:t>
                      </a: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返回</a:t>
                      </a:r>
                      <a:r>
                        <a:rPr lang="zh-TW" altLang="en-US" sz="1800" b="1" i="0" u="none" strike="noStrike" cap="none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醫生網頁系統</a:t>
                      </a:r>
                      <a:r>
                        <a:rPr lang="zh-TW" altLang="en-US" sz="18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。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altLang="zh-TW" sz="1800" b="1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364360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B879127F-B153-4228-B291-8D3421D66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48502"/>
              </p:ext>
            </p:extLst>
          </p:nvPr>
        </p:nvGraphicFramePr>
        <p:xfrm>
          <a:off x="339776" y="5719497"/>
          <a:ext cx="11512445" cy="640090"/>
        </p:xfrm>
        <a:graphic>
          <a:graphicData uri="http://schemas.openxmlformats.org/drawingml/2006/table">
            <a:tbl>
              <a:tblPr firstRow="1" bandRow="1"/>
              <a:tblGrid>
                <a:gridCol w="2375144">
                  <a:extLst>
                    <a:ext uri="{9D8B030D-6E8A-4147-A177-3AD203B41FA5}">
                      <a16:colId xmlns:a16="http://schemas.microsoft.com/office/drawing/2014/main" val="3723697809"/>
                    </a:ext>
                  </a:extLst>
                </a:gridCol>
                <a:gridCol w="9137301">
                  <a:extLst>
                    <a:ext uri="{9D8B030D-6E8A-4147-A177-3AD203B41FA5}">
                      <a16:colId xmlns:a16="http://schemas.microsoft.com/office/drawing/2014/main" val="449224589"/>
                    </a:ext>
                  </a:extLst>
                </a:gridCol>
              </a:tblGrid>
              <a:tr h="530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例外情節</a:t>
                      </a:r>
                      <a:endParaRPr lang="en-US" altLang="zh-TW" sz="2000" b="1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醫生帳號密碼錯誤則系統顯示帳號密碼錯誤，請在試試或嘗試找回密碼</a:t>
                      </a:r>
                      <a:endParaRPr lang="en-US" altLang="zh-TW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</a:t>
                      </a: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醫生沒對任何藥物、營養資訊打勾時，系統確認按鈕無法點選</a:t>
                      </a:r>
                    </a:p>
                  </a:txBody>
                  <a:tcPr marL="91450" marR="91450" marT="45725" marB="457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4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098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8DC46C2-038E-49BE-BC10-2B288E287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56141"/>
              </p:ext>
            </p:extLst>
          </p:nvPr>
        </p:nvGraphicFramePr>
        <p:xfrm>
          <a:off x="222152" y="229324"/>
          <a:ext cx="11747695" cy="639935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57949">
                  <a:extLst>
                    <a:ext uri="{9D8B030D-6E8A-4147-A177-3AD203B41FA5}">
                      <a16:colId xmlns:a16="http://schemas.microsoft.com/office/drawing/2014/main" val="1987313013"/>
                    </a:ext>
                  </a:extLst>
                </a:gridCol>
                <a:gridCol w="1957949">
                  <a:extLst>
                    <a:ext uri="{9D8B030D-6E8A-4147-A177-3AD203B41FA5}">
                      <a16:colId xmlns:a16="http://schemas.microsoft.com/office/drawing/2014/main" val="300397813"/>
                    </a:ext>
                  </a:extLst>
                </a:gridCol>
                <a:gridCol w="2420137">
                  <a:extLst>
                    <a:ext uri="{9D8B030D-6E8A-4147-A177-3AD203B41FA5}">
                      <a16:colId xmlns:a16="http://schemas.microsoft.com/office/drawing/2014/main" val="2650858618"/>
                    </a:ext>
                  </a:extLst>
                </a:gridCol>
                <a:gridCol w="1495762">
                  <a:extLst>
                    <a:ext uri="{9D8B030D-6E8A-4147-A177-3AD203B41FA5}">
                      <a16:colId xmlns:a16="http://schemas.microsoft.com/office/drawing/2014/main" val="2561723817"/>
                    </a:ext>
                  </a:extLst>
                </a:gridCol>
                <a:gridCol w="1957949">
                  <a:extLst>
                    <a:ext uri="{9D8B030D-6E8A-4147-A177-3AD203B41FA5}">
                      <a16:colId xmlns:a16="http://schemas.microsoft.com/office/drawing/2014/main" val="160246178"/>
                    </a:ext>
                  </a:extLst>
                </a:gridCol>
                <a:gridCol w="1957949">
                  <a:extLst>
                    <a:ext uri="{9D8B030D-6E8A-4147-A177-3AD203B41FA5}">
                      <a16:colId xmlns:a16="http://schemas.microsoft.com/office/drawing/2014/main" val="582415611"/>
                    </a:ext>
                  </a:extLst>
                </a:gridCol>
              </a:tblGrid>
              <a:tr h="1018801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概念類別</a:t>
                      </a:r>
                    </a:p>
                  </a:txBody>
                  <a:tcP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醫生</a:t>
                      </a:r>
                    </a:p>
                  </a:txBody>
                  <a:tcP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&lt;&lt;interface&gt;&gt;</a:t>
                      </a:r>
                    </a:p>
                    <a:p>
                      <a:r>
                        <a:rPr lang="zh-TW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網頁系統</a:t>
                      </a:r>
                    </a:p>
                  </a:txBody>
                  <a:tcP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病患</a:t>
                      </a:r>
                    </a:p>
                  </a:txBody>
                  <a:tcP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醫院資料庫</a:t>
                      </a:r>
                    </a:p>
                  </a:txBody>
                  <a:tcP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醫生網頁系統</a:t>
                      </a:r>
                    </a:p>
                  </a:txBody>
                  <a:tcP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98998"/>
                  </a:ext>
                </a:extLst>
              </a:tr>
              <a:tr h="2369430">
                <a:tc>
                  <a:txBody>
                    <a:bodyPr/>
                    <a:lstStyle/>
                    <a:p>
                      <a:pPr algn="ctr"/>
                      <a:endParaRPr lang="en-US" altLang="zh-TW" sz="1600" dirty="0"/>
                    </a:p>
                    <a:p>
                      <a:pPr algn="ctr"/>
                      <a:endParaRPr lang="en-US" altLang="zh-TW" sz="1600" dirty="0"/>
                    </a:p>
                    <a:p>
                      <a:pPr algn="ctr"/>
                      <a:endParaRPr lang="en-US" altLang="zh-TW" sz="1600" dirty="0"/>
                    </a:p>
                    <a:p>
                      <a:pPr algn="ctr"/>
                      <a:r>
                        <a:rPr lang="en-US" altLang="zh-TW" sz="1600" dirty="0"/>
                        <a:t>Attribute</a:t>
                      </a:r>
                    </a:p>
                    <a:p>
                      <a:pPr algn="ctr"/>
                      <a:endParaRPr lang="en-US" altLang="zh-TW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診斷科別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姓名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帳號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密碼</a:t>
                      </a:r>
                      <a:endParaRPr lang="en-US" altLang="zh-TW" sz="1600" dirty="0"/>
                    </a:p>
                    <a:p>
                      <a:pPr algn="l"/>
                      <a:endParaRPr lang="zh-TW" altLang="en-US" sz="1600" dirty="0"/>
                    </a:p>
                  </a:txBody>
                  <a:tcPr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職稱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姓名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日期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時間</a:t>
                      </a:r>
                      <a:endParaRPr lang="en-US" altLang="zh-TW" sz="1600" dirty="0"/>
                    </a:p>
                  </a:txBody>
                  <a:tcPr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身分證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性別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姓名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帳號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密碼</a:t>
                      </a:r>
                      <a:endParaRPr lang="en-US" altLang="zh-TW" sz="1600" dirty="0"/>
                    </a:p>
                    <a:p>
                      <a:pPr algn="l"/>
                      <a:endParaRPr lang="en-US" altLang="zh-TW" sz="1600" dirty="0"/>
                    </a:p>
                  </a:txBody>
                  <a:tcPr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病患名稱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血壓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心跳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額溫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體重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診斷藥品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推薦營養資訊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日期</a:t>
                      </a:r>
                      <a:endParaRPr lang="en-US" altLang="zh-TW" sz="1600" dirty="0"/>
                    </a:p>
                  </a:txBody>
                  <a:tcPr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診斷科別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職稱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姓名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日期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時間</a:t>
                      </a:r>
                      <a:endParaRPr lang="en-US" altLang="zh-TW" sz="1600" dirty="0"/>
                    </a:p>
                    <a:p>
                      <a:pPr algn="l"/>
                      <a:endParaRPr lang="en-US" altLang="zh-TW" sz="1600" dirty="0"/>
                    </a:p>
                  </a:txBody>
                  <a:tcPr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102766"/>
                  </a:ext>
                </a:extLst>
              </a:tr>
              <a:tr h="3011120">
                <a:tc>
                  <a:txBody>
                    <a:bodyPr/>
                    <a:lstStyle/>
                    <a:p>
                      <a:pPr algn="ctr"/>
                      <a:endParaRPr lang="en-US" altLang="zh-TW" sz="1600" dirty="0"/>
                    </a:p>
                    <a:p>
                      <a:pPr algn="ctr"/>
                      <a:endParaRPr lang="en-US" altLang="zh-TW" sz="1600" dirty="0"/>
                    </a:p>
                    <a:p>
                      <a:pPr algn="ctr"/>
                      <a:endParaRPr lang="en-US" altLang="zh-TW" sz="1600" dirty="0"/>
                    </a:p>
                    <a:p>
                      <a:pPr algn="ctr"/>
                      <a:endParaRPr lang="en-US" altLang="zh-TW" sz="1600" dirty="0"/>
                    </a:p>
                    <a:p>
                      <a:pPr algn="ctr"/>
                      <a:r>
                        <a:rPr lang="en-US" altLang="zh-TW" sz="1600" dirty="0"/>
                        <a:t>Method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查看數據圖表</a:t>
                      </a:r>
                      <a:r>
                        <a:rPr lang="en-US" altLang="zh-TW" sz="1600" dirty="0"/>
                        <a:t>()</a:t>
                      </a:r>
                    </a:p>
                    <a:p>
                      <a:pPr algn="l"/>
                      <a:r>
                        <a:rPr lang="zh-TW" altLang="en-US" sz="1600" dirty="0"/>
                        <a:t>建議給予</a:t>
                      </a:r>
                      <a:r>
                        <a:rPr lang="en-US" altLang="zh-TW" sz="1600" dirty="0"/>
                        <a:t>()</a:t>
                      </a:r>
                    </a:p>
                    <a:p>
                      <a:pPr algn="l"/>
                      <a:endParaRPr lang="en-US" altLang="zh-TW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新增</a:t>
                      </a:r>
                      <a:r>
                        <a:rPr lang="en-US" altLang="zh-TW" sz="1600" dirty="0"/>
                        <a:t>()</a:t>
                      </a:r>
                    </a:p>
                    <a:p>
                      <a:pPr algn="l"/>
                      <a:r>
                        <a:rPr lang="zh-TW" altLang="en-US" sz="1600" dirty="0"/>
                        <a:t>刪除</a:t>
                      </a:r>
                      <a:r>
                        <a:rPr lang="en-US" altLang="zh-TW" sz="1600" dirty="0"/>
                        <a:t>()</a:t>
                      </a:r>
                    </a:p>
                    <a:p>
                      <a:pPr algn="l"/>
                      <a:r>
                        <a:rPr lang="zh-TW" altLang="en-US" sz="1600" dirty="0"/>
                        <a:t>修改</a:t>
                      </a:r>
                      <a:r>
                        <a:rPr lang="en-US" altLang="zh-TW" sz="1600" dirty="0"/>
                        <a:t>()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查看數據圖表</a:t>
                      </a:r>
                      <a:r>
                        <a:rPr lang="en-US" altLang="zh-TW" sz="1600" dirty="0"/>
                        <a:t>()</a:t>
                      </a:r>
                    </a:p>
                    <a:p>
                      <a:pPr algn="l"/>
                      <a:r>
                        <a:rPr lang="zh-TW" altLang="en-US" sz="1600" dirty="0"/>
                        <a:t>建議給予</a:t>
                      </a:r>
                      <a:r>
                        <a:rPr lang="en-US" altLang="zh-TW" sz="1600" dirty="0"/>
                        <a:t>()</a:t>
                      </a:r>
                    </a:p>
                    <a:p>
                      <a:pPr algn="l"/>
                      <a:r>
                        <a:rPr lang="zh-TW" altLang="en-US" sz="1600" dirty="0"/>
                        <a:t>不正常數據各式原因</a:t>
                      </a:r>
                      <a:r>
                        <a:rPr lang="en-US" altLang="zh-TW" sz="1600" dirty="0"/>
                        <a:t>()</a:t>
                      </a:r>
                    </a:p>
                    <a:p>
                      <a:pPr algn="l"/>
                      <a:r>
                        <a:rPr lang="zh-TW" altLang="en-US" sz="1600" dirty="0"/>
                        <a:t>可以病情列表</a:t>
                      </a:r>
                      <a:r>
                        <a:rPr lang="en-US" altLang="zh-TW" sz="1600" dirty="0"/>
                        <a:t>()</a:t>
                      </a:r>
                    </a:p>
                    <a:p>
                      <a:pPr algn="l"/>
                      <a:r>
                        <a:rPr lang="zh-TW" altLang="en-US" sz="1600" dirty="0"/>
                        <a:t>常見藥品</a:t>
                      </a:r>
                      <a:r>
                        <a:rPr lang="en-US" altLang="zh-TW" sz="1600" dirty="0"/>
                        <a:t>()</a:t>
                      </a:r>
                    </a:p>
                    <a:p>
                      <a:pPr algn="l"/>
                      <a:r>
                        <a:rPr lang="zh-TW" altLang="en-US" sz="1600" dirty="0"/>
                        <a:t>營養資訊</a:t>
                      </a:r>
                      <a:r>
                        <a:rPr lang="en-US" altLang="zh-TW" sz="1600" dirty="0"/>
                        <a:t>()</a:t>
                      </a:r>
                    </a:p>
                    <a:p>
                      <a:pPr algn="l"/>
                      <a:r>
                        <a:rPr lang="zh-TW" altLang="en-US" sz="1600" dirty="0"/>
                        <a:t>儲存診斷藥品</a:t>
                      </a:r>
                      <a:r>
                        <a:rPr lang="en-US" altLang="zh-TW" sz="1600" dirty="0"/>
                        <a:t>()</a:t>
                      </a:r>
                    </a:p>
                    <a:p>
                      <a:pPr algn="l"/>
                      <a:r>
                        <a:rPr lang="zh-TW" altLang="en-US" sz="1600" dirty="0"/>
                        <a:t>儲存營養資訊</a:t>
                      </a:r>
                      <a:r>
                        <a:rPr lang="en-US" altLang="zh-TW" sz="1600" dirty="0"/>
                        <a:t>()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24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46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80A5CC2-AFE4-4727-9E4C-3BF6823ED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08978"/>
              </p:ext>
            </p:extLst>
          </p:nvPr>
        </p:nvGraphicFramePr>
        <p:xfrm>
          <a:off x="4764230" y="152300"/>
          <a:ext cx="2663540" cy="23333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3540">
                  <a:extLst>
                    <a:ext uri="{9D8B030D-6E8A-4147-A177-3AD203B41FA5}">
                      <a16:colId xmlns:a16="http://schemas.microsoft.com/office/drawing/2014/main" val="3513627359"/>
                    </a:ext>
                  </a:extLst>
                </a:gridCol>
              </a:tblGrid>
              <a:tr h="462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&lt;&lt;Interface&gt;&gt;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網頁系統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51639"/>
                  </a:ext>
                </a:extLst>
              </a:tr>
              <a:tr h="102270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職稱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85202"/>
                  </a:ext>
                </a:extLst>
              </a:tr>
              <a:tr h="63678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查看數據圖表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建議給予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4070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47BBAA-4052-47F5-A54F-0DCCF51B0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64653"/>
              </p:ext>
            </p:extLst>
          </p:nvPr>
        </p:nvGraphicFramePr>
        <p:xfrm>
          <a:off x="4764230" y="3380416"/>
          <a:ext cx="2663540" cy="34775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3540">
                  <a:extLst>
                    <a:ext uri="{9D8B030D-6E8A-4147-A177-3AD203B41FA5}">
                      <a16:colId xmlns:a16="http://schemas.microsoft.com/office/drawing/2014/main" val="3513627359"/>
                    </a:ext>
                  </a:extLst>
                </a:gridCol>
              </a:tblGrid>
              <a:tr h="521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醫生網頁系統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51639"/>
                  </a:ext>
                </a:extLst>
              </a:tr>
              <a:tr h="102270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診斷科別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職稱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85202"/>
                  </a:ext>
                </a:extLst>
              </a:tr>
              <a:tr h="48438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查看數據圖表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建議給予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不正常數據各式原因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可以病情列表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常見藥品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營養資訊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儲存診斷藥品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儲存營養資訊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40706"/>
                  </a:ext>
                </a:extLst>
              </a:tr>
            </a:tbl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F7FEFAAA-FC9F-4C14-96FD-26481899B3A5}"/>
              </a:ext>
            </a:extLst>
          </p:cNvPr>
          <p:cNvGrpSpPr/>
          <p:nvPr/>
        </p:nvGrpSpPr>
        <p:grpSpPr>
          <a:xfrm>
            <a:off x="5976424" y="2520620"/>
            <a:ext cx="239151" cy="733174"/>
            <a:chOff x="2157017" y="2664174"/>
            <a:chExt cx="239151" cy="733174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AD921172-C386-40E6-A412-78DB61E52159}"/>
                </a:ext>
              </a:extLst>
            </p:cNvPr>
            <p:cNvCxnSpPr/>
            <p:nvPr/>
          </p:nvCxnSpPr>
          <p:spPr>
            <a:xfrm flipV="1">
              <a:off x="2276593" y="2940148"/>
              <a:ext cx="0" cy="457200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FB06B98-D7C3-4B39-8FB4-EB633193BBCB}"/>
                </a:ext>
              </a:extLst>
            </p:cNvPr>
            <p:cNvSpPr/>
            <p:nvPr/>
          </p:nvSpPr>
          <p:spPr>
            <a:xfrm>
              <a:off x="2157017" y="2664174"/>
              <a:ext cx="239151" cy="24102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5950C93-AF7F-4F57-8297-8B34B5176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76667"/>
              </p:ext>
            </p:extLst>
          </p:nvPr>
        </p:nvGraphicFramePr>
        <p:xfrm>
          <a:off x="200631" y="346508"/>
          <a:ext cx="2663540" cy="19449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3540">
                  <a:extLst>
                    <a:ext uri="{9D8B030D-6E8A-4147-A177-3AD203B41FA5}">
                      <a16:colId xmlns:a16="http://schemas.microsoft.com/office/drawing/2014/main" val="3513627359"/>
                    </a:ext>
                  </a:extLst>
                </a:gridCol>
              </a:tblGrid>
              <a:tr h="476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醫生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51639"/>
                  </a:ext>
                </a:extLst>
              </a:tr>
              <a:tr h="84115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診斷科別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帳號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密碼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85202"/>
                  </a:ext>
                </a:extLst>
              </a:tr>
              <a:tr h="5237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4070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AD6D676-D186-40C2-BAB2-5017717C4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4543"/>
              </p:ext>
            </p:extLst>
          </p:nvPr>
        </p:nvGraphicFramePr>
        <p:xfrm>
          <a:off x="200631" y="2761640"/>
          <a:ext cx="2663540" cy="208166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3540">
                  <a:extLst>
                    <a:ext uri="{9D8B030D-6E8A-4147-A177-3AD203B41FA5}">
                      <a16:colId xmlns:a16="http://schemas.microsoft.com/office/drawing/2014/main" val="3513627359"/>
                    </a:ext>
                  </a:extLst>
                </a:gridCol>
              </a:tblGrid>
              <a:tr h="399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51639"/>
                  </a:ext>
                </a:extLst>
              </a:tr>
              <a:tr h="84115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帳號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密碼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85202"/>
                  </a:ext>
                </a:extLst>
              </a:tr>
              <a:tr h="5237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407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7E39E0C-4B35-4111-8233-9819C25F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61014"/>
              </p:ext>
            </p:extLst>
          </p:nvPr>
        </p:nvGraphicFramePr>
        <p:xfrm>
          <a:off x="9528460" y="0"/>
          <a:ext cx="2663540" cy="3183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3540">
                  <a:extLst>
                    <a:ext uri="{9D8B030D-6E8A-4147-A177-3AD203B41FA5}">
                      <a16:colId xmlns:a16="http://schemas.microsoft.com/office/drawing/2014/main" val="3513627359"/>
                    </a:ext>
                  </a:extLst>
                </a:gridCol>
              </a:tblGrid>
              <a:tr h="440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醫院資料庫</a:t>
                      </a:r>
                      <a:endParaRPr lang="zh-TW" altLang="en-US" sz="1600" u="none" strike="noStrike" cap="none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51639"/>
                  </a:ext>
                </a:extLst>
              </a:tr>
              <a:tr h="841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病患名稱</a:t>
                      </a:r>
                      <a:endParaRPr lang="en-US" altLang="zh-TW" sz="1400" dirty="0"/>
                    </a:p>
                    <a:p>
                      <a:pPr algn="l"/>
                      <a:r>
                        <a:rPr lang="zh-TW" altLang="en-US" sz="1400" dirty="0"/>
                        <a:t>血壓</a:t>
                      </a:r>
                      <a:endParaRPr lang="en-US" altLang="zh-TW" sz="1400" dirty="0"/>
                    </a:p>
                    <a:p>
                      <a:pPr algn="l"/>
                      <a:r>
                        <a:rPr lang="zh-TW" altLang="en-US" sz="1400" dirty="0"/>
                        <a:t>心跳</a:t>
                      </a:r>
                      <a:endParaRPr lang="en-US" altLang="zh-TW" sz="1400" dirty="0"/>
                    </a:p>
                    <a:p>
                      <a:pPr algn="l"/>
                      <a:r>
                        <a:rPr lang="zh-TW" altLang="en-US" sz="1400" dirty="0"/>
                        <a:t>額溫</a:t>
                      </a:r>
                      <a:endParaRPr lang="en-US" altLang="zh-TW" sz="1400" dirty="0"/>
                    </a:p>
                    <a:p>
                      <a:pPr algn="l"/>
                      <a:r>
                        <a:rPr lang="zh-TW" altLang="en-US" sz="1400" dirty="0"/>
                        <a:t>體重</a:t>
                      </a:r>
                      <a:endParaRPr lang="en-US" altLang="zh-TW" sz="1400" dirty="0"/>
                    </a:p>
                    <a:p>
                      <a:pPr algn="l"/>
                      <a:r>
                        <a:rPr lang="zh-TW" altLang="en-US" sz="1400" dirty="0"/>
                        <a:t>診斷藥品</a:t>
                      </a:r>
                      <a:endParaRPr lang="en-US" altLang="zh-TW" sz="1400" dirty="0"/>
                    </a:p>
                    <a:p>
                      <a:pPr algn="l"/>
                      <a:r>
                        <a:rPr lang="zh-TW" altLang="en-US" sz="1400" dirty="0"/>
                        <a:t>推薦營養資訊</a:t>
                      </a:r>
                      <a:endParaRPr lang="en-US" altLang="zh-TW" sz="1400" dirty="0"/>
                    </a:p>
                    <a:p>
                      <a:pPr algn="l"/>
                      <a:r>
                        <a:rPr lang="zh-TW" altLang="en-US" sz="1400" dirty="0"/>
                        <a:t>日期</a:t>
                      </a:r>
                      <a:endParaRPr lang="en-US" altLang="zh-TW" sz="1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85202"/>
                  </a:ext>
                </a:extLst>
              </a:tr>
              <a:tr h="52373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修改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40706"/>
                  </a:ext>
                </a:extLst>
              </a:tr>
            </a:tbl>
          </a:graphicData>
        </a:graphic>
      </p:graphicFrame>
      <p:grpSp>
        <p:nvGrpSpPr>
          <p:cNvPr id="12" name="群組 11">
            <a:extLst>
              <a:ext uri="{FF2B5EF4-FFF2-40B4-BE49-F238E27FC236}">
                <a16:creationId xmlns:a16="http://schemas.microsoft.com/office/drawing/2014/main" id="{FC22ADC5-CCB4-4F1C-B87E-011B791E0367}"/>
              </a:ext>
            </a:extLst>
          </p:cNvPr>
          <p:cNvGrpSpPr/>
          <p:nvPr/>
        </p:nvGrpSpPr>
        <p:grpSpPr>
          <a:xfrm>
            <a:off x="2841684" y="980706"/>
            <a:ext cx="2461846" cy="338554"/>
            <a:chOff x="2841684" y="980706"/>
            <a:chExt cx="2461846" cy="338554"/>
          </a:xfrm>
        </p:grpSpPr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66C7EAF1-0E48-40D0-8DD4-87D6369D8927}"/>
                </a:ext>
              </a:extLst>
            </p:cNvPr>
            <p:cNvCxnSpPr>
              <a:cxnSpLocks/>
              <a:stCxn id="9" idx="3"/>
              <a:endCxn id="3" idx="1"/>
            </p:cNvCxnSpPr>
            <p:nvPr/>
          </p:nvCxnSpPr>
          <p:spPr>
            <a:xfrm>
              <a:off x="2864171" y="1318982"/>
              <a:ext cx="1900059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F196CB-1F92-480A-A2C5-1F799E3A506B}"/>
                </a:ext>
              </a:extLst>
            </p:cNvPr>
            <p:cNvSpPr txBox="1"/>
            <p:nvPr/>
          </p:nvSpPr>
          <p:spPr>
            <a:xfrm>
              <a:off x="2841684" y="980706"/>
              <a:ext cx="24618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1..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       登入         </a:t>
              </a:r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1..1</a:t>
              </a:r>
              <a:endPara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1DDC8E7-52A2-4CC3-91F6-A8EAB1AE24BF}"/>
              </a:ext>
            </a:extLst>
          </p:cNvPr>
          <p:cNvSpPr txBox="1"/>
          <p:nvPr/>
        </p:nvSpPr>
        <p:spPr>
          <a:xfrm rot="18448906">
            <a:off x="2353587" y="1893292"/>
            <a:ext cx="312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      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1..1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866850B-4E02-4C18-838F-F967B3AA9B38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2864171" y="1318983"/>
            <a:ext cx="1900059" cy="24834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B16020C-C9C6-44EC-8AD2-2268100DA2CF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7427770" y="1318983"/>
            <a:ext cx="2100690" cy="2729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26CA91A-7C85-4DBE-A293-9EC11FDB54C3}"/>
              </a:ext>
            </a:extLst>
          </p:cNvPr>
          <p:cNvSpPr txBox="1"/>
          <p:nvPr/>
        </p:nvSpPr>
        <p:spPr>
          <a:xfrm rot="452176">
            <a:off x="7393301" y="1093354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1..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        傳遞        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1..1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43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29D17E8E-ECAE-4309-9C9C-0501F9A0C2D7}"/>
              </a:ext>
            </a:extLst>
          </p:cNvPr>
          <p:cNvSpPr txBox="1"/>
          <p:nvPr/>
        </p:nvSpPr>
        <p:spPr>
          <a:xfrm>
            <a:off x="2714625" y="3013501"/>
            <a:ext cx="6762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問卷結果及主要功能</a:t>
            </a:r>
          </a:p>
        </p:txBody>
      </p:sp>
    </p:spTree>
    <p:extLst>
      <p:ext uri="{BB962C8B-B14F-4D97-AF65-F5344CB8AC3E}">
        <p14:creationId xmlns:p14="http://schemas.microsoft.com/office/powerpoint/2010/main" val="3685764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29D17E8E-ECAE-4309-9C9C-0501F9A0C2D7}"/>
              </a:ext>
            </a:extLst>
          </p:cNvPr>
          <p:cNvSpPr txBox="1"/>
          <p:nvPr/>
        </p:nvSpPr>
        <p:spPr>
          <a:xfrm>
            <a:off x="2581275" y="3096905"/>
            <a:ext cx="6762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系統循序圖與合約</a:t>
            </a:r>
          </a:p>
        </p:txBody>
      </p:sp>
    </p:spTree>
    <p:extLst>
      <p:ext uri="{BB962C8B-B14F-4D97-AF65-F5344CB8AC3E}">
        <p14:creationId xmlns:p14="http://schemas.microsoft.com/office/powerpoint/2010/main" val="2368610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1AC121B-37E6-4020-A129-E338708E4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46325"/>
              </p:ext>
            </p:extLst>
          </p:nvPr>
        </p:nvGraphicFramePr>
        <p:xfrm>
          <a:off x="384855" y="65529"/>
          <a:ext cx="11422290" cy="672694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99541">
                  <a:extLst>
                    <a:ext uri="{9D8B030D-6E8A-4147-A177-3AD203B41FA5}">
                      <a16:colId xmlns:a16="http://schemas.microsoft.com/office/drawing/2014/main" val="2758974376"/>
                    </a:ext>
                  </a:extLst>
                </a:gridCol>
                <a:gridCol w="6622749">
                  <a:extLst>
                    <a:ext uri="{9D8B030D-6E8A-4147-A177-3AD203B41FA5}">
                      <a16:colId xmlns:a16="http://schemas.microsoft.com/office/drawing/2014/main" val="2750342202"/>
                    </a:ext>
                  </a:extLst>
                </a:gridCol>
              </a:tblGrid>
              <a:tr h="50901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solidFill>
                            <a:schemeClr val="bg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機器人陪伴作業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病患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75459"/>
                  </a:ext>
                </a:extLst>
              </a:tr>
              <a:tr h="608170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22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主要成功情節</a:t>
                      </a:r>
                      <a:r>
                        <a:rPr lang="en-US" altLang="zh-TW" sz="22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</a:p>
                    <a:p>
                      <a:pPr marL="342900" indent="-342900">
                        <a:buClrTx/>
                        <a:buFont typeface="+mj-lt"/>
                        <a:buAutoNum type="arabicPeriod"/>
                      </a:pP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病患走至機器人面前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機器人與病患互動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機器人帶領病患進行量測作業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病患說出需要量測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機器人提醒病患插入健保卡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病患插入健保卡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讀取健保卡資訊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利用健保卡資訊登入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機器人說出量測系統已啟動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病患進行量測功能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2000" b="1" u="none" strike="noStrike" cap="none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接收指標數據</a:t>
                      </a:r>
                      <a:endParaRPr lang="en-US" altLang="zh-TW" sz="2000" b="1" u="none" strike="noStrike" cap="none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2000" b="1" u="none" strike="noStrike" cap="none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機器人及時給予建議並提醒注意事項</a:t>
                      </a:r>
                      <a:endParaRPr lang="en-US" altLang="zh-TW" sz="2000" b="1" u="none" strike="noStrike" cap="none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機器人帶領病患進行尚未完成的量測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病患拔除健保卡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2000" b="1" u="none" strike="noStrike" cap="none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機器人說出量測完畢</a:t>
                      </a:r>
                      <a:endParaRPr lang="en-US" altLang="zh-TW" sz="2000" b="1" u="none" strike="noStrike" cap="none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2000" b="1" u="none" strike="noStrike" cap="none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機器人提醒病患吃藥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確認今日量測完整性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sym typeface="Microsoft JhengHei"/>
                        </a:rPr>
                        <a:t>在網頁顯示今日量測結果</a:t>
                      </a:r>
                      <a:endParaRPr lang="en-US" altLang="zh-TW" sz="2000" b="1" u="none" strike="noStrike" cap="none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sym typeface="Microsoft JhengHei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2000" b="1" u="none" strike="noStrike" cap="none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sym typeface="Microsoft JhengHei"/>
                        </a:rPr>
                        <a:t>顯示今日量測結果的注意事項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goToRobot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1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robotInteraction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()</a:t>
                      </a: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Speak()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insertNHIC</a:t>
                      </a:r>
                      <a:r>
                        <a:rPr lang="en-US" altLang="zh-TW" sz="2000" b="1" i="0" u="none" strike="noStrike" cap="none" dirty="0" err="1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ard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(</a:t>
                      </a:r>
                      <a:r>
                        <a:rPr lang="en-US" altLang="zh-TW" sz="2000" b="1" i="0" u="none" strike="noStrike" cap="none" dirty="0" err="1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CardID,Name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Login(</a:t>
                      </a: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CardID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measureHealthIndicators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(</a:t>
                      </a:r>
                      <a:r>
                        <a:rPr lang="en-US" altLang="zh-TW" sz="2000" b="1" i="0" u="none" strike="noStrike" cap="none" dirty="0" err="1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CardID,Name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removeNHICard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viewMeasureData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CardID</a:t>
                      </a:r>
                      <a:r>
                        <a:rPr lang="en-US" altLang="zh-TW" sz="20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,</a:t>
                      </a: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3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902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CEE1C34-9BF4-4A07-BE39-605870DD0138}"/>
              </a:ext>
            </a:extLst>
          </p:cNvPr>
          <p:cNvSpPr/>
          <p:nvPr/>
        </p:nvSpPr>
        <p:spPr>
          <a:xfrm>
            <a:off x="2302730" y="3549337"/>
            <a:ext cx="6409562" cy="1091877"/>
          </a:xfrm>
          <a:custGeom>
            <a:avLst/>
            <a:gdLst/>
            <a:ahLst/>
            <a:cxnLst/>
            <a:rect l="l" t="t" r="r" b="b"/>
            <a:pathLst>
              <a:path w="6419850" h="1059179">
                <a:moveTo>
                  <a:pt x="0" y="1059180"/>
                </a:moveTo>
                <a:lnTo>
                  <a:pt x="6419850" y="1059180"/>
                </a:lnTo>
                <a:lnTo>
                  <a:pt x="6419850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7F04D465-0389-4678-960E-665661CC6C10}"/>
              </a:ext>
            </a:extLst>
          </p:cNvPr>
          <p:cNvGrpSpPr/>
          <p:nvPr/>
        </p:nvGrpSpPr>
        <p:grpSpPr>
          <a:xfrm>
            <a:off x="2302730" y="3528318"/>
            <a:ext cx="7242109" cy="1115298"/>
            <a:chOff x="2062733" y="4682490"/>
            <a:chExt cx="7231508" cy="1059180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DBC1E02A-2848-4391-B852-E3392C6B82BB}"/>
                </a:ext>
              </a:extLst>
            </p:cNvPr>
            <p:cNvSpPr/>
            <p:nvPr/>
          </p:nvSpPr>
          <p:spPr>
            <a:xfrm>
              <a:off x="8439486" y="4682490"/>
              <a:ext cx="854755" cy="1059180"/>
            </a:xfrm>
            <a:custGeom>
              <a:avLst/>
              <a:gdLst/>
              <a:ahLst/>
              <a:cxnLst/>
              <a:rect l="l" t="t" r="r" b="b"/>
              <a:pathLst>
                <a:path w="760729" h="1059179">
                  <a:moveTo>
                    <a:pt x="0" y="1059180"/>
                  </a:moveTo>
                  <a:lnTo>
                    <a:pt x="760602" y="1059180"/>
                  </a:lnTo>
                  <a:lnTo>
                    <a:pt x="760602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D6FF91CC-BA87-4ADB-9A90-3DA12810B4C7}"/>
                </a:ext>
              </a:extLst>
            </p:cNvPr>
            <p:cNvSpPr/>
            <p:nvPr/>
          </p:nvSpPr>
          <p:spPr>
            <a:xfrm>
              <a:off x="2062733" y="4682490"/>
              <a:ext cx="7231380" cy="1059180"/>
            </a:xfrm>
            <a:custGeom>
              <a:avLst/>
              <a:gdLst/>
              <a:ahLst/>
              <a:cxnLst/>
              <a:rect l="l" t="t" r="r" b="b"/>
              <a:pathLst>
                <a:path w="7231380" h="1059179">
                  <a:moveTo>
                    <a:pt x="0" y="1059180"/>
                  </a:moveTo>
                  <a:lnTo>
                    <a:pt x="7231380" y="1059180"/>
                  </a:lnTo>
                  <a:lnTo>
                    <a:pt x="7231380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  <a:path w="7231380" h="1059179">
                  <a:moveTo>
                    <a:pt x="783336" y="0"/>
                  </a:moveTo>
                  <a:lnTo>
                    <a:pt x="783336" y="242697"/>
                  </a:lnTo>
                </a:path>
                <a:path w="7231380" h="1059179">
                  <a:moveTo>
                    <a:pt x="782955" y="219456"/>
                  </a:moveTo>
                  <a:lnTo>
                    <a:pt x="566928" y="331470"/>
                  </a:lnTo>
                </a:path>
                <a:path w="7231380" h="1059179">
                  <a:moveTo>
                    <a:pt x="567436" y="330708"/>
                  </a:moveTo>
                  <a:lnTo>
                    <a:pt x="0" y="330708"/>
                  </a:lnTo>
                </a:path>
              </a:pathLst>
            </a:custGeom>
            <a:ln w="38100">
              <a:solidFill>
                <a:srgbClr val="37816E"/>
              </a:solidFill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8" name="object 41">
            <a:extLst>
              <a:ext uri="{FF2B5EF4-FFF2-40B4-BE49-F238E27FC236}">
                <a16:creationId xmlns:a16="http://schemas.microsoft.com/office/drawing/2014/main" id="{A86939A7-B82C-4E54-BECA-71EA539BB26F}"/>
              </a:ext>
            </a:extLst>
          </p:cNvPr>
          <p:cNvSpPr txBox="1"/>
          <p:nvPr/>
        </p:nvSpPr>
        <p:spPr>
          <a:xfrm>
            <a:off x="2442942" y="3534398"/>
            <a:ext cx="5364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loop</a:t>
            </a:r>
            <a:endParaRPr sz="1800" b="1" dirty="0"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2EA09346-F244-413B-AF61-6E55B5207516}"/>
              </a:ext>
            </a:extLst>
          </p:cNvPr>
          <p:cNvSpPr/>
          <p:nvPr/>
        </p:nvSpPr>
        <p:spPr>
          <a:xfrm>
            <a:off x="3202780" y="1083108"/>
            <a:ext cx="12700" cy="5603240"/>
          </a:xfrm>
          <a:custGeom>
            <a:avLst/>
            <a:gdLst/>
            <a:ahLst/>
            <a:cxnLst/>
            <a:rect l="l" t="t" r="r" b="b"/>
            <a:pathLst>
              <a:path w="12700" h="5603240">
                <a:moveTo>
                  <a:pt x="0" y="0"/>
                </a:moveTo>
                <a:lnTo>
                  <a:pt x="12318" y="5602935"/>
                </a:lnTo>
              </a:path>
            </a:pathLst>
          </a:custGeom>
          <a:ln w="381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8B5492CC-22FF-4778-8008-E032AA5FC988}"/>
              </a:ext>
            </a:extLst>
          </p:cNvPr>
          <p:cNvGrpSpPr/>
          <p:nvPr/>
        </p:nvGrpSpPr>
        <p:grpSpPr>
          <a:xfrm>
            <a:off x="7849456" y="243384"/>
            <a:ext cx="1560831" cy="619126"/>
            <a:chOff x="7733537" y="320801"/>
            <a:chExt cx="1560831" cy="619126"/>
          </a:xfrm>
          <a:solidFill>
            <a:srgbClr val="37816E"/>
          </a:solidFill>
        </p:grpSpPr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FF11CC2D-3185-4410-912A-128B8636C689}"/>
                </a:ext>
              </a:extLst>
            </p:cNvPr>
            <p:cNvSpPr/>
            <p:nvPr/>
          </p:nvSpPr>
          <p:spPr>
            <a:xfrm>
              <a:off x="7733538" y="320801"/>
              <a:ext cx="1560830" cy="619125"/>
            </a:xfrm>
            <a:custGeom>
              <a:avLst/>
              <a:gdLst/>
              <a:ahLst/>
              <a:cxnLst/>
              <a:rect l="l" t="t" r="r" b="b"/>
              <a:pathLst>
                <a:path w="1560829" h="619125">
                  <a:moveTo>
                    <a:pt x="1560576" y="0"/>
                  </a:moveTo>
                  <a:lnTo>
                    <a:pt x="0" y="0"/>
                  </a:lnTo>
                  <a:lnTo>
                    <a:pt x="0" y="610362"/>
                  </a:lnTo>
                  <a:lnTo>
                    <a:pt x="0" y="618744"/>
                  </a:lnTo>
                  <a:lnTo>
                    <a:pt x="1560576" y="618744"/>
                  </a:lnTo>
                  <a:lnTo>
                    <a:pt x="1560576" y="610362"/>
                  </a:lnTo>
                  <a:lnTo>
                    <a:pt x="15605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6DD306FE-1C47-403B-8E6F-6541DCD6D543}"/>
                </a:ext>
              </a:extLst>
            </p:cNvPr>
            <p:cNvSpPr/>
            <p:nvPr/>
          </p:nvSpPr>
          <p:spPr>
            <a:xfrm>
              <a:off x="7733537" y="320802"/>
              <a:ext cx="1560830" cy="619125"/>
            </a:xfrm>
            <a:custGeom>
              <a:avLst/>
              <a:gdLst/>
              <a:ahLst/>
              <a:cxnLst/>
              <a:rect l="l" t="t" r="r" b="b"/>
              <a:pathLst>
                <a:path w="1560829" h="619125">
                  <a:moveTo>
                    <a:pt x="0" y="618744"/>
                  </a:moveTo>
                  <a:lnTo>
                    <a:pt x="1560576" y="618744"/>
                  </a:lnTo>
                  <a:lnTo>
                    <a:pt x="1560576" y="0"/>
                  </a:lnTo>
                  <a:lnTo>
                    <a:pt x="0" y="0"/>
                  </a:lnTo>
                  <a:lnTo>
                    <a:pt x="0" y="618744"/>
                  </a:lnTo>
                  <a:close/>
                </a:path>
              </a:pathLst>
            </a:custGeom>
            <a:grpFill/>
            <a:ln w="28955">
              <a:noFill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4" name="object 15">
            <a:extLst>
              <a:ext uri="{FF2B5EF4-FFF2-40B4-BE49-F238E27FC236}">
                <a16:creationId xmlns:a16="http://schemas.microsoft.com/office/drawing/2014/main" id="{BCE13722-9006-4EAC-B957-BF4BA6A4FCDB}"/>
              </a:ext>
            </a:extLst>
          </p:cNvPr>
          <p:cNvSpPr txBox="1">
            <a:spLocks noGrp="1"/>
          </p:cNvSpPr>
          <p:nvPr/>
        </p:nvSpPr>
        <p:spPr>
          <a:xfrm>
            <a:off x="8078162" y="331948"/>
            <a:ext cx="1378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Noto Sans CJK JP Medium"/>
                <a:ea typeface="+mj-ea"/>
                <a:cs typeface="Noto Sans CJK JP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Sy</a:t>
            </a:r>
            <a:r>
              <a:rPr sz="2400" b="0" spc="-3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s</a:t>
            </a:r>
            <a:r>
              <a:rPr sz="2400" b="0" spc="-2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t</a:t>
            </a:r>
            <a:r>
              <a:rPr sz="2400" b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em</a:t>
            </a:r>
            <a:endParaRPr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3D52E478-BD20-4BD9-803B-45E5E5F11A31}"/>
              </a:ext>
            </a:extLst>
          </p:cNvPr>
          <p:cNvSpPr/>
          <p:nvPr/>
        </p:nvSpPr>
        <p:spPr>
          <a:xfrm>
            <a:off x="3214973" y="1147879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127117" y="0"/>
                </a:moveTo>
                <a:lnTo>
                  <a:pt x="5127117" y="86867"/>
                </a:lnTo>
                <a:lnTo>
                  <a:pt x="5185029" y="57912"/>
                </a:lnTo>
                <a:lnTo>
                  <a:pt x="5141595" y="57912"/>
                </a:lnTo>
                <a:lnTo>
                  <a:pt x="5141595" y="28955"/>
                </a:lnTo>
                <a:lnTo>
                  <a:pt x="5185029" y="28955"/>
                </a:lnTo>
                <a:lnTo>
                  <a:pt x="5127117" y="0"/>
                </a:lnTo>
                <a:close/>
              </a:path>
              <a:path w="5213984" h="86994">
                <a:moveTo>
                  <a:pt x="5127117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5127117" y="57912"/>
                </a:lnTo>
                <a:lnTo>
                  <a:pt x="5127117" y="28955"/>
                </a:lnTo>
                <a:close/>
              </a:path>
              <a:path w="5213984" h="86994">
                <a:moveTo>
                  <a:pt x="5185029" y="28955"/>
                </a:moveTo>
                <a:lnTo>
                  <a:pt x="5141595" y="28955"/>
                </a:lnTo>
                <a:lnTo>
                  <a:pt x="5141595" y="57912"/>
                </a:lnTo>
                <a:lnTo>
                  <a:pt x="5185029" y="57912"/>
                </a:lnTo>
                <a:lnTo>
                  <a:pt x="5213985" y="43433"/>
                </a:lnTo>
                <a:lnTo>
                  <a:pt x="5185029" y="28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98AFA49-FC2C-4B4A-9333-8CB220D84851}"/>
              </a:ext>
            </a:extLst>
          </p:cNvPr>
          <p:cNvGrpSpPr/>
          <p:nvPr/>
        </p:nvGrpSpPr>
        <p:grpSpPr>
          <a:xfrm>
            <a:off x="8469672" y="917896"/>
            <a:ext cx="202476" cy="4454204"/>
            <a:chOff x="8509602" y="862509"/>
            <a:chExt cx="268098" cy="5850890"/>
          </a:xfrm>
        </p:grpSpPr>
        <p:sp>
          <p:nvSpPr>
            <p:cNvPr id="17" name="object 21">
              <a:extLst>
                <a:ext uri="{FF2B5EF4-FFF2-40B4-BE49-F238E27FC236}">
                  <a16:creationId xmlns:a16="http://schemas.microsoft.com/office/drawing/2014/main" id="{C826977D-0AFE-4714-8769-3561AB8A7F8A}"/>
                </a:ext>
              </a:extLst>
            </p:cNvPr>
            <p:cNvSpPr/>
            <p:nvPr/>
          </p:nvSpPr>
          <p:spPr>
            <a:xfrm>
              <a:off x="8639713" y="862509"/>
              <a:ext cx="0" cy="1069975"/>
            </a:xfrm>
            <a:custGeom>
              <a:avLst/>
              <a:gdLst/>
              <a:ahLst/>
              <a:cxnLst/>
              <a:rect l="l" t="t" r="r" b="b"/>
              <a:pathLst>
                <a:path h="1069975">
                  <a:moveTo>
                    <a:pt x="0" y="0"/>
                  </a:moveTo>
                  <a:lnTo>
                    <a:pt x="0" y="175260"/>
                  </a:lnTo>
                </a:path>
                <a:path h="1069975">
                  <a:moveTo>
                    <a:pt x="0" y="870203"/>
                  </a:moveTo>
                  <a:lnTo>
                    <a:pt x="0" y="1069847"/>
                  </a:lnTo>
                </a:path>
              </a:pathLst>
            </a:custGeom>
            <a:ln w="50926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" name="object 22">
              <a:extLst>
                <a:ext uri="{FF2B5EF4-FFF2-40B4-BE49-F238E27FC236}">
                  <a16:creationId xmlns:a16="http://schemas.microsoft.com/office/drawing/2014/main" id="{41804504-50CE-4EC6-9C8C-B81BEB2B3F4E}"/>
                </a:ext>
              </a:extLst>
            </p:cNvPr>
            <p:cNvSpPr/>
            <p:nvPr/>
          </p:nvSpPr>
          <p:spPr>
            <a:xfrm>
              <a:off x="8510808" y="1027482"/>
              <a:ext cx="257810" cy="695325"/>
            </a:xfrm>
            <a:custGeom>
              <a:avLst/>
              <a:gdLst/>
              <a:ahLst/>
              <a:cxnLst/>
              <a:rect l="l" t="t" r="r" b="b"/>
              <a:pathLst>
                <a:path w="257809" h="695325">
                  <a:moveTo>
                    <a:pt x="257555" y="0"/>
                  </a:moveTo>
                  <a:lnTo>
                    <a:pt x="0" y="0"/>
                  </a:lnTo>
                  <a:lnTo>
                    <a:pt x="0" y="694943"/>
                  </a:lnTo>
                  <a:lnTo>
                    <a:pt x="257555" y="694943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37816E"/>
            </a:solidFill>
            <a:ln>
              <a:noFill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D001D513-B07C-474F-8811-A8B34BF2D418}"/>
                </a:ext>
              </a:extLst>
            </p:cNvPr>
            <p:cNvSpPr/>
            <p:nvPr/>
          </p:nvSpPr>
          <p:spPr>
            <a:xfrm>
              <a:off x="8639713" y="2627302"/>
              <a:ext cx="0" cy="283845"/>
            </a:xfrm>
            <a:custGeom>
              <a:avLst/>
              <a:gdLst/>
              <a:ahLst/>
              <a:cxnLst/>
              <a:rect l="l" t="t" r="r" b="b"/>
              <a:pathLst>
                <a:path h="283844">
                  <a:moveTo>
                    <a:pt x="0" y="0"/>
                  </a:moveTo>
                  <a:lnTo>
                    <a:pt x="0" y="283464"/>
                  </a:lnTo>
                </a:path>
              </a:pathLst>
            </a:custGeom>
            <a:ln w="50926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" name="object 26">
              <a:extLst>
                <a:ext uri="{FF2B5EF4-FFF2-40B4-BE49-F238E27FC236}">
                  <a16:creationId xmlns:a16="http://schemas.microsoft.com/office/drawing/2014/main" id="{EE692F64-564F-40E2-991B-17349D1968A8}"/>
                </a:ext>
              </a:extLst>
            </p:cNvPr>
            <p:cNvSpPr/>
            <p:nvPr/>
          </p:nvSpPr>
          <p:spPr>
            <a:xfrm>
              <a:off x="8509602" y="1955979"/>
              <a:ext cx="257810" cy="695325"/>
            </a:xfrm>
            <a:custGeom>
              <a:avLst/>
              <a:gdLst/>
              <a:ahLst/>
              <a:cxnLst/>
              <a:rect l="l" t="t" r="r" b="b"/>
              <a:pathLst>
                <a:path w="257809" h="695325">
                  <a:moveTo>
                    <a:pt x="0" y="694944"/>
                  </a:moveTo>
                  <a:lnTo>
                    <a:pt x="257555" y="694944"/>
                  </a:lnTo>
                  <a:lnTo>
                    <a:pt x="257555" y="0"/>
                  </a:lnTo>
                  <a:lnTo>
                    <a:pt x="0" y="0"/>
                  </a:lnTo>
                  <a:lnTo>
                    <a:pt x="0" y="694944"/>
                  </a:lnTo>
                  <a:close/>
                </a:path>
              </a:pathLst>
            </a:custGeom>
            <a:solidFill>
              <a:srgbClr val="37816E"/>
            </a:solidFill>
            <a:ln w="12192">
              <a:noFill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" name="object 27">
              <a:extLst>
                <a:ext uri="{FF2B5EF4-FFF2-40B4-BE49-F238E27FC236}">
                  <a16:creationId xmlns:a16="http://schemas.microsoft.com/office/drawing/2014/main" id="{709861E9-4B70-473D-8790-7EA657DE11FF}"/>
                </a:ext>
              </a:extLst>
            </p:cNvPr>
            <p:cNvSpPr/>
            <p:nvPr/>
          </p:nvSpPr>
          <p:spPr>
            <a:xfrm>
              <a:off x="8639713" y="3605709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2796"/>
                  </a:lnTo>
                </a:path>
              </a:pathLst>
            </a:custGeom>
            <a:ln w="50926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object 28">
              <a:extLst>
                <a:ext uri="{FF2B5EF4-FFF2-40B4-BE49-F238E27FC236}">
                  <a16:creationId xmlns:a16="http://schemas.microsoft.com/office/drawing/2014/main" id="{CC45B216-3B77-49C9-80A6-0CEBB85D4B4A}"/>
                </a:ext>
              </a:extLst>
            </p:cNvPr>
            <p:cNvSpPr/>
            <p:nvPr/>
          </p:nvSpPr>
          <p:spPr>
            <a:xfrm>
              <a:off x="8509602" y="2914082"/>
              <a:ext cx="257810" cy="695325"/>
            </a:xfrm>
            <a:custGeom>
              <a:avLst/>
              <a:gdLst/>
              <a:ahLst/>
              <a:cxnLst/>
              <a:rect l="l" t="t" r="r" b="b"/>
              <a:pathLst>
                <a:path w="257809" h="695325">
                  <a:moveTo>
                    <a:pt x="257555" y="0"/>
                  </a:moveTo>
                  <a:lnTo>
                    <a:pt x="0" y="0"/>
                  </a:lnTo>
                  <a:lnTo>
                    <a:pt x="0" y="694943"/>
                  </a:lnTo>
                  <a:lnTo>
                    <a:pt x="257555" y="694943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37816E"/>
            </a:solidFill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23" name="object 30">
              <a:extLst>
                <a:ext uri="{FF2B5EF4-FFF2-40B4-BE49-F238E27FC236}">
                  <a16:creationId xmlns:a16="http://schemas.microsoft.com/office/drawing/2014/main" id="{239B3514-5CD3-4E71-9E4F-0529DADE78F2}"/>
                </a:ext>
              </a:extLst>
            </p:cNvPr>
            <p:cNvSpPr/>
            <p:nvPr/>
          </p:nvSpPr>
          <p:spPr>
            <a:xfrm>
              <a:off x="8639713" y="4573450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2796"/>
                  </a:lnTo>
                </a:path>
              </a:pathLst>
            </a:custGeom>
            <a:ln w="50926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object 31">
              <a:extLst>
                <a:ext uri="{FF2B5EF4-FFF2-40B4-BE49-F238E27FC236}">
                  <a16:creationId xmlns:a16="http://schemas.microsoft.com/office/drawing/2014/main" id="{0AF2E212-92E5-4276-8AAE-EDB7E6BEA4DB}"/>
                </a:ext>
              </a:extLst>
            </p:cNvPr>
            <p:cNvSpPr/>
            <p:nvPr/>
          </p:nvSpPr>
          <p:spPr>
            <a:xfrm>
              <a:off x="8510872" y="3909748"/>
              <a:ext cx="256540" cy="695325"/>
            </a:xfrm>
            <a:custGeom>
              <a:avLst/>
              <a:gdLst/>
              <a:ahLst/>
              <a:cxnLst/>
              <a:rect l="l" t="t" r="r" b="b"/>
              <a:pathLst>
                <a:path w="256540" h="695325">
                  <a:moveTo>
                    <a:pt x="256031" y="0"/>
                  </a:moveTo>
                  <a:lnTo>
                    <a:pt x="0" y="0"/>
                  </a:lnTo>
                  <a:lnTo>
                    <a:pt x="0" y="694944"/>
                  </a:lnTo>
                  <a:lnTo>
                    <a:pt x="256031" y="694944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37816E"/>
            </a:solidFill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object 33">
              <a:extLst>
                <a:ext uri="{FF2B5EF4-FFF2-40B4-BE49-F238E27FC236}">
                  <a16:creationId xmlns:a16="http://schemas.microsoft.com/office/drawing/2014/main" id="{E2A111A8-CE91-40AA-800B-9C1A222B3882}"/>
                </a:ext>
              </a:extLst>
            </p:cNvPr>
            <p:cNvSpPr/>
            <p:nvPr/>
          </p:nvSpPr>
          <p:spPr>
            <a:xfrm>
              <a:off x="8639713" y="5541189"/>
              <a:ext cx="0" cy="1172210"/>
            </a:xfrm>
            <a:custGeom>
              <a:avLst/>
              <a:gdLst/>
              <a:ahLst/>
              <a:cxnLst/>
              <a:rect l="l" t="t" r="r" b="b"/>
              <a:pathLst>
                <a:path h="1172209">
                  <a:moveTo>
                    <a:pt x="0" y="967739"/>
                  </a:moveTo>
                  <a:lnTo>
                    <a:pt x="0" y="1172202"/>
                  </a:lnTo>
                </a:path>
                <a:path h="1172209">
                  <a:moveTo>
                    <a:pt x="0" y="0"/>
                  </a:moveTo>
                  <a:lnTo>
                    <a:pt x="0" y="272795"/>
                  </a:lnTo>
                </a:path>
              </a:pathLst>
            </a:custGeom>
            <a:ln w="50926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object 34">
              <a:extLst>
                <a:ext uri="{FF2B5EF4-FFF2-40B4-BE49-F238E27FC236}">
                  <a16:creationId xmlns:a16="http://schemas.microsoft.com/office/drawing/2014/main" id="{A3DD5A30-C40B-4D9B-887F-3FC8958DD0B3}"/>
                </a:ext>
              </a:extLst>
            </p:cNvPr>
            <p:cNvSpPr/>
            <p:nvPr/>
          </p:nvSpPr>
          <p:spPr>
            <a:xfrm>
              <a:off x="8521160" y="5808080"/>
              <a:ext cx="256540" cy="695325"/>
            </a:xfrm>
            <a:custGeom>
              <a:avLst/>
              <a:gdLst/>
              <a:ahLst/>
              <a:cxnLst/>
              <a:rect l="l" t="t" r="r" b="b"/>
              <a:pathLst>
                <a:path w="256540" h="695325">
                  <a:moveTo>
                    <a:pt x="256031" y="0"/>
                  </a:moveTo>
                  <a:lnTo>
                    <a:pt x="0" y="0"/>
                  </a:lnTo>
                  <a:lnTo>
                    <a:pt x="0" y="694944"/>
                  </a:lnTo>
                  <a:lnTo>
                    <a:pt x="256031" y="694944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37816E"/>
            </a:solidFill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object 37">
              <a:extLst>
                <a:ext uri="{FF2B5EF4-FFF2-40B4-BE49-F238E27FC236}">
                  <a16:creationId xmlns:a16="http://schemas.microsoft.com/office/drawing/2014/main" id="{D3F8E451-364B-4A74-B740-E9628C775B88}"/>
                </a:ext>
              </a:extLst>
            </p:cNvPr>
            <p:cNvSpPr/>
            <p:nvPr/>
          </p:nvSpPr>
          <p:spPr>
            <a:xfrm>
              <a:off x="8516302" y="4838245"/>
              <a:ext cx="256540" cy="695325"/>
            </a:xfrm>
            <a:custGeom>
              <a:avLst/>
              <a:gdLst/>
              <a:ahLst/>
              <a:cxnLst/>
              <a:rect l="l" t="t" r="r" b="b"/>
              <a:pathLst>
                <a:path w="256540" h="695325">
                  <a:moveTo>
                    <a:pt x="0" y="694944"/>
                  </a:moveTo>
                  <a:lnTo>
                    <a:pt x="256031" y="694944"/>
                  </a:lnTo>
                  <a:lnTo>
                    <a:pt x="256031" y="0"/>
                  </a:lnTo>
                  <a:lnTo>
                    <a:pt x="0" y="0"/>
                  </a:lnTo>
                  <a:lnTo>
                    <a:pt x="0" y="694944"/>
                  </a:lnTo>
                  <a:close/>
                </a:path>
              </a:pathLst>
            </a:custGeom>
            <a:solidFill>
              <a:srgbClr val="37816E"/>
            </a:solidFill>
            <a:ln w="12192">
              <a:noFill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8" name="object 43">
            <a:extLst>
              <a:ext uri="{FF2B5EF4-FFF2-40B4-BE49-F238E27FC236}">
                <a16:creationId xmlns:a16="http://schemas.microsoft.com/office/drawing/2014/main" id="{F4DBB289-331A-400D-8BE0-3B0694C324C8}"/>
              </a:ext>
            </a:extLst>
          </p:cNvPr>
          <p:cNvSpPr txBox="1"/>
          <p:nvPr/>
        </p:nvSpPr>
        <p:spPr>
          <a:xfrm>
            <a:off x="4408292" y="769982"/>
            <a:ext cx="2896870" cy="37638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altLang="zh-TW" sz="1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sz="1400" b="1" i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oToRobot</a:t>
            </a:r>
            <a:r>
              <a:rPr lang="en-US" altLang="zh-TW" sz="1400" b="1" i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3C5369E8-07FC-4178-B93B-8ACAD2EC606F}"/>
              </a:ext>
            </a:extLst>
          </p:cNvPr>
          <p:cNvSpPr/>
          <p:nvPr/>
        </p:nvSpPr>
        <p:spPr>
          <a:xfrm>
            <a:off x="2967110" y="103617"/>
            <a:ext cx="529842" cy="442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10A8AF2-7130-430E-9C82-DEC361C9CC25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3232031" y="546409"/>
            <a:ext cx="0" cy="390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451B77F-33FC-43E6-BE33-D401B92BA46E}"/>
              </a:ext>
            </a:extLst>
          </p:cNvPr>
          <p:cNvCxnSpPr>
            <a:cxnSpLocks/>
          </p:cNvCxnSpPr>
          <p:nvPr/>
        </p:nvCxnSpPr>
        <p:spPr>
          <a:xfrm flipH="1">
            <a:off x="2810986" y="670605"/>
            <a:ext cx="4210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9B32146-D053-417F-AA15-63F1CAF73CB1}"/>
              </a:ext>
            </a:extLst>
          </p:cNvPr>
          <p:cNvCxnSpPr>
            <a:cxnSpLocks/>
          </p:cNvCxnSpPr>
          <p:nvPr/>
        </p:nvCxnSpPr>
        <p:spPr>
          <a:xfrm>
            <a:off x="3202780" y="670605"/>
            <a:ext cx="454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0A0FC71-14AC-466E-A110-FE8F2EB0C190}"/>
              </a:ext>
            </a:extLst>
          </p:cNvPr>
          <p:cNvCxnSpPr>
            <a:cxnSpLocks/>
          </p:cNvCxnSpPr>
          <p:nvPr/>
        </p:nvCxnSpPr>
        <p:spPr>
          <a:xfrm flipH="1">
            <a:off x="2922348" y="923330"/>
            <a:ext cx="309684" cy="1887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B63ECA8-4F38-4DC1-9401-D7BAD5DD4D24}"/>
              </a:ext>
            </a:extLst>
          </p:cNvPr>
          <p:cNvCxnSpPr>
            <a:cxnSpLocks/>
          </p:cNvCxnSpPr>
          <p:nvPr/>
        </p:nvCxnSpPr>
        <p:spPr>
          <a:xfrm>
            <a:off x="3232031" y="936426"/>
            <a:ext cx="387943" cy="1466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2D24262-CD9D-4152-BD40-EA30963666FB}"/>
              </a:ext>
            </a:extLst>
          </p:cNvPr>
          <p:cNvSpPr txBox="1"/>
          <p:nvPr/>
        </p:nvSpPr>
        <p:spPr>
          <a:xfrm>
            <a:off x="5035766" y="1230404"/>
            <a:ext cx="2380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tabLst/>
              <a:defRPr/>
            </a:pPr>
            <a:r>
              <a:rPr lang="en-US" altLang="zh-TW" sz="1400" b="1" i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robotInteraction</a:t>
            </a:r>
            <a:endParaRPr lang="en-US" altLang="zh-TW" sz="1400" b="1" i="0" dirty="0">
              <a:solidFill>
                <a:schemeClr val="accent6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9F3B468-920B-4028-A4EA-5D3270C7837F}"/>
              </a:ext>
            </a:extLst>
          </p:cNvPr>
          <p:cNvSpPr txBox="1"/>
          <p:nvPr/>
        </p:nvSpPr>
        <p:spPr>
          <a:xfrm>
            <a:off x="4672608" y="4085604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0" u="none" strike="noStrike" cap="none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healthIndicators</a:t>
            </a:r>
            <a:r>
              <a:rPr lang="en-US" altLang="zh-TW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  <a:p>
            <a:endParaRPr lang="zh-TW" altLang="en-US" dirty="0"/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5FF01371-24FD-41A9-B550-D9AA02CEEA48}"/>
              </a:ext>
            </a:extLst>
          </p:cNvPr>
          <p:cNvSpPr/>
          <p:nvPr/>
        </p:nvSpPr>
        <p:spPr>
          <a:xfrm>
            <a:off x="3193242" y="2536847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127117" y="0"/>
                </a:moveTo>
                <a:lnTo>
                  <a:pt x="5127117" y="86867"/>
                </a:lnTo>
                <a:lnTo>
                  <a:pt x="5185029" y="57912"/>
                </a:lnTo>
                <a:lnTo>
                  <a:pt x="5141595" y="57912"/>
                </a:lnTo>
                <a:lnTo>
                  <a:pt x="5141595" y="28955"/>
                </a:lnTo>
                <a:lnTo>
                  <a:pt x="5185029" y="28955"/>
                </a:lnTo>
                <a:lnTo>
                  <a:pt x="5127117" y="0"/>
                </a:lnTo>
                <a:close/>
              </a:path>
              <a:path w="5213984" h="86994">
                <a:moveTo>
                  <a:pt x="5127117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5127117" y="57912"/>
                </a:lnTo>
                <a:lnTo>
                  <a:pt x="5127117" y="28955"/>
                </a:lnTo>
                <a:close/>
              </a:path>
              <a:path w="5213984" h="86994">
                <a:moveTo>
                  <a:pt x="5185029" y="28955"/>
                </a:moveTo>
                <a:lnTo>
                  <a:pt x="5141595" y="28955"/>
                </a:lnTo>
                <a:lnTo>
                  <a:pt x="5141595" y="57912"/>
                </a:lnTo>
                <a:lnTo>
                  <a:pt x="5185029" y="57912"/>
                </a:lnTo>
                <a:lnTo>
                  <a:pt x="5213985" y="43433"/>
                </a:lnTo>
                <a:lnTo>
                  <a:pt x="5185029" y="28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6027E532-9C2B-4EC1-BEB9-968C5891EA08}"/>
              </a:ext>
            </a:extLst>
          </p:cNvPr>
          <p:cNvSpPr/>
          <p:nvPr/>
        </p:nvSpPr>
        <p:spPr>
          <a:xfrm>
            <a:off x="3193242" y="4357791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968643CA-7161-4A2D-86DD-EBF128DD1E00}"/>
              </a:ext>
            </a:extLst>
          </p:cNvPr>
          <p:cNvSpPr/>
          <p:nvPr/>
        </p:nvSpPr>
        <p:spPr>
          <a:xfrm>
            <a:off x="3255546" y="3971233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127117" y="0"/>
                </a:moveTo>
                <a:lnTo>
                  <a:pt x="5127117" y="86867"/>
                </a:lnTo>
                <a:lnTo>
                  <a:pt x="5185029" y="57912"/>
                </a:lnTo>
                <a:lnTo>
                  <a:pt x="5141595" y="57912"/>
                </a:lnTo>
                <a:lnTo>
                  <a:pt x="5141595" y="28955"/>
                </a:lnTo>
                <a:lnTo>
                  <a:pt x="5185029" y="28955"/>
                </a:lnTo>
                <a:lnTo>
                  <a:pt x="5127117" y="0"/>
                </a:lnTo>
                <a:close/>
              </a:path>
              <a:path w="5213984" h="86994">
                <a:moveTo>
                  <a:pt x="5127117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5127117" y="57912"/>
                </a:lnTo>
                <a:lnTo>
                  <a:pt x="5127117" y="28955"/>
                </a:lnTo>
                <a:close/>
              </a:path>
              <a:path w="5213984" h="86994">
                <a:moveTo>
                  <a:pt x="5185029" y="28955"/>
                </a:moveTo>
                <a:lnTo>
                  <a:pt x="5141595" y="28955"/>
                </a:lnTo>
                <a:lnTo>
                  <a:pt x="5141595" y="57912"/>
                </a:lnTo>
                <a:lnTo>
                  <a:pt x="5185029" y="57912"/>
                </a:lnTo>
                <a:lnTo>
                  <a:pt x="5213985" y="43433"/>
                </a:lnTo>
                <a:lnTo>
                  <a:pt x="5185029" y="28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0" name="object 19">
            <a:extLst>
              <a:ext uri="{FF2B5EF4-FFF2-40B4-BE49-F238E27FC236}">
                <a16:creationId xmlns:a16="http://schemas.microsoft.com/office/drawing/2014/main" id="{C8791AA2-D186-43D2-8C41-E7C3B2119780}"/>
              </a:ext>
            </a:extLst>
          </p:cNvPr>
          <p:cNvSpPr/>
          <p:nvPr/>
        </p:nvSpPr>
        <p:spPr>
          <a:xfrm>
            <a:off x="3193243" y="1495745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0169FB5C-E6A9-4024-B033-6A4DD4971F28}"/>
              </a:ext>
            </a:extLst>
          </p:cNvPr>
          <p:cNvSpPr/>
          <p:nvPr/>
        </p:nvSpPr>
        <p:spPr>
          <a:xfrm>
            <a:off x="3235984" y="3415246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C7A0AD79-1BAE-46B9-A163-43C5EAA83738}"/>
              </a:ext>
            </a:extLst>
          </p:cNvPr>
          <p:cNvSpPr/>
          <p:nvPr/>
        </p:nvSpPr>
        <p:spPr>
          <a:xfrm>
            <a:off x="3202780" y="1796680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127117" y="0"/>
                </a:moveTo>
                <a:lnTo>
                  <a:pt x="5127117" y="86867"/>
                </a:lnTo>
                <a:lnTo>
                  <a:pt x="5185029" y="57912"/>
                </a:lnTo>
                <a:lnTo>
                  <a:pt x="5141595" y="57912"/>
                </a:lnTo>
                <a:lnTo>
                  <a:pt x="5141595" y="28955"/>
                </a:lnTo>
                <a:lnTo>
                  <a:pt x="5185029" y="28955"/>
                </a:lnTo>
                <a:lnTo>
                  <a:pt x="5127117" y="0"/>
                </a:lnTo>
                <a:close/>
              </a:path>
              <a:path w="5213984" h="86994">
                <a:moveTo>
                  <a:pt x="5127117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5127117" y="57912"/>
                </a:lnTo>
                <a:lnTo>
                  <a:pt x="5127117" y="28955"/>
                </a:lnTo>
                <a:close/>
              </a:path>
              <a:path w="5213984" h="86994">
                <a:moveTo>
                  <a:pt x="5185029" y="28955"/>
                </a:moveTo>
                <a:lnTo>
                  <a:pt x="5141595" y="28955"/>
                </a:lnTo>
                <a:lnTo>
                  <a:pt x="5141595" y="57912"/>
                </a:lnTo>
                <a:lnTo>
                  <a:pt x="5185029" y="57912"/>
                </a:lnTo>
                <a:lnTo>
                  <a:pt x="5213985" y="43433"/>
                </a:lnTo>
                <a:lnTo>
                  <a:pt x="5185029" y="28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4A700A92-7536-46AE-9C18-CEDE9700BC77}"/>
              </a:ext>
            </a:extLst>
          </p:cNvPr>
          <p:cNvSpPr txBox="1"/>
          <p:nvPr/>
        </p:nvSpPr>
        <p:spPr>
          <a:xfrm>
            <a:off x="4385168" y="1441970"/>
            <a:ext cx="2896870" cy="37638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Speak</a:t>
            </a:r>
            <a:r>
              <a:rPr lang="en-US" altLang="zh-TW" sz="1400" b="1" i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89AD8FA9-2720-4C83-BAC8-93024C0EE28C}"/>
              </a:ext>
            </a:extLst>
          </p:cNvPr>
          <p:cNvSpPr/>
          <p:nvPr/>
        </p:nvSpPr>
        <p:spPr>
          <a:xfrm>
            <a:off x="3215480" y="2144546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CA9C3AA-9429-4ACC-B64F-E2B4BCBADDB2}"/>
              </a:ext>
            </a:extLst>
          </p:cNvPr>
          <p:cNvSpPr txBox="1"/>
          <p:nvPr/>
        </p:nvSpPr>
        <p:spPr>
          <a:xfrm>
            <a:off x="5081624" y="1877830"/>
            <a:ext cx="2380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tabLst/>
              <a:defRPr/>
            </a:pPr>
            <a:r>
              <a:rPr lang="en-US" altLang="zh-TW" sz="1400" b="1" i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robotReminder</a:t>
            </a:r>
            <a:endParaRPr lang="en-US" altLang="zh-TW" sz="1400" b="1" i="0" dirty="0">
              <a:solidFill>
                <a:schemeClr val="accent6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90712314-7A21-41B3-9E97-840A08200596}"/>
              </a:ext>
            </a:extLst>
          </p:cNvPr>
          <p:cNvSpPr txBox="1"/>
          <p:nvPr/>
        </p:nvSpPr>
        <p:spPr>
          <a:xfrm>
            <a:off x="4438244" y="2142596"/>
            <a:ext cx="2896870" cy="37638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altLang="zh-TW" sz="1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insertNHICard</a:t>
            </a:r>
            <a:r>
              <a:rPr lang="en-US" altLang="zh-TW" sz="1400" b="1" i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FA38A809-7904-4A01-B62E-21A209510646}"/>
              </a:ext>
            </a:extLst>
          </p:cNvPr>
          <p:cNvGrpSpPr/>
          <p:nvPr/>
        </p:nvGrpSpPr>
        <p:grpSpPr>
          <a:xfrm>
            <a:off x="8664378" y="2678868"/>
            <a:ext cx="947651" cy="743872"/>
            <a:chOff x="8714257" y="1818354"/>
            <a:chExt cx="476210" cy="696935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6956D880-9DBC-46D6-B22E-14B32342B679}"/>
                </a:ext>
              </a:extLst>
            </p:cNvPr>
            <p:cNvGrpSpPr/>
            <p:nvPr/>
          </p:nvGrpSpPr>
          <p:grpSpPr>
            <a:xfrm>
              <a:off x="8714257" y="1818354"/>
              <a:ext cx="476210" cy="696931"/>
              <a:chOff x="8706086" y="1818355"/>
              <a:chExt cx="539514" cy="483002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5033CB8A-1F82-4C45-81EC-F6BCDD970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6086" y="1818355"/>
                <a:ext cx="53951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54F02CF4-B228-495A-A6B1-5124C7E53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5600" y="1818355"/>
                <a:ext cx="0" cy="48300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8EF80FD7-620C-4F3C-A828-A12FEA2287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23391" y="2515288"/>
              <a:ext cx="467075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bject 43">
            <a:extLst>
              <a:ext uri="{FF2B5EF4-FFF2-40B4-BE49-F238E27FC236}">
                <a16:creationId xmlns:a16="http://schemas.microsoft.com/office/drawing/2014/main" id="{EE7BD804-8773-4CCE-B479-34539AAB401B}"/>
              </a:ext>
            </a:extLst>
          </p:cNvPr>
          <p:cNvSpPr txBox="1"/>
          <p:nvPr/>
        </p:nvSpPr>
        <p:spPr>
          <a:xfrm>
            <a:off x="7891864" y="2261323"/>
            <a:ext cx="2896870" cy="37638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Login</a:t>
            </a:r>
            <a:r>
              <a:rPr lang="en-US" altLang="zh-TW" sz="1400" b="1" i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i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cardID</a:t>
            </a:r>
            <a:r>
              <a:rPr lang="en-US" altLang="zh-TW" sz="1400" b="1" i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A78EFE2-88DA-4563-AA95-73FA05F4D8DB}"/>
              </a:ext>
            </a:extLst>
          </p:cNvPr>
          <p:cNvSpPr txBox="1"/>
          <p:nvPr/>
        </p:nvSpPr>
        <p:spPr>
          <a:xfrm>
            <a:off x="4973802" y="2576563"/>
            <a:ext cx="197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NHICard</a:t>
            </a:r>
            <a:r>
              <a:rPr lang="en-US" altLang="zh-TW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  <a:p>
            <a:endParaRPr lang="zh-TW" altLang="en-US" b="1" dirty="0"/>
          </a:p>
        </p:txBody>
      </p:sp>
      <p:sp>
        <p:nvSpPr>
          <p:cNvPr id="54" name="object 19">
            <a:extLst>
              <a:ext uri="{FF2B5EF4-FFF2-40B4-BE49-F238E27FC236}">
                <a16:creationId xmlns:a16="http://schemas.microsoft.com/office/drawing/2014/main" id="{E7DC6A08-4C4C-452A-8C99-4E9F30E95C94}"/>
              </a:ext>
            </a:extLst>
          </p:cNvPr>
          <p:cNvSpPr/>
          <p:nvPr/>
        </p:nvSpPr>
        <p:spPr>
          <a:xfrm>
            <a:off x="3235984" y="2867689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0237AE5-245F-4A65-96E7-4B15DB7E55FE}"/>
              </a:ext>
            </a:extLst>
          </p:cNvPr>
          <p:cNvSpPr txBox="1"/>
          <p:nvPr/>
        </p:nvSpPr>
        <p:spPr>
          <a:xfrm>
            <a:off x="4937445" y="3149160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1400" b="1" i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ystemStartSuccess</a:t>
            </a:r>
            <a:endParaRPr lang="zh-TW" altLang="en-US" b="1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9793120-76AA-4B97-904E-7998B8A00886}"/>
              </a:ext>
            </a:extLst>
          </p:cNvPr>
          <p:cNvSpPr txBox="1"/>
          <p:nvPr/>
        </p:nvSpPr>
        <p:spPr>
          <a:xfrm>
            <a:off x="4321325" y="3505516"/>
            <a:ext cx="33078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altLang="zh-TW" sz="1400" b="1" i="0" u="none" strike="noStrike" cap="none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measureHealthIndicators</a:t>
            </a:r>
            <a:r>
              <a:rPr lang="en-US" altLang="zh-TW" sz="1400" b="1" i="0" u="none" strike="noStrike" cap="non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()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870E70F8-550E-44BE-8E58-1CFC615DD87D}"/>
              </a:ext>
            </a:extLst>
          </p:cNvPr>
          <p:cNvGrpSpPr/>
          <p:nvPr/>
        </p:nvGrpSpPr>
        <p:grpSpPr>
          <a:xfrm>
            <a:off x="8682555" y="4029760"/>
            <a:ext cx="947651" cy="743872"/>
            <a:chOff x="8714257" y="1818354"/>
            <a:chExt cx="476210" cy="696935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C89D8E69-367B-4F83-8112-E2EC88E143E1}"/>
                </a:ext>
              </a:extLst>
            </p:cNvPr>
            <p:cNvGrpSpPr/>
            <p:nvPr/>
          </p:nvGrpSpPr>
          <p:grpSpPr>
            <a:xfrm>
              <a:off x="8714257" y="1818354"/>
              <a:ext cx="476210" cy="696931"/>
              <a:chOff x="8706086" y="1818355"/>
              <a:chExt cx="539514" cy="483002"/>
            </a:xfrm>
          </p:grpSpPr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A8BDE1F8-9C17-4D1D-9540-868FED9E03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6086" y="1818355"/>
                <a:ext cx="53951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122D9C-DE95-4D81-9143-11A7C5704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5600" y="1818355"/>
                <a:ext cx="0" cy="48300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409ED028-72B0-4C50-8984-F75576267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4257" y="2515285"/>
              <a:ext cx="476209" cy="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FD894A6-8CC0-4884-B91D-15FF5A44E70F}"/>
              </a:ext>
            </a:extLst>
          </p:cNvPr>
          <p:cNvSpPr txBox="1"/>
          <p:nvPr/>
        </p:nvSpPr>
        <p:spPr>
          <a:xfrm>
            <a:off x="8641364" y="3726738"/>
            <a:ext cx="2867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altLang="zh-TW" sz="1400" b="1" i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robotProcessingInformation</a:t>
            </a:r>
            <a:r>
              <a:rPr lang="en-US" altLang="zh-TW" sz="1400" b="1" i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63" name="object 19">
            <a:extLst>
              <a:ext uri="{FF2B5EF4-FFF2-40B4-BE49-F238E27FC236}">
                <a16:creationId xmlns:a16="http://schemas.microsoft.com/office/drawing/2014/main" id="{997E2896-1B90-44EB-A0B5-7DF5E9E6E316}"/>
              </a:ext>
            </a:extLst>
          </p:cNvPr>
          <p:cNvSpPr/>
          <p:nvPr/>
        </p:nvSpPr>
        <p:spPr>
          <a:xfrm>
            <a:off x="3225017" y="4900159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61825B7-94DA-4AC8-BB60-2D53B78B9E0F}"/>
              </a:ext>
            </a:extLst>
          </p:cNvPr>
          <p:cNvSpPr txBox="1"/>
          <p:nvPr/>
        </p:nvSpPr>
        <p:spPr>
          <a:xfrm>
            <a:off x="4998391" y="4627460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robotGiveSuggest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  <a:p>
            <a:endParaRPr lang="zh-TW" altLang="en-US" dirty="0"/>
          </a:p>
        </p:txBody>
      </p:sp>
      <p:sp>
        <p:nvSpPr>
          <p:cNvPr id="65" name="object 26">
            <a:extLst>
              <a:ext uri="{FF2B5EF4-FFF2-40B4-BE49-F238E27FC236}">
                <a16:creationId xmlns:a16="http://schemas.microsoft.com/office/drawing/2014/main" id="{EA9D64A3-E7FD-4FF0-928F-1269451B6E58}"/>
              </a:ext>
            </a:extLst>
          </p:cNvPr>
          <p:cNvSpPr/>
          <p:nvPr/>
        </p:nvSpPr>
        <p:spPr>
          <a:xfrm>
            <a:off x="8469672" y="5391753"/>
            <a:ext cx="194706" cy="529342"/>
          </a:xfrm>
          <a:custGeom>
            <a:avLst/>
            <a:gdLst/>
            <a:ahLst/>
            <a:cxnLst/>
            <a:rect l="l" t="t" r="r" b="b"/>
            <a:pathLst>
              <a:path w="257809" h="695325">
                <a:moveTo>
                  <a:pt x="0" y="694944"/>
                </a:moveTo>
                <a:lnTo>
                  <a:pt x="257555" y="694944"/>
                </a:lnTo>
                <a:lnTo>
                  <a:pt x="257555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37816E"/>
          </a:solidFill>
          <a:ln w="12192">
            <a:noFill/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6" name="object 16">
            <a:extLst>
              <a:ext uri="{FF2B5EF4-FFF2-40B4-BE49-F238E27FC236}">
                <a16:creationId xmlns:a16="http://schemas.microsoft.com/office/drawing/2014/main" id="{C6A54EC6-8CDF-4D46-89A8-56F6E1F694C6}"/>
              </a:ext>
            </a:extLst>
          </p:cNvPr>
          <p:cNvSpPr/>
          <p:nvPr/>
        </p:nvSpPr>
        <p:spPr>
          <a:xfrm>
            <a:off x="3239948" y="5442527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127117" y="0"/>
                </a:moveTo>
                <a:lnTo>
                  <a:pt x="5127117" y="86867"/>
                </a:lnTo>
                <a:lnTo>
                  <a:pt x="5185029" y="57912"/>
                </a:lnTo>
                <a:lnTo>
                  <a:pt x="5141595" y="57912"/>
                </a:lnTo>
                <a:lnTo>
                  <a:pt x="5141595" y="28955"/>
                </a:lnTo>
                <a:lnTo>
                  <a:pt x="5185029" y="28955"/>
                </a:lnTo>
                <a:lnTo>
                  <a:pt x="5127117" y="0"/>
                </a:lnTo>
                <a:close/>
              </a:path>
              <a:path w="5213984" h="86994">
                <a:moveTo>
                  <a:pt x="5127117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5127117" y="57912"/>
                </a:lnTo>
                <a:lnTo>
                  <a:pt x="5127117" y="28955"/>
                </a:lnTo>
                <a:close/>
              </a:path>
              <a:path w="5213984" h="86994">
                <a:moveTo>
                  <a:pt x="5185029" y="28955"/>
                </a:moveTo>
                <a:lnTo>
                  <a:pt x="5141595" y="28955"/>
                </a:lnTo>
                <a:lnTo>
                  <a:pt x="5141595" y="57912"/>
                </a:lnTo>
                <a:lnTo>
                  <a:pt x="5185029" y="57912"/>
                </a:lnTo>
                <a:lnTo>
                  <a:pt x="5213985" y="43433"/>
                </a:lnTo>
                <a:lnTo>
                  <a:pt x="5185029" y="28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51ED139-5B26-4915-9045-BF1477A0855E}"/>
              </a:ext>
            </a:extLst>
          </p:cNvPr>
          <p:cNvSpPr txBox="1"/>
          <p:nvPr/>
        </p:nvSpPr>
        <p:spPr>
          <a:xfrm>
            <a:off x="5093353" y="5198411"/>
            <a:ext cx="2064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altLang="zh-TW" sz="1400" b="1" i="0" u="none" strike="noStrike" cap="none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removeNHICard</a:t>
            </a:r>
            <a:r>
              <a:rPr lang="en-US" altLang="zh-TW" sz="1400" b="1" i="0" u="none" strike="noStrike" cap="non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()</a:t>
            </a:r>
          </a:p>
        </p:txBody>
      </p:sp>
      <p:sp>
        <p:nvSpPr>
          <p:cNvPr id="68" name="object 19">
            <a:extLst>
              <a:ext uri="{FF2B5EF4-FFF2-40B4-BE49-F238E27FC236}">
                <a16:creationId xmlns:a16="http://schemas.microsoft.com/office/drawing/2014/main" id="{A61AD1DC-C768-4EEE-9D32-5137B8B212C7}"/>
              </a:ext>
            </a:extLst>
          </p:cNvPr>
          <p:cNvSpPr/>
          <p:nvPr/>
        </p:nvSpPr>
        <p:spPr>
          <a:xfrm>
            <a:off x="3215480" y="5792177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334C5646-C008-4F0A-B727-6FE1C0B177C5}"/>
              </a:ext>
            </a:extLst>
          </p:cNvPr>
          <p:cNvSpPr txBox="1"/>
          <p:nvPr/>
        </p:nvSpPr>
        <p:spPr>
          <a:xfrm>
            <a:off x="5113591" y="5555505"/>
            <a:ext cx="16001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measureSuccess</a:t>
            </a:r>
            <a:endParaRPr lang="en-US" altLang="zh-TW" b="1" dirty="0">
              <a:solidFill>
                <a:schemeClr val="accent6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  <a:p>
            <a:endParaRPr lang="zh-TW" altLang="en-US" dirty="0"/>
          </a:p>
        </p:txBody>
      </p:sp>
      <p:sp>
        <p:nvSpPr>
          <p:cNvPr id="70" name="object 33">
            <a:extLst>
              <a:ext uri="{FF2B5EF4-FFF2-40B4-BE49-F238E27FC236}">
                <a16:creationId xmlns:a16="http://schemas.microsoft.com/office/drawing/2014/main" id="{9BF66D42-ABF6-458F-9975-3E3A5727F9E9}"/>
              </a:ext>
            </a:extLst>
          </p:cNvPr>
          <p:cNvSpPr/>
          <p:nvPr/>
        </p:nvSpPr>
        <p:spPr>
          <a:xfrm>
            <a:off x="8563090" y="5198411"/>
            <a:ext cx="0" cy="892388"/>
          </a:xfrm>
          <a:custGeom>
            <a:avLst/>
            <a:gdLst/>
            <a:ahLst/>
            <a:cxnLst/>
            <a:rect l="l" t="t" r="r" b="b"/>
            <a:pathLst>
              <a:path h="1172209">
                <a:moveTo>
                  <a:pt x="0" y="967739"/>
                </a:moveTo>
                <a:lnTo>
                  <a:pt x="0" y="1172202"/>
                </a:lnTo>
              </a:path>
              <a:path h="1172209">
                <a:moveTo>
                  <a:pt x="0" y="0"/>
                </a:moveTo>
                <a:lnTo>
                  <a:pt x="0" y="272795"/>
                </a:lnTo>
              </a:path>
            </a:pathLst>
          </a:custGeom>
          <a:ln w="50926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1" name="object 26">
            <a:extLst>
              <a:ext uri="{FF2B5EF4-FFF2-40B4-BE49-F238E27FC236}">
                <a16:creationId xmlns:a16="http://schemas.microsoft.com/office/drawing/2014/main" id="{A900BC05-B589-4378-9E16-8CA79E04D46E}"/>
              </a:ext>
            </a:extLst>
          </p:cNvPr>
          <p:cNvSpPr/>
          <p:nvPr/>
        </p:nvSpPr>
        <p:spPr>
          <a:xfrm>
            <a:off x="8487849" y="6130076"/>
            <a:ext cx="194706" cy="529342"/>
          </a:xfrm>
          <a:custGeom>
            <a:avLst/>
            <a:gdLst/>
            <a:ahLst/>
            <a:cxnLst/>
            <a:rect l="l" t="t" r="r" b="b"/>
            <a:pathLst>
              <a:path w="257809" h="695325">
                <a:moveTo>
                  <a:pt x="0" y="694944"/>
                </a:moveTo>
                <a:lnTo>
                  <a:pt x="257555" y="694944"/>
                </a:lnTo>
                <a:lnTo>
                  <a:pt x="257555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37816E"/>
          </a:solidFill>
          <a:ln w="12192">
            <a:noFill/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2" name="object 16">
            <a:extLst>
              <a:ext uri="{FF2B5EF4-FFF2-40B4-BE49-F238E27FC236}">
                <a16:creationId xmlns:a16="http://schemas.microsoft.com/office/drawing/2014/main" id="{8B903DDD-0663-40FD-AA8E-23B0A739BAB1}"/>
              </a:ext>
            </a:extLst>
          </p:cNvPr>
          <p:cNvSpPr/>
          <p:nvPr/>
        </p:nvSpPr>
        <p:spPr>
          <a:xfrm>
            <a:off x="3273168" y="6232554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127117" y="0"/>
                </a:moveTo>
                <a:lnTo>
                  <a:pt x="5127117" y="86867"/>
                </a:lnTo>
                <a:lnTo>
                  <a:pt x="5185029" y="57912"/>
                </a:lnTo>
                <a:lnTo>
                  <a:pt x="5141595" y="57912"/>
                </a:lnTo>
                <a:lnTo>
                  <a:pt x="5141595" y="28955"/>
                </a:lnTo>
                <a:lnTo>
                  <a:pt x="5185029" y="28955"/>
                </a:lnTo>
                <a:lnTo>
                  <a:pt x="5127117" y="0"/>
                </a:lnTo>
                <a:close/>
              </a:path>
              <a:path w="5213984" h="86994">
                <a:moveTo>
                  <a:pt x="5127117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5127117" y="57912"/>
                </a:lnTo>
                <a:lnTo>
                  <a:pt x="5127117" y="28955"/>
                </a:lnTo>
                <a:close/>
              </a:path>
              <a:path w="5213984" h="86994">
                <a:moveTo>
                  <a:pt x="5185029" y="28955"/>
                </a:moveTo>
                <a:lnTo>
                  <a:pt x="5141595" y="28955"/>
                </a:lnTo>
                <a:lnTo>
                  <a:pt x="5141595" y="57912"/>
                </a:lnTo>
                <a:lnTo>
                  <a:pt x="5185029" y="57912"/>
                </a:lnTo>
                <a:lnTo>
                  <a:pt x="5213985" y="43433"/>
                </a:lnTo>
                <a:lnTo>
                  <a:pt x="5185029" y="28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9F35F4B3-774D-4BCB-9BFA-F7411155C983}"/>
              </a:ext>
            </a:extLst>
          </p:cNvPr>
          <p:cNvSpPr txBox="1"/>
          <p:nvPr/>
        </p:nvSpPr>
        <p:spPr>
          <a:xfrm>
            <a:off x="4853594" y="5921862"/>
            <a:ext cx="30382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altLang="zh-TW" sz="1400" b="1" i="0" u="none" strike="noStrike" cap="none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viewMeasuredata</a:t>
            </a:r>
            <a:r>
              <a:rPr lang="en-US" altLang="zh-TW" sz="1400" b="1" i="0" u="none" strike="noStrike" cap="non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(</a:t>
            </a:r>
            <a:r>
              <a:rPr lang="en-US" altLang="zh-TW" sz="1400" b="1" i="0" u="none" strike="noStrike" cap="none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CardID,Name</a:t>
            </a:r>
            <a:r>
              <a:rPr lang="en-US" altLang="zh-TW" sz="1400" b="1" i="0" u="none" strike="noStrike" cap="non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)</a:t>
            </a:r>
          </a:p>
        </p:txBody>
      </p:sp>
      <p:sp>
        <p:nvSpPr>
          <p:cNvPr id="74" name="object 19">
            <a:extLst>
              <a:ext uri="{FF2B5EF4-FFF2-40B4-BE49-F238E27FC236}">
                <a16:creationId xmlns:a16="http://schemas.microsoft.com/office/drawing/2014/main" id="{081711CD-F448-4347-83B9-277E3E58A737}"/>
              </a:ext>
            </a:extLst>
          </p:cNvPr>
          <p:cNvSpPr/>
          <p:nvPr/>
        </p:nvSpPr>
        <p:spPr>
          <a:xfrm>
            <a:off x="3235984" y="6516128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789A7232-0B63-4E36-A00A-86A9E9CB3BB7}"/>
              </a:ext>
            </a:extLst>
          </p:cNvPr>
          <p:cNvSpPr txBox="1"/>
          <p:nvPr/>
        </p:nvSpPr>
        <p:spPr>
          <a:xfrm>
            <a:off x="5187973" y="6276051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measureResult</a:t>
            </a:r>
            <a:endParaRPr lang="en-US" altLang="zh-TW" sz="1400" b="1" dirty="0">
              <a:solidFill>
                <a:schemeClr val="accent6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9435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CDE7DDB8-9F8D-404A-9BA2-B9D257F72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17268"/>
              </p:ext>
            </p:extLst>
          </p:nvPr>
        </p:nvGraphicFramePr>
        <p:xfrm>
          <a:off x="436776" y="1120399"/>
          <a:ext cx="11318448" cy="51206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59224">
                  <a:extLst>
                    <a:ext uri="{9D8B030D-6E8A-4147-A177-3AD203B41FA5}">
                      <a16:colId xmlns:a16="http://schemas.microsoft.com/office/drawing/2014/main" val="2758974376"/>
                    </a:ext>
                  </a:extLst>
                </a:gridCol>
                <a:gridCol w="5659224">
                  <a:extLst>
                    <a:ext uri="{9D8B030D-6E8A-4147-A177-3AD203B41FA5}">
                      <a16:colId xmlns:a16="http://schemas.microsoft.com/office/drawing/2014/main" val="2750342202"/>
                    </a:ext>
                  </a:extLst>
                </a:gridCol>
              </a:tblGrid>
              <a:tr h="42072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2400" b="1" u="none" strike="noStrike" cap="none" dirty="0">
                          <a:solidFill>
                            <a:schemeClr val="bg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量測作業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病患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75459"/>
                  </a:ext>
                </a:extLst>
              </a:tr>
              <a:tr h="415999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22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主要成功情節</a:t>
                      </a:r>
                      <a:r>
                        <a:rPr lang="en-US" altLang="zh-TW" sz="2200" b="1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</a:t>
                      </a: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插入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</a:t>
                      </a: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至讀卡機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讀取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健保卡資訊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健保卡資訊登入</a:t>
                      </a:r>
                      <a:endParaRPr lang="en-US" altLang="zh-TW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機器人</a:t>
                      </a: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說出量測模式已啟動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病患量測自己的</a:t>
                      </a:r>
                      <a:r>
                        <a:rPr lang="zh-TW" altLang="en-US" sz="2000" b="1" u="none" strike="noStrike" cap="none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健康指標</a:t>
                      </a:r>
                      <a:r>
                        <a:rPr lang="en-US" altLang="zh-TW" sz="20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</a:t>
                      </a:r>
                      <a:r>
                        <a:rPr lang="zh-TW" altLang="en-US" sz="20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如</a:t>
                      </a:r>
                      <a:r>
                        <a:rPr lang="en-US" altLang="zh-TW" sz="20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:</a:t>
                      </a:r>
                      <a:r>
                        <a:rPr lang="zh-TW" altLang="en-US" sz="20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血壓、心跳、額溫、體重</a:t>
                      </a:r>
                      <a:r>
                        <a:rPr lang="en-US" altLang="zh-TW" sz="20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…</a:t>
                      </a:r>
                      <a:r>
                        <a:rPr lang="zh-TW" altLang="en-US" sz="20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等等</a:t>
                      </a:r>
                      <a:r>
                        <a:rPr lang="en-US" altLang="zh-TW" sz="20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接收指標數據</a:t>
                      </a:r>
                      <a:endParaRPr lang="en-US" altLang="zh-TW" sz="2000" b="1" u="none" strike="noStrike" cap="none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辨別目前數據</a:t>
                      </a:r>
                      <a:r>
                        <a:rPr lang="zh-TW" altLang="en-US" sz="20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內容</a:t>
                      </a:r>
                      <a:endParaRPr lang="en-US" altLang="zh-TW" sz="20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機器人</a:t>
                      </a:r>
                      <a:r>
                        <a:rPr lang="zh-TW" altLang="en-US" sz="2000" b="1" u="none" strike="noStrike" cap="none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告知數據</a:t>
                      </a:r>
                      <a:endParaRPr lang="en-US" altLang="zh-TW" sz="2000" b="1" u="none" strike="noStrike" cap="none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拔除健保卡</a:t>
                      </a:r>
                      <a:endParaRPr lang="en-US" altLang="zh-TW" sz="2000" b="1" u="none" strike="noStrike" cap="none" dirty="0">
                        <a:latin typeface="Calibri"/>
                        <a:ea typeface="Microsoft JhengHei"/>
                        <a:cs typeface="Calibri"/>
                        <a:sym typeface="Arial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將量測數據上傳至</a:t>
                      </a:r>
                      <a:r>
                        <a:rPr lang="zh-TW" altLang="en-US" sz="2000" b="1" u="none" strike="noStrike" cap="none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雲端</a:t>
                      </a:r>
                      <a:endParaRPr lang="en-US" altLang="zh-TW" sz="2000" b="1" u="none" strike="noStrike" cap="none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2000" b="1" u="none" strike="noStrike" cap="none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網頁</a:t>
                      </a:r>
                      <a:r>
                        <a:rPr lang="zh-TW" altLang="en-US" sz="20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顯示此次各量測項目</a:t>
                      </a:r>
                      <a:r>
                        <a:rPr lang="zh-TW" altLang="en-US" sz="2000" b="1" u="none" strike="noStrike" cap="none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圖形表格 </a:t>
                      </a:r>
                      <a:endParaRPr lang="en-US" altLang="zh-TW" sz="2000" b="1" u="none" strike="noStrike" cap="none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insertNHICard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2000" b="1" i="0" u="none" strike="noStrike" cap="none" dirty="0" err="1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CardID,Name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robotPhonetic</a:t>
                      </a:r>
                      <a:r>
                        <a:rPr lang="en-US" altLang="zh-TW" sz="20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Function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()</a:t>
                      </a: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20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measureHealthIndicators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(</a:t>
                      </a: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CardID</a:t>
                      </a:r>
                      <a:r>
                        <a:rPr lang="en-US" altLang="zh-TW" sz="20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,</a:t>
                      </a: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u="none" strike="noStrike" cap="none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robotProcessingInformation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removeNHICard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upload</a:t>
                      </a:r>
                      <a:r>
                        <a:rPr lang="en-US" altLang="zh-TW" sz="20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HealthIndicatorsToCloud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(</a:t>
                      </a: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CardID</a:t>
                      </a:r>
                      <a:r>
                        <a:rPr lang="en-US" altLang="zh-TW" sz="20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,</a:t>
                      </a: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Name,</a:t>
                      </a:r>
                      <a:r>
                        <a:rPr lang="en-US" altLang="zh-TW" sz="20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temperature,heartbeat,pressureS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, </a:t>
                      </a:r>
                      <a:r>
                        <a:rPr lang="en-US" altLang="zh-TW" sz="20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pressureD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)</a:t>
                      </a: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83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459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E01597A-38FB-4C28-8D7C-BE12816614D0}"/>
              </a:ext>
            </a:extLst>
          </p:cNvPr>
          <p:cNvCxnSpPr>
            <a:cxnSpLocks/>
          </p:cNvCxnSpPr>
          <p:nvPr/>
        </p:nvCxnSpPr>
        <p:spPr>
          <a:xfrm flipV="1">
            <a:off x="8780400" y="1191375"/>
            <a:ext cx="79025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object 2">
            <a:extLst>
              <a:ext uri="{FF2B5EF4-FFF2-40B4-BE49-F238E27FC236}">
                <a16:creationId xmlns:a16="http://schemas.microsoft.com/office/drawing/2014/main" id="{50A7BAB4-CE8E-4509-BE08-411ED81ECCFD}"/>
              </a:ext>
            </a:extLst>
          </p:cNvPr>
          <p:cNvSpPr/>
          <p:nvPr/>
        </p:nvSpPr>
        <p:spPr>
          <a:xfrm>
            <a:off x="2357849" y="2754370"/>
            <a:ext cx="6409562" cy="1091877"/>
          </a:xfrm>
          <a:custGeom>
            <a:avLst/>
            <a:gdLst/>
            <a:ahLst/>
            <a:cxnLst/>
            <a:rect l="l" t="t" r="r" b="b"/>
            <a:pathLst>
              <a:path w="6419850" h="1059179">
                <a:moveTo>
                  <a:pt x="0" y="1059180"/>
                </a:moveTo>
                <a:lnTo>
                  <a:pt x="6419850" y="1059180"/>
                </a:lnTo>
                <a:lnTo>
                  <a:pt x="6419850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76BD4116-6368-426A-9B60-7B78FD5D1748}"/>
              </a:ext>
            </a:extLst>
          </p:cNvPr>
          <p:cNvGrpSpPr/>
          <p:nvPr/>
        </p:nvGrpSpPr>
        <p:grpSpPr>
          <a:xfrm>
            <a:off x="2357849" y="2733351"/>
            <a:ext cx="7242109" cy="1115298"/>
            <a:chOff x="2062733" y="4682490"/>
            <a:chExt cx="7231508" cy="105918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0F2C3F94-9089-455E-83E3-8BFDB42416E0}"/>
                </a:ext>
              </a:extLst>
            </p:cNvPr>
            <p:cNvSpPr/>
            <p:nvPr/>
          </p:nvSpPr>
          <p:spPr>
            <a:xfrm>
              <a:off x="8439486" y="4682490"/>
              <a:ext cx="854755" cy="1059180"/>
            </a:xfrm>
            <a:custGeom>
              <a:avLst/>
              <a:gdLst/>
              <a:ahLst/>
              <a:cxnLst/>
              <a:rect l="l" t="t" r="r" b="b"/>
              <a:pathLst>
                <a:path w="760729" h="1059179">
                  <a:moveTo>
                    <a:pt x="0" y="1059180"/>
                  </a:moveTo>
                  <a:lnTo>
                    <a:pt x="760602" y="1059180"/>
                  </a:lnTo>
                  <a:lnTo>
                    <a:pt x="760602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76855A10-53D2-49AA-B894-0F102A5BE1EF}"/>
                </a:ext>
              </a:extLst>
            </p:cNvPr>
            <p:cNvSpPr/>
            <p:nvPr/>
          </p:nvSpPr>
          <p:spPr>
            <a:xfrm>
              <a:off x="2062733" y="4682490"/>
              <a:ext cx="7231380" cy="1059180"/>
            </a:xfrm>
            <a:custGeom>
              <a:avLst/>
              <a:gdLst/>
              <a:ahLst/>
              <a:cxnLst/>
              <a:rect l="l" t="t" r="r" b="b"/>
              <a:pathLst>
                <a:path w="7231380" h="1059179">
                  <a:moveTo>
                    <a:pt x="0" y="1059180"/>
                  </a:moveTo>
                  <a:lnTo>
                    <a:pt x="7231380" y="1059180"/>
                  </a:lnTo>
                  <a:lnTo>
                    <a:pt x="7231380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  <a:path w="7231380" h="1059179">
                  <a:moveTo>
                    <a:pt x="783336" y="0"/>
                  </a:moveTo>
                  <a:lnTo>
                    <a:pt x="783336" y="242697"/>
                  </a:lnTo>
                </a:path>
                <a:path w="7231380" h="1059179">
                  <a:moveTo>
                    <a:pt x="782955" y="219456"/>
                  </a:moveTo>
                  <a:lnTo>
                    <a:pt x="566928" y="331470"/>
                  </a:lnTo>
                </a:path>
                <a:path w="7231380" h="1059179">
                  <a:moveTo>
                    <a:pt x="567436" y="330708"/>
                  </a:moveTo>
                  <a:lnTo>
                    <a:pt x="0" y="330708"/>
                  </a:lnTo>
                </a:path>
              </a:pathLst>
            </a:custGeom>
            <a:ln w="38100">
              <a:solidFill>
                <a:srgbClr val="37816E"/>
              </a:solidFill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9" name="object 11">
            <a:extLst>
              <a:ext uri="{FF2B5EF4-FFF2-40B4-BE49-F238E27FC236}">
                <a16:creationId xmlns:a16="http://schemas.microsoft.com/office/drawing/2014/main" id="{AE9A2AA4-C44E-4B02-B6EE-A41F10474FFC}"/>
              </a:ext>
            </a:extLst>
          </p:cNvPr>
          <p:cNvSpPr/>
          <p:nvPr/>
        </p:nvSpPr>
        <p:spPr>
          <a:xfrm>
            <a:off x="3202780" y="1083108"/>
            <a:ext cx="12700" cy="5603240"/>
          </a:xfrm>
          <a:custGeom>
            <a:avLst/>
            <a:gdLst/>
            <a:ahLst/>
            <a:cxnLst/>
            <a:rect l="l" t="t" r="r" b="b"/>
            <a:pathLst>
              <a:path w="12700" h="5603240">
                <a:moveTo>
                  <a:pt x="0" y="0"/>
                </a:moveTo>
                <a:lnTo>
                  <a:pt x="12318" y="5602935"/>
                </a:lnTo>
              </a:path>
            </a:pathLst>
          </a:custGeom>
          <a:ln w="381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10" name="object 12">
            <a:extLst>
              <a:ext uri="{FF2B5EF4-FFF2-40B4-BE49-F238E27FC236}">
                <a16:creationId xmlns:a16="http://schemas.microsoft.com/office/drawing/2014/main" id="{8CA2F21D-84C4-4DBB-9EA0-D2B49BC79333}"/>
              </a:ext>
            </a:extLst>
          </p:cNvPr>
          <p:cNvGrpSpPr/>
          <p:nvPr/>
        </p:nvGrpSpPr>
        <p:grpSpPr>
          <a:xfrm>
            <a:off x="7849456" y="243384"/>
            <a:ext cx="1560831" cy="619126"/>
            <a:chOff x="7733537" y="320801"/>
            <a:chExt cx="1560831" cy="619126"/>
          </a:xfrm>
          <a:solidFill>
            <a:srgbClr val="37816E"/>
          </a:solidFill>
        </p:grpSpPr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F998B028-9B7A-4E2B-BC92-6D2F6835DCD2}"/>
                </a:ext>
              </a:extLst>
            </p:cNvPr>
            <p:cNvSpPr/>
            <p:nvPr/>
          </p:nvSpPr>
          <p:spPr>
            <a:xfrm>
              <a:off x="7733538" y="320801"/>
              <a:ext cx="1560830" cy="619125"/>
            </a:xfrm>
            <a:custGeom>
              <a:avLst/>
              <a:gdLst/>
              <a:ahLst/>
              <a:cxnLst/>
              <a:rect l="l" t="t" r="r" b="b"/>
              <a:pathLst>
                <a:path w="1560829" h="619125">
                  <a:moveTo>
                    <a:pt x="1560576" y="0"/>
                  </a:moveTo>
                  <a:lnTo>
                    <a:pt x="0" y="0"/>
                  </a:lnTo>
                  <a:lnTo>
                    <a:pt x="0" y="610362"/>
                  </a:lnTo>
                  <a:lnTo>
                    <a:pt x="0" y="618744"/>
                  </a:lnTo>
                  <a:lnTo>
                    <a:pt x="1560576" y="618744"/>
                  </a:lnTo>
                  <a:lnTo>
                    <a:pt x="1560576" y="610362"/>
                  </a:lnTo>
                  <a:lnTo>
                    <a:pt x="15605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9CADFC16-3B87-4EB0-B59A-232624592FE0}"/>
                </a:ext>
              </a:extLst>
            </p:cNvPr>
            <p:cNvSpPr/>
            <p:nvPr/>
          </p:nvSpPr>
          <p:spPr>
            <a:xfrm>
              <a:off x="7733537" y="320802"/>
              <a:ext cx="1560830" cy="619125"/>
            </a:xfrm>
            <a:custGeom>
              <a:avLst/>
              <a:gdLst/>
              <a:ahLst/>
              <a:cxnLst/>
              <a:rect l="l" t="t" r="r" b="b"/>
              <a:pathLst>
                <a:path w="1560829" h="619125">
                  <a:moveTo>
                    <a:pt x="0" y="618744"/>
                  </a:moveTo>
                  <a:lnTo>
                    <a:pt x="1560576" y="618744"/>
                  </a:lnTo>
                  <a:lnTo>
                    <a:pt x="1560576" y="0"/>
                  </a:lnTo>
                  <a:lnTo>
                    <a:pt x="0" y="0"/>
                  </a:lnTo>
                  <a:lnTo>
                    <a:pt x="0" y="618744"/>
                  </a:lnTo>
                  <a:close/>
                </a:path>
              </a:pathLst>
            </a:custGeom>
            <a:grpFill/>
            <a:ln w="28955">
              <a:noFill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3" name="object 15">
            <a:extLst>
              <a:ext uri="{FF2B5EF4-FFF2-40B4-BE49-F238E27FC236}">
                <a16:creationId xmlns:a16="http://schemas.microsoft.com/office/drawing/2014/main" id="{EAB4F13B-D76D-4202-ADE6-CD0C48AB0DBA}"/>
              </a:ext>
            </a:extLst>
          </p:cNvPr>
          <p:cNvSpPr txBox="1">
            <a:spLocks noGrp="1"/>
          </p:cNvSpPr>
          <p:nvPr/>
        </p:nvSpPr>
        <p:spPr>
          <a:xfrm>
            <a:off x="8078162" y="331948"/>
            <a:ext cx="1378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Noto Sans CJK JP Medium"/>
                <a:ea typeface="+mj-ea"/>
                <a:cs typeface="Noto Sans CJK JP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Sy</a:t>
            </a:r>
            <a:r>
              <a:rPr sz="2400" b="0" spc="-3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s</a:t>
            </a:r>
            <a:r>
              <a:rPr sz="2400" b="0" spc="-2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t</a:t>
            </a:r>
            <a:r>
              <a:rPr sz="2400" b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em</a:t>
            </a:r>
            <a:endParaRPr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E99B54DD-44E8-4308-B50D-A06AC21B064F}"/>
              </a:ext>
            </a:extLst>
          </p:cNvPr>
          <p:cNvSpPr/>
          <p:nvPr/>
        </p:nvSpPr>
        <p:spPr>
          <a:xfrm>
            <a:off x="3214973" y="1147879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127117" y="0"/>
                </a:moveTo>
                <a:lnTo>
                  <a:pt x="5127117" y="86867"/>
                </a:lnTo>
                <a:lnTo>
                  <a:pt x="5185029" y="57912"/>
                </a:lnTo>
                <a:lnTo>
                  <a:pt x="5141595" y="57912"/>
                </a:lnTo>
                <a:lnTo>
                  <a:pt x="5141595" y="28955"/>
                </a:lnTo>
                <a:lnTo>
                  <a:pt x="5185029" y="28955"/>
                </a:lnTo>
                <a:lnTo>
                  <a:pt x="5127117" y="0"/>
                </a:lnTo>
                <a:close/>
              </a:path>
              <a:path w="5213984" h="86994">
                <a:moveTo>
                  <a:pt x="5127117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5127117" y="57912"/>
                </a:lnTo>
                <a:lnTo>
                  <a:pt x="5127117" y="28955"/>
                </a:lnTo>
                <a:close/>
              </a:path>
              <a:path w="5213984" h="86994">
                <a:moveTo>
                  <a:pt x="5185029" y="28955"/>
                </a:moveTo>
                <a:lnTo>
                  <a:pt x="5141595" y="28955"/>
                </a:lnTo>
                <a:lnTo>
                  <a:pt x="5141595" y="57912"/>
                </a:lnTo>
                <a:lnTo>
                  <a:pt x="5185029" y="57912"/>
                </a:lnTo>
                <a:lnTo>
                  <a:pt x="5213985" y="43433"/>
                </a:lnTo>
                <a:lnTo>
                  <a:pt x="5185029" y="28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32DEB2CD-0CA7-48D2-AB13-A31BE7210879}"/>
              </a:ext>
            </a:extLst>
          </p:cNvPr>
          <p:cNvSpPr/>
          <p:nvPr/>
        </p:nvSpPr>
        <p:spPr>
          <a:xfrm>
            <a:off x="3255548" y="2414961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99E03E1-7CAE-4287-98E0-D5530365FED5}"/>
              </a:ext>
            </a:extLst>
          </p:cNvPr>
          <p:cNvGrpSpPr/>
          <p:nvPr/>
        </p:nvGrpSpPr>
        <p:grpSpPr>
          <a:xfrm>
            <a:off x="8470475" y="923204"/>
            <a:ext cx="268098" cy="5850890"/>
            <a:chOff x="8509602" y="862509"/>
            <a:chExt cx="268098" cy="5850890"/>
          </a:xfrm>
        </p:grpSpPr>
        <p:sp>
          <p:nvSpPr>
            <p:cNvPr id="17" name="object 21">
              <a:extLst>
                <a:ext uri="{FF2B5EF4-FFF2-40B4-BE49-F238E27FC236}">
                  <a16:creationId xmlns:a16="http://schemas.microsoft.com/office/drawing/2014/main" id="{E12846C5-FBA0-4156-8D50-6E6E17AB1C6D}"/>
                </a:ext>
              </a:extLst>
            </p:cNvPr>
            <p:cNvSpPr/>
            <p:nvPr/>
          </p:nvSpPr>
          <p:spPr>
            <a:xfrm>
              <a:off x="8639713" y="862509"/>
              <a:ext cx="0" cy="1069975"/>
            </a:xfrm>
            <a:custGeom>
              <a:avLst/>
              <a:gdLst/>
              <a:ahLst/>
              <a:cxnLst/>
              <a:rect l="l" t="t" r="r" b="b"/>
              <a:pathLst>
                <a:path h="1069975">
                  <a:moveTo>
                    <a:pt x="0" y="0"/>
                  </a:moveTo>
                  <a:lnTo>
                    <a:pt x="0" y="175260"/>
                  </a:lnTo>
                </a:path>
                <a:path h="1069975">
                  <a:moveTo>
                    <a:pt x="0" y="870203"/>
                  </a:moveTo>
                  <a:lnTo>
                    <a:pt x="0" y="1069847"/>
                  </a:lnTo>
                </a:path>
              </a:pathLst>
            </a:custGeom>
            <a:ln w="50926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" name="object 22">
              <a:extLst>
                <a:ext uri="{FF2B5EF4-FFF2-40B4-BE49-F238E27FC236}">
                  <a16:creationId xmlns:a16="http://schemas.microsoft.com/office/drawing/2014/main" id="{24B9F26A-DBCF-4ED8-AFDE-A7509DE84C24}"/>
                </a:ext>
              </a:extLst>
            </p:cNvPr>
            <p:cNvSpPr/>
            <p:nvPr/>
          </p:nvSpPr>
          <p:spPr>
            <a:xfrm>
              <a:off x="8510808" y="1027482"/>
              <a:ext cx="257810" cy="695325"/>
            </a:xfrm>
            <a:custGeom>
              <a:avLst/>
              <a:gdLst/>
              <a:ahLst/>
              <a:cxnLst/>
              <a:rect l="l" t="t" r="r" b="b"/>
              <a:pathLst>
                <a:path w="257809" h="695325">
                  <a:moveTo>
                    <a:pt x="257555" y="0"/>
                  </a:moveTo>
                  <a:lnTo>
                    <a:pt x="0" y="0"/>
                  </a:lnTo>
                  <a:lnTo>
                    <a:pt x="0" y="694943"/>
                  </a:lnTo>
                  <a:lnTo>
                    <a:pt x="257555" y="694943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37816E"/>
            </a:solidFill>
            <a:ln>
              <a:noFill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B7168939-4D0E-4651-A3E1-86302A0F93F6}"/>
                </a:ext>
              </a:extLst>
            </p:cNvPr>
            <p:cNvSpPr/>
            <p:nvPr/>
          </p:nvSpPr>
          <p:spPr>
            <a:xfrm>
              <a:off x="8639713" y="2627302"/>
              <a:ext cx="0" cy="283845"/>
            </a:xfrm>
            <a:custGeom>
              <a:avLst/>
              <a:gdLst/>
              <a:ahLst/>
              <a:cxnLst/>
              <a:rect l="l" t="t" r="r" b="b"/>
              <a:pathLst>
                <a:path h="283844">
                  <a:moveTo>
                    <a:pt x="0" y="0"/>
                  </a:moveTo>
                  <a:lnTo>
                    <a:pt x="0" y="283464"/>
                  </a:lnTo>
                </a:path>
              </a:pathLst>
            </a:custGeom>
            <a:ln w="50926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" name="object 26">
              <a:extLst>
                <a:ext uri="{FF2B5EF4-FFF2-40B4-BE49-F238E27FC236}">
                  <a16:creationId xmlns:a16="http://schemas.microsoft.com/office/drawing/2014/main" id="{BEC8DDDF-1DE4-4759-AE55-5C1447CB1FB9}"/>
                </a:ext>
              </a:extLst>
            </p:cNvPr>
            <p:cNvSpPr/>
            <p:nvPr/>
          </p:nvSpPr>
          <p:spPr>
            <a:xfrm>
              <a:off x="8509602" y="1955979"/>
              <a:ext cx="257810" cy="695325"/>
            </a:xfrm>
            <a:custGeom>
              <a:avLst/>
              <a:gdLst/>
              <a:ahLst/>
              <a:cxnLst/>
              <a:rect l="l" t="t" r="r" b="b"/>
              <a:pathLst>
                <a:path w="257809" h="695325">
                  <a:moveTo>
                    <a:pt x="0" y="694944"/>
                  </a:moveTo>
                  <a:lnTo>
                    <a:pt x="257555" y="694944"/>
                  </a:lnTo>
                  <a:lnTo>
                    <a:pt x="257555" y="0"/>
                  </a:lnTo>
                  <a:lnTo>
                    <a:pt x="0" y="0"/>
                  </a:lnTo>
                  <a:lnTo>
                    <a:pt x="0" y="694944"/>
                  </a:lnTo>
                  <a:close/>
                </a:path>
              </a:pathLst>
            </a:custGeom>
            <a:solidFill>
              <a:srgbClr val="37816E"/>
            </a:solidFill>
            <a:ln w="12192">
              <a:noFill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" name="object 27">
              <a:extLst>
                <a:ext uri="{FF2B5EF4-FFF2-40B4-BE49-F238E27FC236}">
                  <a16:creationId xmlns:a16="http://schemas.microsoft.com/office/drawing/2014/main" id="{D0087388-7F33-4CCC-BC2E-C8B69162C007}"/>
                </a:ext>
              </a:extLst>
            </p:cNvPr>
            <p:cNvSpPr/>
            <p:nvPr/>
          </p:nvSpPr>
          <p:spPr>
            <a:xfrm>
              <a:off x="8639713" y="3605709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2796"/>
                  </a:lnTo>
                </a:path>
              </a:pathLst>
            </a:custGeom>
            <a:ln w="50926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object 28">
              <a:extLst>
                <a:ext uri="{FF2B5EF4-FFF2-40B4-BE49-F238E27FC236}">
                  <a16:creationId xmlns:a16="http://schemas.microsoft.com/office/drawing/2014/main" id="{2AA83661-7B53-4C53-8FB1-F177A7E5AEBB}"/>
                </a:ext>
              </a:extLst>
            </p:cNvPr>
            <p:cNvSpPr/>
            <p:nvPr/>
          </p:nvSpPr>
          <p:spPr>
            <a:xfrm>
              <a:off x="8509602" y="2914082"/>
              <a:ext cx="257810" cy="695325"/>
            </a:xfrm>
            <a:custGeom>
              <a:avLst/>
              <a:gdLst/>
              <a:ahLst/>
              <a:cxnLst/>
              <a:rect l="l" t="t" r="r" b="b"/>
              <a:pathLst>
                <a:path w="257809" h="695325">
                  <a:moveTo>
                    <a:pt x="257555" y="0"/>
                  </a:moveTo>
                  <a:lnTo>
                    <a:pt x="0" y="0"/>
                  </a:lnTo>
                  <a:lnTo>
                    <a:pt x="0" y="694943"/>
                  </a:lnTo>
                  <a:lnTo>
                    <a:pt x="257555" y="694943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37816E"/>
            </a:solidFill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23" name="object 30">
              <a:extLst>
                <a:ext uri="{FF2B5EF4-FFF2-40B4-BE49-F238E27FC236}">
                  <a16:creationId xmlns:a16="http://schemas.microsoft.com/office/drawing/2014/main" id="{2A7F401D-DB1B-4594-AE1A-031F3D466DA7}"/>
                </a:ext>
              </a:extLst>
            </p:cNvPr>
            <p:cNvSpPr/>
            <p:nvPr/>
          </p:nvSpPr>
          <p:spPr>
            <a:xfrm>
              <a:off x="8639713" y="4573450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2796"/>
                  </a:lnTo>
                </a:path>
              </a:pathLst>
            </a:custGeom>
            <a:ln w="50926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object 31">
              <a:extLst>
                <a:ext uri="{FF2B5EF4-FFF2-40B4-BE49-F238E27FC236}">
                  <a16:creationId xmlns:a16="http://schemas.microsoft.com/office/drawing/2014/main" id="{5DD45917-8C77-4AB9-B196-DB40E5687F5D}"/>
                </a:ext>
              </a:extLst>
            </p:cNvPr>
            <p:cNvSpPr/>
            <p:nvPr/>
          </p:nvSpPr>
          <p:spPr>
            <a:xfrm>
              <a:off x="8510872" y="3909748"/>
              <a:ext cx="256540" cy="695325"/>
            </a:xfrm>
            <a:custGeom>
              <a:avLst/>
              <a:gdLst/>
              <a:ahLst/>
              <a:cxnLst/>
              <a:rect l="l" t="t" r="r" b="b"/>
              <a:pathLst>
                <a:path w="256540" h="695325">
                  <a:moveTo>
                    <a:pt x="256031" y="0"/>
                  </a:moveTo>
                  <a:lnTo>
                    <a:pt x="0" y="0"/>
                  </a:lnTo>
                  <a:lnTo>
                    <a:pt x="0" y="694944"/>
                  </a:lnTo>
                  <a:lnTo>
                    <a:pt x="256031" y="694944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37816E"/>
            </a:solidFill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object 33">
              <a:extLst>
                <a:ext uri="{FF2B5EF4-FFF2-40B4-BE49-F238E27FC236}">
                  <a16:creationId xmlns:a16="http://schemas.microsoft.com/office/drawing/2014/main" id="{100CF5EA-D4BD-439C-AF23-F9BD0AF63FBA}"/>
                </a:ext>
              </a:extLst>
            </p:cNvPr>
            <p:cNvSpPr/>
            <p:nvPr/>
          </p:nvSpPr>
          <p:spPr>
            <a:xfrm>
              <a:off x="8639713" y="5541189"/>
              <a:ext cx="0" cy="1172210"/>
            </a:xfrm>
            <a:custGeom>
              <a:avLst/>
              <a:gdLst/>
              <a:ahLst/>
              <a:cxnLst/>
              <a:rect l="l" t="t" r="r" b="b"/>
              <a:pathLst>
                <a:path h="1172209">
                  <a:moveTo>
                    <a:pt x="0" y="967739"/>
                  </a:moveTo>
                  <a:lnTo>
                    <a:pt x="0" y="1172202"/>
                  </a:lnTo>
                </a:path>
                <a:path h="1172209">
                  <a:moveTo>
                    <a:pt x="0" y="0"/>
                  </a:moveTo>
                  <a:lnTo>
                    <a:pt x="0" y="272795"/>
                  </a:lnTo>
                </a:path>
              </a:pathLst>
            </a:custGeom>
            <a:ln w="50926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object 34">
              <a:extLst>
                <a:ext uri="{FF2B5EF4-FFF2-40B4-BE49-F238E27FC236}">
                  <a16:creationId xmlns:a16="http://schemas.microsoft.com/office/drawing/2014/main" id="{99B1D041-CAF8-4074-8B71-C50E101D4BF9}"/>
                </a:ext>
              </a:extLst>
            </p:cNvPr>
            <p:cNvSpPr/>
            <p:nvPr/>
          </p:nvSpPr>
          <p:spPr>
            <a:xfrm>
              <a:off x="8521160" y="5808080"/>
              <a:ext cx="256540" cy="695325"/>
            </a:xfrm>
            <a:custGeom>
              <a:avLst/>
              <a:gdLst/>
              <a:ahLst/>
              <a:cxnLst/>
              <a:rect l="l" t="t" r="r" b="b"/>
              <a:pathLst>
                <a:path w="256540" h="695325">
                  <a:moveTo>
                    <a:pt x="256031" y="0"/>
                  </a:moveTo>
                  <a:lnTo>
                    <a:pt x="0" y="0"/>
                  </a:lnTo>
                  <a:lnTo>
                    <a:pt x="0" y="694944"/>
                  </a:lnTo>
                  <a:lnTo>
                    <a:pt x="256031" y="694944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37816E"/>
            </a:solidFill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object 37">
              <a:extLst>
                <a:ext uri="{FF2B5EF4-FFF2-40B4-BE49-F238E27FC236}">
                  <a16:creationId xmlns:a16="http://schemas.microsoft.com/office/drawing/2014/main" id="{36A2C723-D5C3-465F-9C38-755FF6C50243}"/>
                </a:ext>
              </a:extLst>
            </p:cNvPr>
            <p:cNvSpPr/>
            <p:nvPr/>
          </p:nvSpPr>
          <p:spPr>
            <a:xfrm>
              <a:off x="8516302" y="4838245"/>
              <a:ext cx="256540" cy="695325"/>
            </a:xfrm>
            <a:custGeom>
              <a:avLst/>
              <a:gdLst/>
              <a:ahLst/>
              <a:cxnLst/>
              <a:rect l="l" t="t" r="r" b="b"/>
              <a:pathLst>
                <a:path w="256540" h="695325">
                  <a:moveTo>
                    <a:pt x="0" y="694944"/>
                  </a:moveTo>
                  <a:lnTo>
                    <a:pt x="256031" y="694944"/>
                  </a:lnTo>
                  <a:lnTo>
                    <a:pt x="256031" y="0"/>
                  </a:lnTo>
                  <a:lnTo>
                    <a:pt x="0" y="0"/>
                  </a:lnTo>
                  <a:lnTo>
                    <a:pt x="0" y="694944"/>
                  </a:lnTo>
                  <a:close/>
                </a:path>
              </a:pathLst>
            </a:custGeom>
            <a:solidFill>
              <a:srgbClr val="37816E"/>
            </a:solidFill>
            <a:ln w="12192">
              <a:noFill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8" name="object 41">
            <a:extLst>
              <a:ext uri="{FF2B5EF4-FFF2-40B4-BE49-F238E27FC236}">
                <a16:creationId xmlns:a16="http://schemas.microsoft.com/office/drawing/2014/main" id="{B0557081-2602-4D8E-AC33-D38E9DC0C482}"/>
              </a:ext>
            </a:extLst>
          </p:cNvPr>
          <p:cNvSpPr txBox="1"/>
          <p:nvPr/>
        </p:nvSpPr>
        <p:spPr>
          <a:xfrm>
            <a:off x="2498061" y="2739431"/>
            <a:ext cx="5364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loop</a:t>
            </a:r>
            <a:endParaRPr sz="1800" b="1" dirty="0"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</p:txBody>
      </p:sp>
      <p:sp>
        <p:nvSpPr>
          <p:cNvPr id="29" name="object 43">
            <a:extLst>
              <a:ext uri="{FF2B5EF4-FFF2-40B4-BE49-F238E27FC236}">
                <a16:creationId xmlns:a16="http://schemas.microsoft.com/office/drawing/2014/main" id="{4343EDC6-3B93-404D-8D55-25C3A21502C4}"/>
              </a:ext>
            </a:extLst>
          </p:cNvPr>
          <p:cNvSpPr txBox="1"/>
          <p:nvPr/>
        </p:nvSpPr>
        <p:spPr>
          <a:xfrm>
            <a:off x="4408292" y="769982"/>
            <a:ext cx="2896870" cy="37638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altLang="zh-TW" sz="1400" b="1" i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insertNHICard</a:t>
            </a:r>
            <a:r>
              <a:rPr lang="en-US" altLang="zh-TW" sz="1400" b="1" i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5D0DA543-E647-404D-B408-C4E6964EF77A}"/>
              </a:ext>
            </a:extLst>
          </p:cNvPr>
          <p:cNvSpPr/>
          <p:nvPr/>
        </p:nvSpPr>
        <p:spPr>
          <a:xfrm>
            <a:off x="2967110" y="103617"/>
            <a:ext cx="529842" cy="442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6E3C931-38C1-4365-92C6-1CD9EA388AED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3232031" y="546409"/>
            <a:ext cx="0" cy="3900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C5D7CF6-6F6C-4A81-8856-5D4F55715AAC}"/>
              </a:ext>
            </a:extLst>
          </p:cNvPr>
          <p:cNvCxnSpPr>
            <a:cxnSpLocks/>
          </p:cNvCxnSpPr>
          <p:nvPr/>
        </p:nvCxnSpPr>
        <p:spPr>
          <a:xfrm flipH="1">
            <a:off x="2810986" y="670605"/>
            <a:ext cx="4210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C8019234-01B8-485A-A7FD-1A1DAAF50F7F}"/>
              </a:ext>
            </a:extLst>
          </p:cNvPr>
          <p:cNvCxnSpPr>
            <a:cxnSpLocks/>
          </p:cNvCxnSpPr>
          <p:nvPr/>
        </p:nvCxnSpPr>
        <p:spPr>
          <a:xfrm>
            <a:off x="3202780" y="670605"/>
            <a:ext cx="454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F656691-EB2C-41E4-B723-9323004A0663}"/>
              </a:ext>
            </a:extLst>
          </p:cNvPr>
          <p:cNvCxnSpPr>
            <a:cxnSpLocks/>
          </p:cNvCxnSpPr>
          <p:nvPr/>
        </p:nvCxnSpPr>
        <p:spPr>
          <a:xfrm flipH="1">
            <a:off x="2922348" y="923330"/>
            <a:ext cx="309684" cy="1887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66102FC-9593-4F9B-9EBA-E6B3E0B38BAA}"/>
              </a:ext>
            </a:extLst>
          </p:cNvPr>
          <p:cNvCxnSpPr>
            <a:cxnSpLocks/>
          </p:cNvCxnSpPr>
          <p:nvPr/>
        </p:nvCxnSpPr>
        <p:spPr>
          <a:xfrm>
            <a:off x="3232031" y="936426"/>
            <a:ext cx="387943" cy="1466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67EAF11F-4A59-41C5-A33C-CD724095845F}"/>
              </a:ext>
            </a:extLst>
          </p:cNvPr>
          <p:cNvCxnSpPr>
            <a:cxnSpLocks/>
          </p:cNvCxnSpPr>
          <p:nvPr/>
        </p:nvCxnSpPr>
        <p:spPr>
          <a:xfrm rot="5400000">
            <a:off x="8735784" y="1233295"/>
            <a:ext cx="863804" cy="779965"/>
          </a:xfrm>
          <a:prstGeom prst="bentConnector3">
            <a:avLst>
              <a:gd name="adj1" fmla="val 10035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094A5A7-4FB8-44A9-A5A6-854BAD3004E9}"/>
              </a:ext>
            </a:extLst>
          </p:cNvPr>
          <p:cNvSpPr txBox="1"/>
          <p:nvPr/>
        </p:nvSpPr>
        <p:spPr>
          <a:xfrm>
            <a:off x="9106787" y="875151"/>
            <a:ext cx="2380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tabLst/>
              <a:defRPr/>
            </a:pPr>
            <a:r>
              <a:rPr lang="en-US" altLang="zh-TW" sz="1400" b="1" i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robotPhonetic</a:t>
            </a:r>
            <a:r>
              <a:rPr lang="en-US" altLang="zh-TW" sz="1400" b="1" i="0" u="none" strike="noStrike" cap="none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Function</a:t>
            </a:r>
            <a:r>
              <a:rPr lang="en-US" altLang="zh-TW" sz="1400" b="1" i="0" u="none" strike="noStrike" cap="non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()</a:t>
            </a:r>
            <a:endParaRPr lang="en-US" altLang="zh-TW" sz="1400" b="1" i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B0917F4-8B71-4457-99B5-5B57ED9B30E6}"/>
              </a:ext>
            </a:extLst>
          </p:cNvPr>
          <p:cNvSpPr txBox="1"/>
          <p:nvPr/>
        </p:nvSpPr>
        <p:spPr>
          <a:xfrm>
            <a:off x="4877333" y="2433730"/>
            <a:ext cx="197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NHICard</a:t>
            </a:r>
            <a:r>
              <a:rPr lang="en-US" altLang="zh-TW" sz="1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</a:t>
            </a:r>
            <a:endParaRPr lang="en-US" altLang="zh-TW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  <a:p>
            <a:endParaRPr lang="zh-TW" altLang="en-US" b="1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A6D6924-2F38-4629-A391-623BB3EC1226}"/>
              </a:ext>
            </a:extLst>
          </p:cNvPr>
          <p:cNvSpPr txBox="1"/>
          <p:nvPr/>
        </p:nvSpPr>
        <p:spPr>
          <a:xfrm>
            <a:off x="4002308" y="2823018"/>
            <a:ext cx="3708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altLang="zh-TW" b="1" i="0" u="none" strike="noStrike" cap="none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measureHealthIndicators</a:t>
            </a:r>
            <a:r>
              <a:rPr lang="en-US" altLang="zh-TW" b="1" i="0" u="none" strike="noStrike" cap="non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()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0F7C9F7-262F-4292-AE3D-62E86330FA4B}"/>
              </a:ext>
            </a:extLst>
          </p:cNvPr>
          <p:cNvSpPr txBox="1"/>
          <p:nvPr/>
        </p:nvSpPr>
        <p:spPr>
          <a:xfrm>
            <a:off x="4663414" y="4448920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0" u="none" strike="noStrike" cap="none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healthIndicators</a:t>
            </a:r>
            <a:r>
              <a:rPr lang="en-US" altLang="zh-TW" sz="1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</a:t>
            </a:r>
            <a:endParaRPr lang="en-US" altLang="zh-TW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  <a:p>
            <a:endParaRPr lang="zh-TW" altLang="en-US" dirty="0"/>
          </a:p>
        </p:txBody>
      </p:sp>
      <p:sp>
        <p:nvSpPr>
          <p:cNvPr id="41" name="object 16">
            <a:extLst>
              <a:ext uri="{FF2B5EF4-FFF2-40B4-BE49-F238E27FC236}">
                <a16:creationId xmlns:a16="http://schemas.microsoft.com/office/drawing/2014/main" id="{A430C817-AD2C-411F-AFD4-A2B4625C6675}"/>
              </a:ext>
            </a:extLst>
          </p:cNvPr>
          <p:cNvSpPr/>
          <p:nvPr/>
        </p:nvSpPr>
        <p:spPr>
          <a:xfrm>
            <a:off x="3250565" y="3148194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127117" y="0"/>
                </a:moveTo>
                <a:lnTo>
                  <a:pt x="5127117" y="86867"/>
                </a:lnTo>
                <a:lnTo>
                  <a:pt x="5185029" y="57912"/>
                </a:lnTo>
                <a:lnTo>
                  <a:pt x="5141595" y="57912"/>
                </a:lnTo>
                <a:lnTo>
                  <a:pt x="5141595" y="28955"/>
                </a:lnTo>
                <a:lnTo>
                  <a:pt x="5185029" y="28955"/>
                </a:lnTo>
                <a:lnTo>
                  <a:pt x="5127117" y="0"/>
                </a:lnTo>
                <a:close/>
              </a:path>
              <a:path w="5213984" h="86994">
                <a:moveTo>
                  <a:pt x="5127117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5127117" y="57912"/>
                </a:lnTo>
                <a:lnTo>
                  <a:pt x="5127117" y="28955"/>
                </a:lnTo>
                <a:close/>
              </a:path>
              <a:path w="5213984" h="86994">
                <a:moveTo>
                  <a:pt x="5185029" y="28955"/>
                </a:moveTo>
                <a:lnTo>
                  <a:pt x="5141595" y="28955"/>
                </a:lnTo>
                <a:lnTo>
                  <a:pt x="5141595" y="57912"/>
                </a:lnTo>
                <a:lnTo>
                  <a:pt x="5185029" y="57912"/>
                </a:lnTo>
                <a:lnTo>
                  <a:pt x="5213985" y="43433"/>
                </a:lnTo>
                <a:lnTo>
                  <a:pt x="5185029" y="28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347F60BE-469C-4102-9683-14959E0D0B18}"/>
              </a:ext>
            </a:extLst>
          </p:cNvPr>
          <p:cNvCxnSpPr>
            <a:cxnSpLocks/>
          </p:cNvCxnSpPr>
          <p:nvPr/>
        </p:nvCxnSpPr>
        <p:spPr>
          <a:xfrm flipV="1">
            <a:off x="8711658" y="3078899"/>
            <a:ext cx="790258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148A40D7-70AC-4720-AB6A-AF55002597A1}"/>
              </a:ext>
            </a:extLst>
          </p:cNvPr>
          <p:cNvCxnSpPr>
            <a:cxnSpLocks/>
          </p:cNvCxnSpPr>
          <p:nvPr/>
        </p:nvCxnSpPr>
        <p:spPr>
          <a:xfrm rot="5400000">
            <a:off x="8634293" y="3212020"/>
            <a:ext cx="987755" cy="721517"/>
          </a:xfrm>
          <a:prstGeom prst="bentConnector3">
            <a:avLst>
              <a:gd name="adj1" fmla="val 10014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B1A428D-1198-4CD8-87C5-A37A8BE686E0}"/>
              </a:ext>
            </a:extLst>
          </p:cNvPr>
          <p:cNvSpPr txBox="1"/>
          <p:nvPr/>
        </p:nvSpPr>
        <p:spPr>
          <a:xfrm>
            <a:off x="9005752" y="2753308"/>
            <a:ext cx="2867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altLang="zh-TW" sz="1400" b="1" i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robotProcessingInformation</a:t>
            </a:r>
            <a:r>
              <a:rPr lang="en-US" altLang="zh-TW" sz="1400" b="1" i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45" name="object 19">
            <a:extLst>
              <a:ext uri="{FF2B5EF4-FFF2-40B4-BE49-F238E27FC236}">
                <a16:creationId xmlns:a16="http://schemas.microsoft.com/office/drawing/2014/main" id="{CCC097EE-EFA7-4C61-9ABC-F3448E591B31}"/>
              </a:ext>
            </a:extLst>
          </p:cNvPr>
          <p:cNvSpPr/>
          <p:nvPr/>
        </p:nvSpPr>
        <p:spPr>
          <a:xfrm>
            <a:off x="3227160" y="4429062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1947221E-A2DC-4063-945F-E8B1E1425AEF}"/>
              </a:ext>
            </a:extLst>
          </p:cNvPr>
          <p:cNvSpPr/>
          <p:nvPr/>
        </p:nvSpPr>
        <p:spPr>
          <a:xfrm>
            <a:off x="3235985" y="4991998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127117" y="0"/>
                </a:moveTo>
                <a:lnTo>
                  <a:pt x="5127117" y="86867"/>
                </a:lnTo>
                <a:lnTo>
                  <a:pt x="5185029" y="57912"/>
                </a:lnTo>
                <a:lnTo>
                  <a:pt x="5141595" y="57912"/>
                </a:lnTo>
                <a:lnTo>
                  <a:pt x="5141595" y="28955"/>
                </a:lnTo>
                <a:lnTo>
                  <a:pt x="5185029" y="28955"/>
                </a:lnTo>
                <a:lnTo>
                  <a:pt x="5127117" y="0"/>
                </a:lnTo>
                <a:close/>
              </a:path>
              <a:path w="5213984" h="86994">
                <a:moveTo>
                  <a:pt x="5127117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5127117" y="57912"/>
                </a:lnTo>
                <a:lnTo>
                  <a:pt x="5127117" y="28955"/>
                </a:lnTo>
                <a:close/>
              </a:path>
              <a:path w="5213984" h="86994">
                <a:moveTo>
                  <a:pt x="5185029" y="28955"/>
                </a:moveTo>
                <a:lnTo>
                  <a:pt x="5141595" y="28955"/>
                </a:lnTo>
                <a:lnTo>
                  <a:pt x="5141595" y="57912"/>
                </a:lnTo>
                <a:lnTo>
                  <a:pt x="5185029" y="57912"/>
                </a:lnTo>
                <a:lnTo>
                  <a:pt x="5213985" y="43433"/>
                </a:lnTo>
                <a:lnTo>
                  <a:pt x="5185029" y="28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F6359F5-6A6B-4BFB-917E-33C6A7223DA0}"/>
              </a:ext>
            </a:extLst>
          </p:cNvPr>
          <p:cNvSpPr txBox="1"/>
          <p:nvPr/>
        </p:nvSpPr>
        <p:spPr>
          <a:xfrm>
            <a:off x="5003169" y="4759265"/>
            <a:ext cx="171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removeNHICard</a:t>
            </a:r>
            <a:r>
              <a:rPr lang="en-US" altLang="zh-TW" sz="1400" b="1" i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48" name="object 19">
            <a:extLst>
              <a:ext uri="{FF2B5EF4-FFF2-40B4-BE49-F238E27FC236}">
                <a16:creationId xmlns:a16="http://schemas.microsoft.com/office/drawing/2014/main" id="{2A2D3EF7-DF7A-4DC4-89F7-163C009E3BDD}"/>
              </a:ext>
            </a:extLst>
          </p:cNvPr>
          <p:cNvSpPr/>
          <p:nvPr/>
        </p:nvSpPr>
        <p:spPr>
          <a:xfrm>
            <a:off x="3206787" y="1623820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8947DFC-46AD-46A6-90FC-E7D041BD384D}"/>
              </a:ext>
            </a:extLst>
          </p:cNvPr>
          <p:cNvSpPr txBox="1"/>
          <p:nvPr/>
        </p:nvSpPr>
        <p:spPr>
          <a:xfrm>
            <a:off x="5158444" y="1661398"/>
            <a:ext cx="1369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insertSuccess</a:t>
            </a:r>
            <a:endParaRPr lang="en-US" altLang="zh-TW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B4A73C57-5960-4B3F-A6ED-E71D0DDEFD8D}"/>
              </a:ext>
            </a:extLst>
          </p:cNvPr>
          <p:cNvSpPr/>
          <p:nvPr/>
        </p:nvSpPr>
        <p:spPr>
          <a:xfrm>
            <a:off x="3227159" y="3510427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CED697B-C55F-488C-B45E-0A214EB03898}"/>
              </a:ext>
            </a:extLst>
          </p:cNvPr>
          <p:cNvSpPr txBox="1"/>
          <p:nvPr/>
        </p:nvSpPr>
        <p:spPr>
          <a:xfrm>
            <a:off x="5057903" y="3565138"/>
            <a:ext cx="16118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measureSuccess</a:t>
            </a:r>
            <a:endParaRPr lang="en-US" altLang="zh-TW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437319E1-F9A4-4866-A45D-80B358ADC4C5}"/>
              </a:ext>
            </a:extLst>
          </p:cNvPr>
          <p:cNvCxnSpPr>
            <a:cxnSpLocks/>
          </p:cNvCxnSpPr>
          <p:nvPr/>
        </p:nvCxnSpPr>
        <p:spPr>
          <a:xfrm flipV="1">
            <a:off x="8760577" y="5035493"/>
            <a:ext cx="790258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88E4347B-5DC1-4385-9FBE-B816FFBEA4D9}"/>
              </a:ext>
            </a:extLst>
          </p:cNvPr>
          <p:cNvCxnSpPr>
            <a:cxnSpLocks/>
          </p:cNvCxnSpPr>
          <p:nvPr/>
        </p:nvCxnSpPr>
        <p:spPr>
          <a:xfrm rot="5400000">
            <a:off x="8683468" y="5129730"/>
            <a:ext cx="948616" cy="760146"/>
          </a:xfrm>
          <a:prstGeom prst="bentConnector3">
            <a:avLst>
              <a:gd name="adj1" fmla="val 9980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DE040C5-8408-4CC8-97C4-29ED735E98B7}"/>
              </a:ext>
            </a:extLst>
          </p:cNvPr>
          <p:cNvSpPr txBox="1"/>
          <p:nvPr/>
        </p:nvSpPr>
        <p:spPr>
          <a:xfrm>
            <a:off x="8701448" y="4284194"/>
            <a:ext cx="34756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upload</a:t>
            </a:r>
            <a:r>
              <a:rPr lang="en-US" altLang="zh-TW" sz="1400" b="1" i="0" u="none" strike="noStrike" cap="none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HealthIndicatorsToCloud</a:t>
            </a:r>
            <a:endParaRPr lang="en-US" altLang="zh-TW" sz="1400" b="1" i="0" u="none" strike="noStrike" cap="non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Arial"/>
            </a:endParaRPr>
          </a:p>
          <a:p>
            <a:r>
              <a:rPr lang="en-US" altLang="zh-TW" sz="1400" b="1" i="0" u="none" strike="noStrike" cap="non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(</a:t>
            </a:r>
            <a:r>
              <a:rPr lang="en-US" altLang="zh-TW" sz="1400" b="1" i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CardID</a:t>
            </a:r>
            <a:r>
              <a:rPr lang="en-US" altLang="zh-TW" sz="1400" b="1" i="0" u="none" strike="noStrike" cap="none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,</a:t>
            </a:r>
            <a:r>
              <a:rPr lang="en-US" altLang="zh-TW" sz="1400" b="1" i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Name,</a:t>
            </a:r>
            <a:r>
              <a:rPr lang="en-US" altLang="zh-TW" sz="1400" b="1" i="0" u="none" strike="noStrike" cap="none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temperature,heartbeat</a:t>
            </a:r>
            <a:r>
              <a:rPr lang="en-US" altLang="zh-TW" sz="1400" b="1" i="0" u="none" strike="noStrike" cap="non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,</a:t>
            </a:r>
          </a:p>
          <a:p>
            <a:r>
              <a:rPr lang="en-US" altLang="zh-TW" sz="1400" b="1" i="0" u="none" strike="noStrike" cap="none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pressureS</a:t>
            </a:r>
            <a:r>
              <a:rPr lang="en-US" altLang="zh-TW" sz="1400" b="1" i="0" u="none" strike="noStrike" cap="non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, </a:t>
            </a:r>
            <a:r>
              <a:rPr lang="en-US" altLang="zh-TW" sz="1400" b="1" i="0" u="none" strike="noStrike" cap="none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pressureD</a:t>
            </a:r>
            <a:r>
              <a:rPr lang="en-US" altLang="zh-TW" sz="1400" b="1" i="0" u="none" strike="noStrike" cap="non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)</a:t>
            </a:r>
            <a:endParaRPr lang="en-US" altLang="zh-TW" sz="1400" b="1" i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55" name="object 19">
            <a:extLst>
              <a:ext uri="{FF2B5EF4-FFF2-40B4-BE49-F238E27FC236}">
                <a16:creationId xmlns:a16="http://schemas.microsoft.com/office/drawing/2014/main" id="{7445EC82-5723-4184-9BC0-E424BCA3C971}"/>
              </a:ext>
            </a:extLst>
          </p:cNvPr>
          <p:cNvSpPr/>
          <p:nvPr/>
        </p:nvSpPr>
        <p:spPr>
          <a:xfrm>
            <a:off x="3255547" y="6367270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C92C345-DB19-43E0-B991-509DCA4BC6D0}"/>
              </a:ext>
            </a:extLst>
          </p:cNvPr>
          <p:cNvSpPr txBox="1"/>
          <p:nvPr/>
        </p:nvSpPr>
        <p:spPr>
          <a:xfrm>
            <a:off x="4969990" y="6410767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websiteInformation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object 19">
            <a:extLst>
              <a:ext uri="{FF2B5EF4-FFF2-40B4-BE49-F238E27FC236}">
                <a16:creationId xmlns:a16="http://schemas.microsoft.com/office/drawing/2014/main" id="{4C55BBC1-FF93-4C72-971D-F3B288C3BD6C}"/>
              </a:ext>
            </a:extLst>
          </p:cNvPr>
          <p:cNvSpPr/>
          <p:nvPr/>
        </p:nvSpPr>
        <p:spPr>
          <a:xfrm>
            <a:off x="3235985" y="5467939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F7B0360-1FD7-4AFA-9CF1-0DA7C05BA4D5}"/>
              </a:ext>
            </a:extLst>
          </p:cNvPr>
          <p:cNvSpPr txBox="1"/>
          <p:nvPr/>
        </p:nvSpPr>
        <p:spPr>
          <a:xfrm>
            <a:off x="5102482" y="5518488"/>
            <a:ext cx="1625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removeSuccess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431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5EB78EF-AD1D-4667-9159-0572D1FF2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3586"/>
              </p:ext>
            </p:extLst>
          </p:nvPr>
        </p:nvGraphicFramePr>
        <p:xfrm>
          <a:off x="409098" y="236574"/>
          <a:ext cx="11373803" cy="6384851"/>
        </p:xfrm>
        <a:graphic>
          <a:graphicData uri="http://schemas.openxmlformats.org/drawingml/2006/table">
            <a:tbl>
              <a:tblPr firstRow="1" bandRow="1"/>
              <a:tblGrid>
                <a:gridCol w="5189075">
                  <a:extLst>
                    <a:ext uri="{9D8B030D-6E8A-4147-A177-3AD203B41FA5}">
                      <a16:colId xmlns:a16="http://schemas.microsoft.com/office/drawing/2014/main" val="4100259142"/>
                    </a:ext>
                  </a:extLst>
                </a:gridCol>
                <a:gridCol w="6184728">
                  <a:extLst>
                    <a:ext uri="{9D8B030D-6E8A-4147-A177-3AD203B41FA5}">
                      <a16:colId xmlns:a16="http://schemas.microsoft.com/office/drawing/2014/main" val="9656175"/>
                    </a:ext>
                  </a:extLst>
                </a:gridCol>
              </a:tblGrid>
              <a:tr h="25957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2400" b="1" i="0" u="none" strike="noStrike" cap="none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  <a:sym typeface="Microsoft JhengHei"/>
                        </a:rPr>
                        <a:t>資料演算作業</a:t>
                      </a:r>
                      <a:endParaRPr lang="zh-TW" altLang="en-US" sz="2400" b="1" i="0" u="none" strike="noStrike" cap="none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45787"/>
                  </a:ext>
                </a:extLst>
              </a:tr>
              <a:tr h="372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800" b="1" i="0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主要成功情節</a:t>
                      </a:r>
                      <a:r>
                        <a:rPr lang="en-US" altLang="zh-TW" sz="1800" b="1" i="0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:</a:t>
                      </a: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sz="18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</a:p>
                  </a:txBody>
                  <a:tcPr marL="91450" marR="91450" marT="45725" marB="45725"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695572"/>
                  </a:ext>
                </a:extLst>
              </a:tr>
              <a:tr h="555521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醫生利用帳號密碼登入網頁系統 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Microsoft JhengHei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&lt;&lt;Include 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醫生登入作業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&gt;&gt;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2.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  顯示醫生網頁系統。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3. 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 列出指標數據不正常的病患。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Microsoft JhengHei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4. 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 醫生點選資料推算按鍵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Microsoft JhengHei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5. 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 顯示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病患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數據不正常原因。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Microsoft JhengHei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6.  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醫生點選其中一個病患並查看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Microsoft JhengHe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7. 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 顯示該病患可疑病情列表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(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如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: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慢性病、常見職業病、癌症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…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等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)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及常見藥品。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Microsoft JhengHe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8. 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Microsoft JhengHei"/>
                        </a:rPr>
                        <a:t> 顯示相關營養資訊。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9.  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醫生勾選此次診斷藥品及推薦營養     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     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資訊並點擊確認鍵。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10.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系統傳送診斷藥品、推薦營養資訊至雲端。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11.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系統返回醫生網頁系統。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Login(</a:t>
                      </a:r>
                      <a:r>
                        <a:rPr lang="en-US" sz="2000" b="1" i="0" u="none" strike="noStrike" cap="none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DoctorID,Password</a:t>
                      </a: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) 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CallDoctorWebsite</a:t>
                      </a: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endParaRPr lang="en-US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DataAnalysis</a:t>
                      </a: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()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PressOneOfUnhealthyPatient</a:t>
                      </a: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(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CardID,Name</a:t>
                      </a: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) 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Microsoft JhengHe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endParaRPr lang="en-US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endParaRPr lang="en-US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Diagnosis(Medicine, </a:t>
                      </a:r>
                      <a:r>
                        <a:rPr lang="en-US" sz="2000" b="1" i="0" u="none" strike="noStrike" cap="none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nutritionInfo</a:t>
                      </a: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2000" b="1" i="0" u="none" strike="noStrike" cap="none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uploadMedicineNutritionInfoToCloud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(</a:t>
                      </a: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Medicine, </a:t>
                      </a:r>
                      <a:r>
                        <a:rPr lang="en-US" sz="2000" b="1" i="0" u="none" strike="noStrike" cap="none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nutritionInfo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+mj-lt"/>
                        <a:buNone/>
                      </a:pP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773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961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EDB807D8-CCAE-4174-A740-7AABDF8E3E20}"/>
              </a:ext>
            </a:extLst>
          </p:cNvPr>
          <p:cNvGrpSpPr/>
          <p:nvPr/>
        </p:nvGrpSpPr>
        <p:grpSpPr>
          <a:xfrm>
            <a:off x="1433439" y="3240453"/>
            <a:ext cx="7242109" cy="645407"/>
            <a:chOff x="1108560" y="3258446"/>
            <a:chExt cx="7242109" cy="1301383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3493A07-4665-4E96-922D-C118CF39796E}"/>
                </a:ext>
              </a:extLst>
            </p:cNvPr>
            <p:cNvGrpSpPr/>
            <p:nvPr/>
          </p:nvGrpSpPr>
          <p:grpSpPr>
            <a:xfrm>
              <a:off x="1108560" y="3444531"/>
              <a:ext cx="7242109" cy="1115298"/>
              <a:chOff x="674395" y="3005738"/>
              <a:chExt cx="7242109" cy="1115298"/>
            </a:xfrm>
          </p:grpSpPr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2522D383-C2BC-439A-BC26-6B20084E98EA}"/>
                  </a:ext>
                </a:extLst>
              </p:cNvPr>
              <p:cNvSpPr/>
              <p:nvPr/>
            </p:nvSpPr>
            <p:spPr>
              <a:xfrm>
                <a:off x="696057" y="3025707"/>
                <a:ext cx="6409562" cy="1091877"/>
              </a:xfrm>
              <a:custGeom>
                <a:avLst/>
                <a:gdLst/>
                <a:ahLst/>
                <a:cxnLst/>
                <a:rect l="l" t="t" r="r" b="b"/>
                <a:pathLst>
                  <a:path w="6419850" h="1059179">
                    <a:moveTo>
                      <a:pt x="0" y="1059180"/>
                    </a:moveTo>
                    <a:lnTo>
                      <a:pt x="6419850" y="1059180"/>
                    </a:lnTo>
                    <a:lnTo>
                      <a:pt x="6419850" y="0"/>
                    </a:lnTo>
                    <a:lnTo>
                      <a:pt x="0" y="0"/>
                    </a:lnTo>
                    <a:lnTo>
                      <a:pt x="0" y="105918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TW" altLang="en-US" dirty="0"/>
              </a:p>
            </p:txBody>
          </p:sp>
          <p:grpSp>
            <p:nvGrpSpPr>
              <p:cNvPr id="7" name="object 3">
                <a:extLst>
                  <a:ext uri="{FF2B5EF4-FFF2-40B4-BE49-F238E27FC236}">
                    <a16:creationId xmlns:a16="http://schemas.microsoft.com/office/drawing/2014/main" id="{9A897775-1619-4F9C-98F4-21B24A75D096}"/>
                  </a:ext>
                </a:extLst>
              </p:cNvPr>
              <p:cNvGrpSpPr/>
              <p:nvPr/>
            </p:nvGrpSpPr>
            <p:grpSpPr>
              <a:xfrm>
                <a:off x="674395" y="3005738"/>
                <a:ext cx="7242109" cy="1115298"/>
                <a:chOff x="2062733" y="4682490"/>
                <a:chExt cx="7231508" cy="1059180"/>
              </a:xfrm>
            </p:grpSpPr>
            <p:sp>
              <p:nvSpPr>
                <p:cNvPr id="8" name="object 4">
                  <a:extLst>
                    <a:ext uri="{FF2B5EF4-FFF2-40B4-BE49-F238E27FC236}">
                      <a16:creationId xmlns:a16="http://schemas.microsoft.com/office/drawing/2014/main" id="{A01DDFBE-8886-4CEB-9A9A-625363438C60}"/>
                    </a:ext>
                  </a:extLst>
                </p:cNvPr>
                <p:cNvSpPr/>
                <p:nvPr/>
              </p:nvSpPr>
              <p:spPr>
                <a:xfrm>
                  <a:off x="8439486" y="4682490"/>
                  <a:ext cx="854755" cy="1059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29" h="1059179">
                      <a:moveTo>
                        <a:pt x="0" y="1059180"/>
                      </a:moveTo>
                      <a:lnTo>
                        <a:pt x="760602" y="1059180"/>
                      </a:lnTo>
                      <a:lnTo>
                        <a:pt x="760602" y="0"/>
                      </a:lnTo>
                      <a:lnTo>
                        <a:pt x="0" y="0"/>
                      </a:lnTo>
                      <a:lnTo>
                        <a:pt x="0" y="105918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wrap="square" lIns="0" tIns="0" rIns="0" bIns="0" rtlCol="0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/>
                </a:p>
              </p:txBody>
            </p:sp>
            <p:sp>
              <p:nvSpPr>
                <p:cNvPr id="9" name="object 5">
                  <a:extLst>
                    <a:ext uri="{FF2B5EF4-FFF2-40B4-BE49-F238E27FC236}">
                      <a16:creationId xmlns:a16="http://schemas.microsoft.com/office/drawing/2014/main" id="{89E647B0-2D63-4554-B491-7BA0B7086C14}"/>
                    </a:ext>
                  </a:extLst>
                </p:cNvPr>
                <p:cNvSpPr/>
                <p:nvPr/>
              </p:nvSpPr>
              <p:spPr>
                <a:xfrm>
                  <a:off x="2062733" y="4682490"/>
                  <a:ext cx="7231380" cy="1059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1380" h="1059179">
                      <a:moveTo>
                        <a:pt x="0" y="1059180"/>
                      </a:moveTo>
                      <a:lnTo>
                        <a:pt x="7231380" y="1059180"/>
                      </a:lnTo>
                      <a:lnTo>
                        <a:pt x="7231380" y="0"/>
                      </a:lnTo>
                      <a:lnTo>
                        <a:pt x="0" y="0"/>
                      </a:lnTo>
                      <a:lnTo>
                        <a:pt x="0" y="1059180"/>
                      </a:lnTo>
                      <a:close/>
                    </a:path>
                    <a:path w="7231380" h="1059179">
                      <a:moveTo>
                        <a:pt x="783336" y="0"/>
                      </a:moveTo>
                      <a:lnTo>
                        <a:pt x="783336" y="242697"/>
                      </a:lnTo>
                    </a:path>
                    <a:path w="7231380" h="1059179">
                      <a:moveTo>
                        <a:pt x="782955" y="219456"/>
                      </a:moveTo>
                      <a:lnTo>
                        <a:pt x="566928" y="331470"/>
                      </a:lnTo>
                    </a:path>
                    <a:path w="7231380" h="1059179">
                      <a:moveTo>
                        <a:pt x="567436" y="330708"/>
                      </a:moveTo>
                      <a:lnTo>
                        <a:pt x="0" y="330708"/>
                      </a:lnTo>
                    </a:path>
                  </a:pathLst>
                </a:custGeom>
                <a:ln w="38100">
                  <a:solidFill>
                    <a:srgbClr val="37816E"/>
                  </a:solidFill>
                </a:ln>
              </p:spPr>
              <p:txBody>
                <a:bodyPr wrap="square" lIns="0" tIns="0" rIns="0" bIns="0" rtlCol="0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/>
                </a:p>
              </p:txBody>
            </p:sp>
          </p:grpSp>
        </p:grpSp>
        <p:sp>
          <p:nvSpPr>
            <p:cNvPr id="5" name="object 41">
              <a:extLst>
                <a:ext uri="{FF2B5EF4-FFF2-40B4-BE49-F238E27FC236}">
                  <a16:creationId xmlns:a16="http://schemas.microsoft.com/office/drawing/2014/main" id="{89B5CCEA-D311-4644-8FC1-3BC586FE5E66}"/>
                </a:ext>
              </a:extLst>
            </p:cNvPr>
            <p:cNvSpPr txBox="1"/>
            <p:nvPr/>
          </p:nvSpPr>
          <p:spPr>
            <a:xfrm>
              <a:off x="1193868" y="3258446"/>
              <a:ext cx="536456" cy="28982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rlito"/>
                </a:rPr>
                <a:t>loop</a:t>
              </a:r>
              <a:endParaRPr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B1971F5-A6C3-44B1-9F8C-9D562FB68264}"/>
              </a:ext>
            </a:extLst>
          </p:cNvPr>
          <p:cNvSpPr txBox="1"/>
          <p:nvPr/>
        </p:nvSpPr>
        <p:spPr>
          <a:xfrm>
            <a:off x="3481230" y="3335645"/>
            <a:ext cx="3856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800"/>
              <a:defRPr/>
            </a:pPr>
            <a:r>
              <a:rPr lang="en-US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PatientUnhealthyResults</a:t>
            </a:r>
            <a:endParaRPr lang="en-US" altLang="zh-TW" sz="1400" b="1" i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12DF168-C1D9-4D3C-BE7A-ACBCB2C88A4E}"/>
              </a:ext>
            </a:extLst>
          </p:cNvPr>
          <p:cNvGrpSpPr/>
          <p:nvPr/>
        </p:nvGrpSpPr>
        <p:grpSpPr>
          <a:xfrm>
            <a:off x="1346772" y="1406756"/>
            <a:ext cx="7242109" cy="786102"/>
            <a:chOff x="1108560" y="3355747"/>
            <a:chExt cx="7242109" cy="1204082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0D56D2C-DA1B-4AE8-8985-7AAF30F8013B}"/>
                </a:ext>
              </a:extLst>
            </p:cNvPr>
            <p:cNvGrpSpPr/>
            <p:nvPr/>
          </p:nvGrpSpPr>
          <p:grpSpPr>
            <a:xfrm>
              <a:off x="1108560" y="3444531"/>
              <a:ext cx="7242109" cy="1115298"/>
              <a:chOff x="674395" y="3005738"/>
              <a:chExt cx="7242109" cy="1115298"/>
            </a:xfrm>
          </p:grpSpPr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28926269-286C-470D-96A6-997649601F9F}"/>
                  </a:ext>
                </a:extLst>
              </p:cNvPr>
              <p:cNvSpPr/>
              <p:nvPr/>
            </p:nvSpPr>
            <p:spPr>
              <a:xfrm>
                <a:off x="696057" y="3025707"/>
                <a:ext cx="6409562" cy="1091877"/>
              </a:xfrm>
              <a:custGeom>
                <a:avLst/>
                <a:gdLst/>
                <a:ahLst/>
                <a:cxnLst/>
                <a:rect l="l" t="t" r="r" b="b"/>
                <a:pathLst>
                  <a:path w="6419850" h="1059179">
                    <a:moveTo>
                      <a:pt x="0" y="1059180"/>
                    </a:moveTo>
                    <a:lnTo>
                      <a:pt x="6419850" y="1059180"/>
                    </a:lnTo>
                    <a:lnTo>
                      <a:pt x="6419850" y="0"/>
                    </a:lnTo>
                    <a:lnTo>
                      <a:pt x="0" y="0"/>
                    </a:lnTo>
                    <a:lnTo>
                      <a:pt x="0" y="105918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TW" altLang="en-US" dirty="0"/>
              </a:p>
            </p:txBody>
          </p:sp>
          <p:grpSp>
            <p:nvGrpSpPr>
              <p:cNvPr id="15" name="object 3">
                <a:extLst>
                  <a:ext uri="{FF2B5EF4-FFF2-40B4-BE49-F238E27FC236}">
                    <a16:creationId xmlns:a16="http://schemas.microsoft.com/office/drawing/2014/main" id="{570040FF-88B5-42BE-ADC9-A67E56468208}"/>
                  </a:ext>
                </a:extLst>
              </p:cNvPr>
              <p:cNvGrpSpPr/>
              <p:nvPr/>
            </p:nvGrpSpPr>
            <p:grpSpPr>
              <a:xfrm>
                <a:off x="674395" y="3005738"/>
                <a:ext cx="7242109" cy="1115298"/>
                <a:chOff x="2062733" y="4682490"/>
                <a:chExt cx="7231508" cy="1059180"/>
              </a:xfrm>
            </p:grpSpPr>
            <p:sp>
              <p:nvSpPr>
                <p:cNvPr id="16" name="object 4">
                  <a:extLst>
                    <a:ext uri="{FF2B5EF4-FFF2-40B4-BE49-F238E27FC236}">
                      <a16:creationId xmlns:a16="http://schemas.microsoft.com/office/drawing/2014/main" id="{1334F554-7CD7-4D4D-A136-5D07D014365B}"/>
                    </a:ext>
                  </a:extLst>
                </p:cNvPr>
                <p:cNvSpPr/>
                <p:nvPr/>
              </p:nvSpPr>
              <p:spPr>
                <a:xfrm>
                  <a:off x="8439486" y="4682490"/>
                  <a:ext cx="854755" cy="1059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29" h="1059179">
                      <a:moveTo>
                        <a:pt x="0" y="1059180"/>
                      </a:moveTo>
                      <a:lnTo>
                        <a:pt x="760602" y="1059180"/>
                      </a:lnTo>
                      <a:lnTo>
                        <a:pt x="760602" y="0"/>
                      </a:lnTo>
                      <a:lnTo>
                        <a:pt x="0" y="0"/>
                      </a:lnTo>
                      <a:lnTo>
                        <a:pt x="0" y="105918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wrap="square" lIns="0" tIns="0" rIns="0" bIns="0" rtlCol="0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/>
                </a:p>
              </p:txBody>
            </p:sp>
            <p:sp>
              <p:nvSpPr>
                <p:cNvPr id="17" name="object 5">
                  <a:extLst>
                    <a:ext uri="{FF2B5EF4-FFF2-40B4-BE49-F238E27FC236}">
                      <a16:creationId xmlns:a16="http://schemas.microsoft.com/office/drawing/2014/main" id="{40397AD7-0CBB-4229-A0B9-1E0ABE31246E}"/>
                    </a:ext>
                  </a:extLst>
                </p:cNvPr>
                <p:cNvSpPr/>
                <p:nvPr/>
              </p:nvSpPr>
              <p:spPr>
                <a:xfrm>
                  <a:off x="2062733" y="4682490"/>
                  <a:ext cx="7231380" cy="1059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1380" h="1059179">
                      <a:moveTo>
                        <a:pt x="0" y="1059180"/>
                      </a:moveTo>
                      <a:lnTo>
                        <a:pt x="7231380" y="1059180"/>
                      </a:lnTo>
                      <a:lnTo>
                        <a:pt x="7231380" y="0"/>
                      </a:lnTo>
                      <a:lnTo>
                        <a:pt x="0" y="0"/>
                      </a:lnTo>
                      <a:lnTo>
                        <a:pt x="0" y="1059180"/>
                      </a:lnTo>
                      <a:close/>
                    </a:path>
                    <a:path w="7231380" h="1059179">
                      <a:moveTo>
                        <a:pt x="783336" y="0"/>
                      </a:moveTo>
                      <a:lnTo>
                        <a:pt x="783336" y="242697"/>
                      </a:lnTo>
                    </a:path>
                    <a:path w="7231380" h="1059179">
                      <a:moveTo>
                        <a:pt x="782955" y="219456"/>
                      </a:moveTo>
                      <a:lnTo>
                        <a:pt x="566928" y="331470"/>
                      </a:lnTo>
                    </a:path>
                    <a:path w="7231380" h="1059179">
                      <a:moveTo>
                        <a:pt x="567436" y="330708"/>
                      </a:moveTo>
                      <a:lnTo>
                        <a:pt x="0" y="330708"/>
                      </a:lnTo>
                    </a:path>
                  </a:pathLst>
                </a:custGeom>
                <a:ln w="38100">
                  <a:solidFill>
                    <a:srgbClr val="37816E"/>
                  </a:solidFill>
                </a:ln>
              </p:spPr>
              <p:txBody>
                <a:bodyPr wrap="square" lIns="0" tIns="0" rIns="0" bIns="0" rtlCol="0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/>
                </a:p>
              </p:txBody>
            </p:sp>
          </p:grpSp>
        </p:grpSp>
        <p:sp>
          <p:nvSpPr>
            <p:cNvPr id="13" name="object 41">
              <a:extLst>
                <a:ext uri="{FF2B5EF4-FFF2-40B4-BE49-F238E27FC236}">
                  <a16:creationId xmlns:a16="http://schemas.microsoft.com/office/drawing/2014/main" id="{628822B7-4842-4AD7-A888-E291ABB4F83F}"/>
                </a:ext>
              </a:extLst>
            </p:cNvPr>
            <p:cNvSpPr txBox="1"/>
            <p:nvPr/>
          </p:nvSpPr>
          <p:spPr>
            <a:xfrm>
              <a:off x="1184029" y="3355747"/>
              <a:ext cx="536456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rlito"/>
                </a:rPr>
                <a:t>loop</a:t>
              </a:r>
              <a:endParaRPr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endParaRPr>
            </a:p>
          </p:txBody>
        </p:sp>
      </p:grpSp>
      <p:sp>
        <p:nvSpPr>
          <p:cNvPr id="18" name="object 11">
            <a:extLst>
              <a:ext uri="{FF2B5EF4-FFF2-40B4-BE49-F238E27FC236}">
                <a16:creationId xmlns:a16="http://schemas.microsoft.com/office/drawing/2014/main" id="{B4FEDC57-5FC0-4976-BD67-FC248B0D0C6F}"/>
              </a:ext>
            </a:extLst>
          </p:cNvPr>
          <p:cNvSpPr/>
          <p:nvPr/>
        </p:nvSpPr>
        <p:spPr>
          <a:xfrm>
            <a:off x="2334337" y="1348774"/>
            <a:ext cx="67579" cy="5336178"/>
          </a:xfrm>
          <a:custGeom>
            <a:avLst/>
            <a:gdLst/>
            <a:ahLst/>
            <a:cxnLst/>
            <a:rect l="l" t="t" r="r" b="b"/>
            <a:pathLst>
              <a:path w="12700" h="5603240">
                <a:moveTo>
                  <a:pt x="0" y="0"/>
                </a:moveTo>
                <a:lnTo>
                  <a:pt x="12318" y="5602935"/>
                </a:lnTo>
              </a:path>
            </a:pathLst>
          </a:custGeom>
          <a:ln w="381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19" name="object 12">
            <a:extLst>
              <a:ext uri="{FF2B5EF4-FFF2-40B4-BE49-F238E27FC236}">
                <a16:creationId xmlns:a16="http://schemas.microsoft.com/office/drawing/2014/main" id="{F1C6815C-B74E-42AF-894F-9303E40A7570}"/>
              </a:ext>
            </a:extLst>
          </p:cNvPr>
          <p:cNvGrpSpPr/>
          <p:nvPr/>
        </p:nvGrpSpPr>
        <p:grpSpPr>
          <a:xfrm>
            <a:off x="7008973" y="469636"/>
            <a:ext cx="1560831" cy="619126"/>
            <a:chOff x="7733537" y="320801"/>
            <a:chExt cx="1560831" cy="619126"/>
          </a:xfrm>
          <a:solidFill>
            <a:srgbClr val="37816E"/>
          </a:solidFill>
        </p:grpSpPr>
        <p:sp>
          <p:nvSpPr>
            <p:cNvPr id="20" name="object 13">
              <a:extLst>
                <a:ext uri="{FF2B5EF4-FFF2-40B4-BE49-F238E27FC236}">
                  <a16:creationId xmlns:a16="http://schemas.microsoft.com/office/drawing/2014/main" id="{39272041-6471-4241-8336-89CDAF943617}"/>
                </a:ext>
              </a:extLst>
            </p:cNvPr>
            <p:cNvSpPr/>
            <p:nvPr/>
          </p:nvSpPr>
          <p:spPr>
            <a:xfrm>
              <a:off x="7733538" y="320801"/>
              <a:ext cx="1560830" cy="619125"/>
            </a:xfrm>
            <a:custGeom>
              <a:avLst/>
              <a:gdLst/>
              <a:ahLst/>
              <a:cxnLst/>
              <a:rect l="l" t="t" r="r" b="b"/>
              <a:pathLst>
                <a:path w="1560829" h="619125">
                  <a:moveTo>
                    <a:pt x="1560576" y="0"/>
                  </a:moveTo>
                  <a:lnTo>
                    <a:pt x="0" y="0"/>
                  </a:lnTo>
                  <a:lnTo>
                    <a:pt x="0" y="610362"/>
                  </a:lnTo>
                  <a:lnTo>
                    <a:pt x="0" y="618744"/>
                  </a:lnTo>
                  <a:lnTo>
                    <a:pt x="1560576" y="618744"/>
                  </a:lnTo>
                  <a:lnTo>
                    <a:pt x="1560576" y="610362"/>
                  </a:lnTo>
                  <a:lnTo>
                    <a:pt x="15605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AC4BA44B-D917-4289-9259-CE5A6E678E7F}"/>
                </a:ext>
              </a:extLst>
            </p:cNvPr>
            <p:cNvSpPr/>
            <p:nvPr/>
          </p:nvSpPr>
          <p:spPr>
            <a:xfrm>
              <a:off x="7733537" y="320802"/>
              <a:ext cx="1560830" cy="619125"/>
            </a:xfrm>
            <a:custGeom>
              <a:avLst/>
              <a:gdLst/>
              <a:ahLst/>
              <a:cxnLst/>
              <a:rect l="l" t="t" r="r" b="b"/>
              <a:pathLst>
                <a:path w="1560829" h="619125">
                  <a:moveTo>
                    <a:pt x="0" y="618744"/>
                  </a:moveTo>
                  <a:lnTo>
                    <a:pt x="1560576" y="618744"/>
                  </a:lnTo>
                  <a:lnTo>
                    <a:pt x="1560576" y="0"/>
                  </a:lnTo>
                  <a:lnTo>
                    <a:pt x="0" y="0"/>
                  </a:lnTo>
                  <a:lnTo>
                    <a:pt x="0" y="618744"/>
                  </a:lnTo>
                  <a:close/>
                </a:path>
              </a:pathLst>
            </a:custGeom>
            <a:grpFill/>
            <a:ln w="28955">
              <a:noFill/>
            </a:ln>
          </p:spPr>
          <p:txBody>
            <a:bodyPr wrap="square" lIns="0" tIns="0" rIns="0" bIns="0" rtlCol="0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2" name="object 15">
            <a:extLst>
              <a:ext uri="{FF2B5EF4-FFF2-40B4-BE49-F238E27FC236}">
                <a16:creationId xmlns:a16="http://schemas.microsoft.com/office/drawing/2014/main" id="{D8D8FFAE-A3DA-476E-B1FA-120674738328}"/>
              </a:ext>
            </a:extLst>
          </p:cNvPr>
          <p:cNvSpPr txBox="1">
            <a:spLocks noGrp="1"/>
          </p:cNvSpPr>
          <p:nvPr/>
        </p:nvSpPr>
        <p:spPr>
          <a:xfrm>
            <a:off x="7227407" y="588042"/>
            <a:ext cx="1378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Noto Sans CJK JP Medium"/>
                <a:ea typeface="+mj-ea"/>
                <a:cs typeface="Noto Sans CJK JP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Sy</a:t>
            </a:r>
            <a:r>
              <a:rPr sz="2400" b="0" spc="-3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s</a:t>
            </a:r>
            <a:r>
              <a:rPr sz="2400" b="0" spc="-2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t</a:t>
            </a:r>
            <a:r>
              <a:rPr sz="2400" b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em</a:t>
            </a:r>
            <a:endParaRPr sz="2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D7DF4DC2-5E0A-43AF-AB81-747899FE910B}"/>
              </a:ext>
            </a:extLst>
          </p:cNvPr>
          <p:cNvSpPr/>
          <p:nvPr/>
        </p:nvSpPr>
        <p:spPr>
          <a:xfrm>
            <a:off x="2384250" y="1355664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127117" y="0"/>
                </a:moveTo>
                <a:lnTo>
                  <a:pt x="5127117" y="86867"/>
                </a:lnTo>
                <a:lnTo>
                  <a:pt x="5185029" y="57912"/>
                </a:lnTo>
                <a:lnTo>
                  <a:pt x="5141595" y="57912"/>
                </a:lnTo>
                <a:lnTo>
                  <a:pt x="5141595" y="28955"/>
                </a:lnTo>
                <a:lnTo>
                  <a:pt x="5185029" y="28955"/>
                </a:lnTo>
                <a:lnTo>
                  <a:pt x="5127117" y="0"/>
                </a:lnTo>
                <a:close/>
              </a:path>
              <a:path w="5213984" h="86994">
                <a:moveTo>
                  <a:pt x="5127117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5127117" y="57912"/>
                </a:lnTo>
                <a:lnTo>
                  <a:pt x="5127117" y="28955"/>
                </a:lnTo>
                <a:close/>
              </a:path>
              <a:path w="5213984" h="86994">
                <a:moveTo>
                  <a:pt x="5185029" y="28955"/>
                </a:moveTo>
                <a:lnTo>
                  <a:pt x="5141595" y="28955"/>
                </a:lnTo>
                <a:lnTo>
                  <a:pt x="5141595" y="57912"/>
                </a:lnTo>
                <a:lnTo>
                  <a:pt x="5185029" y="57912"/>
                </a:lnTo>
                <a:lnTo>
                  <a:pt x="5213985" y="43433"/>
                </a:lnTo>
                <a:lnTo>
                  <a:pt x="5185029" y="28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A4F72306-C63B-40D6-84DF-F7E5AAAF8245}"/>
              </a:ext>
            </a:extLst>
          </p:cNvPr>
          <p:cNvSpPr/>
          <p:nvPr/>
        </p:nvSpPr>
        <p:spPr>
          <a:xfrm>
            <a:off x="2412762" y="3626793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8BC4589B-CAFE-4AD5-B179-75BE03E5D8BA}"/>
              </a:ext>
            </a:extLst>
          </p:cNvPr>
          <p:cNvSpPr/>
          <p:nvPr/>
        </p:nvSpPr>
        <p:spPr>
          <a:xfrm>
            <a:off x="7778670" y="1169156"/>
            <a:ext cx="0" cy="1069975"/>
          </a:xfrm>
          <a:custGeom>
            <a:avLst/>
            <a:gdLst/>
            <a:ahLst/>
            <a:cxnLst/>
            <a:rect l="l" t="t" r="r" b="b"/>
            <a:pathLst>
              <a:path h="1069975">
                <a:moveTo>
                  <a:pt x="0" y="0"/>
                </a:moveTo>
                <a:lnTo>
                  <a:pt x="0" y="175260"/>
                </a:lnTo>
              </a:path>
              <a:path h="1069975">
                <a:moveTo>
                  <a:pt x="0" y="870203"/>
                </a:moveTo>
                <a:lnTo>
                  <a:pt x="0" y="1069847"/>
                </a:lnTo>
              </a:path>
            </a:pathLst>
          </a:custGeom>
          <a:ln w="50926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B4661919-7CAC-48DF-8AC4-9A52713F1CB1}"/>
              </a:ext>
            </a:extLst>
          </p:cNvPr>
          <p:cNvSpPr/>
          <p:nvPr/>
        </p:nvSpPr>
        <p:spPr>
          <a:xfrm>
            <a:off x="7649765" y="1334129"/>
            <a:ext cx="257810" cy="695325"/>
          </a:xfrm>
          <a:custGeom>
            <a:avLst/>
            <a:gdLst/>
            <a:ahLst/>
            <a:cxnLst/>
            <a:rect l="l" t="t" r="r" b="b"/>
            <a:pathLst>
              <a:path w="257809" h="695325">
                <a:moveTo>
                  <a:pt x="257555" y="0"/>
                </a:moveTo>
                <a:lnTo>
                  <a:pt x="0" y="0"/>
                </a:lnTo>
                <a:lnTo>
                  <a:pt x="0" y="694943"/>
                </a:lnTo>
                <a:lnTo>
                  <a:pt x="257555" y="694943"/>
                </a:lnTo>
                <a:lnTo>
                  <a:pt x="257555" y="0"/>
                </a:lnTo>
                <a:close/>
              </a:path>
            </a:pathLst>
          </a:custGeom>
          <a:solidFill>
            <a:srgbClr val="37816E"/>
          </a:solidFill>
          <a:ln>
            <a:noFill/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0C436BD7-40F4-43B9-B2B6-DBE3D76A3A8A}"/>
              </a:ext>
            </a:extLst>
          </p:cNvPr>
          <p:cNvSpPr/>
          <p:nvPr/>
        </p:nvSpPr>
        <p:spPr>
          <a:xfrm>
            <a:off x="7789388" y="3770900"/>
            <a:ext cx="0" cy="283845"/>
          </a:xfrm>
          <a:custGeom>
            <a:avLst/>
            <a:gdLst/>
            <a:ahLst/>
            <a:cxnLst/>
            <a:rect l="l" t="t" r="r" b="b"/>
            <a:pathLst>
              <a:path h="283844">
                <a:moveTo>
                  <a:pt x="0" y="0"/>
                </a:moveTo>
                <a:lnTo>
                  <a:pt x="0" y="283464"/>
                </a:lnTo>
              </a:path>
            </a:pathLst>
          </a:custGeom>
          <a:ln w="50926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76A4E0B2-FE0A-4ACA-B746-4609D0B9D465}"/>
              </a:ext>
            </a:extLst>
          </p:cNvPr>
          <p:cNvSpPr/>
          <p:nvPr/>
        </p:nvSpPr>
        <p:spPr>
          <a:xfrm>
            <a:off x="7648559" y="3075575"/>
            <a:ext cx="257810" cy="695325"/>
          </a:xfrm>
          <a:custGeom>
            <a:avLst/>
            <a:gdLst/>
            <a:ahLst/>
            <a:cxnLst/>
            <a:rect l="l" t="t" r="r" b="b"/>
            <a:pathLst>
              <a:path w="257809" h="695325">
                <a:moveTo>
                  <a:pt x="0" y="694944"/>
                </a:moveTo>
                <a:lnTo>
                  <a:pt x="257555" y="694944"/>
                </a:lnTo>
                <a:lnTo>
                  <a:pt x="257555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37816E"/>
          </a:solidFill>
          <a:ln w="12192">
            <a:noFill/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84A9A196-145B-4409-A5FD-5F82CEDFADF9}"/>
              </a:ext>
            </a:extLst>
          </p:cNvPr>
          <p:cNvSpPr/>
          <p:nvPr/>
        </p:nvSpPr>
        <p:spPr>
          <a:xfrm>
            <a:off x="7814328" y="4768159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796"/>
                </a:lnTo>
              </a:path>
            </a:pathLst>
          </a:custGeom>
          <a:ln w="50926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6397CFAA-09F5-4B9A-AA9C-C9637B92A9A1}"/>
              </a:ext>
            </a:extLst>
          </p:cNvPr>
          <p:cNvSpPr/>
          <p:nvPr/>
        </p:nvSpPr>
        <p:spPr>
          <a:xfrm>
            <a:off x="7671949" y="4072834"/>
            <a:ext cx="257810" cy="695325"/>
          </a:xfrm>
          <a:custGeom>
            <a:avLst/>
            <a:gdLst/>
            <a:ahLst/>
            <a:cxnLst/>
            <a:rect l="l" t="t" r="r" b="b"/>
            <a:pathLst>
              <a:path w="257809" h="695325">
                <a:moveTo>
                  <a:pt x="257555" y="0"/>
                </a:moveTo>
                <a:lnTo>
                  <a:pt x="0" y="0"/>
                </a:lnTo>
                <a:lnTo>
                  <a:pt x="0" y="694943"/>
                </a:lnTo>
                <a:lnTo>
                  <a:pt x="257555" y="694943"/>
                </a:lnTo>
                <a:lnTo>
                  <a:pt x="257555" y="0"/>
                </a:lnTo>
                <a:close/>
              </a:path>
            </a:pathLst>
          </a:custGeom>
          <a:solidFill>
            <a:srgbClr val="37816E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31" name="object 43">
            <a:extLst>
              <a:ext uri="{FF2B5EF4-FFF2-40B4-BE49-F238E27FC236}">
                <a16:creationId xmlns:a16="http://schemas.microsoft.com/office/drawing/2014/main" id="{000A1D47-AB20-498D-941F-EC1E29C07148}"/>
              </a:ext>
            </a:extLst>
          </p:cNvPr>
          <p:cNvSpPr txBox="1"/>
          <p:nvPr/>
        </p:nvSpPr>
        <p:spPr>
          <a:xfrm>
            <a:off x="3493980" y="958738"/>
            <a:ext cx="2896870" cy="591829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dk1"/>
              </a:buClr>
              <a:buSzPts val="1800"/>
            </a:pPr>
            <a:r>
              <a:rPr 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Login(</a:t>
            </a:r>
            <a:r>
              <a:rPr lang="en-US" sz="14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DoctorID,Password</a:t>
            </a:r>
            <a:r>
              <a:rPr 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)</a:t>
            </a:r>
            <a:r>
              <a:rPr 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 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altLang="zh-TW" sz="1400" b="1" i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1742CD36-B604-400A-AE24-FBC83B2761C6}"/>
              </a:ext>
            </a:extLst>
          </p:cNvPr>
          <p:cNvGrpSpPr/>
          <p:nvPr/>
        </p:nvGrpSpPr>
        <p:grpSpPr>
          <a:xfrm>
            <a:off x="2015441" y="497140"/>
            <a:ext cx="615682" cy="695325"/>
            <a:chOff x="1163369" y="511931"/>
            <a:chExt cx="897528" cy="979948"/>
          </a:xfrm>
        </p:grpSpPr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A578B21-2518-4672-921C-C0872575D808}"/>
                </a:ext>
              </a:extLst>
            </p:cNvPr>
            <p:cNvSpPr/>
            <p:nvPr/>
          </p:nvSpPr>
          <p:spPr>
            <a:xfrm>
              <a:off x="1341156" y="511931"/>
              <a:ext cx="529842" cy="442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0C8DDDC2-3D65-4DE1-9957-78C6104B54B1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1606077" y="954723"/>
              <a:ext cx="0" cy="390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C3820682-1A69-4CA6-9D98-35D84A324A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3369" y="1130900"/>
              <a:ext cx="42104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F8D4F31-8459-464C-BC5F-C4F680AA91AE}"/>
                </a:ext>
              </a:extLst>
            </p:cNvPr>
            <p:cNvCxnSpPr>
              <a:cxnSpLocks/>
            </p:cNvCxnSpPr>
            <p:nvPr/>
          </p:nvCxnSpPr>
          <p:spPr>
            <a:xfrm>
              <a:off x="1606077" y="1127109"/>
              <a:ext cx="4548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0A597F46-8449-4720-9FFC-3309C18169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5904" y="1303151"/>
              <a:ext cx="309684" cy="1887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C92B0A5-2CBB-4092-8239-F0570A1163D3}"/>
                </a:ext>
              </a:extLst>
            </p:cNvPr>
            <p:cNvCxnSpPr>
              <a:cxnSpLocks/>
            </p:cNvCxnSpPr>
            <p:nvPr/>
          </p:nvCxnSpPr>
          <p:spPr>
            <a:xfrm>
              <a:off x="1615964" y="1312081"/>
              <a:ext cx="387943" cy="1466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9CC7DFA-0D15-4E65-B682-6CF7AC0B99C9}"/>
              </a:ext>
            </a:extLst>
          </p:cNvPr>
          <p:cNvSpPr txBox="1"/>
          <p:nvPr/>
        </p:nvSpPr>
        <p:spPr>
          <a:xfrm>
            <a:off x="3698394" y="1501365"/>
            <a:ext cx="2380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800"/>
              <a:defRPr/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        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LoginSuccess</a:t>
            </a:r>
            <a:endParaRPr lang="en-US" altLang="zh-TW" sz="1400" b="1" i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EDFAABE8-C35F-4D9B-A4AB-EC80CA5456FA}"/>
              </a:ext>
            </a:extLst>
          </p:cNvPr>
          <p:cNvSpPr/>
          <p:nvPr/>
        </p:nvSpPr>
        <p:spPr>
          <a:xfrm>
            <a:off x="2429175" y="4084852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127117" y="0"/>
                </a:moveTo>
                <a:lnTo>
                  <a:pt x="5127117" y="86867"/>
                </a:lnTo>
                <a:lnTo>
                  <a:pt x="5185029" y="57912"/>
                </a:lnTo>
                <a:lnTo>
                  <a:pt x="5141595" y="57912"/>
                </a:lnTo>
                <a:lnTo>
                  <a:pt x="5141595" y="28955"/>
                </a:lnTo>
                <a:lnTo>
                  <a:pt x="5185029" y="28955"/>
                </a:lnTo>
                <a:lnTo>
                  <a:pt x="5127117" y="0"/>
                </a:lnTo>
                <a:close/>
              </a:path>
              <a:path w="5213984" h="86994">
                <a:moveTo>
                  <a:pt x="5127117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5127117" y="57912"/>
                </a:lnTo>
                <a:lnTo>
                  <a:pt x="5127117" y="28955"/>
                </a:lnTo>
                <a:close/>
              </a:path>
              <a:path w="5213984" h="86994">
                <a:moveTo>
                  <a:pt x="5185029" y="28955"/>
                </a:moveTo>
                <a:lnTo>
                  <a:pt x="5141595" y="28955"/>
                </a:lnTo>
                <a:lnTo>
                  <a:pt x="5141595" y="57912"/>
                </a:lnTo>
                <a:lnTo>
                  <a:pt x="5185029" y="57912"/>
                </a:lnTo>
                <a:lnTo>
                  <a:pt x="5213985" y="43433"/>
                </a:lnTo>
                <a:lnTo>
                  <a:pt x="5185029" y="28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D0603CA8-FE8A-45AA-AF08-3370F7E2A4E4}"/>
              </a:ext>
            </a:extLst>
          </p:cNvPr>
          <p:cNvSpPr/>
          <p:nvPr/>
        </p:nvSpPr>
        <p:spPr>
          <a:xfrm>
            <a:off x="2449156" y="5629157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0CCFAAF1-C656-4F92-BAD4-84E42C6E8E1C}"/>
              </a:ext>
            </a:extLst>
          </p:cNvPr>
          <p:cNvSpPr/>
          <p:nvPr/>
        </p:nvSpPr>
        <p:spPr>
          <a:xfrm>
            <a:off x="2435780" y="5136870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127117" y="0"/>
                </a:moveTo>
                <a:lnTo>
                  <a:pt x="5127117" y="86867"/>
                </a:lnTo>
                <a:lnTo>
                  <a:pt x="5185029" y="57912"/>
                </a:lnTo>
                <a:lnTo>
                  <a:pt x="5141595" y="57912"/>
                </a:lnTo>
                <a:lnTo>
                  <a:pt x="5141595" y="28955"/>
                </a:lnTo>
                <a:lnTo>
                  <a:pt x="5185029" y="28955"/>
                </a:lnTo>
                <a:lnTo>
                  <a:pt x="5127117" y="0"/>
                </a:lnTo>
                <a:close/>
              </a:path>
              <a:path w="5213984" h="86994">
                <a:moveTo>
                  <a:pt x="5127117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5127117" y="57912"/>
                </a:lnTo>
                <a:lnTo>
                  <a:pt x="5127117" y="28955"/>
                </a:lnTo>
                <a:close/>
              </a:path>
              <a:path w="5213984" h="86994">
                <a:moveTo>
                  <a:pt x="5185029" y="28955"/>
                </a:moveTo>
                <a:lnTo>
                  <a:pt x="5141595" y="28955"/>
                </a:lnTo>
                <a:lnTo>
                  <a:pt x="5141595" y="57912"/>
                </a:lnTo>
                <a:lnTo>
                  <a:pt x="5185029" y="57912"/>
                </a:lnTo>
                <a:lnTo>
                  <a:pt x="5213985" y="43433"/>
                </a:lnTo>
                <a:lnTo>
                  <a:pt x="5185029" y="28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3" name="object 19">
            <a:extLst>
              <a:ext uri="{FF2B5EF4-FFF2-40B4-BE49-F238E27FC236}">
                <a16:creationId xmlns:a16="http://schemas.microsoft.com/office/drawing/2014/main" id="{6B63596C-8D44-408C-A78E-576C1375CF78}"/>
              </a:ext>
            </a:extLst>
          </p:cNvPr>
          <p:cNvSpPr/>
          <p:nvPr/>
        </p:nvSpPr>
        <p:spPr>
          <a:xfrm>
            <a:off x="2376064" y="1831605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CA9C37BE-57E8-403E-BD9F-ABB3637E65D3}"/>
              </a:ext>
            </a:extLst>
          </p:cNvPr>
          <p:cNvSpPr/>
          <p:nvPr/>
        </p:nvSpPr>
        <p:spPr>
          <a:xfrm>
            <a:off x="2409012" y="4740839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16">
            <a:extLst>
              <a:ext uri="{FF2B5EF4-FFF2-40B4-BE49-F238E27FC236}">
                <a16:creationId xmlns:a16="http://schemas.microsoft.com/office/drawing/2014/main" id="{6D49CD8A-F612-41CE-B1EA-00EA31932380}"/>
              </a:ext>
            </a:extLst>
          </p:cNvPr>
          <p:cNvSpPr/>
          <p:nvPr/>
        </p:nvSpPr>
        <p:spPr>
          <a:xfrm>
            <a:off x="2396436" y="3160118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127117" y="0"/>
                </a:moveTo>
                <a:lnTo>
                  <a:pt x="5127117" y="86867"/>
                </a:lnTo>
                <a:lnTo>
                  <a:pt x="5185029" y="57912"/>
                </a:lnTo>
                <a:lnTo>
                  <a:pt x="5141595" y="57912"/>
                </a:lnTo>
                <a:lnTo>
                  <a:pt x="5141595" y="28955"/>
                </a:lnTo>
                <a:lnTo>
                  <a:pt x="5185029" y="28955"/>
                </a:lnTo>
                <a:lnTo>
                  <a:pt x="5127117" y="0"/>
                </a:lnTo>
                <a:close/>
              </a:path>
              <a:path w="5213984" h="86994">
                <a:moveTo>
                  <a:pt x="5127117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5127117" y="57912"/>
                </a:lnTo>
                <a:lnTo>
                  <a:pt x="5127117" y="28955"/>
                </a:lnTo>
                <a:close/>
              </a:path>
              <a:path w="5213984" h="86994">
                <a:moveTo>
                  <a:pt x="5185029" y="28955"/>
                </a:moveTo>
                <a:lnTo>
                  <a:pt x="5141595" y="28955"/>
                </a:lnTo>
                <a:lnTo>
                  <a:pt x="5141595" y="57912"/>
                </a:lnTo>
                <a:lnTo>
                  <a:pt x="5185029" y="57912"/>
                </a:lnTo>
                <a:lnTo>
                  <a:pt x="5213985" y="43433"/>
                </a:lnTo>
                <a:lnTo>
                  <a:pt x="5185029" y="28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7A63B17-252F-489E-91FB-FBE6615DFA11}"/>
              </a:ext>
            </a:extLst>
          </p:cNvPr>
          <p:cNvSpPr/>
          <p:nvPr/>
        </p:nvSpPr>
        <p:spPr>
          <a:xfrm>
            <a:off x="4180880" y="2595157"/>
            <a:ext cx="1915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800"/>
            </a:pPr>
            <a:r>
              <a:rPr 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DataAnalysis</a:t>
            </a:r>
            <a:r>
              <a:rPr 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()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Microsoft JhengHei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6A4535-0B53-41BF-A636-255A016408A8}"/>
              </a:ext>
            </a:extLst>
          </p:cNvPr>
          <p:cNvSpPr/>
          <p:nvPr/>
        </p:nvSpPr>
        <p:spPr>
          <a:xfrm>
            <a:off x="2423991" y="3784265"/>
            <a:ext cx="5414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800"/>
            </a:pPr>
            <a:r>
              <a:rPr 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PressOneOfUnhealthyPatient</a:t>
            </a:r>
            <a:r>
              <a:rPr 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(</a:t>
            </a:r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CardID,Name</a:t>
            </a:r>
            <a:r>
              <a:rPr 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) 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5FB282A-4A43-4134-86F5-9B87A5F33336}"/>
              </a:ext>
            </a:extLst>
          </p:cNvPr>
          <p:cNvSpPr/>
          <p:nvPr/>
        </p:nvSpPr>
        <p:spPr>
          <a:xfrm>
            <a:off x="3021436" y="4501468"/>
            <a:ext cx="4643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800"/>
            </a:pPr>
            <a:r>
              <a:rPr 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	    </a:t>
            </a:r>
          </a:p>
          <a:p>
            <a:pPr lvl="0">
              <a:buSzPts val="1800"/>
            </a:pPr>
            <a:r>
              <a:rPr 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Diagnosis(</a:t>
            </a:r>
            <a:r>
              <a:rPr lang="en-US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Medicine,nutritionInfo</a:t>
            </a:r>
            <a:r>
              <a:rPr 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)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Microsoft JhengHei"/>
            </a:endParaRPr>
          </a:p>
          <a:p>
            <a:pPr lvl="0">
              <a:buSzPts val="1800"/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Microsoft JhengHei"/>
            </a:endParaRPr>
          </a:p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	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DiagnosisSuccess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BD52BD2-5B0A-4F7B-860A-E281F0AEB4DE}"/>
              </a:ext>
            </a:extLst>
          </p:cNvPr>
          <p:cNvSpPr/>
          <p:nvPr/>
        </p:nvSpPr>
        <p:spPr>
          <a:xfrm>
            <a:off x="3806662" y="2379083"/>
            <a:ext cx="2687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PatientInformation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object 22">
            <a:extLst>
              <a:ext uri="{FF2B5EF4-FFF2-40B4-BE49-F238E27FC236}">
                <a16:creationId xmlns:a16="http://schemas.microsoft.com/office/drawing/2014/main" id="{26E3FA57-FB76-40C7-AB93-FFF6C7306D84}"/>
              </a:ext>
            </a:extLst>
          </p:cNvPr>
          <p:cNvSpPr/>
          <p:nvPr/>
        </p:nvSpPr>
        <p:spPr>
          <a:xfrm>
            <a:off x="7649091" y="2224003"/>
            <a:ext cx="268188" cy="648254"/>
          </a:xfrm>
          <a:custGeom>
            <a:avLst/>
            <a:gdLst/>
            <a:ahLst/>
            <a:cxnLst/>
            <a:rect l="l" t="t" r="r" b="b"/>
            <a:pathLst>
              <a:path w="257809" h="695325">
                <a:moveTo>
                  <a:pt x="257555" y="0"/>
                </a:moveTo>
                <a:lnTo>
                  <a:pt x="0" y="0"/>
                </a:lnTo>
                <a:lnTo>
                  <a:pt x="0" y="694943"/>
                </a:lnTo>
                <a:lnTo>
                  <a:pt x="257555" y="694943"/>
                </a:lnTo>
                <a:lnTo>
                  <a:pt x="257555" y="0"/>
                </a:lnTo>
                <a:close/>
              </a:path>
            </a:pathLst>
          </a:custGeom>
          <a:solidFill>
            <a:srgbClr val="37816E"/>
          </a:solidFill>
          <a:ln>
            <a:noFill/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51" name="object 19">
            <a:extLst>
              <a:ext uri="{FF2B5EF4-FFF2-40B4-BE49-F238E27FC236}">
                <a16:creationId xmlns:a16="http://schemas.microsoft.com/office/drawing/2014/main" id="{E0796CB1-BFC4-4392-90EC-9DA50732FCFF}"/>
              </a:ext>
            </a:extLst>
          </p:cNvPr>
          <p:cNvSpPr/>
          <p:nvPr/>
        </p:nvSpPr>
        <p:spPr>
          <a:xfrm>
            <a:off x="2354304" y="2702968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2" name="object 21">
            <a:extLst>
              <a:ext uri="{FF2B5EF4-FFF2-40B4-BE49-F238E27FC236}">
                <a16:creationId xmlns:a16="http://schemas.microsoft.com/office/drawing/2014/main" id="{2FCCD336-73DC-4602-9B4F-22AE1BA2F366}"/>
              </a:ext>
            </a:extLst>
          </p:cNvPr>
          <p:cNvSpPr/>
          <p:nvPr/>
        </p:nvSpPr>
        <p:spPr>
          <a:xfrm>
            <a:off x="7777995" y="2050912"/>
            <a:ext cx="45719" cy="1017665"/>
          </a:xfrm>
          <a:custGeom>
            <a:avLst/>
            <a:gdLst/>
            <a:ahLst/>
            <a:cxnLst/>
            <a:rect l="l" t="t" r="r" b="b"/>
            <a:pathLst>
              <a:path h="1069975">
                <a:moveTo>
                  <a:pt x="0" y="0"/>
                </a:moveTo>
                <a:lnTo>
                  <a:pt x="0" y="175260"/>
                </a:lnTo>
              </a:path>
              <a:path h="1069975">
                <a:moveTo>
                  <a:pt x="0" y="870203"/>
                </a:moveTo>
                <a:lnTo>
                  <a:pt x="0" y="1069847"/>
                </a:lnTo>
              </a:path>
            </a:pathLst>
          </a:custGeom>
          <a:ln w="50926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181C6FF-414F-42DC-8679-899D93B77429}"/>
              </a:ext>
            </a:extLst>
          </p:cNvPr>
          <p:cNvSpPr/>
          <p:nvPr/>
        </p:nvSpPr>
        <p:spPr>
          <a:xfrm>
            <a:off x="3225914" y="4143986"/>
            <a:ext cx="3891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GetPatientDetail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object 31">
            <a:extLst>
              <a:ext uri="{FF2B5EF4-FFF2-40B4-BE49-F238E27FC236}">
                <a16:creationId xmlns:a16="http://schemas.microsoft.com/office/drawing/2014/main" id="{3A8AEED6-CC71-4500-B349-945B3880C556}"/>
              </a:ext>
            </a:extLst>
          </p:cNvPr>
          <p:cNvSpPr/>
          <p:nvPr/>
        </p:nvSpPr>
        <p:spPr>
          <a:xfrm>
            <a:off x="7677023" y="5058140"/>
            <a:ext cx="256540" cy="695325"/>
          </a:xfrm>
          <a:custGeom>
            <a:avLst/>
            <a:gdLst/>
            <a:ahLst/>
            <a:cxnLst/>
            <a:rect l="l" t="t" r="r" b="b"/>
            <a:pathLst>
              <a:path w="256540" h="695325">
                <a:moveTo>
                  <a:pt x="256031" y="0"/>
                </a:moveTo>
                <a:lnTo>
                  <a:pt x="0" y="0"/>
                </a:lnTo>
                <a:lnTo>
                  <a:pt x="0" y="694944"/>
                </a:lnTo>
                <a:lnTo>
                  <a:pt x="256031" y="694944"/>
                </a:lnTo>
                <a:lnTo>
                  <a:pt x="256031" y="0"/>
                </a:lnTo>
                <a:close/>
              </a:path>
            </a:pathLst>
          </a:custGeom>
          <a:solidFill>
            <a:srgbClr val="37816E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5" name="object 31">
            <a:extLst>
              <a:ext uri="{FF2B5EF4-FFF2-40B4-BE49-F238E27FC236}">
                <a16:creationId xmlns:a16="http://schemas.microsoft.com/office/drawing/2014/main" id="{6430F029-8893-495F-BFC0-4AB2AAAD85AF}"/>
              </a:ext>
            </a:extLst>
          </p:cNvPr>
          <p:cNvSpPr/>
          <p:nvPr/>
        </p:nvSpPr>
        <p:spPr>
          <a:xfrm>
            <a:off x="7686058" y="5942936"/>
            <a:ext cx="256540" cy="695325"/>
          </a:xfrm>
          <a:custGeom>
            <a:avLst/>
            <a:gdLst/>
            <a:ahLst/>
            <a:cxnLst/>
            <a:rect l="l" t="t" r="r" b="b"/>
            <a:pathLst>
              <a:path w="256540" h="695325">
                <a:moveTo>
                  <a:pt x="256031" y="0"/>
                </a:moveTo>
                <a:lnTo>
                  <a:pt x="0" y="0"/>
                </a:lnTo>
                <a:lnTo>
                  <a:pt x="0" y="694944"/>
                </a:lnTo>
                <a:lnTo>
                  <a:pt x="256031" y="694944"/>
                </a:lnTo>
                <a:lnTo>
                  <a:pt x="256031" y="0"/>
                </a:lnTo>
                <a:close/>
              </a:path>
            </a:pathLst>
          </a:custGeom>
          <a:solidFill>
            <a:srgbClr val="37816E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B667082B-C82E-410D-9A20-4509383868C9}"/>
              </a:ext>
            </a:extLst>
          </p:cNvPr>
          <p:cNvSpPr/>
          <p:nvPr/>
        </p:nvSpPr>
        <p:spPr>
          <a:xfrm>
            <a:off x="2422972" y="6504028"/>
            <a:ext cx="5213985" cy="86995"/>
          </a:xfrm>
          <a:custGeom>
            <a:avLst/>
            <a:gdLst/>
            <a:ahLst/>
            <a:cxnLst/>
            <a:rect l="l" t="t" r="r" b="b"/>
            <a:pathLst>
              <a:path w="5213984" h="86994">
                <a:moveTo>
                  <a:pt x="5213985" y="28956"/>
                </a:moveTo>
                <a:lnTo>
                  <a:pt x="5098161" y="28956"/>
                </a:lnTo>
                <a:lnTo>
                  <a:pt x="5098161" y="57912"/>
                </a:lnTo>
                <a:lnTo>
                  <a:pt x="5213985" y="57912"/>
                </a:lnTo>
                <a:lnTo>
                  <a:pt x="5213985" y="28956"/>
                </a:lnTo>
                <a:close/>
              </a:path>
              <a:path w="5213984" h="86994">
                <a:moveTo>
                  <a:pt x="5011293" y="28956"/>
                </a:moveTo>
                <a:lnTo>
                  <a:pt x="4895469" y="28956"/>
                </a:lnTo>
                <a:lnTo>
                  <a:pt x="4895469" y="57912"/>
                </a:lnTo>
                <a:lnTo>
                  <a:pt x="5011293" y="57912"/>
                </a:lnTo>
                <a:lnTo>
                  <a:pt x="5011293" y="28956"/>
                </a:lnTo>
                <a:close/>
              </a:path>
              <a:path w="5213984" h="86994">
                <a:moveTo>
                  <a:pt x="4808600" y="28956"/>
                </a:moveTo>
                <a:lnTo>
                  <a:pt x="4692777" y="28956"/>
                </a:lnTo>
                <a:lnTo>
                  <a:pt x="4692777" y="57912"/>
                </a:lnTo>
                <a:lnTo>
                  <a:pt x="4808600" y="57912"/>
                </a:lnTo>
                <a:lnTo>
                  <a:pt x="4808600" y="28956"/>
                </a:lnTo>
                <a:close/>
              </a:path>
              <a:path w="5213984" h="86994">
                <a:moveTo>
                  <a:pt x="4605909" y="28956"/>
                </a:moveTo>
                <a:lnTo>
                  <a:pt x="4490085" y="28956"/>
                </a:lnTo>
                <a:lnTo>
                  <a:pt x="4490085" y="57912"/>
                </a:lnTo>
                <a:lnTo>
                  <a:pt x="4605909" y="57912"/>
                </a:lnTo>
                <a:lnTo>
                  <a:pt x="4605909" y="28956"/>
                </a:lnTo>
                <a:close/>
              </a:path>
              <a:path w="5213984" h="86994">
                <a:moveTo>
                  <a:pt x="4403217" y="28956"/>
                </a:moveTo>
                <a:lnTo>
                  <a:pt x="4287393" y="28956"/>
                </a:lnTo>
                <a:lnTo>
                  <a:pt x="4287393" y="57912"/>
                </a:lnTo>
                <a:lnTo>
                  <a:pt x="4403217" y="57912"/>
                </a:lnTo>
                <a:lnTo>
                  <a:pt x="4403217" y="28956"/>
                </a:lnTo>
                <a:close/>
              </a:path>
              <a:path w="5213984" h="86994">
                <a:moveTo>
                  <a:pt x="4200524" y="28956"/>
                </a:moveTo>
                <a:lnTo>
                  <a:pt x="4084700" y="28956"/>
                </a:lnTo>
                <a:lnTo>
                  <a:pt x="4084700" y="57912"/>
                </a:lnTo>
                <a:lnTo>
                  <a:pt x="4200524" y="57912"/>
                </a:lnTo>
                <a:lnTo>
                  <a:pt x="4200524" y="28956"/>
                </a:lnTo>
                <a:close/>
              </a:path>
              <a:path w="5213984" h="86994">
                <a:moveTo>
                  <a:pt x="3997833" y="28956"/>
                </a:moveTo>
                <a:lnTo>
                  <a:pt x="3882009" y="28956"/>
                </a:lnTo>
                <a:lnTo>
                  <a:pt x="3882009" y="57912"/>
                </a:lnTo>
                <a:lnTo>
                  <a:pt x="3997833" y="57912"/>
                </a:lnTo>
                <a:lnTo>
                  <a:pt x="3997833" y="28956"/>
                </a:lnTo>
                <a:close/>
              </a:path>
              <a:path w="5213984" h="86994">
                <a:moveTo>
                  <a:pt x="3795141" y="28956"/>
                </a:moveTo>
                <a:lnTo>
                  <a:pt x="3679316" y="28956"/>
                </a:lnTo>
                <a:lnTo>
                  <a:pt x="3679316" y="57912"/>
                </a:lnTo>
                <a:lnTo>
                  <a:pt x="3795141" y="57912"/>
                </a:lnTo>
                <a:lnTo>
                  <a:pt x="3795141" y="28956"/>
                </a:lnTo>
                <a:close/>
              </a:path>
              <a:path w="5213984" h="86994">
                <a:moveTo>
                  <a:pt x="3592448" y="28956"/>
                </a:moveTo>
                <a:lnTo>
                  <a:pt x="3476624" y="28956"/>
                </a:lnTo>
                <a:lnTo>
                  <a:pt x="3476624" y="57912"/>
                </a:lnTo>
                <a:lnTo>
                  <a:pt x="3592448" y="57912"/>
                </a:lnTo>
                <a:lnTo>
                  <a:pt x="3592448" y="28956"/>
                </a:lnTo>
                <a:close/>
              </a:path>
              <a:path w="5213984" h="86994">
                <a:moveTo>
                  <a:pt x="3389756" y="28956"/>
                </a:moveTo>
                <a:lnTo>
                  <a:pt x="3273933" y="28956"/>
                </a:lnTo>
                <a:lnTo>
                  <a:pt x="3273933" y="57912"/>
                </a:lnTo>
                <a:lnTo>
                  <a:pt x="3389756" y="57912"/>
                </a:lnTo>
                <a:lnTo>
                  <a:pt x="3389756" y="28956"/>
                </a:lnTo>
                <a:close/>
              </a:path>
              <a:path w="5213984" h="86994">
                <a:moveTo>
                  <a:pt x="3187065" y="28956"/>
                </a:moveTo>
                <a:lnTo>
                  <a:pt x="3071241" y="28956"/>
                </a:lnTo>
                <a:lnTo>
                  <a:pt x="3071241" y="57912"/>
                </a:lnTo>
                <a:lnTo>
                  <a:pt x="3187065" y="57912"/>
                </a:lnTo>
                <a:lnTo>
                  <a:pt x="3187065" y="28956"/>
                </a:lnTo>
                <a:close/>
              </a:path>
              <a:path w="5213984" h="86994">
                <a:moveTo>
                  <a:pt x="2984373" y="28956"/>
                </a:moveTo>
                <a:lnTo>
                  <a:pt x="2868549" y="28956"/>
                </a:lnTo>
                <a:lnTo>
                  <a:pt x="2868549" y="57912"/>
                </a:lnTo>
                <a:lnTo>
                  <a:pt x="2984373" y="57912"/>
                </a:lnTo>
                <a:lnTo>
                  <a:pt x="2984373" y="28956"/>
                </a:lnTo>
                <a:close/>
              </a:path>
              <a:path w="5213984" h="86994">
                <a:moveTo>
                  <a:pt x="2781680" y="28956"/>
                </a:moveTo>
                <a:lnTo>
                  <a:pt x="2665856" y="28956"/>
                </a:lnTo>
                <a:lnTo>
                  <a:pt x="2665856" y="57912"/>
                </a:lnTo>
                <a:lnTo>
                  <a:pt x="2781680" y="57912"/>
                </a:lnTo>
                <a:lnTo>
                  <a:pt x="2781680" y="28956"/>
                </a:lnTo>
                <a:close/>
              </a:path>
              <a:path w="5213984" h="86994">
                <a:moveTo>
                  <a:pt x="2578989" y="28956"/>
                </a:moveTo>
                <a:lnTo>
                  <a:pt x="2463165" y="28956"/>
                </a:lnTo>
                <a:lnTo>
                  <a:pt x="2463165" y="57912"/>
                </a:lnTo>
                <a:lnTo>
                  <a:pt x="2578989" y="57912"/>
                </a:lnTo>
                <a:lnTo>
                  <a:pt x="2578989" y="28956"/>
                </a:lnTo>
                <a:close/>
              </a:path>
              <a:path w="5213984" h="86994">
                <a:moveTo>
                  <a:pt x="2376297" y="28956"/>
                </a:moveTo>
                <a:lnTo>
                  <a:pt x="2260473" y="28956"/>
                </a:lnTo>
                <a:lnTo>
                  <a:pt x="2260473" y="57912"/>
                </a:lnTo>
                <a:lnTo>
                  <a:pt x="2376297" y="57912"/>
                </a:lnTo>
                <a:lnTo>
                  <a:pt x="2376297" y="28956"/>
                </a:lnTo>
                <a:close/>
              </a:path>
              <a:path w="5213984" h="86994">
                <a:moveTo>
                  <a:pt x="2173604" y="28956"/>
                </a:moveTo>
                <a:lnTo>
                  <a:pt x="2057780" y="28956"/>
                </a:lnTo>
                <a:lnTo>
                  <a:pt x="2057780" y="57912"/>
                </a:lnTo>
                <a:lnTo>
                  <a:pt x="2173604" y="57912"/>
                </a:lnTo>
                <a:lnTo>
                  <a:pt x="2173604" y="28956"/>
                </a:lnTo>
                <a:close/>
              </a:path>
              <a:path w="5213984" h="86994">
                <a:moveTo>
                  <a:pt x="1970913" y="28956"/>
                </a:moveTo>
                <a:lnTo>
                  <a:pt x="1855089" y="28956"/>
                </a:lnTo>
                <a:lnTo>
                  <a:pt x="1855089" y="57912"/>
                </a:lnTo>
                <a:lnTo>
                  <a:pt x="1970913" y="57912"/>
                </a:lnTo>
                <a:lnTo>
                  <a:pt x="1970913" y="28956"/>
                </a:lnTo>
                <a:close/>
              </a:path>
              <a:path w="5213984" h="86994">
                <a:moveTo>
                  <a:pt x="1768221" y="28956"/>
                </a:moveTo>
                <a:lnTo>
                  <a:pt x="1652397" y="28956"/>
                </a:lnTo>
                <a:lnTo>
                  <a:pt x="1652397" y="57912"/>
                </a:lnTo>
                <a:lnTo>
                  <a:pt x="1768221" y="57912"/>
                </a:lnTo>
                <a:lnTo>
                  <a:pt x="1768221" y="28956"/>
                </a:lnTo>
                <a:close/>
              </a:path>
              <a:path w="5213984" h="86994">
                <a:moveTo>
                  <a:pt x="1565528" y="28956"/>
                </a:moveTo>
                <a:lnTo>
                  <a:pt x="1449704" y="28956"/>
                </a:lnTo>
                <a:lnTo>
                  <a:pt x="1449704" y="57912"/>
                </a:lnTo>
                <a:lnTo>
                  <a:pt x="1565528" y="57912"/>
                </a:lnTo>
                <a:lnTo>
                  <a:pt x="1565528" y="28956"/>
                </a:lnTo>
                <a:close/>
              </a:path>
              <a:path w="5213984" h="86994">
                <a:moveTo>
                  <a:pt x="1362837" y="28956"/>
                </a:moveTo>
                <a:lnTo>
                  <a:pt x="1247013" y="28956"/>
                </a:lnTo>
                <a:lnTo>
                  <a:pt x="1247013" y="57912"/>
                </a:lnTo>
                <a:lnTo>
                  <a:pt x="1362837" y="57912"/>
                </a:lnTo>
                <a:lnTo>
                  <a:pt x="1362837" y="28956"/>
                </a:lnTo>
                <a:close/>
              </a:path>
              <a:path w="5213984" h="86994">
                <a:moveTo>
                  <a:pt x="1160144" y="28956"/>
                </a:moveTo>
                <a:lnTo>
                  <a:pt x="1044321" y="28956"/>
                </a:lnTo>
                <a:lnTo>
                  <a:pt x="1044321" y="57912"/>
                </a:lnTo>
                <a:lnTo>
                  <a:pt x="1160144" y="57912"/>
                </a:lnTo>
                <a:lnTo>
                  <a:pt x="1160144" y="28956"/>
                </a:lnTo>
                <a:close/>
              </a:path>
              <a:path w="5213984" h="86994">
                <a:moveTo>
                  <a:pt x="957452" y="28956"/>
                </a:moveTo>
                <a:lnTo>
                  <a:pt x="841628" y="28956"/>
                </a:lnTo>
                <a:lnTo>
                  <a:pt x="841628" y="57912"/>
                </a:lnTo>
                <a:lnTo>
                  <a:pt x="957452" y="57912"/>
                </a:lnTo>
                <a:lnTo>
                  <a:pt x="957452" y="28956"/>
                </a:lnTo>
                <a:close/>
              </a:path>
              <a:path w="5213984" h="86994">
                <a:moveTo>
                  <a:pt x="754761" y="28956"/>
                </a:moveTo>
                <a:lnTo>
                  <a:pt x="638937" y="28956"/>
                </a:lnTo>
                <a:lnTo>
                  <a:pt x="638937" y="57912"/>
                </a:lnTo>
                <a:lnTo>
                  <a:pt x="754761" y="57912"/>
                </a:lnTo>
                <a:lnTo>
                  <a:pt x="754761" y="28956"/>
                </a:lnTo>
                <a:close/>
              </a:path>
              <a:path w="5213984" h="86994">
                <a:moveTo>
                  <a:pt x="552068" y="28956"/>
                </a:moveTo>
                <a:lnTo>
                  <a:pt x="436244" y="28956"/>
                </a:lnTo>
                <a:lnTo>
                  <a:pt x="436244" y="57912"/>
                </a:lnTo>
                <a:lnTo>
                  <a:pt x="552068" y="57912"/>
                </a:lnTo>
                <a:lnTo>
                  <a:pt x="552068" y="28956"/>
                </a:lnTo>
                <a:close/>
              </a:path>
              <a:path w="5213984" h="86994">
                <a:moveTo>
                  <a:pt x="349376" y="28956"/>
                </a:moveTo>
                <a:lnTo>
                  <a:pt x="233552" y="28956"/>
                </a:lnTo>
                <a:lnTo>
                  <a:pt x="233552" y="57912"/>
                </a:lnTo>
                <a:lnTo>
                  <a:pt x="349376" y="57912"/>
                </a:lnTo>
                <a:lnTo>
                  <a:pt x="349376" y="28956"/>
                </a:lnTo>
                <a:close/>
              </a:path>
              <a:path w="5213984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5213984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5213984" h="86994">
                <a:moveTo>
                  <a:pt x="14668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46684" y="57912"/>
                </a:lnTo>
                <a:lnTo>
                  <a:pt x="14668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05844D1-6958-463B-98E3-7DBFE4B390F6}"/>
              </a:ext>
            </a:extLst>
          </p:cNvPr>
          <p:cNvSpPr txBox="1"/>
          <p:nvPr/>
        </p:nvSpPr>
        <p:spPr>
          <a:xfrm>
            <a:off x="7983221" y="5101633"/>
            <a:ext cx="359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uploadMedicineNutritionInfo</a:t>
            </a:r>
            <a:r>
              <a:rPr lang="en-US" altLang="zh-TW" sz="1400" b="1" i="0" u="none" strike="noStrike" cap="none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ToCloud</a:t>
            </a:r>
            <a:r>
              <a:rPr lang="en-US" altLang="zh-TW" sz="1400" b="1" i="0" u="none" strike="noStrike" cap="non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Arial"/>
              </a:rPr>
              <a:t>()</a:t>
            </a:r>
            <a:endParaRPr lang="en-US" altLang="zh-TW" sz="1400" b="1" i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8EAD0610-1B8F-42E2-BF25-171AC405E06E}"/>
              </a:ext>
            </a:extLst>
          </p:cNvPr>
          <p:cNvGrpSpPr/>
          <p:nvPr/>
        </p:nvGrpSpPr>
        <p:grpSpPr>
          <a:xfrm>
            <a:off x="7941591" y="5367680"/>
            <a:ext cx="791265" cy="948616"/>
            <a:chOff x="7255892" y="5490649"/>
            <a:chExt cx="791265" cy="948616"/>
          </a:xfrm>
        </p:grpSpPr>
        <p:cxnSp>
          <p:nvCxnSpPr>
            <p:cNvPr id="59" name="接點: 肘形 58">
              <a:extLst>
                <a:ext uri="{FF2B5EF4-FFF2-40B4-BE49-F238E27FC236}">
                  <a16:creationId xmlns:a16="http://schemas.microsoft.com/office/drawing/2014/main" id="{EFD2E3A5-7C46-4459-85B4-A840E7AFC6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61657" y="5584884"/>
              <a:ext cx="948616" cy="760146"/>
            </a:xfrm>
            <a:prstGeom prst="bentConnector3">
              <a:avLst>
                <a:gd name="adj1" fmla="val 99803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6BEE44E1-26CA-4246-AF0E-30EDF10BA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6899" y="5510606"/>
              <a:ext cx="790258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E2B8B925-5221-4CC6-AC6B-7636821DE6F3}"/>
              </a:ext>
            </a:extLst>
          </p:cNvPr>
          <p:cNvSpPr/>
          <p:nvPr/>
        </p:nvSpPr>
        <p:spPr>
          <a:xfrm>
            <a:off x="3013842" y="6179663"/>
            <a:ext cx="3857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	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WebsiteInformation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01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表格 5">
            <a:extLst>
              <a:ext uri="{FF2B5EF4-FFF2-40B4-BE49-F238E27FC236}">
                <a16:creationId xmlns:a16="http://schemas.microsoft.com/office/drawing/2014/main" id="{7D59FBED-F117-4187-8424-B4F28292F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72952"/>
              </p:ext>
            </p:extLst>
          </p:nvPr>
        </p:nvGraphicFramePr>
        <p:xfrm>
          <a:off x="216108" y="2022391"/>
          <a:ext cx="11759784" cy="3230880"/>
        </p:xfrm>
        <a:graphic>
          <a:graphicData uri="http://schemas.openxmlformats.org/drawingml/2006/table">
            <a:tbl>
              <a:tblPr firstRow="1" bandRow="1"/>
              <a:tblGrid>
                <a:gridCol w="11759784">
                  <a:extLst>
                    <a:ext uri="{9D8B030D-6E8A-4147-A177-3AD203B41FA5}">
                      <a16:colId xmlns:a16="http://schemas.microsoft.com/office/drawing/2014/main" val="3495010321"/>
                    </a:ext>
                  </a:extLst>
                </a:gridCol>
              </a:tblGrid>
              <a:tr h="6894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</a:t>
                      </a:r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lang="en-US" altLang="zh-TW" sz="2000" b="1" i="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insertNHICard()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2000" b="1" i="0" u="none" strike="noStrike" cap="non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</a:txBody>
                  <a:tcP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136334"/>
                  </a:ext>
                </a:extLst>
              </a:tr>
              <a:tr h="23908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操作：</a:t>
                      </a:r>
                      <a:r>
                        <a:rPr lang="en-US" altLang="zh-TW" sz="2000" b="1" i="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insertNHICard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r>
                        <a:rPr lang="zh-TW" altLang="en-US" sz="2000" b="1" i="0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交互參照：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量測作業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r>
                        <a:rPr lang="zh-TW" altLang="en-US" sz="2000" b="1" i="0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前置條件：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存在類別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Person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之實例</a:t>
                      </a:r>
                      <a:r>
                        <a:rPr lang="en-US" altLang="zh-TW" sz="20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newPerson</a:t>
                      </a:r>
                      <a:endParaRPr lang="en-US" altLang="zh-TW" sz="2000" b="1" i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後置條件：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給定實例</a:t>
                      </a:r>
                      <a:r>
                        <a:rPr lang="en-US" altLang="zh-TW" sz="2000" b="1" i="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newPerson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CardID</a:t>
                      </a: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給定實例</a:t>
                      </a:r>
                      <a:r>
                        <a:rPr lang="en-US" altLang="zh-TW" sz="2000" b="1" i="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newPerson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-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給定實例</a:t>
                      </a:r>
                      <a:r>
                        <a:rPr lang="en-US" altLang="zh-TW" sz="2000" b="1" i="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newPerson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-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回傳實例</a:t>
                      </a:r>
                      <a:r>
                        <a:rPr lang="en-US" altLang="zh-TW" sz="2000" b="1" i="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newPerson</a:t>
                      </a:r>
                      <a:endParaRPr lang="en-US" altLang="zh-TW" sz="2000" b="1" i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69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51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C50E695-49E0-48DA-AB4F-BD15E10F6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92398"/>
              </p:ext>
            </p:extLst>
          </p:nvPr>
        </p:nvGraphicFramePr>
        <p:xfrm>
          <a:off x="1727394" y="1657610"/>
          <a:ext cx="8630809" cy="4133649"/>
        </p:xfrm>
        <a:graphic>
          <a:graphicData uri="http://schemas.openxmlformats.org/drawingml/2006/table">
            <a:tbl>
              <a:tblPr firstRow="1" bandRow="1"/>
              <a:tblGrid>
                <a:gridCol w="8630809">
                  <a:extLst>
                    <a:ext uri="{9D8B030D-6E8A-4147-A177-3AD203B41FA5}">
                      <a16:colId xmlns:a16="http://schemas.microsoft.com/office/drawing/2014/main" val="3495010321"/>
                    </a:ext>
                  </a:extLst>
                </a:gridCol>
              </a:tblGrid>
              <a:tr h="689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</a:t>
                      </a:r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2: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measureHealthIndicators()</a:t>
                      </a:r>
                    </a:p>
                  </a:txBody>
                  <a:tcP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136334"/>
                  </a:ext>
                </a:extLst>
              </a:tr>
              <a:tr h="2390862"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操作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：</a:t>
                      </a:r>
                      <a:r>
                        <a:rPr lang="en-US" altLang="zh-TW" sz="20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measureHealthIndicators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()</a:t>
                      </a:r>
                    </a:p>
                    <a:p>
                      <a:r>
                        <a:rPr lang="zh-TW" altLang="en-US" sz="2000" b="1" i="0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交互參照：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量測作業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r>
                        <a:rPr lang="zh-TW" altLang="en-US" sz="2000" b="1" i="0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前置條件：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實例</a:t>
                      </a: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newPerson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必須存在</a:t>
                      </a:r>
                      <a:endParaRPr lang="en-US" altLang="zh-TW" sz="2000" b="1" i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後置條件：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建立類別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Measure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的實例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measure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給定實例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measure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temperature</a:t>
                      </a: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體溫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-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給定實例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measure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heartbeat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心跳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-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給定實例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measure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pressureS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收縮壓</a:t>
                      </a: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給定實例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measure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pressureD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舒張壓</a:t>
                      </a:r>
                      <a:endParaRPr lang="en-US" altLang="zh-TW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給定實例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measure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weight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體重</a:t>
                      </a: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-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回傳實例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measure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69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428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4C9BDA96-ECDA-461F-AF76-779C18CA1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96838"/>
              </p:ext>
            </p:extLst>
          </p:nvPr>
        </p:nvGraphicFramePr>
        <p:xfrm>
          <a:off x="420146" y="904975"/>
          <a:ext cx="11351708" cy="5048049"/>
        </p:xfrm>
        <a:graphic>
          <a:graphicData uri="http://schemas.openxmlformats.org/drawingml/2006/table">
            <a:tbl>
              <a:tblPr firstRow="1" bandRow="1"/>
              <a:tblGrid>
                <a:gridCol w="11351708">
                  <a:extLst>
                    <a:ext uri="{9D8B030D-6E8A-4147-A177-3AD203B41FA5}">
                      <a16:colId xmlns:a16="http://schemas.microsoft.com/office/drawing/2014/main" val="3495010321"/>
                    </a:ext>
                  </a:extLst>
                </a:gridCol>
              </a:tblGrid>
              <a:tr h="689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</a:t>
                      </a:r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3: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PressOneOfUnhealthyPatient</a:t>
                      </a:r>
                      <a:r>
                        <a:rPr lang="en-US" altLang="zh-TW" sz="2000" b="1" i="0" u="none" strike="noStrike" cap="none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 </a:t>
                      </a:r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2000" b="1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CardID,Name</a:t>
                      </a:r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2000" b="1" i="0" u="none" strike="noStrike" cap="non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</a:txBody>
                  <a:tcPr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136334"/>
                  </a:ext>
                </a:extLst>
              </a:tr>
              <a:tr h="2298095"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操作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：</a:t>
                      </a:r>
                      <a:r>
                        <a:rPr lang="en-US" altLang="zh-TW" sz="2000" b="1" i="0" u="none" strike="noStrike" cap="none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PressOneOfUnhealthyPatient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CardID,Name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r>
                        <a:rPr lang="zh-TW" altLang="en-US" sz="2000" b="1" i="0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交互參照：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資料演算作業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前置條件：</a:t>
                      </a:r>
                      <a:r>
                        <a:rPr lang="zh-TW" altLang="en-US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  <a:sym typeface="Arial"/>
                        </a:rPr>
                        <a:t>存在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PatientUnhealthyResults</a:t>
                      </a:r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類別之實例</a:t>
                      </a: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patientUnhealthyResults</a:t>
                      </a:r>
                      <a:endParaRPr lang="en-US" altLang="zh-TW" sz="2000" b="1" i="0" u="none" strike="noStrike" cap="non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  <a:sym typeface="Arial"/>
                      </a:endParaRPr>
                    </a:p>
                    <a:p>
                      <a:r>
                        <a:rPr lang="zh-TW" altLang="en-US" sz="20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後置條件：</a:t>
                      </a:r>
                      <a:r>
                        <a:rPr lang="en-US" altLang="zh-TW" sz="20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建立類別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Patient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之實例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實例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patient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根據</a:t>
                      </a:r>
                      <a:r>
                        <a:rPr lang="en-US" altLang="zh-TW" sz="2000" b="1" i="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CardID&amp;Name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讀取資料庫</a:t>
                      </a: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Suspiouscon</a:t>
                      </a:r>
                      <a:r>
                        <a:rPr lang="en-US" altLang="zh-TW" sz="2000" b="1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Condition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可疑病情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  存入實例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patient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實例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patient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根據</a:t>
                      </a:r>
                      <a:r>
                        <a:rPr lang="en-US" altLang="zh-TW" sz="2000" b="1" i="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CardID&amp;Name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讀取資料庫</a:t>
                      </a: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CommonMedicine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常見藥品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  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存入實例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patient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實例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patient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根據</a:t>
                      </a:r>
                      <a:r>
                        <a:rPr lang="en-US" altLang="zh-TW" sz="2000" b="1" i="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CardID&amp;Name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讀取資料庫</a:t>
                      </a: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NutritiousInfo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營養資訊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  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存入實例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patient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-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回傳實例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-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顯示實例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patient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Suspiouscon</a:t>
                      </a:r>
                      <a:r>
                        <a:rPr lang="en-US" altLang="zh-TW" sz="2000" b="1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Condition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可疑病情</a:t>
                      </a:r>
                      <a:r>
                        <a:rPr lang="en-US" altLang="zh-TW" sz="2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顯示實例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patient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CommonMedicine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常見藥品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顯示實例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patient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r>
                        <a:rPr lang="en-US" altLang="zh-TW"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NutritiousInfo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</a:t>
                      </a: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營養資訊</a:t>
                      </a:r>
                      <a:r>
                        <a:rPr lang="en-US" altLang="zh-TW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69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1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3094E9DA-92A7-47DB-A540-A786638E0998}"/>
              </a:ext>
            </a:extLst>
          </p:cNvPr>
          <p:cNvSpPr/>
          <p:nvPr/>
        </p:nvSpPr>
        <p:spPr>
          <a:xfrm>
            <a:off x="5" y="9144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5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問卷結果</a:t>
            </a:r>
          </a:p>
        </p:txBody>
      </p:sp>
      <p:graphicFrame>
        <p:nvGraphicFramePr>
          <p:cNvPr id="18" name="圖表 17">
            <a:extLst>
              <a:ext uri="{FF2B5EF4-FFF2-40B4-BE49-F238E27FC236}">
                <a16:creationId xmlns:a16="http://schemas.microsoft.com/office/drawing/2014/main" id="{69E8623D-ECEE-4E92-A5F8-FAE4ECF4EE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5800612"/>
              </p:ext>
            </p:extLst>
          </p:nvPr>
        </p:nvGraphicFramePr>
        <p:xfrm>
          <a:off x="3087825" y="1077672"/>
          <a:ext cx="5726097" cy="4723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圖表 20">
            <a:extLst>
              <a:ext uri="{FF2B5EF4-FFF2-40B4-BE49-F238E27FC236}">
                <a16:creationId xmlns:a16="http://schemas.microsoft.com/office/drawing/2014/main" id="{C75EDD1B-AEC1-45D4-A550-6ECFB1520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359591"/>
              </p:ext>
            </p:extLst>
          </p:nvPr>
        </p:nvGraphicFramePr>
        <p:xfrm>
          <a:off x="-470645" y="1059917"/>
          <a:ext cx="5726097" cy="4723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圖表 22">
            <a:extLst>
              <a:ext uri="{FF2B5EF4-FFF2-40B4-BE49-F238E27FC236}">
                <a16:creationId xmlns:a16="http://schemas.microsoft.com/office/drawing/2014/main" id="{62B03CD4-39C0-4CAA-BBB0-083A8CCB1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055810"/>
              </p:ext>
            </p:extLst>
          </p:nvPr>
        </p:nvGraphicFramePr>
        <p:xfrm>
          <a:off x="6785630" y="1067057"/>
          <a:ext cx="5726097" cy="4723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54260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0;p12">
            <a:extLst>
              <a:ext uri="{FF2B5EF4-FFF2-40B4-BE49-F238E27FC236}">
                <a16:creationId xmlns:a16="http://schemas.microsoft.com/office/drawing/2014/main" id="{44DA1257-EBB5-43BC-ADD5-53D3E80EBFED}"/>
              </a:ext>
            </a:extLst>
          </p:cNvPr>
          <p:cNvSpPr/>
          <p:nvPr/>
        </p:nvSpPr>
        <p:spPr>
          <a:xfrm>
            <a:off x="150962" y="69515"/>
            <a:ext cx="29546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9820DA8-E123-4B66-9DC1-C3FF35489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83396"/>
              </p:ext>
            </p:extLst>
          </p:nvPr>
        </p:nvGraphicFramePr>
        <p:xfrm>
          <a:off x="675687" y="69515"/>
          <a:ext cx="10840625" cy="66603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67000">
                  <a:extLst>
                    <a:ext uri="{9D8B030D-6E8A-4147-A177-3AD203B41FA5}">
                      <a16:colId xmlns:a16="http://schemas.microsoft.com/office/drawing/2014/main" val="2975720879"/>
                    </a:ext>
                  </a:extLst>
                </a:gridCol>
                <a:gridCol w="8373625">
                  <a:extLst>
                    <a:ext uri="{9D8B030D-6E8A-4147-A177-3AD203B41FA5}">
                      <a16:colId xmlns:a16="http://schemas.microsoft.com/office/drawing/2014/main" val="2806149021"/>
                    </a:ext>
                  </a:extLst>
                </a:gridCol>
              </a:tblGrid>
              <a:tr h="5338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 u="none" strike="noStrike" cap="none" dirty="0">
                          <a:solidFill>
                            <a:schemeClr val="bg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工作分配</a:t>
                      </a:r>
                      <a:endParaRPr sz="2400" b="1" u="none" strike="noStrike" cap="none" dirty="0">
                        <a:solidFill>
                          <a:schemeClr val="bg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solidFill>
                      <a:srgbClr val="3781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33078"/>
                  </a:ext>
                </a:extLst>
              </a:tr>
              <a:tr h="920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C107110134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葉韋均</a:t>
                      </a:r>
                      <a:endParaRPr dirty="0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問卷構想</a:t>
                      </a:r>
                      <a:r>
                        <a:rPr lang="zh-TW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。</a:t>
                      </a:r>
                      <a:endParaRPr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利害人關係表</a:t>
                      </a:r>
                      <a:r>
                        <a:rPr lang="zh-TW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。</a:t>
                      </a:r>
                      <a:endParaRPr lang="en-US" altLang="zh-TW"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使用系統事件表。</a:t>
                      </a:r>
                      <a:endParaRPr lang="en-US" altLang="zh-TW"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屬性方法</a:t>
                      </a:r>
                      <a:r>
                        <a:rPr lang="en-US" altLang="zh-TW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&amp;</a:t>
                      </a: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關聯圖。</a:t>
                      </a:r>
                      <a:endParaRPr lang="en-US" altLang="zh-TW"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系統循序圖。</a:t>
                      </a:r>
                      <a:endParaRPr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293276"/>
                  </a:ext>
                </a:extLst>
              </a:tr>
              <a:tr h="920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C107110135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關柏龍</a:t>
                      </a:r>
                      <a:endParaRPr dirty="0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問卷構想。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利害人關係表。</a:t>
                      </a:r>
                      <a:endParaRPr lang="en-US" altLang="zh-TW"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  <a:tabLst/>
                        <a:defRPr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使用系統事件表。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使用案例圖。</a:t>
                      </a:r>
                      <a:endParaRPr lang="en-US" altLang="zh-TW"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合約。</a:t>
                      </a:r>
                      <a:endParaRPr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382500"/>
                  </a:ext>
                </a:extLst>
              </a:tr>
              <a:tr h="920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C107110144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張政祺</a:t>
                      </a:r>
                      <a:endParaRPr dirty="0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問卷構想。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利害人關係表。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使用系統事件表。</a:t>
                      </a:r>
                      <a:endParaRPr lang="en-US" altLang="zh-TW" sz="1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使用案例。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屬性方法</a:t>
                      </a:r>
                      <a:r>
                        <a:rPr lang="en-US" altLang="zh-TW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&amp;</a:t>
                      </a: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關聯圖。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系統循序圖。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44092"/>
                  </a:ext>
                </a:extLst>
              </a:tr>
              <a:tr h="920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C107104218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李宗穎</a:t>
                      </a:r>
                      <a:endParaRPr dirty="0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問卷構想。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利害人關係表。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使用案例。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屬性方法</a:t>
                      </a:r>
                      <a:r>
                        <a:rPr lang="en-US" altLang="zh-TW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&amp;</a:t>
                      </a: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關聯圖。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●"/>
                      </a:pPr>
                      <a:r>
                        <a:rPr lang="zh-TW" altLang="en-US" sz="1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系統循序圖。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6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0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3094E9DA-92A7-47DB-A540-A786638E0998}"/>
              </a:ext>
            </a:extLst>
          </p:cNvPr>
          <p:cNvSpPr/>
          <p:nvPr/>
        </p:nvSpPr>
        <p:spPr>
          <a:xfrm>
            <a:off x="0" y="-24148"/>
            <a:ext cx="29546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問卷結果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0609F78-2160-4D7A-B09E-9656692D657E}"/>
              </a:ext>
            </a:extLst>
          </p:cNvPr>
          <p:cNvGrpSpPr/>
          <p:nvPr/>
        </p:nvGrpSpPr>
        <p:grpSpPr>
          <a:xfrm>
            <a:off x="840422" y="437517"/>
            <a:ext cx="10780448" cy="6309804"/>
            <a:chOff x="683575" y="241916"/>
            <a:chExt cx="10999433" cy="6374167"/>
          </a:xfrm>
        </p:grpSpPr>
        <p:graphicFrame>
          <p:nvGraphicFramePr>
            <p:cNvPr id="8" name="圖表 7">
              <a:extLst>
                <a:ext uri="{FF2B5EF4-FFF2-40B4-BE49-F238E27FC236}">
                  <a16:creationId xmlns:a16="http://schemas.microsoft.com/office/drawing/2014/main" id="{152C5CCC-5B5A-401B-9D69-D8B21128F2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0301361"/>
                </p:ext>
              </p:extLst>
            </p:nvPr>
          </p:nvGraphicFramePr>
          <p:xfrm>
            <a:off x="683575" y="241916"/>
            <a:ext cx="10999433" cy="63741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48102A8-0F8F-46D2-ADC6-97C62D1D663C}"/>
                </a:ext>
              </a:extLst>
            </p:cNvPr>
            <p:cNvSpPr txBox="1"/>
            <p:nvPr/>
          </p:nvSpPr>
          <p:spPr>
            <a:xfrm>
              <a:off x="8553760" y="5968013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在現今武漢肺炎肆虐的社會，能隨時知道</a:t>
              </a:r>
              <a:endParaRPr lang="en-US" altLang="zh-TW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家人及自己的間康狀況讓我覺得很安心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BC164E9-8FBD-49FE-B9D7-1DDC67CCD1DD}"/>
                </a:ext>
              </a:extLst>
            </p:cNvPr>
            <p:cNvSpPr txBox="1"/>
            <p:nvPr/>
          </p:nvSpPr>
          <p:spPr>
            <a:xfrm>
              <a:off x="889220" y="5968013"/>
              <a:ext cx="2185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可能引發著勞動力減少的問題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566722E-9AB8-468F-B2B6-C117130326FE}"/>
                </a:ext>
              </a:extLst>
            </p:cNvPr>
            <p:cNvSpPr txBox="1"/>
            <p:nvPr/>
          </p:nvSpPr>
          <p:spPr>
            <a:xfrm>
              <a:off x="3532010" y="5968013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可能引發更嚴重的社會問題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D9C4A5D-92A8-4851-98CC-0310F14B294F}"/>
                </a:ext>
              </a:extLst>
            </p:cNvPr>
            <p:cNvSpPr txBox="1"/>
            <p:nvPr/>
          </p:nvSpPr>
          <p:spPr>
            <a:xfrm flipH="1">
              <a:off x="6560399" y="5959134"/>
              <a:ext cx="1749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未來長者可能沒人照顧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26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3094E9DA-92A7-47DB-A540-A786638E0998}"/>
              </a:ext>
            </a:extLst>
          </p:cNvPr>
          <p:cNvSpPr/>
          <p:nvPr/>
        </p:nvSpPr>
        <p:spPr>
          <a:xfrm>
            <a:off x="0" y="-24148"/>
            <a:ext cx="29546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問卷結果</a:t>
            </a: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5F6D91BA-8903-4F92-9F78-27A6169840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824719"/>
              </p:ext>
            </p:extLst>
          </p:nvPr>
        </p:nvGraphicFramePr>
        <p:xfrm>
          <a:off x="507507" y="1092528"/>
          <a:ext cx="1117698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09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3094E9DA-92A7-47DB-A540-A786638E0998}"/>
              </a:ext>
            </a:extLst>
          </p:cNvPr>
          <p:cNvSpPr/>
          <p:nvPr/>
        </p:nvSpPr>
        <p:spPr>
          <a:xfrm>
            <a:off x="0" y="-24148"/>
            <a:ext cx="29546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問卷結果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C6067CB-679F-4034-88EC-AB7E78728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37672"/>
              </p:ext>
            </p:extLst>
          </p:nvPr>
        </p:nvGraphicFramePr>
        <p:xfrm>
          <a:off x="675689" y="1232541"/>
          <a:ext cx="10840622" cy="524815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41383">
                  <a:extLst>
                    <a:ext uri="{9D8B030D-6E8A-4147-A177-3AD203B41FA5}">
                      <a16:colId xmlns:a16="http://schemas.microsoft.com/office/drawing/2014/main" val="3714015729"/>
                    </a:ext>
                  </a:extLst>
                </a:gridCol>
                <a:gridCol w="9199239">
                  <a:extLst>
                    <a:ext uri="{9D8B030D-6E8A-4147-A177-3AD203B41FA5}">
                      <a16:colId xmlns:a16="http://schemas.microsoft.com/office/drawing/2014/main" val="2374822237"/>
                    </a:ext>
                  </a:extLst>
                </a:gridCol>
              </a:tblGrid>
              <a:tr h="648559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其他建議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37816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434357"/>
                  </a:ext>
                </a:extLst>
              </a:tr>
              <a:tr h="1149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老人家通常會比較喜歡去醫院，無論有沒有效果，所以很難減少去醫院的次數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18624479"/>
                  </a:ext>
                </a:extLst>
              </a:tr>
              <a:tr h="1149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是否有吃藥能準確的檢測嗎？（老人可能有失智）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62795305"/>
                  </a:ext>
                </a:extLst>
              </a:tr>
              <a:tr h="1149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主動式的提供幫助及服務</a:t>
                      </a:r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如量體溫來說：主動量體溫而不是提醒長者量體溫</a:t>
                      </a:r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 </a:t>
                      </a:r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因有些長者連手機都不太會用，要他們接觸機器人並每天使用它來記錄自己的生活難免有些排斥。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9484"/>
                  </a:ext>
                </a:extLst>
              </a:tr>
              <a:tr h="1149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可以人性化對話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80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31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3094E9DA-92A7-47DB-A540-A786638E0998}"/>
              </a:ext>
            </a:extLst>
          </p:cNvPr>
          <p:cNvSpPr/>
          <p:nvPr/>
        </p:nvSpPr>
        <p:spPr>
          <a:xfrm>
            <a:off x="0" y="51759"/>
            <a:ext cx="4339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5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利害人關係表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199699B-AA7E-4240-A2EF-47DE8799D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52776"/>
              </p:ext>
            </p:extLst>
          </p:nvPr>
        </p:nvGraphicFramePr>
        <p:xfrm>
          <a:off x="675689" y="975089"/>
          <a:ext cx="10840622" cy="568041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67006">
                  <a:extLst>
                    <a:ext uri="{9D8B030D-6E8A-4147-A177-3AD203B41FA5}">
                      <a16:colId xmlns:a16="http://schemas.microsoft.com/office/drawing/2014/main" val="3714015729"/>
                    </a:ext>
                  </a:extLst>
                </a:gridCol>
                <a:gridCol w="8373616">
                  <a:extLst>
                    <a:ext uri="{9D8B030D-6E8A-4147-A177-3AD203B41FA5}">
                      <a16:colId xmlns:a16="http://schemas.microsoft.com/office/drawing/2014/main" val="2374822237"/>
                    </a:ext>
                  </a:extLst>
                </a:gridCol>
              </a:tblGrid>
              <a:tr h="5338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利害關係人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781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781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434357"/>
                  </a:ext>
                </a:extLst>
              </a:tr>
              <a:tr h="77228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醫院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定期追蹤重大疾病、慢性病的病患及隔離者。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隨時提醒家人需多加注意病患目前的身體狀況，一有問題則緊急就醫。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統計歷史資料，做學術、醫學探討研究。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18624479"/>
                  </a:ext>
                </a:extLst>
              </a:tr>
              <a:tr h="11678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定期記錄自己的健康指標。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若身體異常，可與醫院做線上預約。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能夠提醒我何時量測及吃藥等等。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能夠即時得知自身狀況，並給我適當的建議。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當我臥病在床並感到身體不適時，我希望能說一句話就叫到救護車。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62795305"/>
                  </a:ext>
                </a:extLst>
              </a:tr>
              <a:tr h="9230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家人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在工作之餘，隨時得知近期長者身體狀況是否良好。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若長者的身體出現異常，可幫忙與醫院做線上預約。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能夠即時連線並觀察老人在家狀況。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9484"/>
                  </a:ext>
                </a:extLst>
              </a:tr>
              <a:tr h="9230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隔離者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能夠在隔離期間每日紀錄自己的體溫。</a:t>
                      </a:r>
                      <a:endPara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想要看到這兩週的體溫變動。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807420"/>
                  </a:ext>
                </a:extLst>
              </a:tr>
              <a:tr h="9230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系統管理者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一旦系統出現異常，可立即得知並進行維護。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收集客戶資料，並發展出新型演算法。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955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24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50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5">
            <a:extLst>
              <a:ext uri="{FF2B5EF4-FFF2-40B4-BE49-F238E27FC236}">
                <a16:creationId xmlns:a16="http://schemas.microsoft.com/office/drawing/2014/main" id="{F02BD1D2-E619-4B56-8F98-6BB7BE2A77BE}"/>
              </a:ext>
            </a:extLst>
          </p:cNvPr>
          <p:cNvSpPr/>
          <p:nvPr/>
        </p:nvSpPr>
        <p:spPr>
          <a:xfrm>
            <a:off x="0" y="9144"/>
            <a:ext cx="295465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4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主要功能</a:t>
            </a:r>
            <a:endParaRPr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E4EC5B1-029D-4E6B-9C1D-781AB20147D0}"/>
              </a:ext>
            </a:extLst>
          </p:cNvPr>
          <p:cNvGrpSpPr/>
          <p:nvPr/>
        </p:nvGrpSpPr>
        <p:grpSpPr>
          <a:xfrm>
            <a:off x="1278299" y="909106"/>
            <a:ext cx="9629553" cy="968912"/>
            <a:chOff x="1278302" y="1028782"/>
            <a:chExt cx="9629553" cy="968912"/>
          </a:xfrm>
        </p:grpSpPr>
        <p:sp>
          <p:nvSpPr>
            <p:cNvPr id="7" name="Google Shape;170;p5">
              <a:extLst>
                <a:ext uri="{FF2B5EF4-FFF2-40B4-BE49-F238E27FC236}">
                  <a16:creationId xmlns:a16="http://schemas.microsoft.com/office/drawing/2014/main" id="{C17CBB88-DE25-444A-9535-1444A066322F}"/>
                </a:ext>
              </a:extLst>
            </p:cNvPr>
            <p:cNvSpPr/>
            <p:nvPr/>
          </p:nvSpPr>
          <p:spPr>
            <a:xfrm rot="10800000">
              <a:off x="1780106" y="1028782"/>
              <a:ext cx="9127749" cy="968912"/>
            </a:xfrm>
            <a:prstGeom prst="homePlate">
              <a:avLst>
                <a:gd name="adj" fmla="val 5000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1;p5">
              <a:extLst>
                <a:ext uri="{FF2B5EF4-FFF2-40B4-BE49-F238E27FC236}">
                  <a16:creationId xmlns:a16="http://schemas.microsoft.com/office/drawing/2014/main" id="{40B2FB6B-7CCE-43F6-877D-E919AB87FF25}"/>
                </a:ext>
              </a:extLst>
            </p:cNvPr>
            <p:cNvSpPr txBox="1"/>
            <p:nvPr/>
          </p:nvSpPr>
          <p:spPr>
            <a:xfrm>
              <a:off x="2031008" y="1028782"/>
              <a:ext cx="8876847" cy="968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2550" tIns="76200" rIns="142225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icrosoft JhengHei"/>
                <a:buNone/>
              </a:pPr>
              <a:r>
                <a:rPr lang="zh-TW" altLang="en-US" sz="20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智能</a:t>
              </a:r>
              <a:r>
                <a:rPr lang="zh-TW" sz="20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機器人</a:t>
              </a:r>
              <a:r>
                <a:rPr lang="zh-TW" altLang="en-US" sz="20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陪伴</a:t>
              </a:r>
              <a:endParaRPr dirty="0"/>
            </a:p>
          </p:txBody>
        </p:sp>
        <p:sp>
          <p:nvSpPr>
            <p:cNvPr id="9" name="Google Shape;172;p5">
              <a:extLst>
                <a:ext uri="{FF2B5EF4-FFF2-40B4-BE49-F238E27FC236}">
                  <a16:creationId xmlns:a16="http://schemas.microsoft.com/office/drawing/2014/main" id="{1B9F222B-8ACA-41C3-84D5-710E170CE108}"/>
                </a:ext>
              </a:extLst>
            </p:cNvPr>
            <p:cNvSpPr/>
            <p:nvPr/>
          </p:nvSpPr>
          <p:spPr>
            <a:xfrm>
              <a:off x="1278302" y="1028782"/>
              <a:ext cx="1003608" cy="968912"/>
            </a:xfrm>
            <a:prstGeom prst="ellipse">
              <a:avLst/>
            </a:prstGeom>
            <a:solidFill>
              <a:srgbClr val="378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3;p5">
              <a:extLst>
                <a:ext uri="{FF2B5EF4-FFF2-40B4-BE49-F238E27FC236}">
                  <a16:creationId xmlns:a16="http://schemas.microsoft.com/office/drawing/2014/main" id="{B851ED8A-A0B5-4B04-84EF-009BD65D0B08}"/>
                </a:ext>
              </a:extLst>
            </p:cNvPr>
            <p:cNvSpPr txBox="1"/>
            <p:nvPr/>
          </p:nvSpPr>
          <p:spPr>
            <a:xfrm>
              <a:off x="1559737" y="1185324"/>
              <a:ext cx="3477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altLang="zh-TW" sz="3600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</a:t>
              </a:r>
              <a:endParaRPr lang="zh-TW" altLang="en-US" sz="36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29B8F88-DAD0-4F12-9CB8-2F958E6A60C8}"/>
              </a:ext>
            </a:extLst>
          </p:cNvPr>
          <p:cNvGrpSpPr/>
          <p:nvPr/>
        </p:nvGrpSpPr>
        <p:grpSpPr>
          <a:xfrm>
            <a:off x="1278299" y="2111406"/>
            <a:ext cx="9629553" cy="968912"/>
            <a:chOff x="1278302" y="2250586"/>
            <a:chExt cx="9629553" cy="968912"/>
          </a:xfrm>
        </p:grpSpPr>
        <p:sp>
          <p:nvSpPr>
            <p:cNvPr id="12" name="Google Shape;173;p5">
              <a:extLst>
                <a:ext uri="{FF2B5EF4-FFF2-40B4-BE49-F238E27FC236}">
                  <a16:creationId xmlns:a16="http://schemas.microsoft.com/office/drawing/2014/main" id="{3EDE9A55-13E5-4C1D-A761-F120F96BA745}"/>
                </a:ext>
              </a:extLst>
            </p:cNvPr>
            <p:cNvSpPr/>
            <p:nvPr/>
          </p:nvSpPr>
          <p:spPr>
            <a:xfrm rot="10800000">
              <a:off x="1780106" y="2250586"/>
              <a:ext cx="9127749" cy="968912"/>
            </a:xfrm>
            <a:prstGeom prst="homePlate">
              <a:avLst>
                <a:gd name="adj" fmla="val 5000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;p5">
              <a:extLst>
                <a:ext uri="{FF2B5EF4-FFF2-40B4-BE49-F238E27FC236}">
                  <a16:creationId xmlns:a16="http://schemas.microsoft.com/office/drawing/2014/main" id="{7EC3386B-B987-43AA-96DA-D5003183FEB7}"/>
                </a:ext>
              </a:extLst>
            </p:cNvPr>
            <p:cNvSpPr txBox="1"/>
            <p:nvPr/>
          </p:nvSpPr>
          <p:spPr>
            <a:xfrm>
              <a:off x="2031008" y="2250586"/>
              <a:ext cx="8876847" cy="968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2550" tIns="76200" rIns="142225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icrosoft JhengHei"/>
                <a:buNone/>
              </a:pPr>
              <a:r>
                <a:rPr lang="zh-TW" altLang="en-US" sz="20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量測系統</a:t>
              </a:r>
              <a:endParaRPr sz="20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" name="Google Shape;175;p5">
              <a:extLst>
                <a:ext uri="{FF2B5EF4-FFF2-40B4-BE49-F238E27FC236}">
                  <a16:creationId xmlns:a16="http://schemas.microsoft.com/office/drawing/2014/main" id="{1D0AB187-EA6E-4EEC-9C45-D53A3636F854}"/>
                </a:ext>
              </a:extLst>
            </p:cNvPr>
            <p:cNvSpPr/>
            <p:nvPr/>
          </p:nvSpPr>
          <p:spPr>
            <a:xfrm>
              <a:off x="1278302" y="2250586"/>
              <a:ext cx="1003608" cy="968912"/>
            </a:xfrm>
            <a:prstGeom prst="ellipse">
              <a:avLst/>
            </a:prstGeom>
            <a:solidFill>
              <a:srgbClr val="378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4;p5">
              <a:extLst>
                <a:ext uri="{FF2B5EF4-FFF2-40B4-BE49-F238E27FC236}">
                  <a16:creationId xmlns:a16="http://schemas.microsoft.com/office/drawing/2014/main" id="{ECFC0279-1861-41CA-864B-09940C2FE2DB}"/>
                </a:ext>
              </a:extLst>
            </p:cNvPr>
            <p:cNvSpPr txBox="1"/>
            <p:nvPr/>
          </p:nvSpPr>
          <p:spPr>
            <a:xfrm>
              <a:off x="1553921" y="2407286"/>
              <a:ext cx="4523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</a:t>
              </a:r>
              <a:endParaRPr sz="36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00C3DCD-1B21-4264-A1D9-FCBCA60432B6}"/>
              </a:ext>
            </a:extLst>
          </p:cNvPr>
          <p:cNvGrpSpPr/>
          <p:nvPr/>
        </p:nvGrpSpPr>
        <p:grpSpPr>
          <a:xfrm>
            <a:off x="1278299" y="3318338"/>
            <a:ext cx="9629553" cy="968912"/>
            <a:chOff x="1278302" y="3472390"/>
            <a:chExt cx="9629553" cy="968912"/>
          </a:xfrm>
        </p:grpSpPr>
        <p:sp>
          <p:nvSpPr>
            <p:cNvPr id="17" name="Google Shape;176;p5">
              <a:extLst>
                <a:ext uri="{FF2B5EF4-FFF2-40B4-BE49-F238E27FC236}">
                  <a16:creationId xmlns:a16="http://schemas.microsoft.com/office/drawing/2014/main" id="{D5130805-005A-4DDC-9A9F-DB50FB273E25}"/>
                </a:ext>
              </a:extLst>
            </p:cNvPr>
            <p:cNvSpPr/>
            <p:nvPr/>
          </p:nvSpPr>
          <p:spPr>
            <a:xfrm rot="10800000">
              <a:off x="1780106" y="3472390"/>
              <a:ext cx="9127749" cy="968912"/>
            </a:xfrm>
            <a:prstGeom prst="homePlate">
              <a:avLst>
                <a:gd name="adj" fmla="val 5000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;p5">
              <a:extLst>
                <a:ext uri="{FF2B5EF4-FFF2-40B4-BE49-F238E27FC236}">
                  <a16:creationId xmlns:a16="http://schemas.microsoft.com/office/drawing/2014/main" id="{020513F5-378C-4B04-B130-3EF90E4072F7}"/>
                </a:ext>
              </a:extLst>
            </p:cNvPr>
            <p:cNvSpPr txBox="1"/>
            <p:nvPr/>
          </p:nvSpPr>
          <p:spPr>
            <a:xfrm>
              <a:off x="2031008" y="3472390"/>
              <a:ext cx="8876847" cy="968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2550" tIns="76200" rIns="142225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icrosoft JhengHei"/>
                <a:buNone/>
              </a:pPr>
              <a:r>
                <a:rPr lang="zh-TW" altLang="en-US" sz="2000" b="1" dirty="0">
                  <a:solidFill>
                    <a:schemeClr val="lt1"/>
                  </a:solidFill>
                  <a:latin typeface="Microsoft JhengHei"/>
                  <a:ea typeface="Microsoft JhengHei"/>
                  <a:sym typeface="Microsoft JhengHei"/>
                </a:rPr>
                <a:t>線上檢閱系統</a:t>
              </a:r>
              <a:endParaRPr dirty="0"/>
            </a:p>
          </p:txBody>
        </p:sp>
        <p:sp>
          <p:nvSpPr>
            <p:cNvPr id="19" name="Google Shape;178;p5">
              <a:extLst>
                <a:ext uri="{FF2B5EF4-FFF2-40B4-BE49-F238E27FC236}">
                  <a16:creationId xmlns:a16="http://schemas.microsoft.com/office/drawing/2014/main" id="{C9ED5CD0-2319-424B-87F4-C8EB2B3831E0}"/>
                </a:ext>
              </a:extLst>
            </p:cNvPr>
            <p:cNvSpPr/>
            <p:nvPr/>
          </p:nvSpPr>
          <p:spPr>
            <a:xfrm>
              <a:off x="1278302" y="3472390"/>
              <a:ext cx="1003608" cy="968912"/>
            </a:xfrm>
            <a:prstGeom prst="ellipse">
              <a:avLst/>
            </a:prstGeom>
            <a:solidFill>
              <a:srgbClr val="378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5;p5">
              <a:extLst>
                <a:ext uri="{FF2B5EF4-FFF2-40B4-BE49-F238E27FC236}">
                  <a16:creationId xmlns:a16="http://schemas.microsoft.com/office/drawing/2014/main" id="{F06CE728-DA1F-4533-9CE3-976347E63913}"/>
                </a:ext>
              </a:extLst>
            </p:cNvPr>
            <p:cNvSpPr txBox="1"/>
            <p:nvPr/>
          </p:nvSpPr>
          <p:spPr>
            <a:xfrm>
              <a:off x="1553921" y="3633679"/>
              <a:ext cx="4523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3</a:t>
              </a:r>
              <a:endParaRPr sz="36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F43FA06-148F-48BC-BAC3-38D1357AB8D0}"/>
              </a:ext>
            </a:extLst>
          </p:cNvPr>
          <p:cNvGrpSpPr/>
          <p:nvPr/>
        </p:nvGrpSpPr>
        <p:grpSpPr>
          <a:xfrm>
            <a:off x="1278302" y="4525269"/>
            <a:ext cx="9635395" cy="969070"/>
            <a:chOff x="1278302" y="4694194"/>
            <a:chExt cx="9635395" cy="969070"/>
          </a:xfrm>
        </p:grpSpPr>
        <p:sp>
          <p:nvSpPr>
            <p:cNvPr id="22" name="Google Shape;179;p5">
              <a:extLst>
                <a:ext uri="{FF2B5EF4-FFF2-40B4-BE49-F238E27FC236}">
                  <a16:creationId xmlns:a16="http://schemas.microsoft.com/office/drawing/2014/main" id="{5AF9428F-8371-4D7C-A535-0F1B56EFD8C3}"/>
                </a:ext>
              </a:extLst>
            </p:cNvPr>
            <p:cNvSpPr/>
            <p:nvPr/>
          </p:nvSpPr>
          <p:spPr>
            <a:xfrm rot="10800000">
              <a:off x="1785948" y="4694352"/>
              <a:ext cx="9127749" cy="968912"/>
            </a:xfrm>
            <a:prstGeom prst="homePlate">
              <a:avLst>
                <a:gd name="adj" fmla="val 5000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0;p5">
              <a:extLst>
                <a:ext uri="{FF2B5EF4-FFF2-40B4-BE49-F238E27FC236}">
                  <a16:creationId xmlns:a16="http://schemas.microsoft.com/office/drawing/2014/main" id="{1E7DA4C7-19E0-4FAC-8600-A751190A1F95}"/>
                </a:ext>
              </a:extLst>
            </p:cNvPr>
            <p:cNvSpPr txBox="1"/>
            <p:nvPr/>
          </p:nvSpPr>
          <p:spPr>
            <a:xfrm>
              <a:off x="2036850" y="4694352"/>
              <a:ext cx="8876847" cy="968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2550" tIns="76200" rIns="142225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icrosoft JhengHei"/>
                <a:buNone/>
              </a:pPr>
              <a:r>
                <a:rPr lang="zh-TW" altLang="en-US" sz="2000" b="1" dirty="0">
                  <a:solidFill>
                    <a:schemeClr val="lt1"/>
                  </a:solidFill>
                  <a:latin typeface="Microsoft JhengHei"/>
                  <a:ea typeface="Microsoft JhengHei"/>
                  <a:sym typeface="Microsoft JhengHei"/>
                </a:rPr>
                <a:t>遠端聯繫系統</a:t>
              </a:r>
              <a:endParaRPr dirty="0"/>
            </a:p>
          </p:txBody>
        </p:sp>
        <p:sp>
          <p:nvSpPr>
            <p:cNvPr id="24" name="Google Shape;181;p5">
              <a:extLst>
                <a:ext uri="{FF2B5EF4-FFF2-40B4-BE49-F238E27FC236}">
                  <a16:creationId xmlns:a16="http://schemas.microsoft.com/office/drawing/2014/main" id="{C6B023C7-FD04-424D-9860-1095CC07B1B1}"/>
                </a:ext>
              </a:extLst>
            </p:cNvPr>
            <p:cNvSpPr/>
            <p:nvPr/>
          </p:nvSpPr>
          <p:spPr>
            <a:xfrm>
              <a:off x="1278302" y="4694194"/>
              <a:ext cx="1003608" cy="968912"/>
            </a:xfrm>
            <a:prstGeom prst="ellipse">
              <a:avLst/>
            </a:prstGeom>
            <a:solidFill>
              <a:srgbClr val="378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6;p5">
              <a:extLst>
                <a:ext uri="{FF2B5EF4-FFF2-40B4-BE49-F238E27FC236}">
                  <a16:creationId xmlns:a16="http://schemas.microsoft.com/office/drawing/2014/main" id="{E1465BAE-6EC5-4DB1-94F2-3C0837C238B6}"/>
                </a:ext>
              </a:extLst>
            </p:cNvPr>
            <p:cNvSpPr txBox="1"/>
            <p:nvPr/>
          </p:nvSpPr>
          <p:spPr>
            <a:xfrm>
              <a:off x="1553921" y="4855484"/>
              <a:ext cx="4523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4</a:t>
              </a:r>
              <a:endParaRPr sz="36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6" name="Google Shape;174;p5">
            <a:extLst>
              <a:ext uri="{FF2B5EF4-FFF2-40B4-BE49-F238E27FC236}">
                <a16:creationId xmlns:a16="http://schemas.microsoft.com/office/drawing/2014/main" id="{C4690C42-E678-42C9-B09D-6A6748962C25}"/>
              </a:ext>
            </a:extLst>
          </p:cNvPr>
          <p:cNvSpPr txBox="1"/>
          <p:nvPr/>
        </p:nvSpPr>
        <p:spPr>
          <a:xfrm rot="10800000">
            <a:off x="1780105" y="5727726"/>
            <a:ext cx="9127747" cy="968912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442550" tIns="76200" rIns="142225" bIns="7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None/>
            </a:pPr>
            <a:endParaRPr sz="2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" name="Google Shape;181;p5">
            <a:extLst>
              <a:ext uri="{FF2B5EF4-FFF2-40B4-BE49-F238E27FC236}">
                <a16:creationId xmlns:a16="http://schemas.microsoft.com/office/drawing/2014/main" id="{F2313FE0-805D-4218-B179-BCD18BC2D2E2}"/>
              </a:ext>
            </a:extLst>
          </p:cNvPr>
          <p:cNvSpPr/>
          <p:nvPr/>
        </p:nvSpPr>
        <p:spPr>
          <a:xfrm>
            <a:off x="1278302" y="5727726"/>
            <a:ext cx="1003608" cy="968912"/>
          </a:xfrm>
          <a:prstGeom prst="ellipse">
            <a:avLst/>
          </a:prstGeom>
          <a:solidFill>
            <a:srgbClr val="3781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CF2E588-7100-4407-B331-4033F5C9008A}"/>
              </a:ext>
            </a:extLst>
          </p:cNvPr>
          <p:cNvSpPr txBox="1"/>
          <p:nvPr/>
        </p:nvSpPr>
        <p:spPr>
          <a:xfrm>
            <a:off x="5733106" y="601212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資料演算系統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6A11AD1-02C9-4A08-BC8E-C6C20C60AECB}"/>
              </a:ext>
            </a:extLst>
          </p:cNvPr>
          <p:cNvSpPr/>
          <p:nvPr/>
        </p:nvSpPr>
        <p:spPr>
          <a:xfrm>
            <a:off x="1570623" y="5889016"/>
            <a:ext cx="460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36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endParaRPr lang="zh-TW" altLang="en-US" sz="36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5508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3575</Words>
  <Application>Microsoft Office PowerPoint</Application>
  <PresentationFormat>寬螢幕</PresentationFormat>
  <Paragraphs>815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Noto Sans Symbols</vt:lpstr>
      <vt:lpstr>Microsoft JhengHei</vt:lpstr>
      <vt:lpstr>Microsoft JhengHei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  jun</dc:creator>
  <cp:lastModifiedBy>電通系一甲-關柏龍</cp:lastModifiedBy>
  <cp:revision>88</cp:revision>
  <dcterms:created xsi:type="dcterms:W3CDTF">2021-03-20T05:55:59Z</dcterms:created>
  <dcterms:modified xsi:type="dcterms:W3CDTF">2021-06-24T14:30:35Z</dcterms:modified>
</cp:coreProperties>
</file>