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9" r:id="rId5"/>
    <p:sldId id="270" r:id="rId6"/>
    <p:sldId id="265" r:id="rId7"/>
    <p:sldId id="268" r:id="rId8"/>
    <p:sldId id="262" r:id="rId9"/>
    <p:sldId id="258" r:id="rId10"/>
    <p:sldId id="260" r:id="rId11"/>
    <p:sldId id="259" r:id="rId12"/>
    <p:sldId id="271" r:id="rId13"/>
    <p:sldId id="272" r:id="rId14"/>
    <p:sldId id="273" r:id="rId15"/>
    <p:sldId id="274" r:id="rId16"/>
    <p:sldId id="256" r:id="rId17"/>
    <p:sldId id="275" r:id="rId18"/>
    <p:sldId id="276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AD9E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8000" y="6422129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04655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23580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0819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08191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3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-3213000" y="3213000"/>
            <a:ext cx="6858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3055" y="459738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-588384" y="154939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346502" y="330317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8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8229600" cy="226511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8229600" cy="226084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44008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644008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0" cap="none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pic>
        <p:nvPicPr>
          <p:cNvPr id="11" name="Picture 10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pic>
        <p:nvPicPr>
          <p:cNvPr id="7" name="Picture 6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1542-1300-7346-9B71-7BBD0926DC26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0F4D-ACAB-894D-9B42-F1BC67E3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odility.com/demo/results/trainingDPGMF7-4FJ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ournaldev.com/35238/hash-table-in-c-plus-plu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rrgroup.com/tech-talks/memory-allo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2020/12/09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Solution in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# you can write to </a:t>
            </a:r>
            <a:r>
              <a:rPr lang="en-US" altLang="zh-TW" dirty="0" err="1"/>
              <a:t>stdout</a:t>
            </a:r>
            <a:r>
              <a:rPr lang="en-US" altLang="zh-TW" dirty="0"/>
              <a:t> for debugging purposes, e.g.</a:t>
            </a:r>
          </a:p>
          <a:p>
            <a:r>
              <a:rPr lang="en-US" altLang="zh-TW" dirty="0"/>
              <a:t># print("this is a debug message")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def</a:t>
            </a:r>
            <a:r>
              <a:rPr lang="en-US" altLang="zh-TW" dirty="0"/>
              <a:t> solution(A):</a:t>
            </a:r>
          </a:p>
          <a:p>
            <a:r>
              <a:rPr lang="en-US" altLang="zh-TW" dirty="0"/>
              <a:t>    # write your code in Python 3.6</a:t>
            </a:r>
          </a:p>
          <a:p>
            <a:r>
              <a:rPr lang="en-US" altLang="zh-TW" dirty="0"/>
              <a:t>    D = {}</a:t>
            </a:r>
          </a:p>
          <a:p>
            <a:r>
              <a:rPr lang="en-US" altLang="zh-TW" dirty="0"/>
              <a:t>    ret = 0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        if A[</a:t>
            </a:r>
            <a:r>
              <a:rPr lang="en-US" altLang="zh-TW" dirty="0" err="1"/>
              <a:t>i</a:t>
            </a:r>
            <a:r>
              <a:rPr lang="en-US" altLang="zh-TW" dirty="0"/>
              <a:t>] not in D:</a:t>
            </a:r>
          </a:p>
          <a:p>
            <a:r>
              <a:rPr lang="en-US" altLang="zh-TW" dirty="0"/>
              <a:t>            D[A[</a:t>
            </a:r>
            <a:r>
              <a:rPr lang="en-US" altLang="zh-TW" dirty="0" err="1"/>
              <a:t>i</a:t>
            </a:r>
            <a:r>
              <a:rPr lang="en-US" altLang="zh-TW" dirty="0"/>
              <a:t>]] = 1</a:t>
            </a:r>
          </a:p>
          <a:p>
            <a:r>
              <a:rPr lang="en-US" altLang="zh-TW" dirty="0"/>
              <a:t>            ret += 1</a:t>
            </a:r>
          </a:p>
          <a:p>
            <a:r>
              <a:rPr lang="en-US" altLang="zh-TW" dirty="0"/>
              <a:t>    return ret </a:t>
            </a:r>
          </a:p>
        </p:txBody>
      </p:sp>
    </p:spTree>
    <p:extLst>
      <p:ext uri="{BB962C8B-B14F-4D97-AF65-F5344CB8AC3E}">
        <p14:creationId xmlns:p14="http://schemas.microsoft.com/office/powerpoint/2010/main" val="18474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// you can write to </a:t>
            </a:r>
            <a:r>
              <a:rPr lang="en-US" altLang="zh-TW" dirty="0" err="1"/>
              <a:t>stdout</a:t>
            </a:r>
            <a:r>
              <a:rPr lang="en-US" altLang="zh-TW" dirty="0"/>
              <a:t> for debugging purposes, e.g.</a:t>
            </a:r>
          </a:p>
          <a:p>
            <a:r>
              <a:rPr lang="en-US" altLang="zh-TW" dirty="0"/>
              <a:t>// </a:t>
            </a:r>
            <a:r>
              <a:rPr lang="en-US" altLang="zh-TW" dirty="0" err="1"/>
              <a:t>printf</a:t>
            </a:r>
            <a:r>
              <a:rPr lang="en-US" altLang="zh-TW" dirty="0"/>
              <a:t>("this is a debug message\n");</a:t>
            </a:r>
          </a:p>
          <a:p>
            <a:endParaRPr lang="en-US" altLang="zh-TW" dirty="0"/>
          </a:p>
          <a:p>
            <a:r>
              <a:rPr lang="en-US" altLang="zh-TW" dirty="0"/>
              <a:t>#define OFFSET 1000000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r>
              <a:rPr lang="en-US" altLang="zh-TW" dirty="0"/>
              <a:t>    // write your code in C99 (</a:t>
            </a:r>
            <a:r>
              <a:rPr lang="en-US" altLang="zh-TW" dirty="0" err="1"/>
              <a:t>gcc</a:t>
            </a:r>
            <a:r>
              <a:rPr lang="en-US" altLang="zh-TW" dirty="0"/>
              <a:t> 6.2.0)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, ret = 0;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ARR[2000000+1] = {0};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ARR[A[</a:t>
            </a:r>
            <a:r>
              <a:rPr lang="en-US" altLang="zh-TW" dirty="0" err="1"/>
              <a:t>i</a:t>
            </a:r>
            <a:r>
              <a:rPr lang="en-US" altLang="zh-TW" dirty="0"/>
              <a:t>]+OFFSET] = 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&lt;2000000+1;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if (ARR[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            ret+=1;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ret;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Max Product Of Three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Lesson6-sorting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7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673" y="197768"/>
            <a:ext cx="870065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Maximize </a:t>
            </a:r>
            <a:r>
              <a:rPr lang="en-US" altLang="zh-TW" dirty="0"/>
              <a:t>A[P] * A[Q] * A[R] for any triplet (P, Q, 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一個不是空的陣列 </a:t>
            </a:r>
            <a:r>
              <a:rPr lang="en-US" altLang="zh-TW" dirty="0"/>
              <a:t>A </a:t>
            </a:r>
            <a:r>
              <a:rPr lang="zh-TW" altLang="en-US" dirty="0"/>
              <a:t>含有 </a:t>
            </a:r>
            <a:r>
              <a:rPr lang="en-US" altLang="zh-TW" dirty="0"/>
              <a:t>N</a:t>
            </a:r>
            <a:r>
              <a:rPr lang="zh-TW" altLang="en-US" dirty="0"/>
              <a:t>個整數，產出的三個數字組合為 </a:t>
            </a:r>
            <a:r>
              <a:rPr lang="en-US" altLang="zh-TW" dirty="0"/>
              <a:t>(P, Q, R)</a:t>
            </a:r>
            <a:r>
              <a:rPr lang="zh-TW" altLang="en-US" dirty="0" smtClean="0"/>
              <a:t>，相乘</a:t>
            </a:r>
            <a:r>
              <a:rPr lang="zh-TW" altLang="en-US" dirty="0"/>
              <a:t>結果為 </a:t>
            </a:r>
            <a:r>
              <a:rPr lang="en-US" altLang="zh-TW" dirty="0"/>
              <a:t>A[P] * A[Q] * A[R] (0 &lt; P &lt; Q &lt; R &lt; </a:t>
            </a:r>
            <a:r>
              <a:rPr lang="en-US" altLang="zh-TW" dirty="0" smtClean="0"/>
              <a:t>N)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舉例來說，有一個 陣列 </a:t>
            </a:r>
            <a:r>
              <a:rPr lang="en-US" altLang="zh-TW" dirty="0" smtClean="0"/>
              <a:t>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A[0] = -3</a:t>
            </a:r>
            <a:br>
              <a:rPr lang="en-US" altLang="zh-TW" dirty="0"/>
            </a:br>
            <a:r>
              <a:rPr lang="en-US" altLang="zh-TW" dirty="0"/>
              <a:t>A[1] = 1</a:t>
            </a:r>
            <a:br>
              <a:rPr lang="en-US" altLang="zh-TW" dirty="0"/>
            </a:br>
            <a:r>
              <a:rPr lang="en-US" altLang="zh-TW" dirty="0"/>
              <a:t>A[2] = 2</a:t>
            </a:r>
            <a:br>
              <a:rPr lang="en-US" altLang="zh-TW" dirty="0"/>
            </a:br>
            <a:r>
              <a:rPr lang="en-US" altLang="zh-TW" dirty="0"/>
              <a:t>A[3] = -2</a:t>
            </a:r>
            <a:br>
              <a:rPr lang="en-US" altLang="zh-TW" dirty="0"/>
            </a:br>
            <a:r>
              <a:rPr lang="en-US" altLang="zh-TW" dirty="0"/>
              <a:t>A[4] = 5</a:t>
            </a:r>
            <a:br>
              <a:rPr lang="en-US" altLang="zh-TW" dirty="0"/>
            </a:br>
            <a:r>
              <a:rPr lang="en-US" altLang="zh-TW" dirty="0"/>
              <a:t>A[5] = </a:t>
            </a:r>
            <a:r>
              <a:rPr lang="en-US" altLang="zh-TW" dirty="0" smtClean="0"/>
              <a:t>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(0, 1, 2), </a:t>
            </a:r>
            <a:r>
              <a:rPr lang="zh-TW" altLang="en-US" dirty="0"/>
              <a:t>結果為 −</a:t>
            </a:r>
            <a:r>
              <a:rPr lang="en-US" altLang="zh-TW" dirty="0"/>
              <a:t>3 * 1 * 2 = −6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(1, 2, 4), </a:t>
            </a:r>
            <a:r>
              <a:rPr lang="zh-TW" altLang="en-US" dirty="0"/>
              <a:t>結果為 </a:t>
            </a:r>
            <a:r>
              <a:rPr lang="en-US" altLang="zh-TW" dirty="0"/>
              <a:t>1 * 2 * 5 = 10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(2, 4, 5), </a:t>
            </a:r>
            <a:r>
              <a:rPr lang="zh-TW" altLang="en-US" dirty="0"/>
              <a:t>結果為 </a:t>
            </a:r>
            <a:r>
              <a:rPr lang="en-US" altLang="zh-TW" dirty="0"/>
              <a:t>2 * 5 * 6 = 60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所以 </a:t>
            </a:r>
            <a:r>
              <a:rPr lang="en-US" altLang="zh-TW" dirty="0"/>
              <a:t>function </a:t>
            </a:r>
            <a:r>
              <a:rPr lang="zh-TW" altLang="en-US" dirty="0"/>
              <a:t>返回最大值 </a:t>
            </a:r>
            <a:r>
              <a:rPr lang="en-US" altLang="zh-TW" dirty="0"/>
              <a:t>60</a:t>
            </a:r>
            <a:r>
              <a:rPr lang="zh-TW" altLang="en-US" dirty="0"/>
              <a:t>，因為它是 </a:t>
            </a:r>
            <a:r>
              <a:rPr lang="en-US" altLang="zh-TW" dirty="0"/>
              <a:t>(2, 4, 5) </a:t>
            </a:r>
            <a:r>
              <a:rPr lang="zh-TW" altLang="en-US" dirty="0"/>
              <a:t>的乘積最大值。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615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Detected </a:t>
            </a:r>
            <a:r>
              <a:rPr lang="en-US" altLang="zh-TW" dirty="0"/>
              <a:t>time complexity:</a:t>
            </a:r>
            <a:br>
              <a:rPr lang="en-US" altLang="zh-TW" dirty="0"/>
            </a:br>
            <a:r>
              <a:rPr lang="en-US" altLang="zh-TW" dirty="0"/>
              <a:t>O(N * log(N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340769"/>
            <a:ext cx="8543925" cy="5017170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先排序不論正負號的最大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zh-TW" altLang="en-US" dirty="0" smtClean="0"/>
              <a:t>值</a:t>
            </a:r>
            <a:r>
              <a:rPr lang="zh-TW" altLang="en-US" dirty="0" smtClean="0"/>
              <a:t>的乘積</a:t>
            </a:r>
            <a:r>
              <a:rPr lang="zh-TW" altLang="en-US" dirty="0"/>
              <a:t> </a:t>
            </a:r>
            <a:r>
              <a:rPr lang="en-US" altLang="zh-TW" dirty="0" smtClean="0"/>
              <a:t>retur</a:t>
            </a:r>
            <a:r>
              <a:rPr lang="en-US" altLang="zh-TW" dirty="0"/>
              <a:t>n</a:t>
            </a:r>
            <a:endParaRPr lang="zh-TW" altLang="en-US" dirty="0"/>
          </a:p>
          <a:p>
            <a:r>
              <a:rPr lang="zh-TW" altLang="en-US" dirty="0"/>
              <a:t>若不滿足 此三個 只有偶數個</a:t>
            </a:r>
            <a:r>
              <a:rPr lang="zh-TW" altLang="en-US" dirty="0" smtClean="0"/>
              <a:t>負號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狀況</a:t>
            </a:r>
            <a:r>
              <a:rPr lang="zh-TW" altLang="en-US" dirty="0"/>
              <a:t>一</a:t>
            </a:r>
            <a:r>
              <a:rPr lang="en-US" altLang="zh-TW" dirty="0"/>
              <a:t>(</a:t>
            </a:r>
            <a:r>
              <a:rPr lang="zh-TW" altLang="en-US" dirty="0"/>
              <a:t>最大中佔有</a:t>
            </a:r>
            <a:r>
              <a:rPr lang="en-US" altLang="zh-TW" dirty="0"/>
              <a:t>3</a:t>
            </a:r>
            <a:r>
              <a:rPr lang="zh-TW" altLang="en-US" dirty="0"/>
              <a:t>個負數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則</a:t>
            </a:r>
            <a:r>
              <a:rPr lang="zh-TW" altLang="en-US" dirty="0"/>
              <a:t>找下一個正數取代第三大</a:t>
            </a:r>
            <a:r>
              <a:rPr lang="en-US" altLang="zh-TW" dirty="0"/>
              <a:t>(</a:t>
            </a:r>
            <a:r>
              <a:rPr lang="zh-TW" altLang="en-US" dirty="0"/>
              <a:t>絕對值</a:t>
            </a:r>
            <a:r>
              <a:rPr lang="en-US" altLang="zh-TW" dirty="0"/>
              <a:t>)</a:t>
            </a:r>
            <a:r>
              <a:rPr lang="zh-TW" altLang="en-US" dirty="0"/>
              <a:t>的數字</a:t>
            </a:r>
          </a:p>
          <a:p>
            <a:r>
              <a:rPr lang="zh-TW" altLang="en-US" dirty="0"/>
              <a:t>狀況二</a:t>
            </a:r>
            <a:r>
              <a:rPr lang="en-US" altLang="zh-TW" dirty="0"/>
              <a:t>(</a:t>
            </a:r>
            <a:r>
              <a:rPr lang="zh-TW" altLang="en-US" dirty="0"/>
              <a:t>最大中佔有</a:t>
            </a:r>
            <a:r>
              <a:rPr lang="en-US" altLang="zh-TW" dirty="0"/>
              <a:t>1</a:t>
            </a:r>
            <a:r>
              <a:rPr lang="zh-TW" altLang="en-US" dirty="0"/>
              <a:t>個負數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若第四</a:t>
            </a:r>
            <a:r>
              <a:rPr lang="zh-TW" altLang="en-US" dirty="0"/>
              <a:t>最大絕對值</a:t>
            </a:r>
            <a:r>
              <a:rPr lang="zh-TW" altLang="en-US" dirty="0" smtClean="0"/>
              <a:t>數原為正 則</a:t>
            </a:r>
            <a:r>
              <a:rPr lang="zh-TW" altLang="en-US" dirty="0"/>
              <a:t>取代前三大中的負數</a:t>
            </a:r>
          </a:p>
          <a:p>
            <a:pPr lvl="2"/>
            <a:r>
              <a:rPr lang="zh-TW" altLang="en-US" dirty="0" smtClean="0"/>
              <a:t>未</a:t>
            </a:r>
            <a:r>
              <a:rPr lang="zh-TW" altLang="en-US" dirty="0"/>
              <a:t>考慮到</a:t>
            </a:r>
          </a:p>
          <a:p>
            <a:pPr lvl="1"/>
            <a:r>
              <a:rPr lang="zh-TW" altLang="en-US" dirty="0" smtClean="0"/>
              <a:t>反之 </a:t>
            </a:r>
            <a:r>
              <a:rPr lang="zh-TW" altLang="en-US" dirty="0"/>
              <a:t>取代前三大中最小正數</a:t>
            </a:r>
          </a:p>
          <a:p>
            <a:pPr lvl="2"/>
            <a:r>
              <a:rPr lang="zh-TW" altLang="en-US" dirty="0" smtClean="0"/>
              <a:t>未</a:t>
            </a:r>
            <a:r>
              <a:rPr lang="zh-TW" altLang="en-US" dirty="0"/>
              <a:t>考慮到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32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一開始沒有解未考慮到的狀況則正確率只有 </a:t>
            </a:r>
            <a:r>
              <a:rPr lang="en-US" altLang="zh-TW" dirty="0"/>
              <a:t>75%</a:t>
            </a:r>
          </a:p>
          <a:p>
            <a:r>
              <a:rPr lang="zh-TW" altLang="en-US" dirty="0" smtClean="0"/>
              <a:t>未</a:t>
            </a:r>
            <a:r>
              <a:rPr lang="zh-TW" altLang="en-US" dirty="0"/>
              <a:t>考慮到</a:t>
            </a:r>
            <a:r>
              <a:rPr lang="en-US" altLang="zh-TW" dirty="0"/>
              <a:t>: </a:t>
            </a:r>
            <a:r>
              <a:rPr lang="zh-TW" altLang="en-US" dirty="0"/>
              <a:t>若被取代數非三大中的最小數 則須確認新狀況</a:t>
            </a:r>
          </a:p>
          <a:p>
            <a:r>
              <a:rPr lang="zh-TW" altLang="en-US" dirty="0" smtClean="0"/>
              <a:t>新</a:t>
            </a:r>
            <a:r>
              <a:rPr lang="zh-TW" altLang="en-US" dirty="0"/>
              <a:t>狀況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考慮正取代和負</a:t>
            </a:r>
            <a:r>
              <a:rPr lang="zh-TW" altLang="en-US" dirty="0" smtClean="0"/>
              <a:t>取代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https://app.codility.com/demo/results/trainingDPGMF7-4FJ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8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www.journaldev.com/35238/hash-table-in-c-plus-plus</a:t>
            </a:r>
            <a:endParaRPr lang="zh-TW" altLang="en-US" dirty="0"/>
          </a:p>
        </p:txBody>
      </p:sp>
      <p:pic>
        <p:nvPicPr>
          <p:cNvPr id="1028" name="Picture 4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002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3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Pros and Cons of Dynamic Memory </a:t>
            </a:r>
            <a:r>
              <a:rPr lang="en-US" altLang="zh-TW" dirty="0" smtClean="0"/>
              <a:t>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i="1" dirty="0"/>
              <a:t>Barr Group Principal Engineer Salomon </a:t>
            </a:r>
            <a:r>
              <a:rPr lang="en-US" altLang="zh-TW" i="1" dirty="0" smtClean="0"/>
              <a:t>Singer</a:t>
            </a:r>
            <a:r>
              <a:rPr lang="en-US" altLang="zh-TW" dirty="0" smtClean="0"/>
              <a:t>: There </a:t>
            </a:r>
            <a:r>
              <a:rPr lang="en-US" altLang="zh-TW" dirty="0"/>
              <a:t>are four big issues from my point of view.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Memory </a:t>
            </a:r>
            <a:r>
              <a:rPr lang="en-US" altLang="zh-TW" b="1" dirty="0"/>
              <a:t>leak</a:t>
            </a:r>
            <a:r>
              <a:rPr lang="en-US" altLang="zh-TW" dirty="0"/>
              <a:t>. 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需要處理</a:t>
            </a:r>
            <a:r>
              <a:rPr lang="en-US" altLang="zh-TW" b="1" dirty="0" smtClean="0"/>
              <a:t> </a:t>
            </a:r>
            <a:r>
              <a:rPr lang="en-US" altLang="zh-TW" b="1" dirty="0"/>
              <a:t>out of memory </a:t>
            </a:r>
            <a:r>
              <a:rPr lang="zh-TW" altLang="en-US" b="1" dirty="0" smtClean="0"/>
              <a:t>情況</a:t>
            </a:r>
            <a:r>
              <a:rPr lang="en-US" altLang="zh-TW" dirty="0" smtClean="0"/>
              <a:t>. </a:t>
            </a:r>
            <a:r>
              <a:rPr lang="en-US" altLang="zh-TW" dirty="0"/>
              <a:t>In some processors, it might cause a reset.  And some of the processors, it might trigger an exception.  Either way, not a good thing to happen.  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b="1" dirty="0"/>
              <a:t>F</a:t>
            </a:r>
            <a:r>
              <a:rPr lang="en-US" altLang="zh-TW" b="1" dirty="0" smtClean="0"/>
              <a:t>ragmentation</a:t>
            </a:r>
            <a:r>
              <a:rPr lang="en-US" altLang="zh-TW" dirty="0"/>
              <a:t>.  Due to the fact that you’re allocating and freeing chunks of memory of different sizes, you create this memory that looks a little bit Swiss cheese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回傳時間未知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reated </a:t>
            </a:r>
            <a:r>
              <a:rPr lang="en-US" altLang="zh-TW" dirty="0"/>
              <a:t>by fragmentation itself, is the fact that you cannot be certain how long </a:t>
            </a:r>
            <a:r>
              <a:rPr lang="en-US" altLang="zh-TW" dirty="0" err="1"/>
              <a:t>malloc</a:t>
            </a:r>
            <a:r>
              <a:rPr lang="en-US" altLang="zh-TW" dirty="0"/>
              <a:t> is going to take.  The more fragmentation you have and the bigger your heap is, the more time </a:t>
            </a:r>
            <a:r>
              <a:rPr lang="en-US" altLang="zh-TW" dirty="0" err="1"/>
              <a:t>malloc</a:t>
            </a:r>
            <a:r>
              <a:rPr lang="en-US" altLang="zh-TW" dirty="0"/>
              <a:t> is going to take to return to you.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barrgroup.com/tech-talks/memory-allocation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665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Passing Cars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Lesson5-prefix_sums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Lesson5-prefix_sums\</a:t>
            </a:r>
            <a:r>
              <a:rPr lang="en-US" altLang="zh-TW" dirty="0" err="1"/>
              <a:t>PassingCars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在一條雙向道上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台車上都有車號為</a:t>
            </a:r>
            <a:r>
              <a:rPr lang="en-US" altLang="zh-TW" dirty="0"/>
              <a:t>A[]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向</a:t>
            </a:r>
            <a:r>
              <a:rPr lang="zh-TW" altLang="en-US" dirty="0"/>
              <a:t>東行的車其值為</a:t>
            </a:r>
            <a:r>
              <a:rPr lang="en-US" altLang="zh-TW" dirty="0"/>
              <a:t>0</a:t>
            </a:r>
            <a:r>
              <a:rPr lang="zh-TW" altLang="en-US" dirty="0"/>
              <a:t>，向西行的車其值為</a:t>
            </a:r>
            <a:r>
              <a:rPr lang="en-US" altLang="zh-TW" dirty="0"/>
              <a:t>1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向</a:t>
            </a:r>
            <a:r>
              <a:rPr lang="zh-TW" altLang="en-US" dirty="0"/>
              <a:t>東行的車號需</a:t>
            </a:r>
            <a:r>
              <a:rPr lang="en-US" altLang="zh-TW" dirty="0"/>
              <a:t>&lt;</a:t>
            </a:r>
            <a:r>
              <a:rPr lang="zh-TW" altLang="en-US" dirty="0"/>
              <a:t>向西行的車號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這條雙向道上，有幾種</a:t>
            </a:r>
            <a:r>
              <a:rPr lang="zh-TW" altLang="en-US" b="1" dirty="0"/>
              <a:t>會車</a:t>
            </a:r>
            <a:r>
              <a:rPr lang="zh-TW" altLang="en-US" dirty="0"/>
              <a:t>的可能</a:t>
            </a:r>
            <a:r>
              <a:rPr lang="en-US" altLang="zh-TW" dirty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zh-TW" altLang="en-US" dirty="0"/>
          </a:p>
          <a:p>
            <a:r>
              <a:rPr lang="en-US" altLang="zh-TW" dirty="0"/>
              <a:t>A[0] = 0 -&gt; 0</a:t>
            </a:r>
            <a:r>
              <a:rPr lang="zh-TW" altLang="en-US" dirty="0"/>
              <a:t>號車向東行</a:t>
            </a:r>
          </a:p>
          <a:p>
            <a:r>
              <a:rPr lang="en-US" altLang="zh-TW" dirty="0"/>
              <a:t>A[1] = 1 -&gt; 1</a:t>
            </a:r>
            <a:r>
              <a:rPr lang="zh-TW" altLang="en-US" dirty="0"/>
              <a:t>號車向西行</a:t>
            </a:r>
          </a:p>
          <a:p>
            <a:r>
              <a:rPr lang="en-US" altLang="zh-TW" dirty="0"/>
              <a:t>A[2] = 0 -&gt; 2</a:t>
            </a:r>
            <a:r>
              <a:rPr lang="zh-TW" altLang="en-US" dirty="0"/>
              <a:t>號車向東行</a:t>
            </a:r>
          </a:p>
          <a:p>
            <a:r>
              <a:rPr lang="en-US" altLang="zh-TW" dirty="0"/>
              <a:t>A[3] = 1 -&gt; 3</a:t>
            </a:r>
            <a:r>
              <a:rPr lang="zh-TW" altLang="en-US" dirty="0"/>
              <a:t>號車向西行</a:t>
            </a:r>
          </a:p>
          <a:p>
            <a:r>
              <a:rPr lang="en-US" altLang="zh-TW" dirty="0"/>
              <a:t>A[4] = 1 -&gt; 4</a:t>
            </a:r>
            <a:r>
              <a:rPr lang="zh-TW" altLang="en-US" dirty="0"/>
              <a:t>號車向西行</a:t>
            </a:r>
          </a:p>
          <a:p>
            <a:r>
              <a:rPr lang="zh-TW" altLang="en-US" dirty="0"/>
              <a:t>因此會得到 </a:t>
            </a:r>
            <a:r>
              <a:rPr lang="en-US" altLang="zh-TW" dirty="0"/>
              <a:t>(0, 1), (0, 3), (0, 4), (2, 3), (2, 4).</a:t>
            </a:r>
            <a:r>
              <a:rPr lang="zh-TW" altLang="en-US" dirty="0"/>
              <a:t>，五種組合</a:t>
            </a:r>
          </a:p>
        </p:txBody>
      </p:sp>
    </p:spTree>
    <p:extLst>
      <p:ext uri="{BB962C8B-B14F-4D97-AF65-F5344CB8AC3E}">
        <p14:creationId xmlns:p14="http://schemas.microsoft.com/office/powerpoint/2010/main" val="34759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第一次思考是 </a:t>
            </a:r>
            <a:r>
              <a:rPr lang="en-US" altLang="zh-TW" dirty="0" smtClean="0"/>
              <a:t>2</a:t>
            </a:r>
            <a:r>
              <a:rPr lang="zh-TW" altLang="en-US" dirty="0" smtClean="0"/>
              <a:t>東向 * </a:t>
            </a:r>
            <a:r>
              <a:rPr lang="en-US" altLang="zh-TW" dirty="0" smtClean="0"/>
              <a:t>3</a:t>
            </a:r>
            <a:r>
              <a:rPr lang="zh-TW" altLang="en-US" dirty="0" smtClean="0"/>
              <a:t>西向</a:t>
            </a:r>
            <a:endParaRPr lang="en-US" altLang="zh-TW" dirty="0" smtClean="0"/>
          </a:p>
          <a:p>
            <a:r>
              <a:rPr lang="zh-TW" altLang="en-US" dirty="0" smtClean="0"/>
              <a:t>然</a:t>
            </a:r>
            <a:r>
              <a:rPr lang="zh-TW" altLang="en-US" dirty="0"/>
              <a:t>而</a:t>
            </a:r>
            <a:r>
              <a:rPr lang="zh-TW" altLang="en-US" dirty="0" smtClean="0"/>
              <a:t>需要再減去</a:t>
            </a:r>
            <a:r>
              <a:rPr lang="zh-TW" altLang="en-US" b="1" dirty="0" smtClean="0"/>
              <a:t>向</a:t>
            </a:r>
            <a:r>
              <a:rPr lang="zh-TW" altLang="en-US" b="1" dirty="0"/>
              <a:t>西大於向東的</a:t>
            </a:r>
            <a:r>
              <a:rPr lang="zh-TW" altLang="en-US" b="1" dirty="0" smtClean="0"/>
              <a:t>次數</a:t>
            </a:r>
            <a:r>
              <a:rPr lang="zh-TW" altLang="en-US" dirty="0" smtClean="0"/>
              <a:t>這個條件 </a:t>
            </a:r>
            <a:r>
              <a:rPr lang="en-US" altLang="zh-TW" dirty="0"/>
              <a:t>= 6 -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反</a:t>
            </a:r>
            <a:r>
              <a:rPr lang="zh-TW" altLang="en-US" dirty="0"/>
              <a:t>而</a:t>
            </a:r>
            <a:r>
              <a:rPr lang="zh-TW" altLang="en-US" dirty="0" smtClean="0"/>
              <a:t>直接考慮面條件 拆開 </a:t>
            </a:r>
            <a:r>
              <a:rPr lang="en-US" altLang="zh-TW" dirty="0"/>
              <a:t>A[n] == 0 </a:t>
            </a:r>
            <a:r>
              <a:rPr lang="zh-TW" altLang="en-US" dirty="0"/>
              <a:t>的情況去計算在向西大於向東的條件下的</a:t>
            </a:r>
            <a:r>
              <a:rPr lang="zh-TW" altLang="en-US" dirty="0" smtClean="0"/>
              <a:t>次數 較快</a:t>
            </a:r>
            <a:endParaRPr lang="zh-TW" altLang="en-US" dirty="0"/>
          </a:p>
          <a:p>
            <a:r>
              <a:rPr lang="zh-TW" altLang="en-US" dirty="0" smtClean="0"/>
              <a:t>計算 </a:t>
            </a:r>
            <a:r>
              <a:rPr lang="en-US" altLang="zh-TW" dirty="0" smtClean="0"/>
              <a:t>A[n]==1</a:t>
            </a:r>
            <a:r>
              <a:rPr lang="zh-TW" altLang="en-US" dirty="0" smtClean="0"/>
              <a:t> 的次數可以</a:t>
            </a:r>
            <a:r>
              <a:rPr lang="zh-TW" altLang="en-US" dirty="0"/>
              <a:t>使用 </a:t>
            </a:r>
            <a:r>
              <a:rPr lang="en-US" altLang="zh-TW" dirty="0"/>
              <a:t>prefix Sums </a:t>
            </a:r>
            <a:r>
              <a:rPr lang="zh-TW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5120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Sums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1638050"/>
            <a:ext cx="750674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Solution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prefix_sums</a:t>
            </a:r>
            <a:r>
              <a:rPr lang="en-US" altLang="zh-TW" dirty="0"/>
              <a:t>(A):</a:t>
            </a:r>
          </a:p>
          <a:p>
            <a:r>
              <a:rPr lang="en-US" altLang="zh-TW" dirty="0"/>
              <a:t>    P = [0]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        P += [P[</a:t>
            </a:r>
            <a:r>
              <a:rPr lang="en-US" altLang="zh-TW" dirty="0" err="1"/>
              <a:t>i</a:t>
            </a:r>
            <a:r>
              <a:rPr lang="en-US" altLang="zh-TW" dirty="0"/>
              <a:t>] + A[</a:t>
            </a:r>
            <a:r>
              <a:rPr lang="en-US" altLang="zh-TW" dirty="0" err="1"/>
              <a:t>i</a:t>
            </a:r>
            <a:r>
              <a:rPr lang="en-US" altLang="zh-TW" dirty="0"/>
              <a:t>]]</a:t>
            </a:r>
          </a:p>
          <a:p>
            <a:r>
              <a:rPr lang="en-US" altLang="zh-TW" dirty="0"/>
              <a:t>    return P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solution(A):</a:t>
            </a:r>
          </a:p>
          <a:p>
            <a:r>
              <a:rPr lang="en-US" altLang="zh-TW" dirty="0"/>
              <a:t>    # write your code in Python 3.6</a:t>
            </a:r>
          </a:p>
          <a:p>
            <a:r>
              <a:rPr lang="en-US" altLang="zh-TW" dirty="0"/>
              <a:t>    ret = 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PreSum</a:t>
            </a:r>
            <a:r>
              <a:rPr lang="en-US" altLang="zh-TW" dirty="0"/>
              <a:t> = </a:t>
            </a:r>
            <a:r>
              <a:rPr lang="en-US" altLang="zh-TW" dirty="0" err="1"/>
              <a:t>prefix_sums</a:t>
            </a:r>
            <a:r>
              <a:rPr lang="en-US" altLang="zh-TW" dirty="0"/>
              <a:t>(A)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TotalSum</a:t>
            </a:r>
            <a:r>
              <a:rPr lang="en-US" altLang="zh-TW" dirty="0"/>
              <a:t> = </a:t>
            </a:r>
            <a:r>
              <a:rPr lang="en-US" altLang="zh-TW" dirty="0" err="1"/>
              <a:t>PreSum</a:t>
            </a:r>
            <a:r>
              <a:rPr lang="en-US" altLang="zh-TW" dirty="0"/>
              <a:t>[</a:t>
            </a:r>
            <a:r>
              <a:rPr lang="en-US" altLang="zh-TW" dirty="0" err="1"/>
              <a:t>len</a:t>
            </a:r>
            <a:r>
              <a:rPr lang="en-US" altLang="zh-TW" dirty="0"/>
              <a:t>(A)]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        if 0 == A[</a:t>
            </a:r>
            <a:r>
              <a:rPr lang="en-US" altLang="zh-TW" dirty="0" err="1"/>
              <a:t>i</a:t>
            </a:r>
            <a:r>
              <a:rPr lang="en-US" altLang="zh-TW" dirty="0"/>
              <a:t>]:</a:t>
            </a:r>
          </a:p>
          <a:p>
            <a:r>
              <a:rPr lang="en-US" altLang="zh-TW" dirty="0"/>
              <a:t>            ret += </a:t>
            </a:r>
            <a:r>
              <a:rPr lang="en-US" altLang="zh-TW" dirty="0" err="1"/>
              <a:t>TotalSum</a:t>
            </a:r>
            <a:r>
              <a:rPr lang="en-US" altLang="zh-TW" dirty="0"/>
              <a:t> - </a:t>
            </a:r>
            <a:r>
              <a:rPr lang="en-US" altLang="zh-TW" dirty="0" err="1"/>
              <a:t>PreSum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        if ret &gt; 1000000000:</a:t>
            </a:r>
          </a:p>
          <a:p>
            <a:r>
              <a:rPr lang="en-US" altLang="zh-TW" dirty="0"/>
              <a:t>                return -1</a:t>
            </a:r>
          </a:p>
          <a:p>
            <a:r>
              <a:rPr lang="en-US" altLang="zh-TW" dirty="0"/>
              <a:t>    return ret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4292" y="197768"/>
            <a:ext cx="4162508" cy="1143000"/>
          </a:xfrm>
        </p:spPr>
        <p:txBody>
          <a:bodyPr/>
          <a:lstStyle/>
          <a:p>
            <a:r>
              <a:rPr lang="en-US" altLang="zh-TW" dirty="0" smtClean="0"/>
              <a:t>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7768"/>
            <a:ext cx="8229600" cy="592839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prefix_sums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*A, </a:t>
            </a:r>
            <a:r>
              <a:rPr lang="en-US" altLang="zh-TW" dirty="0" err="1"/>
              <a:t>int</a:t>
            </a:r>
            <a:r>
              <a:rPr lang="en-US" altLang="zh-TW" dirty="0"/>
              <a:t> N){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 = (</a:t>
            </a:r>
            <a:r>
              <a:rPr lang="en-US" altLang="zh-TW" dirty="0" err="1"/>
              <a:t>int</a:t>
            </a:r>
            <a:r>
              <a:rPr lang="en-US" altLang="zh-TW" dirty="0"/>
              <a:t> *)</a:t>
            </a:r>
            <a:r>
              <a:rPr lang="en-US" altLang="zh-TW" dirty="0" err="1"/>
              <a:t>malloc</a:t>
            </a:r>
            <a:r>
              <a:rPr lang="en-US" altLang="zh-TW" dirty="0"/>
              <a:t>((N+1)*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    P[0] = 0;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&lt;(N+1);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P[</a:t>
            </a:r>
            <a:r>
              <a:rPr lang="en-US" altLang="zh-TW" dirty="0" err="1"/>
              <a:t>i</a:t>
            </a:r>
            <a:r>
              <a:rPr lang="en-US" altLang="zh-TW" dirty="0"/>
              <a:t>] = P[i-1] + A[i-1];</a:t>
            </a:r>
          </a:p>
          <a:p>
            <a:r>
              <a:rPr lang="en-US" altLang="zh-TW" dirty="0"/>
              <a:t>        //</a:t>
            </a:r>
            <a:r>
              <a:rPr lang="en-US" altLang="zh-TW" dirty="0" err="1"/>
              <a:t>printf</a:t>
            </a:r>
            <a:r>
              <a:rPr lang="en-US" altLang="zh-TW" dirty="0"/>
              <a:t>("%d ", P[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P;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r>
              <a:rPr lang="en-US" altLang="zh-TW" dirty="0"/>
              <a:t>    // write your code in C99 (</a:t>
            </a:r>
            <a:r>
              <a:rPr lang="en-US" altLang="zh-TW" dirty="0" err="1"/>
              <a:t>gcc</a:t>
            </a:r>
            <a:r>
              <a:rPr lang="en-US" altLang="zh-TW" dirty="0"/>
              <a:t> 6.2.0)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ret = 0;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 = </a:t>
            </a:r>
            <a:r>
              <a:rPr lang="en-US" altLang="zh-TW" dirty="0" err="1"/>
              <a:t>prefix_sums</a:t>
            </a:r>
            <a:r>
              <a:rPr lang="en-US" altLang="zh-TW" dirty="0"/>
              <a:t>(A,N);</a:t>
            </a:r>
          </a:p>
          <a:p>
            <a:endParaRPr lang="en-US" altLang="zh-TW" dirty="0"/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&lt;N;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if (!A[</a:t>
            </a:r>
            <a:r>
              <a:rPr lang="en-US" altLang="zh-TW" dirty="0" err="1"/>
              <a:t>i</a:t>
            </a:r>
            <a:r>
              <a:rPr lang="en-US" altLang="zh-TW" dirty="0"/>
              <a:t>]) {</a:t>
            </a:r>
          </a:p>
          <a:p>
            <a:r>
              <a:rPr lang="en-US" altLang="zh-TW" dirty="0"/>
              <a:t>            ret += P[N]-P[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//</a:t>
            </a:r>
            <a:r>
              <a:rPr lang="en-US" altLang="zh-TW" dirty="0" err="1"/>
              <a:t>printf</a:t>
            </a:r>
            <a:r>
              <a:rPr lang="en-US" altLang="zh-TW" dirty="0"/>
              <a:t>("[%d </a:t>
            </a:r>
            <a:r>
              <a:rPr lang="en-US" altLang="zh-TW" dirty="0" err="1"/>
              <a:t>i%d</a:t>
            </a:r>
            <a:r>
              <a:rPr lang="en-US" altLang="zh-TW" dirty="0"/>
              <a:t>]", P[N],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free(P);</a:t>
            </a:r>
          </a:p>
          <a:p>
            <a:r>
              <a:rPr lang="en-US" altLang="zh-TW" dirty="0"/>
              <a:t>    return ret&lt;=1000000000? ret:-1;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Lesson6-sorting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0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Lesson6-sorting\Distinct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N);</a:t>
            </a:r>
          </a:p>
          <a:p>
            <a:endParaRPr lang="en-US" altLang="zh-TW" dirty="0"/>
          </a:p>
          <a:p>
            <a:r>
              <a:rPr lang="en-US" altLang="zh-TW" dirty="0"/>
              <a:t>that, given an array A consisting of N integers, returns the number of distinct values in array A.</a:t>
            </a:r>
          </a:p>
          <a:p>
            <a:endParaRPr lang="en-US" altLang="zh-TW" dirty="0"/>
          </a:p>
          <a:p>
            <a:r>
              <a:rPr lang="en-US" altLang="zh-TW" dirty="0"/>
              <a:t>For example, given array A consisting of six elements such that:</a:t>
            </a:r>
          </a:p>
          <a:p>
            <a:endParaRPr lang="en-US" altLang="zh-TW" dirty="0"/>
          </a:p>
          <a:p>
            <a:r>
              <a:rPr lang="en-US" altLang="zh-TW" dirty="0"/>
              <a:t> A[0] = 2    A[1] = 1    A[2] = 1</a:t>
            </a:r>
          </a:p>
          <a:p>
            <a:r>
              <a:rPr lang="en-US" altLang="zh-TW" dirty="0"/>
              <a:t> A[3] = 2    A[4] = 3    A[5] = 1</a:t>
            </a:r>
          </a:p>
          <a:p>
            <a:r>
              <a:rPr lang="en-US" altLang="zh-TW" dirty="0"/>
              <a:t>the function should return 3, because there are 3 distinct values appearing in array A, namely 1, 2 and 3.</a:t>
            </a:r>
          </a:p>
          <a:p>
            <a:endParaRPr lang="en-US" altLang="zh-TW" dirty="0"/>
          </a:p>
          <a:p>
            <a:r>
              <a:rPr lang="en-US" altLang="zh-TW" dirty="0"/>
              <a:t>Write an efficient algorithm for the following assumptions:</a:t>
            </a:r>
          </a:p>
          <a:p>
            <a:endParaRPr lang="en-US" altLang="zh-TW" dirty="0"/>
          </a:p>
          <a:p>
            <a:r>
              <a:rPr lang="en-US" altLang="zh-TW" dirty="0"/>
              <a:t>N is an integer within the range [0..100,000];</a:t>
            </a:r>
          </a:p>
          <a:p>
            <a:r>
              <a:rPr lang="en-US" altLang="zh-TW" dirty="0"/>
              <a:t>each element of array A is an integer within the range [−1,000,000..1,000,000</a:t>
            </a:r>
            <a:r>
              <a:rPr lang="en-US" altLang="zh-TW" dirty="0" smtClean="0"/>
              <a:t>].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3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i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CC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CC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gis" id="{7B511294-80F3-4DBC-B33C-9E7407B5120E}" vid="{2715609B-0D91-4BE6-B8EA-87FA2346A7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562</TotalTime>
  <Words>1376</Words>
  <Application>Microsoft Office PowerPoint</Application>
  <PresentationFormat>如螢幕大小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新細明體</vt:lpstr>
      <vt:lpstr>Arial</vt:lpstr>
      <vt:lpstr>Calibri</vt:lpstr>
      <vt:lpstr>egis</vt:lpstr>
      <vt:lpstr>2020/12/09</vt:lpstr>
      <vt:lpstr>Passing Cars</vt:lpstr>
      <vt:lpstr>Lesson5-prefix_sums\PassingCars</vt:lpstr>
      <vt:lpstr>PowerPoint 簡報</vt:lpstr>
      <vt:lpstr>Prefix Sums</vt:lpstr>
      <vt:lpstr>My Solution in Python</vt:lpstr>
      <vt:lpstr>In C</vt:lpstr>
      <vt:lpstr>Distinct</vt:lpstr>
      <vt:lpstr>Lesson6-sorting\Distinct</vt:lpstr>
      <vt:lpstr>My Solution in Python</vt:lpstr>
      <vt:lpstr>My Solution in C</vt:lpstr>
      <vt:lpstr>Max Product Of Three</vt:lpstr>
      <vt:lpstr>Maximize A[P] * A[Q] * A[R] for any triplet (P, Q, R)</vt:lpstr>
      <vt:lpstr>Detected time complexity: O(N * log(N))</vt:lpstr>
      <vt:lpstr>PowerPoint 簡報</vt:lpstr>
      <vt:lpstr>Thank you</vt:lpstr>
      <vt:lpstr>Hash Table</vt:lpstr>
      <vt:lpstr>Pros and Cons of Dynamic Memory Allocation</vt:lpstr>
    </vt:vector>
  </TitlesOfParts>
  <Company>Egistec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2020/12/08</dc:title>
  <dc:creator>Bernie Hsieh</dc:creator>
  <cp:lastModifiedBy>Bernie Hsieh</cp:lastModifiedBy>
  <cp:revision>26</cp:revision>
  <dcterms:created xsi:type="dcterms:W3CDTF">2020-12-08T01:54:05Z</dcterms:created>
  <dcterms:modified xsi:type="dcterms:W3CDTF">2020-12-09T05:44:33Z</dcterms:modified>
</cp:coreProperties>
</file>