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4" r:id="rId4"/>
    <p:sldId id="269" r:id="rId5"/>
    <p:sldId id="270" r:id="rId6"/>
    <p:sldId id="268" r:id="rId7"/>
    <p:sldId id="265" r:id="rId8"/>
    <p:sldId id="262" r:id="rId9"/>
    <p:sldId id="258" r:id="rId10"/>
    <p:sldId id="259" r:id="rId11"/>
    <p:sldId id="260" r:id="rId12"/>
    <p:sldId id="256" r:id="rId1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1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AD9E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48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8000" y="6422129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04655"/>
            <a:ext cx="636106" cy="265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93306" y="6523580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0500" y="650819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76614" y="6508191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67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3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25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-3213000" y="3213000"/>
            <a:ext cx="6858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93055" y="459738"/>
            <a:ext cx="636106" cy="2659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5400000">
            <a:off x="-588384" y="154939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346502" y="330317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2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18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3972197"/>
            <a:ext cx="8229600" cy="226511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" y="1556792"/>
            <a:ext cx="8229600" cy="226084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36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3972197"/>
            <a:ext cx="4042792" cy="226511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" y="1556792"/>
            <a:ext cx="4042792" cy="226084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4644008" y="3972197"/>
            <a:ext cx="4042792" cy="226511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4644008" y="1556792"/>
            <a:ext cx="4042792" cy="226084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28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3568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200" b="0" cap="none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290671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egistec_logo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3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3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pic>
        <p:nvPicPr>
          <p:cNvPr id="11" name="Picture 10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7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pic>
        <p:nvPicPr>
          <p:cNvPr id="7" name="Picture 6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3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8000" y="6432985"/>
            <a:ext cx="9162000" cy="432000"/>
          </a:xfrm>
          <a:prstGeom prst="rect">
            <a:avLst/>
          </a:prstGeom>
          <a:gradFill flip="none" rotWithShape="1">
            <a:gsLst>
              <a:gs pos="0">
                <a:srgbClr val="172987"/>
              </a:gs>
              <a:gs pos="100000">
                <a:srgbClr val="0069B7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egistec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15511"/>
            <a:ext cx="636106" cy="2659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3306" y="6534436"/>
            <a:ext cx="1626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/>
                <a:cs typeface="Arial"/>
              </a:rPr>
              <a:t>| </a:t>
            </a:r>
            <a:r>
              <a:rPr lang="en-US" sz="1000" b="1" baseline="0" dirty="0" smtClean="0">
                <a:solidFill>
                  <a:schemeClr val="bg1"/>
                </a:solidFill>
                <a:latin typeface="Arial"/>
                <a:cs typeface="Arial"/>
              </a:rPr>
              <a:t> Egis Technology Inc.</a:t>
            </a:r>
            <a:endParaRPr lang="en-US" sz="1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0500" y="65190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CONFIDENTIAL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76614" y="6519047"/>
            <a:ext cx="510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F12B737-7569-D248-8651-39303785D858}" type="slidenum">
              <a:rPr lang="en-US" sz="1200" smtClean="0">
                <a:solidFill>
                  <a:schemeClr val="bg1"/>
                </a:solidFill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0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E1542-1300-7346-9B71-7BBD0926DC26}" type="datetime1">
              <a:rPr lang="zh-TW" altLang="en-US" smtClean="0"/>
              <a:t>2020/12/8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20F4D-ACAB-894D-9B42-F1BC67E3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2020/12/08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57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Solution in 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/>
              <a:t>// you can write to </a:t>
            </a:r>
            <a:r>
              <a:rPr lang="en-US" altLang="zh-TW" dirty="0" err="1"/>
              <a:t>stdout</a:t>
            </a:r>
            <a:r>
              <a:rPr lang="en-US" altLang="zh-TW" dirty="0"/>
              <a:t> for debugging purposes, e.g.</a:t>
            </a:r>
          </a:p>
          <a:p>
            <a:r>
              <a:rPr lang="en-US" altLang="zh-TW" dirty="0"/>
              <a:t>// </a:t>
            </a:r>
            <a:r>
              <a:rPr lang="en-US" altLang="zh-TW" dirty="0" err="1"/>
              <a:t>printf</a:t>
            </a:r>
            <a:r>
              <a:rPr lang="en-US" altLang="zh-TW" dirty="0"/>
              <a:t>("this is a debug message\n");</a:t>
            </a:r>
          </a:p>
          <a:p>
            <a:endParaRPr lang="en-US" altLang="zh-TW" dirty="0"/>
          </a:p>
          <a:p>
            <a:r>
              <a:rPr lang="en-US" altLang="zh-TW" dirty="0"/>
              <a:t>#define OFFSET 1000000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solution(</a:t>
            </a:r>
            <a:r>
              <a:rPr lang="en-US" altLang="zh-TW" dirty="0" err="1"/>
              <a:t>int</a:t>
            </a:r>
            <a:r>
              <a:rPr lang="en-US" altLang="zh-TW" dirty="0"/>
              <a:t> A[],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r>
              <a:rPr lang="en-US" altLang="zh-TW" dirty="0"/>
              <a:t>    // write your code in C99 (</a:t>
            </a:r>
            <a:r>
              <a:rPr lang="en-US" altLang="zh-TW" dirty="0" err="1"/>
              <a:t>gcc</a:t>
            </a:r>
            <a:r>
              <a:rPr lang="en-US" altLang="zh-TW" dirty="0"/>
              <a:t> 6.2.0)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, ret = 0;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ARR[2000000+1] = {0};</a:t>
            </a:r>
          </a:p>
          <a:p>
            <a:r>
              <a:rPr lang="en-US" altLang="zh-TW" dirty="0"/>
              <a:t>    for (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N;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ARR[A[</a:t>
            </a:r>
            <a:r>
              <a:rPr lang="en-US" altLang="zh-TW" dirty="0" err="1"/>
              <a:t>i</a:t>
            </a:r>
            <a:r>
              <a:rPr lang="en-US" altLang="zh-TW" dirty="0"/>
              <a:t>]+OFFSET] = 1;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for (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&lt;2000000+1;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if (ARR[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</a:p>
          <a:p>
            <a:r>
              <a:rPr lang="en-US" altLang="zh-TW" dirty="0"/>
              <a:t>            ret+=1;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return ret;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24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 Solution in </a:t>
            </a:r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# you can write to </a:t>
            </a:r>
            <a:r>
              <a:rPr lang="en-US" altLang="zh-TW" dirty="0" err="1"/>
              <a:t>stdout</a:t>
            </a:r>
            <a:r>
              <a:rPr lang="en-US" altLang="zh-TW" dirty="0"/>
              <a:t> for debugging purposes, e.g.</a:t>
            </a:r>
          </a:p>
          <a:p>
            <a:r>
              <a:rPr lang="en-US" altLang="zh-TW" dirty="0"/>
              <a:t># print("this is a debug message")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def</a:t>
            </a:r>
            <a:r>
              <a:rPr lang="en-US" altLang="zh-TW" dirty="0"/>
              <a:t> solution(A):</a:t>
            </a:r>
          </a:p>
          <a:p>
            <a:r>
              <a:rPr lang="en-US" altLang="zh-TW" dirty="0"/>
              <a:t>    # write your code in Python 3.6</a:t>
            </a:r>
          </a:p>
          <a:p>
            <a:r>
              <a:rPr lang="en-US" altLang="zh-TW" dirty="0"/>
              <a:t>    D = {}</a:t>
            </a:r>
          </a:p>
          <a:p>
            <a:r>
              <a:rPr lang="en-US" altLang="zh-TW" dirty="0"/>
              <a:t>    ret = 0</a:t>
            </a:r>
          </a:p>
          <a:p>
            <a:r>
              <a:rPr lang="en-US" altLang="zh-TW" dirty="0"/>
              <a:t>    for </a:t>
            </a:r>
            <a:r>
              <a:rPr lang="en-US" altLang="zh-TW" dirty="0" err="1"/>
              <a:t>i</a:t>
            </a:r>
            <a:r>
              <a:rPr lang="en-US" altLang="zh-TW" dirty="0"/>
              <a:t> in range(</a:t>
            </a:r>
            <a:r>
              <a:rPr lang="en-US" altLang="zh-TW" dirty="0" err="1"/>
              <a:t>len</a:t>
            </a:r>
            <a:r>
              <a:rPr lang="en-US" altLang="zh-TW" dirty="0"/>
              <a:t>(A)):</a:t>
            </a:r>
          </a:p>
          <a:p>
            <a:r>
              <a:rPr lang="en-US" altLang="zh-TW" dirty="0"/>
              <a:t>        if A[</a:t>
            </a:r>
            <a:r>
              <a:rPr lang="en-US" altLang="zh-TW" dirty="0" err="1"/>
              <a:t>i</a:t>
            </a:r>
            <a:r>
              <a:rPr lang="en-US" altLang="zh-TW" dirty="0"/>
              <a:t>] not in D:</a:t>
            </a:r>
          </a:p>
          <a:p>
            <a:r>
              <a:rPr lang="en-US" altLang="zh-TW" dirty="0"/>
              <a:t>            D[A[</a:t>
            </a:r>
            <a:r>
              <a:rPr lang="en-US" altLang="zh-TW" dirty="0" err="1"/>
              <a:t>i</a:t>
            </a:r>
            <a:r>
              <a:rPr lang="en-US" altLang="zh-TW" dirty="0"/>
              <a:t>]] = 1</a:t>
            </a:r>
          </a:p>
          <a:p>
            <a:r>
              <a:rPr lang="en-US" altLang="zh-TW" dirty="0"/>
              <a:t>            ret += 1</a:t>
            </a:r>
          </a:p>
          <a:p>
            <a:r>
              <a:rPr lang="en-US" altLang="zh-TW" dirty="0"/>
              <a:t>    return ret </a:t>
            </a:r>
          </a:p>
        </p:txBody>
      </p:sp>
    </p:spTree>
    <p:extLst>
      <p:ext uri="{BB962C8B-B14F-4D97-AF65-F5344CB8AC3E}">
        <p14:creationId xmlns:p14="http://schemas.microsoft.com/office/powerpoint/2010/main" val="18474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97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Passing Cars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Lesson5-prefix_sums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Lesson5-prefix_sums\</a:t>
            </a:r>
            <a:r>
              <a:rPr lang="en-US" altLang="zh-TW" dirty="0" err="1"/>
              <a:t>PassingCars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在一條雙向道上，每台車上都有車號為</a:t>
            </a:r>
            <a:r>
              <a:rPr lang="en-US" altLang="zh-TW" dirty="0"/>
              <a:t>A[]</a:t>
            </a:r>
            <a:r>
              <a:rPr lang="zh-TW" altLang="en-US" dirty="0"/>
              <a:t>的</a:t>
            </a:r>
            <a:r>
              <a:rPr lang="en-US" altLang="zh-TW" dirty="0"/>
              <a:t>index</a:t>
            </a:r>
            <a:r>
              <a:rPr lang="zh-TW" altLang="en-US" dirty="0"/>
              <a:t>，向東行的車其值為</a:t>
            </a:r>
            <a:r>
              <a:rPr lang="en-US" altLang="zh-TW" dirty="0"/>
              <a:t>0</a:t>
            </a:r>
            <a:r>
              <a:rPr lang="zh-TW" altLang="en-US" dirty="0"/>
              <a:t>，向西行的車其值為</a:t>
            </a:r>
            <a:r>
              <a:rPr lang="en-US" altLang="zh-TW" dirty="0"/>
              <a:t>1</a:t>
            </a:r>
            <a:r>
              <a:rPr lang="zh-TW" altLang="en-US" dirty="0"/>
              <a:t>，向東行的車號需</a:t>
            </a:r>
            <a:r>
              <a:rPr lang="en-US" altLang="zh-TW" dirty="0"/>
              <a:t>&lt;</a:t>
            </a:r>
            <a:r>
              <a:rPr lang="zh-TW" altLang="en-US" dirty="0"/>
              <a:t>向西行的車號，在這條雙向道上，有幾種會車的可能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範例</a:t>
            </a:r>
          </a:p>
          <a:p>
            <a:r>
              <a:rPr lang="en-US" altLang="zh-TW" dirty="0"/>
              <a:t>A[0] = 0 -&gt; 0</a:t>
            </a:r>
            <a:r>
              <a:rPr lang="zh-TW" altLang="en-US" dirty="0"/>
              <a:t>號車向東行</a:t>
            </a:r>
          </a:p>
          <a:p>
            <a:r>
              <a:rPr lang="en-US" altLang="zh-TW" dirty="0"/>
              <a:t>A[1] = 1 -&gt; 1</a:t>
            </a:r>
            <a:r>
              <a:rPr lang="zh-TW" altLang="en-US" dirty="0"/>
              <a:t>號車向西行</a:t>
            </a:r>
          </a:p>
          <a:p>
            <a:r>
              <a:rPr lang="en-US" altLang="zh-TW" dirty="0"/>
              <a:t>A[2] = 0 -&gt; 2</a:t>
            </a:r>
            <a:r>
              <a:rPr lang="zh-TW" altLang="en-US" dirty="0"/>
              <a:t>號車向東行</a:t>
            </a:r>
          </a:p>
          <a:p>
            <a:r>
              <a:rPr lang="en-US" altLang="zh-TW" dirty="0"/>
              <a:t>A[3] = 1 -&gt; 3</a:t>
            </a:r>
            <a:r>
              <a:rPr lang="zh-TW" altLang="en-US" dirty="0"/>
              <a:t>號車向西行</a:t>
            </a:r>
          </a:p>
          <a:p>
            <a:r>
              <a:rPr lang="en-US" altLang="zh-TW" dirty="0"/>
              <a:t>A[4] = 1 -&gt; 4</a:t>
            </a:r>
            <a:r>
              <a:rPr lang="zh-TW" altLang="en-US" dirty="0"/>
              <a:t>號車向西行</a:t>
            </a:r>
          </a:p>
          <a:p>
            <a:r>
              <a:rPr lang="zh-TW" altLang="en-US" dirty="0"/>
              <a:t>因此會得到 </a:t>
            </a:r>
            <a:r>
              <a:rPr lang="en-US" altLang="zh-TW" dirty="0"/>
              <a:t>(0, 1), (0, 3), (0, 4), (2, 3), (2, 4).</a:t>
            </a:r>
            <a:r>
              <a:rPr lang="zh-TW" altLang="en-US" dirty="0"/>
              <a:t>，五種組合</a:t>
            </a:r>
          </a:p>
        </p:txBody>
      </p:sp>
    </p:spTree>
    <p:extLst>
      <p:ext uri="{BB962C8B-B14F-4D97-AF65-F5344CB8AC3E}">
        <p14:creationId xmlns:p14="http://schemas.microsoft.com/office/powerpoint/2010/main" val="34759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第一次思考是 </a:t>
            </a:r>
            <a:r>
              <a:rPr lang="en-US" altLang="zh-TW" dirty="0" smtClean="0"/>
              <a:t>2</a:t>
            </a:r>
            <a:r>
              <a:rPr lang="zh-TW" altLang="en-US" dirty="0" smtClean="0"/>
              <a:t>東向 * </a:t>
            </a:r>
            <a:r>
              <a:rPr lang="en-US" altLang="zh-TW" dirty="0" smtClean="0"/>
              <a:t>3</a:t>
            </a:r>
            <a:r>
              <a:rPr lang="zh-TW" altLang="en-US" dirty="0" smtClean="0"/>
              <a:t>西向</a:t>
            </a:r>
            <a:endParaRPr lang="en-US" altLang="zh-TW" dirty="0" smtClean="0"/>
          </a:p>
          <a:p>
            <a:r>
              <a:rPr lang="zh-TW" altLang="en-US" dirty="0" smtClean="0"/>
              <a:t>然</a:t>
            </a:r>
            <a:r>
              <a:rPr lang="zh-TW" altLang="en-US" dirty="0"/>
              <a:t>而</a:t>
            </a:r>
            <a:r>
              <a:rPr lang="zh-TW" altLang="en-US" dirty="0" smtClean="0"/>
              <a:t>需要再減去</a:t>
            </a:r>
            <a:r>
              <a:rPr lang="zh-TW" altLang="en-US" b="1" dirty="0" smtClean="0"/>
              <a:t>向</a:t>
            </a:r>
            <a:r>
              <a:rPr lang="zh-TW" altLang="en-US" b="1" dirty="0"/>
              <a:t>西大於向東的</a:t>
            </a:r>
            <a:r>
              <a:rPr lang="zh-TW" altLang="en-US" b="1" dirty="0" smtClean="0"/>
              <a:t>次數</a:t>
            </a:r>
            <a:r>
              <a:rPr lang="zh-TW" altLang="en-US" dirty="0" smtClean="0"/>
              <a:t>這個條件 </a:t>
            </a:r>
            <a:r>
              <a:rPr lang="en-US" altLang="zh-TW" dirty="0"/>
              <a:t>= 6 - </a:t>
            </a:r>
            <a:r>
              <a:rPr lang="en-US" altLang="zh-TW" dirty="0" smtClean="0"/>
              <a:t>1</a:t>
            </a:r>
            <a:endParaRPr lang="en-US" altLang="zh-TW" dirty="0"/>
          </a:p>
          <a:p>
            <a:r>
              <a:rPr lang="zh-TW" altLang="en-US" dirty="0" smtClean="0"/>
              <a:t>直接</a:t>
            </a:r>
            <a:r>
              <a:rPr lang="zh-TW" altLang="en-US" dirty="0"/>
              <a:t>拆開 </a:t>
            </a:r>
            <a:r>
              <a:rPr lang="en-US" altLang="zh-TW" dirty="0"/>
              <a:t>A[n] == 0 </a:t>
            </a:r>
            <a:r>
              <a:rPr lang="zh-TW" altLang="en-US" dirty="0"/>
              <a:t>的情況去計算在向西大於向東的條件下的</a:t>
            </a:r>
            <a:r>
              <a:rPr lang="zh-TW" altLang="en-US" dirty="0" smtClean="0"/>
              <a:t>次數</a:t>
            </a:r>
            <a:endParaRPr lang="zh-TW" altLang="en-US" dirty="0"/>
          </a:p>
          <a:p>
            <a:r>
              <a:rPr lang="zh-TW" altLang="en-US" dirty="0" smtClean="0"/>
              <a:t>計算 </a:t>
            </a:r>
            <a:r>
              <a:rPr lang="en-US" altLang="zh-TW" dirty="0" smtClean="0"/>
              <a:t>A[n]==1</a:t>
            </a:r>
            <a:r>
              <a:rPr lang="zh-TW" altLang="en-US" dirty="0" smtClean="0"/>
              <a:t> 的次數可以</a:t>
            </a:r>
            <a:r>
              <a:rPr lang="zh-TW" altLang="en-US" dirty="0"/>
              <a:t>使用 </a:t>
            </a:r>
            <a:r>
              <a:rPr lang="en-US" altLang="zh-TW" dirty="0"/>
              <a:t>prefix Sums </a:t>
            </a:r>
            <a:r>
              <a:rPr lang="zh-TW" altLang="en-US" dirty="0"/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15120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Prefix Sums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26" y="1638050"/>
            <a:ext cx="7506748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7768"/>
            <a:ext cx="8229600" cy="5928395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*</a:t>
            </a:r>
            <a:r>
              <a:rPr lang="en-US" altLang="zh-TW" dirty="0" err="1"/>
              <a:t>prefix_sums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*A, </a:t>
            </a:r>
            <a:r>
              <a:rPr lang="en-US" altLang="zh-TW" dirty="0" err="1"/>
              <a:t>int</a:t>
            </a:r>
            <a:r>
              <a:rPr lang="en-US" altLang="zh-TW" dirty="0"/>
              <a:t> N){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*P = (</a:t>
            </a:r>
            <a:r>
              <a:rPr lang="en-US" altLang="zh-TW" dirty="0" err="1"/>
              <a:t>int</a:t>
            </a:r>
            <a:r>
              <a:rPr lang="en-US" altLang="zh-TW" dirty="0"/>
              <a:t> *)</a:t>
            </a:r>
            <a:r>
              <a:rPr lang="en-US" altLang="zh-TW" dirty="0" err="1"/>
              <a:t>malloc</a:t>
            </a:r>
            <a:r>
              <a:rPr lang="en-US" altLang="zh-TW" dirty="0"/>
              <a:t>((N+1)*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));</a:t>
            </a:r>
          </a:p>
          <a:p>
            <a:r>
              <a:rPr lang="en-US" altLang="zh-TW" dirty="0"/>
              <a:t>    P[0] = 0;</a:t>
            </a:r>
          </a:p>
          <a:p>
            <a:r>
              <a:rPr lang="en-US" altLang="zh-TW" dirty="0"/>
              <a:t>    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1; </a:t>
            </a:r>
            <a:r>
              <a:rPr lang="en-US" altLang="zh-TW" dirty="0" err="1"/>
              <a:t>i</a:t>
            </a:r>
            <a:r>
              <a:rPr lang="en-US" altLang="zh-TW" dirty="0"/>
              <a:t>&lt;(N+1);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P[</a:t>
            </a:r>
            <a:r>
              <a:rPr lang="en-US" altLang="zh-TW" dirty="0" err="1"/>
              <a:t>i</a:t>
            </a:r>
            <a:r>
              <a:rPr lang="en-US" altLang="zh-TW" dirty="0"/>
              <a:t>] = P[i-1] + A[i-1];</a:t>
            </a:r>
          </a:p>
          <a:p>
            <a:r>
              <a:rPr lang="en-US" altLang="zh-TW" dirty="0"/>
              <a:t>        //</a:t>
            </a:r>
            <a:r>
              <a:rPr lang="en-US" altLang="zh-TW" dirty="0" err="1"/>
              <a:t>printf</a:t>
            </a:r>
            <a:r>
              <a:rPr lang="en-US" altLang="zh-TW" dirty="0"/>
              <a:t>("%d ", P[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return P;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solution(</a:t>
            </a:r>
            <a:r>
              <a:rPr lang="en-US" altLang="zh-TW" dirty="0" err="1"/>
              <a:t>int</a:t>
            </a:r>
            <a:r>
              <a:rPr lang="en-US" altLang="zh-TW" dirty="0"/>
              <a:t> A[], </a:t>
            </a:r>
            <a:r>
              <a:rPr lang="en-US" altLang="zh-TW" dirty="0" err="1"/>
              <a:t>int</a:t>
            </a:r>
            <a:r>
              <a:rPr lang="en-US" altLang="zh-TW" dirty="0"/>
              <a:t> N) {</a:t>
            </a:r>
          </a:p>
          <a:p>
            <a:r>
              <a:rPr lang="en-US" altLang="zh-TW" dirty="0"/>
              <a:t>    // write your code in C99 (</a:t>
            </a:r>
            <a:r>
              <a:rPr lang="en-US" altLang="zh-TW" dirty="0" err="1"/>
              <a:t>gcc</a:t>
            </a:r>
            <a:r>
              <a:rPr lang="en-US" altLang="zh-TW" dirty="0"/>
              <a:t> 6.2.0)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ret = 0;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*P = </a:t>
            </a:r>
            <a:r>
              <a:rPr lang="en-US" altLang="zh-TW" dirty="0" err="1"/>
              <a:t>prefix_sums</a:t>
            </a:r>
            <a:r>
              <a:rPr lang="en-US" altLang="zh-TW" dirty="0"/>
              <a:t>(A,N);</a:t>
            </a:r>
          </a:p>
          <a:p>
            <a:endParaRPr lang="en-US" altLang="zh-TW" dirty="0"/>
          </a:p>
          <a:p>
            <a:r>
              <a:rPr lang="en-US" altLang="zh-TW" dirty="0"/>
              <a:t>    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&lt;N;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r>
              <a:rPr lang="en-US" altLang="zh-TW" dirty="0"/>
              <a:t>        if (!A[</a:t>
            </a:r>
            <a:r>
              <a:rPr lang="en-US" altLang="zh-TW" dirty="0" err="1"/>
              <a:t>i</a:t>
            </a:r>
            <a:r>
              <a:rPr lang="en-US" altLang="zh-TW" dirty="0"/>
              <a:t>]) {</a:t>
            </a:r>
          </a:p>
          <a:p>
            <a:r>
              <a:rPr lang="en-US" altLang="zh-TW" dirty="0"/>
              <a:t>            ret += P[N]-P[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  <a:p>
            <a:r>
              <a:rPr lang="en-US" altLang="zh-TW" dirty="0"/>
              <a:t>            //</a:t>
            </a:r>
            <a:r>
              <a:rPr lang="en-US" altLang="zh-TW" dirty="0" err="1"/>
              <a:t>printf</a:t>
            </a:r>
            <a:r>
              <a:rPr lang="en-US" altLang="zh-TW" dirty="0"/>
              <a:t>("[%d </a:t>
            </a:r>
            <a:r>
              <a:rPr lang="en-US" altLang="zh-TW" dirty="0" err="1"/>
              <a:t>i%d</a:t>
            </a:r>
            <a:r>
              <a:rPr lang="en-US" altLang="zh-TW" dirty="0"/>
              <a:t>]", P[N], 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}</a:t>
            </a:r>
          </a:p>
          <a:p>
            <a:endParaRPr lang="en-US" altLang="zh-TW" dirty="0"/>
          </a:p>
          <a:p>
            <a:r>
              <a:rPr lang="en-US" altLang="zh-TW" dirty="0"/>
              <a:t>    free(P);</a:t>
            </a:r>
          </a:p>
          <a:p>
            <a:r>
              <a:rPr lang="en-US" altLang="zh-TW" dirty="0"/>
              <a:t>    return ret&lt;=1000000000? ret:-1;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5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 Solution in 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prefix_sums</a:t>
            </a:r>
            <a:r>
              <a:rPr lang="en-US" altLang="zh-TW" dirty="0"/>
              <a:t>(A):</a:t>
            </a:r>
          </a:p>
          <a:p>
            <a:r>
              <a:rPr lang="en-US" altLang="zh-TW" dirty="0"/>
              <a:t>    P = [0]</a:t>
            </a:r>
          </a:p>
          <a:p>
            <a:r>
              <a:rPr lang="en-US" altLang="zh-TW" dirty="0"/>
              <a:t>    for </a:t>
            </a:r>
            <a:r>
              <a:rPr lang="en-US" altLang="zh-TW" dirty="0" err="1"/>
              <a:t>i</a:t>
            </a:r>
            <a:r>
              <a:rPr lang="en-US" altLang="zh-TW" dirty="0"/>
              <a:t> in range(</a:t>
            </a:r>
            <a:r>
              <a:rPr lang="en-US" altLang="zh-TW" dirty="0" err="1"/>
              <a:t>len</a:t>
            </a:r>
            <a:r>
              <a:rPr lang="en-US" altLang="zh-TW" dirty="0"/>
              <a:t>(A)):</a:t>
            </a:r>
          </a:p>
          <a:p>
            <a:r>
              <a:rPr lang="en-US" altLang="zh-TW" dirty="0"/>
              <a:t>        P += [P[</a:t>
            </a:r>
            <a:r>
              <a:rPr lang="en-US" altLang="zh-TW" dirty="0" err="1"/>
              <a:t>i</a:t>
            </a:r>
            <a:r>
              <a:rPr lang="en-US" altLang="zh-TW" dirty="0"/>
              <a:t>] + A[</a:t>
            </a:r>
            <a:r>
              <a:rPr lang="en-US" altLang="zh-TW" dirty="0" err="1"/>
              <a:t>i</a:t>
            </a:r>
            <a:r>
              <a:rPr lang="en-US" altLang="zh-TW" dirty="0"/>
              <a:t>]]</a:t>
            </a:r>
          </a:p>
          <a:p>
            <a:r>
              <a:rPr lang="en-US" altLang="zh-TW" dirty="0"/>
              <a:t>    return P</a:t>
            </a:r>
          </a:p>
          <a:p>
            <a:endParaRPr lang="en-US" altLang="zh-TW" dirty="0"/>
          </a:p>
          <a:p>
            <a:r>
              <a:rPr lang="en-US" altLang="zh-TW" dirty="0" err="1"/>
              <a:t>def</a:t>
            </a:r>
            <a:r>
              <a:rPr lang="en-US" altLang="zh-TW" dirty="0"/>
              <a:t> solution(A):</a:t>
            </a:r>
          </a:p>
          <a:p>
            <a:r>
              <a:rPr lang="en-US" altLang="zh-TW" dirty="0"/>
              <a:t>    # write your code in Python 3.6</a:t>
            </a:r>
          </a:p>
          <a:p>
            <a:r>
              <a:rPr lang="en-US" altLang="zh-TW" dirty="0"/>
              <a:t>    ret = 0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PreSum</a:t>
            </a:r>
            <a:r>
              <a:rPr lang="en-US" altLang="zh-TW" dirty="0"/>
              <a:t> = </a:t>
            </a:r>
            <a:r>
              <a:rPr lang="en-US" altLang="zh-TW" dirty="0" err="1"/>
              <a:t>prefix_sums</a:t>
            </a:r>
            <a:r>
              <a:rPr lang="en-US" altLang="zh-TW" dirty="0"/>
              <a:t>(A)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TotalSum</a:t>
            </a:r>
            <a:r>
              <a:rPr lang="en-US" altLang="zh-TW" dirty="0"/>
              <a:t> = </a:t>
            </a:r>
            <a:r>
              <a:rPr lang="en-US" altLang="zh-TW" dirty="0" err="1"/>
              <a:t>PreSum</a:t>
            </a:r>
            <a:r>
              <a:rPr lang="en-US" altLang="zh-TW" dirty="0"/>
              <a:t>[</a:t>
            </a:r>
            <a:r>
              <a:rPr lang="en-US" altLang="zh-TW" dirty="0" err="1"/>
              <a:t>len</a:t>
            </a:r>
            <a:r>
              <a:rPr lang="en-US" altLang="zh-TW" dirty="0"/>
              <a:t>(A)]</a:t>
            </a:r>
          </a:p>
          <a:p>
            <a:r>
              <a:rPr lang="en-US" altLang="zh-TW" dirty="0"/>
              <a:t>    for </a:t>
            </a:r>
            <a:r>
              <a:rPr lang="en-US" altLang="zh-TW" dirty="0" err="1"/>
              <a:t>i</a:t>
            </a:r>
            <a:r>
              <a:rPr lang="en-US" altLang="zh-TW" dirty="0"/>
              <a:t> in range(</a:t>
            </a:r>
            <a:r>
              <a:rPr lang="en-US" altLang="zh-TW" dirty="0" err="1"/>
              <a:t>len</a:t>
            </a:r>
            <a:r>
              <a:rPr lang="en-US" altLang="zh-TW" dirty="0"/>
              <a:t>(A)):</a:t>
            </a:r>
          </a:p>
          <a:p>
            <a:r>
              <a:rPr lang="en-US" altLang="zh-TW" dirty="0"/>
              <a:t>        if 0 == A[</a:t>
            </a:r>
            <a:r>
              <a:rPr lang="en-US" altLang="zh-TW" dirty="0" err="1"/>
              <a:t>i</a:t>
            </a:r>
            <a:r>
              <a:rPr lang="en-US" altLang="zh-TW" dirty="0"/>
              <a:t>]:</a:t>
            </a:r>
          </a:p>
          <a:p>
            <a:r>
              <a:rPr lang="en-US" altLang="zh-TW" dirty="0"/>
              <a:t>            ret += </a:t>
            </a:r>
            <a:r>
              <a:rPr lang="en-US" altLang="zh-TW" dirty="0" err="1"/>
              <a:t>TotalSum</a:t>
            </a:r>
            <a:r>
              <a:rPr lang="en-US" altLang="zh-TW" dirty="0"/>
              <a:t> - </a:t>
            </a:r>
            <a:r>
              <a:rPr lang="en-US" altLang="zh-TW" dirty="0" err="1"/>
              <a:t>PreSum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            if ret &gt; 1000000000:</a:t>
            </a:r>
          </a:p>
          <a:p>
            <a:r>
              <a:rPr lang="en-US" altLang="zh-TW" dirty="0"/>
              <a:t>                return -1</a:t>
            </a:r>
          </a:p>
          <a:p>
            <a:r>
              <a:rPr lang="en-US" altLang="zh-TW" dirty="0"/>
              <a:t>    return ret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6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Distinct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Lesson6-sorting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30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Lesson6-sorting\Distinct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solution(</a:t>
            </a:r>
            <a:r>
              <a:rPr lang="en-US" altLang="zh-TW" dirty="0" err="1"/>
              <a:t>int</a:t>
            </a:r>
            <a:r>
              <a:rPr lang="en-US" altLang="zh-TW" dirty="0"/>
              <a:t> A[], </a:t>
            </a:r>
            <a:r>
              <a:rPr lang="en-US" altLang="zh-TW" dirty="0" err="1"/>
              <a:t>int</a:t>
            </a:r>
            <a:r>
              <a:rPr lang="en-US" altLang="zh-TW" dirty="0"/>
              <a:t> N);</a:t>
            </a:r>
          </a:p>
          <a:p>
            <a:endParaRPr lang="en-US" altLang="zh-TW" dirty="0"/>
          </a:p>
          <a:p>
            <a:r>
              <a:rPr lang="en-US" altLang="zh-TW" dirty="0"/>
              <a:t>that, given an array A consisting of N integers, returns the number of distinct values in array A.</a:t>
            </a:r>
          </a:p>
          <a:p>
            <a:endParaRPr lang="en-US" altLang="zh-TW" dirty="0"/>
          </a:p>
          <a:p>
            <a:r>
              <a:rPr lang="en-US" altLang="zh-TW" dirty="0"/>
              <a:t>For example, given array A consisting of six elements such that:</a:t>
            </a:r>
          </a:p>
          <a:p>
            <a:endParaRPr lang="en-US" altLang="zh-TW" dirty="0"/>
          </a:p>
          <a:p>
            <a:r>
              <a:rPr lang="en-US" altLang="zh-TW" dirty="0"/>
              <a:t> A[0] = 2    A[1] = 1    A[2] = 1</a:t>
            </a:r>
          </a:p>
          <a:p>
            <a:r>
              <a:rPr lang="en-US" altLang="zh-TW" dirty="0"/>
              <a:t> A[3] = 2    A[4] = 3    A[5] = 1</a:t>
            </a:r>
          </a:p>
          <a:p>
            <a:r>
              <a:rPr lang="en-US" altLang="zh-TW" dirty="0"/>
              <a:t>the function should return 3, because there are 3 distinct values appearing in array A, namely 1, 2 and 3.</a:t>
            </a:r>
          </a:p>
          <a:p>
            <a:endParaRPr lang="en-US" altLang="zh-TW" dirty="0"/>
          </a:p>
          <a:p>
            <a:r>
              <a:rPr lang="en-US" altLang="zh-TW" dirty="0"/>
              <a:t>Write an efficient algorithm for the following assumptions:</a:t>
            </a:r>
          </a:p>
          <a:p>
            <a:endParaRPr lang="en-US" altLang="zh-TW" dirty="0"/>
          </a:p>
          <a:p>
            <a:r>
              <a:rPr lang="en-US" altLang="zh-TW" dirty="0"/>
              <a:t>N is an integer within the range [0..100,000];</a:t>
            </a:r>
          </a:p>
          <a:p>
            <a:r>
              <a:rPr lang="en-US" altLang="zh-TW" dirty="0"/>
              <a:t>each element of array A is an integer within the range [−1,000,000..1,000,000</a:t>
            </a:r>
            <a:r>
              <a:rPr lang="en-US" altLang="zh-TW" dirty="0" smtClean="0"/>
              <a:t>].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331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gis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CC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CC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gis" id="{7B511294-80F3-4DBC-B33C-9E7407B5120E}" vid="{2715609B-0D91-4BE6-B8EA-87FA2346A7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321</TotalTime>
  <Words>868</Words>
  <Application>Microsoft Office PowerPoint</Application>
  <PresentationFormat>如螢幕大小 (4:3)</PresentationFormat>
  <Paragraphs>108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新細明體</vt:lpstr>
      <vt:lpstr>Arial</vt:lpstr>
      <vt:lpstr>Calibri</vt:lpstr>
      <vt:lpstr>egis</vt:lpstr>
      <vt:lpstr>2020/12/08</vt:lpstr>
      <vt:lpstr>Passing Cars</vt:lpstr>
      <vt:lpstr>Lesson5-prefix_sums\PassingCars</vt:lpstr>
      <vt:lpstr>PowerPoint 簡報</vt:lpstr>
      <vt:lpstr>Prefix Sums</vt:lpstr>
      <vt:lpstr>PowerPoint 簡報</vt:lpstr>
      <vt:lpstr>My Solution in Python</vt:lpstr>
      <vt:lpstr>Distinct</vt:lpstr>
      <vt:lpstr>Lesson6-sorting\Distinct</vt:lpstr>
      <vt:lpstr>My Solution in C</vt:lpstr>
      <vt:lpstr>My Solution in Python</vt:lpstr>
      <vt:lpstr>PowerPoint 簡報</vt:lpstr>
    </vt:vector>
  </TitlesOfParts>
  <Company>Egistec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2020/12/08</dc:title>
  <dc:creator>Bernie Hsieh</dc:creator>
  <cp:lastModifiedBy>Bernie Hsieh</cp:lastModifiedBy>
  <cp:revision>12</cp:revision>
  <dcterms:created xsi:type="dcterms:W3CDTF">2020-12-08T01:54:05Z</dcterms:created>
  <dcterms:modified xsi:type="dcterms:W3CDTF">2020-12-08T07:17:19Z</dcterms:modified>
</cp:coreProperties>
</file>