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6969"/>
    <a:srgbClr val="595959"/>
    <a:srgbClr val="256569"/>
    <a:srgbClr val="0F3A3D"/>
    <a:srgbClr val="225D60"/>
    <a:srgbClr val="2A7478"/>
    <a:srgbClr val="59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4677"/>
  </p:normalViewPr>
  <p:slideViewPr>
    <p:cSldViewPr snapToGrid="0">
      <p:cViewPr>
        <p:scale>
          <a:sx n="125" d="100"/>
          <a:sy n="125" d="100"/>
        </p:scale>
        <p:origin x="12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CDFA9-8A52-9942-A84B-C4B94FDA9732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6523B-536A-6446-959D-5ED2D704FF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38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6523B-536A-6446-959D-5ED2D704FF2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48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gradFill flip="none" rotWithShape="1"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595" y="0"/>
            <a:ext cx="6539405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75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5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1246903"/>
            <a:ext cx="7734300" cy="493005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Пятиугольник 8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02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3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31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gradFill flip="none" rotWithShape="1">
          <a:gsLst>
            <a:gs pos="1000">
              <a:schemeClr val="bg1">
                <a:lumMod val="95000"/>
              </a:schemeClr>
            </a:gs>
            <a:gs pos="26000">
              <a:schemeClr val="bg1">
                <a:lumMod val="65000"/>
              </a:schemeClr>
            </a:gs>
            <a:gs pos="9000">
              <a:schemeClr val="bg1">
                <a:lumMod val="85000"/>
              </a:schemeClr>
            </a:gs>
            <a:gs pos="94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903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7885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ятиугольник 11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36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Пятиугольник 7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08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ятиугольник 6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05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ятиугольник 13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671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ятиугольник 9"/>
          <p:cNvSpPr/>
          <p:nvPr userDrawn="1"/>
        </p:nvSpPr>
        <p:spPr>
          <a:xfrm>
            <a:off x="-1" y="484908"/>
            <a:ext cx="9569303" cy="578347"/>
          </a:xfrm>
          <a:prstGeom prst="homePlate">
            <a:avLst/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anose="02040602050305030304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</p:spPr>
        <p:txBody>
          <a:bodyPr anchor="b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61417" y="1246902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52413" y="244713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530AB-7E7F-42A0-9819-35D12B816B3C}" type="datetimeFigureOut">
              <a:rPr lang="ru-RU" smtClean="0"/>
              <a:t>15.01.2025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912B7-E224-4081-8122-29E446CEC7A3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bg2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01" y="1847850"/>
            <a:ext cx="4777399" cy="501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96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chemeClr val="bg1">
                <a:lumMod val="95000"/>
              </a:schemeClr>
            </a:gs>
            <a:gs pos="86000">
              <a:schemeClr val="bg1">
                <a:lumMod val="85000"/>
              </a:schemeClr>
            </a:gs>
            <a:gs pos="29000">
              <a:schemeClr val="bg1">
                <a:lumMod val="95000"/>
              </a:schemeClr>
            </a:gs>
            <a:gs pos="98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30AB-7E7F-42A0-9819-35D12B816B3C}" type="datetimeFigureOut">
              <a:rPr lang="ru-RU" smtClean="0"/>
              <a:t>15.01.2025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ook Antiqua" panose="02040602050305030304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912B7-E224-4081-8122-29E446CEC7A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88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ook Antiqua" panose="020406020503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Wingdings" panose="05000000000000000000" pitchFamily="2" charset="2"/>
        <a:buChar char="ü"/>
        <a:defRPr sz="2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4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20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ü"/>
        <a:defRPr sz="1800" kern="1200">
          <a:solidFill>
            <a:srgbClr val="595959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813581" y="166254"/>
            <a:ext cx="3531375" cy="11970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39645" y="452325"/>
            <a:ext cx="64576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образовательное бюджетное 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высшего образования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«Финансовый университет при Правительстве Российской Федерации»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анализа данных и машинного обучения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766996" y="2237240"/>
            <a:ext cx="10515600" cy="10319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работе</a:t>
            </a:r>
          </a:p>
          <a:p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«Проектирование информационных систем» на тему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813581" y="3064634"/>
            <a:ext cx="10515600" cy="1380822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«Информационная система библиотечного фонда города»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947220" y="5376794"/>
            <a:ext cx="9493017" cy="889684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Берникова В.С.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 ДПИ22-1с 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Загородних Н.А.  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300784" y="6355034"/>
            <a:ext cx="14480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113" y="3064634"/>
            <a:ext cx="3496887" cy="379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3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FB7F515E-46D3-6488-6E90-F6BA126A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8406" y="3116262"/>
            <a:ext cx="7215188" cy="6254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18181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Общая модель системы</a:t>
            </a:r>
            <a:endParaRPr lang="ru-RU" dirty="0"/>
          </a:p>
        </p:txBody>
      </p:sp>
      <p:pic>
        <p:nvPicPr>
          <p:cNvPr id="7" name="Объект 6" descr="Изображение выглядит как текст, снимок экрана, число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5FAF6F9-5F59-AF7E-88C2-44A37DA25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36" y="1354489"/>
            <a:ext cx="8152327" cy="535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3B76C3A-7498-CFD5-1212-6CE6205A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процессы и их взаимосвязи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73070AF-72FF-41C5-A17D-CD9D6A99CD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297" y="1074089"/>
            <a:ext cx="7851405" cy="5783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531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18BAD5-9BA3-7902-58B0-5D5945FA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 процессов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EBAC8FB-F3CB-02CF-7035-D0E408592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2835"/>
            <a:ext cx="10515600" cy="4056917"/>
          </a:xfrm>
        </p:spPr>
      </p:pic>
    </p:spTree>
    <p:extLst>
      <p:ext uri="{BB962C8B-B14F-4D97-AF65-F5344CB8AC3E}">
        <p14:creationId xmlns:p14="http://schemas.microsoft.com/office/powerpoint/2010/main" val="325100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C604FFD-07B1-37A5-9CD8-7BF6E9B4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потоков данных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DA87070A-C90C-D723-1203-272503B82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7296" y="1448222"/>
            <a:ext cx="7657407" cy="5145454"/>
          </a:xfrm>
        </p:spPr>
      </p:pic>
    </p:spTree>
    <p:extLst>
      <p:ext uri="{BB962C8B-B14F-4D97-AF65-F5344CB8AC3E}">
        <p14:creationId xmlns:p14="http://schemas.microsoft.com/office/powerpoint/2010/main" val="358951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DDA6968-96B3-9CD1-DC51-2D5318A5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прецедентов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A6EFEA2-DEC5-2FCF-E505-8FF1C434F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016" y="1353758"/>
            <a:ext cx="7057968" cy="520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23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E6C982E-BE4D-5604-927D-E99D99D3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реляционной базы данных</a:t>
            </a:r>
            <a:endParaRPr lang="ru-RU" dirty="0"/>
          </a:p>
        </p:txBody>
      </p:sp>
      <p:pic>
        <p:nvPicPr>
          <p:cNvPr id="34" name="Объект 33">
            <a:extLst>
              <a:ext uri="{FF2B5EF4-FFF2-40B4-BE49-F238E27FC236}">
                <a16:creationId xmlns:a16="http://schemas.microsoft.com/office/drawing/2014/main" id="{993717FB-13FC-DA9A-7EC1-CAAB3BE04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375" y="1111249"/>
            <a:ext cx="8775250" cy="5563395"/>
          </a:xfrm>
        </p:spPr>
      </p:pic>
    </p:spTree>
    <p:extLst>
      <p:ext uri="{BB962C8B-B14F-4D97-AF65-F5344CB8AC3E}">
        <p14:creationId xmlns:p14="http://schemas.microsoft.com/office/powerpoint/2010/main" val="1327221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7BF650-35F6-DE9D-B390-5E9B92722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1093" y="1166070"/>
            <a:ext cx="3529814" cy="5465426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F8E5CC8-5D53-3320-9957-2677057F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активности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977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CDC8C2C-D9F4-5BE7-D371-B367A48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Диаграмма последовательности</a:t>
            </a: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CBA4C28-F0DA-0FE4-8D56-C20FD4330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333" y="1286416"/>
            <a:ext cx="7701334" cy="5235254"/>
          </a:xfrm>
        </p:spPr>
      </p:pic>
    </p:spTree>
    <p:extLst>
      <p:ext uri="{BB962C8B-B14F-4D97-AF65-F5344CB8AC3E}">
        <p14:creationId xmlns:p14="http://schemas.microsoft.com/office/powerpoint/2010/main" val="8780239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ysClr val="windowText" lastClr="000000"/>
      </a:dk1>
      <a:lt1>
        <a:sysClr val="window" lastClr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Финансовый Университет" id="{B61C6C59-7E8E-44EC-9D0A-175FD0FD7AA0}" vid="{4B9A828B-7C95-4D9C-8B7B-426AD85F479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Shablon_Finuniver</Template>
  <TotalTime>3579</TotalTime>
  <Words>87</Words>
  <Application>Microsoft Office PowerPoint</Application>
  <PresentationFormat>Широкоэкранный</PresentationFormat>
  <Paragraphs>21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Book Antiqua</vt:lpstr>
      <vt:lpstr>Calibri</vt:lpstr>
      <vt:lpstr>Times New Roman</vt:lpstr>
      <vt:lpstr>Wingdings</vt:lpstr>
      <vt:lpstr>Тема Office</vt:lpstr>
      <vt:lpstr>Презентация PowerPoint</vt:lpstr>
      <vt:lpstr>Общая модель системы</vt:lpstr>
      <vt:lpstr>Основные процессы и их взаимосвязи</vt:lpstr>
      <vt:lpstr>Диаграмма последовательности процессов</vt:lpstr>
      <vt:lpstr>Диаграмма потоков данных</vt:lpstr>
      <vt:lpstr>Диаграмма прецедентов</vt:lpstr>
      <vt:lpstr>Диаграмма реляционной базы данных</vt:lpstr>
      <vt:lpstr>Диаграмма активности</vt:lpstr>
      <vt:lpstr>Диаграмма последовательности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курсовой</dc:title>
  <dc:creator>Жилина Алена Алексеевна</dc:creator>
  <cp:lastModifiedBy>Берникова Валерия Сергеевна</cp:lastModifiedBy>
  <cp:revision>121</cp:revision>
  <dcterms:created xsi:type="dcterms:W3CDTF">2019-05-16T06:35:23Z</dcterms:created>
  <dcterms:modified xsi:type="dcterms:W3CDTF">2025-01-16T05:29:51Z</dcterms:modified>
</cp:coreProperties>
</file>