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540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3343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45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14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405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829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6791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3541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03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31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215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493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0883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04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2593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4752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2874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3798D9-7A60-446E-8672-B365B0E3F495}" type="datetimeFigureOut">
              <a:rPr lang="en-KE" smtClean="0"/>
              <a:t>04/08/2021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1B74D7-F539-4CF0-A207-3678FC2459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288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57DB-1A45-494D-B021-298875CE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324" y="414610"/>
            <a:ext cx="12332677" cy="261619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AUTOMATED FOOD DISPENSER</a:t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FOR PETS</a:t>
            </a:r>
            <a:endParaRPr lang="en-KE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DFAFD-A10C-48F2-8D62-DC88A8DBE6F3}"/>
              </a:ext>
            </a:extLst>
          </p:cNvPr>
          <p:cNvSpPr txBox="1"/>
          <p:nvPr/>
        </p:nvSpPr>
        <p:spPr>
          <a:xfrm>
            <a:off x="3595125" y="3297116"/>
            <a:ext cx="62110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Presented by</a:t>
            </a:r>
          </a:p>
          <a:p>
            <a:pPr algn="ctr"/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MUKONESI BERNICE MULINDI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ENE211-0235/2016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KE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BB143-488D-44D8-B6F1-001BFBFF2F98}"/>
              </a:ext>
            </a:extLst>
          </p:cNvPr>
          <p:cNvSpPr txBox="1"/>
          <p:nvPr/>
        </p:nvSpPr>
        <p:spPr>
          <a:xfrm>
            <a:off x="3484876" y="5330816"/>
            <a:ext cx="6431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</a:rPr>
              <a:t>SUPERVISOR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</a:rPr>
              <a:t>MR KIVUVA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290808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E42-0B6D-4A3D-B6D9-C7A5E41B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132" y="0"/>
            <a:ext cx="4863735" cy="81768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EXPECTED RESULTS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FDAA-C82A-41FE-94B3-B5A2D17B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88" y="987668"/>
            <a:ext cx="9796220" cy="5079024"/>
          </a:xfrm>
        </p:spPr>
        <p:txBody>
          <a:bodyPr>
            <a:normAutofit fontScale="77500" lnSpcReduction="20000"/>
          </a:bodyPr>
          <a:lstStyle/>
          <a:p>
            <a:r>
              <a:rPr lang="en-US" sz="5200" dirty="0"/>
              <a:t>The device is expected to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the pet’s proximity</a:t>
            </a:r>
            <a:endParaRPr lang="en-K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Automatically open/close a feeder door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pertinent information</a:t>
            </a:r>
            <a:endParaRPr lang="en-K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 the weight of food on the feeder plate as feedback</a:t>
            </a:r>
            <a:endParaRPr lang="en-K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 information to a database</a:t>
            </a:r>
            <a:endParaRPr lang="en-KE" sz="5700" dirty="0"/>
          </a:p>
        </p:txBody>
      </p:sp>
    </p:spTree>
    <p:extLst>
      <p:ext uri="{BB962C8B-B14F-4D97-AF65-F5344CB8AC3E}">
        <p14:creationId xmlns:p14="http://schemas.microsoft.com/office/powerpoint/2010/main" val="220685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7BF5-E816-42C9-8CC1-F0838584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417" y="193432"/>
            <a:ext cx="2771166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BUDGET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1DC56-891C-4014-978B-375D037E3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02288"/>
              </p:ext>
            </p:extLst>
          </p:nvPr>
        </p:nvGraphicFramePr>
        <p:xfrm>
          <a:off x="1820007" y="958361"/>
          <a:ext cx="9372600" cy="5284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839">
                  <a:extLst>
                    <a:ext uri="{9D8B030D-6E8A-4147-A177-3AD203B41FA5}">
                      <a16:colId xmlns:a16="http://schemas.microsoft.com/office/drawing/2014/main" val="966241500"/>
                    </a:ext>
                  </a:extLst>
                </a:gridCol>
                <a:gridCol w="4895012">
                  <a:extLst>
                    <a:ext uri="{9D8B030D-6E8A-4147-A177-3AD203B41FA5}">
                      <a16:colId xmlns:a16="http://schemas.microsoft.com/office/drawing/2014/main" val="210266040"/>
                    </a:ext>
                  </a:extLst>
                </a:gridCol>
                <a:gridCol w="1348257">
                  <a:extLst>
                    <a:ext uri="{9D8B030D-6E8A-4147-A177-3AD203B41FA5}">
                      <a16:colId xmlns:a16="http://schemas.microsoft.com/office/drawing/2014/main" val="1073545799"/>
                    </a:ext>
                  </a:extLst>
                </a:gridCol>
                <a:gridCol w="900046">
                  <a:extLst>
                    <a:ext uri="{9D8B030D-6E8A-4147-A177-3AD203B41FA5}">
                      <a16:colId xmlns:a16="http://schemas.microsoft.com/office/drawing/2014/main" val="2707538977"/>
                    </a:ext>
                  </a:extLst>
                </a:gridCol>
                <a:gridCol w="1346446">
                  <a:extLst>
                    <a:ext uri="{9D8B030D-6E8A-4147-A177-3AD203B41FA5}">
                      <a16:colId xmlns:a16="http://schemas.microsoft.com/office/drawing/2014/main" val="2949069337"/>
                    </a:ext>
                  </a:extLst>
                </a:gridCol>
              </a:tblGrid>
              <a:tr h="475509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800">
                          <a:effectLst/>
                        </a:rPr>
                        <a:t>Item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K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800">
                          <a:effectLst/>
                        </a:rPr>
                        <a:t>Quantity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800">
                          <a:effectLst/>
                        </a:rPr>
                        <a:t>Rate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800" dirty="0">
                          <a:effectLst/>
                        </a:rPr>
                        <a:t>Amount</a:t>
                      </a:r>
                      <a:endParaRPr lang="en-K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591486130"/>
                  </a:ext>
                </a:extLst>
              </a:tr>
              <a:tr h="488904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Wi-Fi Module ESP8266-01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2000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2242974509"/>
                  </a:ext>
                </a:extLst>
              </a:tr>
              <a:tr h="475509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LCD screen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1000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4132174430"/>
                  </a:ext>
                </a:extLst>
              </a:tr>
              <a:tr h="475509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Servo Motor SG90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1100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1100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582803402"/>
                  </a:ext>
                </a:extLst>
              </a:tr>
              <a:tr h="488904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Ultrasonic Sensor HC-SR04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1200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1200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2107362584"/>
                  </a:ext>
                </a:extLst>
              </a:tr>
              <a:tr h="475509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Load Cell/Load Cell Amplifier HX711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900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900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436284624"/>
                  </a:ext>
                </a:extLst>
              </a:tr>
              <a:tr h="475509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Arduino UNO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4500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4500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3607813320"/>
                  </a:ext>
                </a:extLst>
              </a:tr>
              <a:tr h="475509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RTC DS3231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1500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1500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3661619061"/>
                  </a:ext>
                </a:extLst>
              </a:tr>
              <a:tr h="488904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Push Button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400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1142517936"/>
                  </a:ext>
                </a:extLst>
              </a:tr>
              <a:tr h="488904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LED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532006578"/>
                  </a:ext>
                </a:extLst>
              </a:tr>
              <a:tr h="475509">
                <a:tc gridSpan="4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K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720"/>
                        </a:spcAft>
                      </a:pPr>
                      <a:r>
                        <a:rPr lang="en-US" sz="2400" b="1" dirty="0">
                          <a:effectLst/>
                        </a:rPr>
                        <a:t>12700</a:t>
                      </a:r>
                      <a:endParaRPr lang="en-KE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2" marR="61092" marT="0" marB="0"/>
                </a:tc>
                <a:extLst>
                  <a:ext uri="{0D108BD9-81ED-4DB2-BD59-A6C34878D82A}">
                    <a16:rowId xmlns:a16="http://schemas.microsoft.com/office/drawing/2014/main" val="160824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1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0526-D311-410D-A08B-701A50B6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44" y="140677"/>
            <a:ext cx="3061312" cy="6066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TIME PLAN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FB869B-138C-4BC9-8F2D-E1C94AECA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792372"/>
              </p:ext>
            </p:extLst>
          </p:nvPr>
        </p:nvGraphicFramePr>
        <p:xfrm>
          <a:off x="1925515" y="1019906"/>
          <a:ext cx="9082454" cy="5108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9413">
                  <a:extLst>
                    <a:ext uri="{9D8B030D-6E8A-4147-A177-3AD203B41FA5}">
                      <a16:colId xmlns:a16="http://schemas.microsoft.com/office/drawing/2014/main" val="3120556334"/>
                    </a:ext>
                  </a:extLst>
                </a:gridCol>
                <a:gridCol w="1134706">
                  <a:extLst>
                    <a:ext uri="{9D8B030D-6E8A-4147-A177-3AD203B41FA5}">
                      <a16:colId xmlns:a16="http://schemas.microsoft.com/office/drawing/2014/main" val="4209619778"/>
                    </a:ext>
                  </a:extLst>
                </a:gridCol>
                <a:gridCol w="909046">
                  <a:extLst>
                    <a:ext uri="{9D8B030D-6E8A-4147-A177-3AD203B41FA5}">
                      <a16:colId xmlns:a16="http://schemas.microsoft.com/office/drawing/2014/main" val="1962809961"/>
                    </a:ext>
                  </a:extLst>
                </a:gridCol>
                <a:gridCol w="836227">
                  <a:extLst>
                    <a:ext uri="{9D8B030D-6E8A-4147-A177-3AD203B41FA5}">
                      <a16:colId xmlns:a16="http://schemas.microsoft.com/office/drawing/2014/main" val="4046659327"/>
                    </a:ext>
                  </a:extLst>
                </a:gridCol>
                <a:gridCol w="973863">
                  <a:extLst>
                    <a:ext uri="{9D8B030D-6E8A-4147-A177-3AD203B41FA5}">
                      <a16:colId xmlns:a16="http://schemas.microsoft.com/office/drawing/2014/main" val="2169165059"/>
                    </a:ext>
                  </a:extLst>
                </a:gridCol>
                <a:gridCol w="1023477">
                  <a:extLst>
                    <a:ext uri="{9D8B030D-6E8A-4147-A177-3AD203B41FA5}">
                      <a16:colId xmlns:a16="http://schemas.microsoft.com/office/drawing/2014/main" val="3187711593"/>
                    </a:ext>
                  </a:extLst>
                </a:gridCol>
                <a:gridCol w="953857">
                  <a:extLst>
                    <a:ext uri="{9D8B030D-6E8A-4147-A177-3AD203B41FA5}">
                      <a16:colId xmlns:a16="http://schemas.microsoft.com/office/drawing/2014/main" val="315305292"/>
                    </a:ext>
                  </a:extLst>
                </a:gridCol>
                <a:gridCol w="981865">
                  <a:extLst>
                    <a:ext uri="{9D8B030D-6E8A-4147-A177-3AD203B41FA5}">
                      <a16:colId xmlns:a16="http://schemas.microsoft.com/office/drawing/2014/main" val="3937001259"/>
                    </a:ext>
                  </a:extLst>
                </a:gridCol>
              </a:tblGrid>
              <a:tr h="2539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ACTIVITIES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JUNE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JULY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AUG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SEPT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OCT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NOV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DEC</a:t>
                      </a:r>
                      <a:endParaRPr lang="en-K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extLst>
                  <a:ext uri="{0D108BD9-81ED-4DB2-BD59-A6C34878D82A}">
                    <a16:rowId xmlns:a16="http://schemas.microsoft.com/office/drawing/2014/main" val="152789817"/>
                  </a:ext>
                </a:extLst>
              </a:tr>
              <a:tr h="620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Documentation</a:t>
                      </a:r>
                      <a:endParaRPr lang="en-KE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40446"/>
                  </a:ext>
                </a:extLst>
              </a:tr>
              <a:tr h="620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Proposal Writing</a:t>
                      </a:r>
                      <a:endParaRPr lang="en-KE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extLst>
                  <a:ext uri="{0D108BD9-81ED-4DB2-BD59-A6C34878D82A}">
                    <a16:rowId xmlns:a16="http://schemas.microsoft.com/office/drawing/2014/main" val="948764394"/>
                  </a:ext>
                </a:extLst>
              </a:tr>
              <a:tr h="620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Literature Review</a:t>
                      </a:r>
                      <a:endParaRPr lang="en-KE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extLst>
                  <a:ext uri="{0D108BD9-81ED-4DB2-BD59-A6C34878D82A}">
                    <a16:rowId xmlns:a16="http://schemas.microsoft.com/office/drawing/2014/main" val="2946610805"/>
                  </a:ext>
                </a:extLst>
              </a:tr>
              <a:tr h="620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Proposal Presentation</a:t>
                      </a:r>
                      <a:endParaRPr lang="en-KE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extLst>
                  <a:ext uri="{0D108BD9-81ED-4DB2-BD59-A6C34878D82A}">
                    <a16:rowId xmlns:a16="http://schemas.microsoft.com/office/drawing/2014/main" val="2543833380"/>
                  </a:ext>
                </a:extLst>
              </a:tr>
              <a:tr h="620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Design and Coding</a:t>
                      </a:r>
                      <a:endParaRPr lang="en-KE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extLst>
                  <a:ext uri="{0D108BD9-81ED-4DB2-BD59-A6C34878D82A}">
                    <a16:rowId xmlns:a16="http://schemas.microsoft.com/office/drawing/2014/main" val="1522286445"/>
                  </a:ext>
                </a:extLst>
              </a:tr>
              <a:tr h="5086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Hardware configuration, testing and adjustment</a:t>
                      </a:r>
                      <a:endParaRPr lang="en-K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extLst>
                  <a:ext uri="{0D108BD9-81ED-4DB2-BD59-A6C34878D82A}">
                    <a16:rowId xmlns:a16="http://schemas.microsoft.com/office/drawing/2014/main" val="1142061132"/>
                  </a:ext>
                </a:extLst>
              </a:tr>
              <a:tr h="620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Final report writing</a:t>
                      </a:r>
                      <a:endParaRPr lang="en-KE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88413"/>
                  </a:ext>
                </a:extLst>
              </a:tr>
              <a:tr h="6208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Final presentation</a:t>
                      </a:r>
                      <a:endParaRPr lang="en-KE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42" marR="53642" marT="0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8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5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714A-8735-422C-8FBB-A5ECCE82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095625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b="1" dirty="0"/>
              <a:t>THANK YOU</a:t>
            </a:r>
            <a:endParaRPr lang="en-KE" sz="9600" b="1" dirty="0"/>
          </a:p>
        </p:txBody>
      </p:sp>
    </p:spTree>
    <p:extLst>
      <p:ext uri="{BB962C8B-B14F-4D97-AF65-F5344CB8AC3E}">
        <p14:creationId xmlns:p14="http://schemas.microsoft.com/office/powerpoint/2010/main" val="502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E320-3D5D-4C6D-972D-0E3EB34E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967" y="131886"/>
            <a:ext cx="5400065" cy="58908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KE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61E96-2D11-43F0-BC8D-C0785EC3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764" y="720970"/>
            <a:ext cx="10018713" cy="4029808"/>
          </a:xfrm>
        </p:spPr>
        <p:txBody>
          <a:bodyPr>
            <a:normAutofit/>
          </a:bodyPr>
          <a:lstStyle/>
          <a:p>
            <a:r>
              <a:rPr lang="en-US" sz="4000" dirty="0"/>
              <a:t>Get a pet ?</a:t>
            </a:r>
          </a:p>
          <a:p>
            <a:r>
              <a:rPr lang="en-US" sz="4000" dirty="0"/>
              <a:t>Pet definition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200" dirty="0"/>
              <a:t>Companionship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200" dirty="0"/>
              <a:t>Entertainment </a:t>
            </a:r>
          </a:p>
          <a:p>
            <a:r>
              <a:rPr lang="en-US" sz="4000" dirty="0"/>
              <a:t>Why bother?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C65AE4-F26D-49EE-B7F8-32C433FAD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0" b="45897"/>
          <a:stretch/>
        </p:blipFill>
        <p:spPr>
          <a:xfrm>
            <a:off x="6383214" y="2997563"/>
            <a:ext cx="5808785" cy="3269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0FA217-B10B-4320-8ED6-A1635A5BF125}"/>
              </a:ext>
            </a:extLst>
          </p:cNvPr>
          <p:cNvSpPr txBox="1"/>
          <p:nvPr/>
        </p:nvSpPr>
        <p:spPr>
          <a:xfrm>
            <a:off x="3253154" y="6158914"/>
            <a:ext cx="982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https://news.cgtn.com/news/2020-01-22/Graphics-China-s-booming-pet-economy-NsebhtYvNm/index.html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583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9D89-00CA-4D7D-A513-A71A33CC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855" y="70340"/>
            <a:ext cx="5602289" cy="63304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K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932F-69E6-47A3-BFF0-0E2C9245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9" y="1050677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sz="4700" dirty="0"/>
              <a:t>Benefits of pet keeping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/>
              <a:t>Companionship/Entertainment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/>
              <a:t>Reduced stress/anxiety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600" dirty="0"/>
              <a:t>Parental skills</a:t>
            </a:r>
            <a:endParaRPr lang="en-US" sz="4000" dirty="0"/>
          </a:p>
          <a:p>
            <a:r>
              <a:rPr lang="en-US" sz="4700" dirty="0"/>
              <a:t>But wait… is it enough?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0AE951-6B14-4E94-BC8A-0864C3DCB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71404"/>
              </p:ext>
            </p:extLst>
          </p:nvPr>
        </p:nvGraphicFramePr>
        <p:xfrm>
          <a:off x="2637690" y="4346330"/>
          <a:ext cx="9267096" cy="183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774">
                  <a:extLst>
                    <a:ext uri="{9D8B030D-6E8A-4147-A177-3AD203B41FA5}">
                      <a16:colId xmlns:a16="http://schemas.microsoft.com/office/drawing/2014/main" val="2300409303"/>
                    </a:ext>
                  </a:extLst>
                </a:gridCol>
                <a:gridCol w="2316774">
                  <a:extLst>
                    <a:ext uri="{9D8B030D-6E8A-4147-A177-3AD203B41FA5}">
                      <a16:colId xmlns:a16="http://schemas.microsoft.com/office/drawing/2014/main" val="3954208994"/>
                    </a:ext>
                  </a:extLst>
                </a:gridCol>
                <a:gridCol w="2316774">
                  <a:extLst>
                    <a:ext uri="{9D8B030D-6E8A-4147-A177-3AD203B41FA5}">
                      <a16:colId xmlns:a16="http://schemas.microsoft.com/office/drawing/2014/main" val="119246691"/>
                    </a:ext>
                  </a:extLst>
                </a:gridCol>
                <a:gridCol w="2316774">
                  <a:extLst>
                    <a:ext uri="{9D8B030D-6E8A-4147-A177-3AD203B41FA5}">
                      <a16:colId xmlns:a16="http://schemas.microsoft.com/office/drawing/2014/main" val="3499353578"/>
                    </a:ext>
                  </a:extLst>
                </a:gridCol>
              </a:tblGrid>
              <a:tr h="613020">
                <a:tc>
                  <a:txBody>
                    <a:bodyPr/>
                    <a:lstStyle/>
                    <a:p>
                      <a:r>
                        <a:rPr lang="en-US" sz="2000" dirty="0"/>
                        <a:t>Dog weight</a:t>
                      </a:r>
                      <a:endParaRPr lang="en-K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Daily amount</a:t>
                      </a:r>
                      <a:endParaRPr lang="en-K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 weight</a:t>
                      </a:r>
                      <a:endParaRPr lang="en-K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Daily amount</a:t>
                      </a:r>
                      <a:endParaRPr lang="en-K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4171"/>
                  </a:ext>
                </a:extLst>
              </a:tr>
              <a:tr h="613020">
                <a:tc>
                  <a:txBody>
                    <a:bodyPr/>
                    <a:lstStyle/>
                    <a:p>
                      <a:r>
                        <a:rPr lang="en-US" sz="2400" dirty="0"/>
                        <a:t>5 Kgs</a:t>
                      </a:r>
                      <a:endParaRPr lang="en-K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125 grams</a:t>
                      </a:r>
                      <a:endParaRPr lang="en-K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Kgs</a:t>
                      </a:r>
                      <a:endParaRPr lang="en-K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 grams</a:t>
                      </a:r>
                      <a:endParaRPr lang="en-K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09269"/>
                  </a:ext>
                </a:extLst>
              </a:tr>
              <a:tr h="613020">
                <a:tc>
                  <a:txBody>
                    <a:bodyPr/>
                    <a:lstStyle/>
                    <a:p>
                      <a:r>
                        <a:rPr lang="en-US" sz="2400" dirty="0"/>
                        <a:t>8 Kgs</a:t>
                      </a:r>
                      <a:endParaRPr lang="en-K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 grams</a:t>
                      </a:r>
                      <a:endParaRPr lang="en-K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 Kgs</a:t>
                      </a:r>
                      <a:endParaRPr lang="en-K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160 grams</a:t>
                      </a:r>
                      <a:endParaRPr lang="en-K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1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7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6C58-F142-43F8-B00A-3096E8B6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274" y="123092"/>
            <a:ext cx="6103451" cy="65942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K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FA27-0A58-4F62-B85C-52D532A7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452" y="914399"/>
            <a:ext cx="10018713" cy="5653454"/>
          </a:xfrm>
        </p:spPr>
        <p:txBody>
          <a:bodyPr>
            <a:noAutofit/>
          </a:bodyPr>
          <a:lstStyle/>
          <a:p>
            <a:r>
              <a:rPr lang="en-US" sz="4000" dirty="0"/>
              <a:t>Lacking proper knowledge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Giving raw foods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Overfeeding/ Underfeeding</a:t>
            </a:r>
          </a:p>
          <a:p>
            <a:r>
              <a:rPr lang="en-US" sz="4000" dirty="0"/>
              <a:t>Time factor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Busy schedules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Forgetfulness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Need for vacations</a:t>
            </a:r>
          </a:p>
          <a:p>
            <a:r>
              <a:rPr lang="en-US" sz="4000" dirty="0"/>
              <a:t>Irregular feeding patterns</a:t>
            </a:r>
          </a:p>
        </p:txBody>
      </p:sp>
    </p:spTree>
    <p:extLst>
      <p:ext uri="{BB962C8B-B14F-4D97-AF65-F5344CB8AC3E}">
        <p14:creationId xmlns:p14="http://schemas.microsoft.com/office/powerpoint/2010/main" val="16889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C21-16C1-4BDA-8D2C-DB3FDE13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663" y="158261"/>
            <a:ext cx="5162674" cy="65942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JUSTIFICATION</a:t>
            </a:r>
            <a:endParaRPr lang="en-K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188E-F1F0-4F1A-9B09-EF55E006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949" y="1110761"/>
            <a:ext cx="10018713" cy="4120662"/>
          </a:xfrm>
        </p:spPr>
        <p:txBody>
          <a:bodyPr>
            <a:normAutofit/>
          </a:bodyPr>
          <a:lstStyle/>
          <a:p>
            <a:r>
              <a:rPr lang="en-US" sz="4000" dirty="0"/>
              <a:t>Automatic Food Dispenser is the solution!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Customizable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Monitor growth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Minimize wastage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Plan effectively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Worry free vacations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7471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866D-A746-45ED-A380-AF6DDC4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748" y="131886"/>
            <a:ext cx="3984504" cy="67700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FFCB-5D11-4368-963A-56BB31B9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7608"/>
            <a:ext cx="10018713" cy="100818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design, implement and test a device that automatically releases food to pets based on user settings and sends the corresponding information to a database.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F04B-A24F-40F9-BF55-FD38E507359F}"/>
              </a:ext>
            </a:extLst>
          </p:cNvPr>
          <p:cNvSpPr txBox="1"/>
          <p:nvPr/>
        </p:nvSpPr>
        <p:spPr>
          <a:xfrm>
            <a:off x="1484309" y="837424"/>
            <a:ext cx="2489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MAIN OBJECTIVE</a:t>
            </a:r>
            <a:endParaRPr lang="en-KE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BDA6E-FB44-471E-A540-02F508E014AF}"/>
              </a:ext>
            </a:extLst>
          </p:cNvPr>
          <p:cNvSpPr txBox="1"/>
          <p:nvPr/>
        </p:nvSpPr>
        <p:spPr>
          <a:xfrm>
            <a:off x="1484309" y="2242648"/>
            <a:ext cx="330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SPECIFIC OBJECTIVES</a:t>
            </a:r>
            <a:endParaRPr lang="en-K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729A7-6A1D-4F2F-8941-D878C107D63A}"/>
              </a:ext>
            </a:extLst>
          </p:cNvPr>
          <p:cNvSpPr txBox="1"/>
          <p:nvPr/>
        </p:nvSpPr>
        <p:spPr>
          <a:xfrm>
            <a:off x="1484309" y="2817976"/>
            <a:ext cx="10605113" cy="389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and implement a proximity sensor circuit that detects distance of the pet from the device.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design and implement an automation system for opening and closing of a feeder door.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design and implement a display circuit to allow the user to customize options and view the changes made.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and implement a feedback circuit that enables the device to hold or release food by detecting presence of food on the feeder plate.</a:t>
            </a:r>
            <a:endParaRPr lang="en-K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design a database system to store information pertaining the feeding.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endParaRPr kumimoji="0" lang="en-K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89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9CF9-7A2B-4C3D-AB0D-08B33DDC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098" y="114301"/>
            <a:ext cx="5241804" cy="62425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LITERATURE REVIEW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A9D7F2-9E88-4E79-9061-55CC4C5A03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79" y="3429000"/>
            <a:ext cx="2274842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B83E6-A934-468A-85E4-2C5BDCDDCCFC}"/>
              </a:ext>
            </a:extLst>
          </p:cNvPr>
          <p:cNvSpPr txBox="1"/>
          <p:nvPr/>
        </p:nvSpPr>
        <p:spPr>
          <a:xfrm>
            <a:off x="1433147" y="870411"/>
            <a:ext cx="102078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Different working principles governing the previous designs</a:t>
            </a:r>
          </a:p>
          <a:p>
            <a:pPr marL="742950" lvl="1" indent="-28575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</a:p>
          <a:p>
            <a:pPr marL="1200150" lvl="2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Radio Frequency Identification </a:t>
            </a:r>
          </a:p>
          <a:p>
            <a:pPr marL="742950" lvl="1" indent="-28575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Food dispensing mechanism</a:t>
            </a:r>
          </a:p>
          <a:p>
            <a:pPr marL="1200150" lvl="2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Weight and food release mechanism</a:t>
            </a:r>
          </a:p>
          <a:p>
            <a:pPr marL="1200150" lvl="2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030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DF59-3AAF-4906-B5B7-2B929AC1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566" y="123093"/>
            <a:ext cx="4195520" cy="67700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AF9D8D-0328-40A3-A7BC-27DF97EE2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242219"/>
              </p:ext>
            </p:extLst>
          </p:nvPr>
        </p:nvGraphicFramePr>
        <p:xfrm>
          <a:off x="1394404" y="2793042"/>
          <a:ext cx="8617793" cy="1695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052">
                  <a:extLst>
                    <a:ext uri="{9D8B030D-6E8A-4147-A177-3AD203B41FA5}">
                      <a16:colId xmlns:a16="http://schemas.microsoft.com/office/drawing/2014/main" val="4056821813"/>
                    </a:ext>
                  </a:extLst>
                </a:gridCol>
                <a:gridCol w="1342976">
                  <a:extLst>
                    <a:ext uri="{9D8B030D-6E8A-4147-A177-3AD203B41FA5}">
                      <a16:colId xmlns:a16="http://schemas.microsoft.com/office/drawing/2014/main" val="1587897770"/>
                    </a:ext>
                  </a:extLst>
                </a:gridCol>
                <a:gridCol w="1218930">
                  <a:extLst>
                    <a:ext uri="{9D8B030D-6E8A-4147-A177-3AD203B41FA5}">
                      <a16:colId xmlns:a16="http://schemas.microsoft.com/office/drawing/2014/main" val="2222048282"/>
                    </a:ext>
                  </a:extLst>
                </a:gridCol>
                <a:gridCol w="1346423">
                  <a:extLst>
                    <a:ext uri="{9D8B030D-6E8A-4147-A177-3AD203B41FA5}">
                      <a16:colId xmlns:a16="http://schemas.microsoft.com/office/drawing/2014/main" val="46550370"/>
                    </a:ext>
                  </a:extLst>
                </a:gridCol>
                <a:gridCol w="1220653">
                  <a:extLst>
                    <a:ext uri="{9D8B030D-6E8A-4147-A177-3AD203B41FA5}">
                      <a16:colId xmlns:a16="http://schemas.microsoft.com/office/drawing/2014/main" val="1182100635"/>
                    </a:ext>
                  </a:extLst>
                </a:gridCol>
                <a:gridCol w="1168106">
                  <a:extLst>
                    <a:ext uri="{9D8B030D-6E8A-4147-A177-3AD203B41FA5}">
                      <a16:colId xmlns:a16="http://schemas.microsoft.com/office/drawing/2014/main" val="3280387347"/>
                    </a:ext>
                  </a:extLst>
                </a:gridCol>
                <a:gridCol w="1220653">
                  <a:extLst>
                    <a:ext uri="{9D8B030D-6E8A-4147-A177-3AD203B41FA5}">
                      <a16:colId xmlns:a16="http://schemas.microsoft.com/office/drawing/2014/main" val="3268754155"/>
                    </a:ext>
                  </a:extLst>
                </a:gridCol>
              </a:tblGrid>
              <a:tr h="6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Familiarity and Simplicity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Platform Development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Peripheral features</a:t>
                      </a:r>
                      <a:endParaRPr lang="en-K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Power consumption</a:t>
                      </a:r>
                      <a:endParaRPr lang="en-K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Total</a:t>
                      </a:r>
                      <a:endParaRPr lang="en-K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256953"/>
                  </a:ext>
                </a:extLst>
              </a:tr>
              <a:tr h="44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Raspberry Pi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 (Ksh 9000)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K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 (2W)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6</a:t>
                      </a:r>
                      <a:endParaRPr lang="en-K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902123"/>
                  </a:ext>
                </a:extLst>
              </a:tr>
              <a:tr h="44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Arduino UNO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(Ksh 5000)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(250mW)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9</a:t>
                      </a:r>
                      <a:endParaRPr lang="en-K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6947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6E6256-9273-4253-887D-7FA4C98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07125"/>
              </p:ext>
            </p:extLst>
          </p:nvPr>
        </p:nvGraphicFramePr>
        <p:xfrm>
          <a:off x="3010035" y="4720101"/>
          <a:ext cx="8617793" cy="1887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929">
                  <a:extLst>
                    <a:ext uri="{9D8B030D-6E8A-4147-A177-3AD203B41FA5}">
                      <a16:colId xmlns:a16="http://schemas.microsoft.com/office/drawing/2014/main" val="1687178375"/>
                    </a:ext>
                  </a:extLst>
                </a:gridCol>
                <a:gridCol w="1461704">
                  <a:extLst>
                    <a:ext uri="{9D8B030D-6E8A-4147-A177-3AD203B41FA5}">
                      <a16:colId xmlns:a16="http://schemas.microsoft.com/office/drawing/2014/main" val="1831580136"/>
                    </a:ext>
                  </a:extLst>
                </a:gridCol>
                <a:gridCol w="2443432">
                  <a:extLst>
                    <a:ext uri="{9D8B030D-6E8A-4147-A177-3AD203B41FA5}">
                      <a16:colId xmlns:a16="http://schemas.microsoft.com/office/drawing/2014/main" val="1512066695"/>
                    </a:ext>
                  </a:extLst>
                </a:gridCol>
                <a:gridCol w="1928978">
                  <a:extLst>
                    <a:ext uri="{9D8B030D-6E8A-4147-A177-3AD203B41FA5}">
                      <a16:colId xmlns:a16="http://schemas.microsoft.com/office/drawing/2014/main" val="2360227117"/>
                    </a:ext>
                  </a:extLst>
                </a:gridCol>
                <a:gridCol w="1157750">
                  <a:extLst>
                    <a:ext uri="{9D8B030D-6E8A-4147-A177-3AD203B41FA5}">
                      <a16:colId xmlns:a16="http://schemas.microsoft.com/office/drawing/2014/main" val="936758719"/>
                    </a:ext>
                  </a:extLst>
                </a:gridCol>
              </a:tblGrid>
              <a:tr h="77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K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Price</a:t>
                      </a:r>
                      <a:endParaRPr lang="en-K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Speed/Response time</a:t>
                      </a:r>
                      <a:endParaRPr lang="en-K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Power consumption</a:t>
                      </a:r>
                      <a:endParaRPr lang="en-K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Total</a:t>
                      </a:r>
                      <a:endParaRPr lang="en-KE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525707"/>
                  </a:ext>
                </a:extLst>
              </a:tr>
              <a:tr h="554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Servo motor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(Ksh 400)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(3000 RPM)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(2W)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6</a:t>
                      </a:r>
                      <a:endParaRPr lang="en-K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499466"/>
                  </a:ext>
                </a:extLst>
              </a:tr>
              <a:tr h="554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Stepper motor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(Ksh 300)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 (1200 RPM)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 (250mW)</a:t>
                      </a:r>
                      <a:endParaRPr lang="en-K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4</a:t>
                      </a:r>
                      <a:endParaRPr lang="en-K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4629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ABBC67-C582-4DE2-967B-68683B2242F9}"/>
              </a:ext>
            </a:extLst>
          </p:cNvPr>
          <p:cNvSpPr txBox="1"/>
          <p:nvPr/>
        </p:nvSpPr>
        <p:spPr>
          <a:xfrm>
            <a:off x="1788889" y="738545"/>
            <a:ext cx="350373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Parts to be used</a:t>
            </a:r>
          </a:p>
          <a:p>
            <a:pPr marL="1200150" lvl="2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WIFI module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otor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K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920D0-A3F5-4229-BDEE-56A5CD36D093}"/>
              </a:ext>
            </a:extLst>
          </p:cNvPr>
          <p:cNvSpPr txBox="1"/>
          <p:nvPr/>
        </p:nvSpPr>
        <p:spPr>
          <a:xfrm>
            <a:off x="4580792" y="1246376"/>
            <a:ext cx="38158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 controller</a:t>
            </a:r>
          </a:p>
          <a:p>
            <a:pPr marL="1200150" lvl="2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 Cell </a:t>
            </a:r>
          </a:p>
          <a:p>
            <a:pPr marL="1200150" lvl="2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Time Clock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6300A-5857-454B-A58F-7A5D25D3ED5E}"/>
              </a:ext>
            </a:extLst>
          </p:cNvPr>
          <p:cNvSpPr txBox="1"/>
          <p:nvPr/>
        </p:nvSpPr>
        <p:spPr>
          <a:xfrm>
            <a:off x="7709647" y="1292543"/>
            <a:ext cx="3918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Proximity sensor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2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9DD2-2919-467F-80B7-0F778867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51" y="96716"/>
            <a:ext cx="4221897" cy="67700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K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AB605-FD0C-4CA3-BCF8-5BCBCD7ABE02}"/>
              </a:ext>
            </a:extLst>
          </p:cNvPr>
          <p:cNvSpPr/>
          <p:nvPr/>
        </p:nvSpPr>
        <p:spPr>
          <a:xfrm>
            <a:off x="2396635" y="1315915"/>
            <a:ext cx="1837592" cy="11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Proximity sensor</a:t>
            </a:r>
            <a:endParaRPr lang="en-K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8834D-7342-4516-8CA1-CC508FDF147B}"/>
              </a:ext>
            </a:extLst>
          </p:cNvPr>
          <p:cNvSpPr/>
          <p:nvPr/>
        </p:nvSpPr>
        <p:spPr>
          <a:xfrm>
            <a:off x="2396635" y="3185745"/>
            <a:ext cx="1837592" cy="11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 cell</a:t>
            </a:r>
            <a:endParaRPr lang="en-KE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00271-9A04-43F6-B460-479363FCFCB4}"/>
              </a:ext>
            </a:extLst>
          </p:cNvPr>
          <p:cNvSpPr/>
          <p:nvPr/>
        </p:nvSpPr>
        <p:spPr>
          <a:xfrm>
            <a:off x="2483828" y="5131772"/>
            <a:ext cx="1837592" cy="11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settings</a:t>
            </a:r>
            <a:endParaRPr lang="en-KE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C5F2C7-A0B3-4F37-8D81-97A464D9D93D}"/>
              </a:ext>
            </a:extLst>
          </p:cNvPr>
          <p:cNvSpPr/>
          <p:nvPr/>
        </p:nvSpPr>
        <p:spPr>
          <a:xfrm>
            <a:off x="5505080" y="2839915"/>
            <a:ext cx="2491888" cy="18698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Microcontroller</a:t>
            </a:r>
            <a:endParaRPr lang="en-KE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1DE9E-23D9-4756-8A84-AE1B65B4617A}"/>
              </a:ext>
            </a:extLst>
          </p:cNvPr>
          <p:cNvSpPr/>
          <p:nvPr/>
        </p:nvSpPr>
        <p:spPr>
          <a:xfrm>
            <a:off x="9267822" y="5131772"/>
            <a:ext cx="1837592" cy="11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Display</a:t>
            </a:r>
            <a:endParaRPr lang="en-KE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FD41A-E68E-43A3-9F22-ABE881B9AEDA}"/>
              </a:ext>
            </a:extLst>
          </p:cNvPr>
          <p:cNvSpPr/>
          <p:nvPr/>
        </p:nvSpPr>
        <p:spPr>
          <a:xfrm>
            <a:off x="9267822" y="3185745"/>
            <a:ext cx="1837592" cy="11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WIFI module</a:t>
            </a:r>
            <a:endParaRPr lang="en-KE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6BB2F4-BDCA-4CF7-A36D-AE7AC7508976}"/>
              </a:ext>
            </a:extLst>
          </p:cNvPr>
          <p:cNvSpPr/>
          <p:nvPr/>
        </p:nvSpPr>
        <p:spPr>
          <a:xfrm>
            <a:off x="9267822" y="1315915"/>
            <a:ext cx="1837592" cy="11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Motor</a:t>
            </a:r>
            <a:endParaRPr lang="en-KE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CF0172-61C0-4E2B-85E8-A159CD2FED8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234227" y="3774830"/>
            <a:ext cx="1270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A0B6DA-E339-4883-A506-BC875F4B121D}"/>
              </a:ext>
            </a:extLst>
          </p:cNvPr>
          <p:cNvCxnSpPr>
            <a:stCxn id="5" idx="3"/>
          </p:cNvCxnSpPr>
          <p:nvPr/>
        </p:nvCxnSpPr>
        <p:spPr>
          <a:xfrm>
            <a:off x="4234227" y="1905000"/>
            <a:ext cx="6367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880980-F365-493A-879F-DCB70132220F}"/>
              </a:ext>
            </a:extLst>
          </p:cNvPr>
          <p:cNvCxnSpPr/>
          <p:nvPr/>
        </p:nvCxnSpPr>
        <p:spPr>
          <a:xfrm>
            <a:off x="4869653" y="1905000"/>
            <a:ext cx="0" cy="152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4A44E7-7A2F-478B-8342-520DE8B43822}"/>
              </a:ext>
            </a:extLst>
          </p:cNvPr>
          <p:cNvCxnSpPr/>
          <p:nvPr/>
        </p:nvCxnSpPr>
        <p:spPr>
          <a:xfrm>
            <a:off x="4869653" y="3429000"/>
            <a:ext cx="635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EC59BE-C8FF-46E3-8639-F4759CC91677}"/>
              </a:ext>
            </a:extLst>
          </p:cNvPr>
          <p:cNvCxnSpPr>
            <a:stCxn id="7" idx="3"/>
          </p:cNvCxnSpPr>
          <p:nvPr/>
        </p:nvCxnSpPr>
        <p:spPr>
          <a:xfrm>
            <a:off x="4321420" y="5720857"/>
            <a:ext cx="548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7A07A4-0EF0-4312-81DA-C4C0E7F2B87F}"/>
              </a:ext>
            </a:extLst>
          </p:cNvPr>
          <p:cNvCxnSpPr>
            <a:cxnSpLocks/>
          </p:cNvCxnSpPr>
          <p:nvPr/>
        </p:nvCxnSpPr>
        <p:spPr>
          <a:xfrm flipV="1">
            <a:off x="4869653" y="4223238"/>
            <a:ext cx="17489" cy="1497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65E9EA-4DC6-4D2B-AD1D-51BBAB144A31}"/>
              </a:ext>
            </a:extLst>
          </p:cNvPr>
          <p:cNvCxnSpPr/>
          <p:nvPr/>
        </p:nvCxnSpPr>
        <p:spPr>
          <a:xfrm>
            <a:off x="4887142" y="4223238"/>
            <a:ext cx="635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4E991C-ADC5-4C2B-9DA8-125DD75BF13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996968" y="3774830"/>
            <a:ext cx="127085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E43CDC-8ED3-4A45-A47F-0B9B5E52F29C}"/>
              </a:ext>
            </a:extLst>
          </p:cNvPr>
          <p:cNvCxnSpPr/>
          <p:nvPr/>
        </p:nvCxnSpPr>
        <p:spPr>
          <a:xfrm>
            <a:off x="7996968" y="4223238"/>
            <a:ext cx="5491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F415AD-091A-4EAE-A073-4EADFDE92CED}"/>
              </a:ext>
            </a:extLst>
          </p:cNvPr>
          <p:cNvCxnSpPr/>
          <p:nvPr/>
        </p:nvCxnSpPr>
        <p:spPr>
          <a:xfrm>
            <a:off x="8563708" y="4223238"/>
            <a:ext cx="0" cy="1497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73F963-B5A8-4FCE-917B-B2472364932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546123" y="5720857"/>
            <a:ext cx="721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923DEA-B405-4F01-9A7E-88D9046F6508}"/>
              </a:ext>
            </a:extLst>
          </p:cNvPr>
          <p:cNvCxnSpPr/>
          <p:nvPr/>
        </p:nvCxnSpPr>
        <p:spPr>
          <a:xfrm>
            <a:off x="8014553" y="3344007"/>
            <a:ext cx="5491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0466BC-464A-4832-B9C4-C57D54ECD23A}"/>
              </a:ext>
            </a:extLst>
          </p:cNvPr>
          <p:cNvCxnSpPr/>
          <p:nvPr/>
        </p:nvCxnSpPr>
        <p:spPr>
          <a:xfrm>
            <a:off x="8563708" y="1846388"/>
            <a:ext cx="0" cy="1497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ED2E37-2D05-407E-B743-120037F131DA}"/>
              </a:ext>
            </a:extLst>
          </p:cNvPr>
          <p:cNvCxnSpPr>
            <a:cxnSpLocks/>
          </p:cNvCxnSpPr>
          <p:nvPr/>
        </p:nvCxnSpPr>
        <p:spPr>
          <a:xfrm>
            <a:off x="8563708" y="1846388"/>
            <a:ext cx="721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53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289</TotalTime>
  <Words>595</Words>
  <Application>Microsoft Office PowerPoint</Application>
  <PresentationFormat>Widescreen</PresentationFormat>
  <Paragraphs>260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</vt:lpstr>
      <vt:lpstr>Parallax</vt:lpstr>
      <vt:lpstr>AUTOMATED FOOD DISPENSER  FOR PETS</vt:lpstr>
      <vt:lpstr>INTRODUCTION</vt:lpstr>
      <vt:lpstr>INTRODUCTION</vt:lpstr>
      <vt:lpstr>PROBLEM STATEMENT</vt:lpstr>
      <vt:lpstr>JUSTIFICATION</vt:lpstr>
      <vt:lpstr>OBJECTIVES</vt:lpstr>
      <vt:lpstr>LITERATURE REVIEW</vt:lpstr>
      <vt:lpstr>METHODOLOGY</vt:lpstr>
      <vt:lpstr>METHODOLOGY</vt:lpstr>
      <vt:lpstr>EXPECTED RESULTS</vt:lpstr>
      <vt:lpstr>BUDGET</vt:lpstr>
      <vt:lpstr>TIME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FOOD DISPENSER  FOR PETS</dc:title>
  <dc:creator>BERNICE MUKONESI</dc:creator>
  <cp:lastModifiedBy>BERNICE MUKONESI</cp:lastModifiedBy>
  <cp:revision>57</cp:revision>
  <dcterms:created xsi:type="dcterms:W3CDTF">2021-08-03T15:40:05Z</dcterms:created>
  <dcterms:modified xsi:type="dcterms:W3CDTF">2021-08-04T04:07:05Z</dcterms:modified>
</cp:coreProperties>
</file>