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60" r:id="rId6"/>
    <p:sldId id="262" r:id="rId7"/>
    <p:sldId id="264" r:id="rId8"/>
    <p:sldId id="263" r:id="rId9"/>
    <p:sldId id="267" r:id="rId10"/>
    <p:sldId id="265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5D72A5-39CB-4719-BAE7-51EE7C876AD5}" v="644" dt="2020-08-14T12:08:10.285"/>
    <p1510:client id="{77C7C23C-BF2B-238D-68B2-B90DDF790F16}" v="3246" dt="2020-08-17T12:23:18.3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linicaltrials.gov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42" y="849194"/>
            <a:ext cx="11976339" cy="192752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 Black"/>
                <a:cs typeface="Calibri Light"/>
              </a:rPr>
              <a:t>ΔΙΑΔΙΚΤΥΟ ΚΑΙ ΕΦΑΡΜΟΓΕΣ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i="1" dirty="0">
                <a:solidFill>
                  <a:schemeClr val="bg1">
                    <a:lumMod val="85000"/>
                  </a:schemeClr>
                </a:solidFill>
                <a:cs typeface="Calibri"/>
              </a:rPr>
              <a:t>ΘΕΜΑ: 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Appathon_CTGOV-01</a:t>
            </a:r>
            <a:endParaRPr lang="en-US" i="1" dirty="0">
              <a:solidFill>
                <a:schemeClr val="bg1">
                  <a:lumMod val="85000"/>
                </a:schemeClr>
              </a:solidFill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2F299-F3EE-4638-806D-D961A9FA8EC2}"/>
              </a:ext>
            </a:extLst>
          </p:cNvPr>
          <p:cNvSpPr txBox="1"/>
          <p:nvPr/>
        </p:nvSpPr>
        <p:spPr>
          <a:xfrm>
            <a:off x="8649419" y="6018363"/>
            <a:ext cx="343331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Παπασπηλιόπουλος Πολύκαρπος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ΑΜ 03114796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42E890-7652-43E0-9371-47F1AB3DC521}"/>
              </a:ext>
            </a:extLst>
          </p:cNvPr>
          <p:cNvSpPr txBox="1"/>
          <p:nvPr/>
        </p:nvSpPr>
        <p:spPr>
          <a:xfrm>
            <a:off x="439049" y="618999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2019-20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B48BCF-F2D4-4D63-A9D6-2A976C349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-4466"/>
            <a:ext cx="12059728" cy="2108024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F1281A6-C634-4078-9DE7-E5FEC1ACA8F5}"/>
              </a:ext>
            </a:extLst>
          </p:cNvPr>
          <p:cNvSpPr/>
          <p:nvPr/>
        </p:nvSpPr>
        <p:spPr>
          <a:xfrm>
            <a:off x="-11501" y="728932"/>
            <a:ext cx="2947357" cy="5750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1685EC9-390B-4FF3-8E23-EBCC8580CE83}"/>
              </a:ext>
            </a:extLst>
          </p:cNvPr>
          <p:cNvSpPr/>
          <p:nvPr/>
        </p:nvSpPr>
        <p:spPr>
          <a:xfrm>
            <a:off x="73864" y="1978864"/>
            <a:ext cx="12048225" cy="14521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6DE538-8B92-4213-8AE8-BA5FC7A6F09F}"/>
              </a:ext>
            </a:extLst>
          </p:cNvPr>
          <p:cNvSpPr txBox="1"/>
          <p:nvPr/>
        </p:nvSpPr>
        <p:spPr>
          <a:xfrm>
            <a:off x="2292829" y="423773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D14AE3-4C50-486F-97AA-F636D01ED967}"/>
              </a:ext>
            </a:extLst>
          </p:cNvPr>
          <p:cNvSpPr txBox="1"/>
          <p:nvPr/>
        </p:nvSpPr>
        <p:spPr>
          <a:xfrm>
            <a:off x="250345" y="209064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</a:rPr>
              <a:t>2</a:t>
            </a:r>
            <a:endParaRPr lang="en-US">
              <a:solidFill>
                <a:srgbClr val="FF0000"/>
              </a:solidFill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124B15-9806-4FA7-885B-E16190B376B6}"/>
              </a:ext>
            </a:extLst>
          </p:cNvPr>
          <p:cNvSpPr txBox="1"/>
          <p:nvPr/>
        </p:nvSpPr>
        <p:spPr>
          <a:xfrm>
            <a:off x="-9345" y="4073825"/>
            <a:ext cx="12189124" cy="12372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000">
                <a:cs typeface="Calibri"/>
              </a:rPr>
              <a:t>Στο πλαίσιο νούμερο 1 εισάγεται η ασθένεια προς αναζήτηση και αποστέλεται με το κουμπί "Submit"</a:t>
            </a:r>
            <a:endParaRPr lang="en-US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000">
                <a:cs typeface="Calibri"/>
              </a:rPr>
              <a:t>Στο πλαίσιο νουμερο 2 θα εμφανισθεί το αποτέλεσμα το οποίο θα λάβουμε απο την εφαρμογή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4265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B7FBF1-9060-4BD9-AFA1-AEC5F866BC5D}"/>
              </a:ext>
            </a:extLst>
          </p:cNvPr>
          <p:cNvSpPr txBox="1"/>
          <p:nvPr/>
        </p:nvSpPr>
        <p:spPr>
          <a:xfrm>
            <a:off x="1524000" y="2776538"/>
            <a:ext cx="9144000" cy="138118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Παραδείγματα</a:t>
            </a:r>
            <a:endParaRPr lang="en-US" sz="4000" b="1" kern="120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58609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E58734-B9C5-470C-A8FF-288E213FC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380595"/>
            <a:ext cx="11499011" cy="1639829"/>
          </a:xfrm>
          <a:prstGeom prst="rect">
            <a:avLst/>
          </a:prstGeom>
        </p:spPr>
      </p:pic>
      <p:pic>
        <p:nvPicPr>
          <p:cNvPr id="3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025EF3-12B1-4B02-B4D6-A4F19AB48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1" y="2042938"/>
            <a:ext cx="11499011" cy="48137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85E4EF-0C73-48A5-B0C5-4A260B96183A}"/>
              </a:ext>
            </a:extLst>
          </p:cNvPr>
          <p:cNvSpPr txBox="1"/>
          <p:nvPr/>
        </p:nvSpPr>
        <p:spPr>
          <a:xfrm>
            <a:off x="2869721" y="-5751"/>
            <a:ext cx="645255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u="sng">
                <a:cs typeface="Calibri"/>
              </a:rPr>
              <a:t>Αποτέλεσματα για την αναζήτηση του συνδρόμου </a:t>
            </a:r>
            <a:r>
              <a:rPr lang="en-US" sz="2000" b="1" u="sng" dirty="0">
                <a:cs typeface="Calibri"/>
              </a:rPr>
              <a:t>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68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27969F-E568-40B5-8A0A-F3AA2FBF5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427018"/>
            <a:ext cx="11815313" cy="1561359"/>
          </a:xfrm>
          <a:prstGeom prst="rect">
            <a:avLst/>
          </a:prstGeom>
        </p:spPr>
      </p:pic>
      <p:pic>
        <p:nvPicPr>
          <p:cNvPr id="3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D22DAA-3D01-4D74-A3C8-B057D8DFB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1" y="2026376"/>
            <a:ext cx="11815312" cy="48324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337284-5045-4654-9623-EE3B5F32ED9B}"/>
              </a:ext>
            </a:extLst>
          </p:cNvPr>
          <p:cNvSpPr txBox="1"/>
          <p:nvPr/>
        </p:nvSpPr>
        <p:spPr>
          <a:xfrm>
            <a:off x="2107720" y="-5751"/>
            <a:ext cx="797655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u="sng">
                <a:ea typeface="+mn-lt"/>
                <a:cs typeface="+mn-lt"/>
              </a:rPr>
              <a:t>Αποτέλεσματα για την αναζήτηση της πάθησης του άσθματος (Asthma)</a:t>
            </a:r>
            <a:endParaRPr lang="en-US" sz="20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12278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0C5CCA-60D6-49F0-901D-0A7B5E648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466996"/>
            <a:ext cx="11197087" cy="1567667"/>
          </a:xfrm>
          <a:prstGeom prst="rect">
            <a:avLst/>
          </a:prstGeom>
        </p:spPr>
      </p:pic>
      <p:pic>
        <p:nvPicPr>
          <p:cNvPr id="3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8535904-8FD5-4B6A-B355-CB0EC5217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1" y="2091229"/>
            <a:ext cx="11197086" cy="47458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1EAEA7-EB2D-4E5D-8EC9-4FBED67CA524}"/>
              </a:ext>
            </a:extLst>
          </p:cNvPr>
          <p:cNvSpPr txBox="1"/>
          <p:nvPr/>
        </p:nvSpPr>
        <p:spPr>
          <a:xfrm>
            <a:off x="654709" y="-6649"/>
            <a:ext cx="988874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u="sng">
                <a:ea typeface="+mn-lt"/>
                <a:cs typeface="+mn-lt"/>
              </a:rPr>
              <a:t>Αποτέλεσματα για την αναζήτηση τoυ ιού του COVID 19</a:t>
            </a:r>
            <a:endParaRPr lang="en-US" sz="2000">
              <a:ea typeface="+mn-lt"/>
              <a:cs typeface="+mn-lt"/>
            </a:endParaRPr>
          </a:p>
          <a:p>
            <a:pPr algn="l"/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0316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7E0D5F-E1C0-475C-A2DF-C2E248C87367}"/>
              </a:ext>
            </a:extLst>
          </p:cNvPr>
          <p:cNvSpPr txBox="1"/>
          <p:nvPr/>
        </p:nvSpPr>
        <p:spPr>
          <a:xfrm>
            <a:off x="804673" y="1445494"/>
            <a:ext cx="3616856" cy="437657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ΣΤΟΧΟΙ ΕΡΓΑΣΙΑΣ:</a:t>
            </a:r>
          </a:p>
        </p:txBody>
      </p:sp>
      <p:sp>
        <p:nvSpPr>
          <p:cNvPr id="7" name="Freeform: Shape 8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10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3A343B-796D-4F3F-8B26-979ACC8F0C51}"/>
              </a:ext>
            </a:extLst>
          </p:cNvPr>
          <p:cNvSpPr txBox="1"/>
          <p:nvPr/>
        </p:nvSpPr>
        <p:spPr>
          <a:xfrm>
            <a:off x="6096000" y="1399032"/>
            <a:ext cx="5501834" cy="447141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>
                <a:solidFill>
                  <a:schemeClr val="bg1"/>
                </a:solidFill>
              </a:rPr>
              <a:t>ΔΟΘΕΙΣΑ ΑΣΘΕΝΕΙΑ ΑΠΟ ΤΟΝ ΧΡΉΣΤΗ</a:t>
            </a: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solidFill>
                  <a:schemeClr val="bg1"/>
                </a:solidFill>
              </a:rPr>
              <a:t>Αναζήτηση ασθένειας απο xml αρχείο των διαθέσιμων κλινικών δομών του </a:t>
            </a:r>
            <a:r>
              <a:rPr lang="en-US" sz="19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https://clinicaltrials.gov</a:t>
            </a:r>
            <a:endParaRPr lang="en-US" sz="19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>
                <a:solidFill>
                  <a:schemeClr val="bg1"/>
                </a:solidFill>
              </a:rPr>
              <a:t>ΕΠΙΘΥΜΗΤΑ ΑΠΟΤΕΛΕΣΜΑΤΑ ΑΝΑΖΗΤΗΣΗΣ ΓΙΑ ΚΑΘΕ ΔΙΑΘΕΣΙΜΗ ΚΛΙΝΙΚΗ ΔΟΚΙΜΗ ΤΗΣ ΣΥΓΚΕΚΡΙΜΕΝΗΣ ΑΣΘΕΝΕΙΑΣ</a:t>
            </a:r>
            <a:endParaRPr lang="en-US" sz="1900">
              <a:solidFill>
                <a:schemeClr val="bg1"/>
              </a:solidFill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chemeClr val="bg1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solidFill>
                  <a:schemeClr val="bg1"/>
                </a:solidFill>
              </a:rPr>
              <a:t>Σύνολο των συμμετεχόντων</a:t>
            </a:r>
            <a:endParaRPr lang="en-US" sz="1900">
              <a:solidFill>
                <a:schemeClr val="bg1"/>
              </a:solidFill>
              <a:cs typeface="Calibri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chemeClr val="bg1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solidFill>
                  <a:schemeClr val="bg1"/>
                </a:solidFill>
              </a:rPr>
              <a:t>Μέσος χρόνος που χρειάστηκε για την εύρεση των ασθενών</a:t>
            </a:r>
            <a:endParaRPr lang="en-US" sz="19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7673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1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8" name="Oval 13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5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B7FBF1-9060-4BD9-AFA1-AEC5F866BC5D}"/>
              </a:ext>
            </a:extLst>
          </p:cNvPr>
          <p:cNvSpPr txBox="1"/>
          <p:nvPr/>
        </p:nvSpPr>
        <p:spPr>
          <a:xfrm>
            <a:off x="1524000" y="2776538"/>
            <a:ext cx="9144000" cy="138118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Αρχιτεκτονική Εφαρμογής</a:t>
            </a:r>
          </a:p>
        </p:txBody>
      </p:sp>
    </p:spTree>
    <p:extLst>
      <p:ext uri="{BB962C8B-B14F-4D97-AF65-F5344CB8AC3E}">
        <p14:creationId xmlns:p14="http://schemas.microsoft.com/office/powerpoint/2010/main" val="3569591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0E9DB28-0DC5-47C5-BF6A-6FA34CFA8DD5}"/>
              </a:ext>
            </a:extLst>
          </p:cNvPr>
          <p:cNvSpPr txBox="1"/>
          <p:nvPr/>
        </p:nvSpPr>
        <p:spPr>
          <a:xfrm>
            <a:off x="4134" y="4288586"/>
            <a:ext cx="8494143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cs typeface="Calibri"/>
              </a:rPr>
              <a:t>Κατα την εκκίνηση της εφαρμογής:</a:t>
            </a:r>
            <a:endParaRPr lang="en-US" sz="2400" dirty="0">
              <a:cs typeface="Calibri"/>
            </a:endParaRPr>
          </a:p>
          <a:p>
            <a:pPr marL="283210" indent="-285750">
              <a:lnSpc>
                <a:spcPct val="150000"/>
              </a:lnSpc>
              <a:buFont typeface="Arial"/>
              <a:buChar char="•"/>
            </a:pPr>
            <a:r>
              <a:rPr lang="en-US" sz="2400">
                <a:cs typeface="Calibri"/>
              </a:rPr>
              <a:t>Φόρτωση</a:t>
            </a:r>
            <a:r>
              <a:rPr lang="en-US" sz="2400" dirty="0">
                <a:cs typeface="Calibri"/>
              </a:rPr>
              <a:t> XML α</a:t>
            </a:r>
            <a:r>
              <a:rPr lang="en-US" sz="2400" err="1">
                <a:cs typeface="Calibri"/>
              </a:rPr>
              <a:t>ρχείου</a:t>
            </a:r>
            <a:r>
              <a:rPr lang="en-US" sz="2400" dirty="0">
                <a:cs typeface="Calibri"/>
              </a:rPr>
              <a:t> απο </a:t>
            </a:r>
            <a:r>
              <a:rPr lang="en-US" sz="2400" err="1">
                <a:cs typeface="Calibri"/>
              </a:rPr>
              <a:t>το</a:t>
            </a:r>
            <a:r>
              <a:rPr lang="en-US" sz="2400" dirty="0">
                <a:cs typeface="Calibri"/>
              </a:rPr>
              <a:t>π</a:t>
            </a:r>
            <a:r>
              <a:rPr lang="en-US" sz="2400" err="1">
                <a:cs typeface="Calibri"/>
              </a:rPr>
              <a:t>ικό</a:t>
            </a:r>
            <a:r>
              <a:rPr lang="en-US" sz="2400" dirty="0">
                <a:cs typeface="Calibri"/>
              </a:rPr>
              <a:t> </a:t>
            </a:r>
            <a:r>
              <a:rPr lang="en-US" sz="2400" err="1">
                <a:cs typeface="Calibri"/>
              </a:rPr>
              <a:t>σύστημ</a:t>
            </a:r>
            <a:r>
              <a:rPr lang="en-US" sz="2400" dirty="0">
                <a:cs typeface="Calibri"/>
              </a:rPr>
              <a:t>α</a:t>
            </a:r>
            <a:endParaRPr lang="en-US">
              <a:cs typeface="Calibri"/>
            </a:endParaRPr>
          </a:p>
          <a:p>
            <a:pPr marL="283210" indent="-285750">
              <a:lnSpc>
                <a:spcPct val="150000"/>
              </a:lnSpc>
              <a:buFont typeface="Arial"/>
              <a:buChar char="•"/>
            </a:pPr>
            <a:r>
              <a:rPr lang="en-US" sz="2400" err="1">
                <a:cs typeface="Calibri"/>
              </a:rPr>
              <a:t>Μετ</a:t>
            </a:r>
            <a:r>
              <a:rPr lang="en-US" sz="2400" dirty="0">
                <a:cs typeface="Calibri"/>
              </a:rPr>
              <a:t>α</a:t>
            </a:r>
            <a:r>
              <a:rPr lang="en-US" sz="2400" err="1">
                <a:cs typeface="Calibri"/>
              </a:rPr>
              <a:t>τρo</a:t>
            </a:r>
            <a:r>
              <a:rPr lang="en-US" sz="2400" dirty="0">
                <a:cs typeface="Calibri"/>
              </a:rPr>
              <a:t>πή α</a:t>
            </a:r>
            <a:r>
              <a:rPr lang="en-US" sz="2400" err="1">
                <a:cs typeface="Calibri"/>
              </a:rPr>
              <a:t>ρχείου</a:t>
            </a:r>
            <a:r>
              <a:rPr lang="en-US" sz="2400" dirty="0">
                <a:cs typeface="Calibri"/>
              </a:rPr>
              <a:t> </a:t>
            </a:r>
            <a:r>
              <a:rPr lang="en-US" sz="2400" err="1">
                <a:cs typeface="Calibri"/>
              </a:rPr>
              <a:t>σε</a:t>
            </a:r>
            <a:r>
              <a:rPr lang="en-US" sz="2400" dirty="0">
                <a:cs typeface="Calibri"/>
              </a:rPr>
              <a:t> JSON </a:t>
            </a:r>
          </a:p>
          <a:p>
            <a:pPr marL="28321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cs typeface="Calibri"/>
              </a:rPr>
              <a:t>Απ</a:t>
            </a:r>
            <a:r>
              <a:rPr lang="en-US" sz="2400" err="1">
                <a:cs typeface="Calibri"/>
              </a:rPr>
              <a:t>οθήκευση</a:t>
            </a:r>
            <a:r>
              <a:rPr lang="en-US" sz="2400" dirty="0">
                <a:cs typeface="Calibri"/>
              </a:rPr>
              <a:t> α</a:t>
            </a:r>
            <a:r>
              <a:rPr lang="en-US" sz="2400" err="1">
                <a:cs typeface="Calibri"/>
              </a:rPr>
              <a:t>ρχείου</a:t>
            </a:r>
            <a:r>
              <a:rPr lang="en-US" sz="2400" dirty="0">
                <a:cs typeface="Calibri"/>
              </a:rPr>
              <a:t> JSON </a:t>
            </a:r>
            <a:r>
              <a:rPr lang="en-US" sz="2400" err="1">
                <a:cs typeface="Calibri"/>
              </a:rPr>
              <a:t>στην</a:t>
            </a:r>
            <a:r>
              <a:rPr lang="en-US" sz="2400" dirty="0">
                <a:cs typeface="Calibri"/>
              </a:rPr>
              <a:t> </a:t>
            </a:r>
            <a:r>
              <a:rPr lang="en-US" sz="2400" err="1">
                <a:cs typeface="Calibri"/>
              </a:rPr>
              <a:t>μετ</a:t>
            </a:r>
            <a:r>
              <a:rPr lang="en-US" sz="2400" dirty="0">
                <a:cs typeface="Calibri"/>
              </a:rPr>
              <a:t>αβ</a:t>
            </a:r>
            <a:r>
              <a:rPr lang="en-US" sz="2400" err="1">
                <a:cs typeface="Calibri"/>
              </a:rPr>
              <a:t>λητή</a:t>
            </a:r>
            <a:r>
              <a:rPr lang="en-US" sz="2400" dirty="0">
                <a:cs typeface="Calibri"/>
              </a:rPr>
              <a:t> flow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pic>
        <p:nvPicPr>
          <p:cNvPr id="3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12755A-F736-4D63-8E6D-8AE6E5B2E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" y="1698"/>
            <a:ext cx="11412746" cy="428105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DEAB603-A8F8-4A39-AC5D-7F6E19DDDC3F}"/>
              </a:ext>
            </a:extLst>
          </p:cNvPr>
          <p:cNvSpPr/>
          <p:nvPr/>
        </p:nvSpPr>
        <p:spPr>
          <a:xfrm>
            <a:off x="128677" y="322771"/>
            <a:ext cx="8108829" cy="63260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5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0E9DB28-0DC5-47C5-BF6A-6FA34CFA8DD5}"/>
              </a:ext>
            </a:extLst>
          </p:cNvPr>
          <p:cNvSpPr txBox="1"/>
          <p:nvPr/>
        </p:nvSpPr>
        <p:spPr>
          <a:xfrm>
            <a:off x="4134" y="4878058"/>
            <a:ext cx="8479766" cy="11430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>
                <a:cs typeface="Calibri"/>
              </a:rPr>
              <a:t>Δημιουργείται η διεπαφή της εφαρμογής</a:t>
            </a:r>
            <a:endParaRPr lang="en-US">
              <a:cs typeface="Calibri" panose="020F0502020204030204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>
                <a:cs typeface="Calibri"/>
              </a:rPr>
              <a:t>Ορίζονται τα χαρακτηριστικά της διεπαφής</a:t>
            </a:r>
            <a:endParaRPr lang="en-US" sz="2400" dirty="0">
              <a:cs typeface="Calibri"/>
            </a:endParaRPr>
          </a:p>
        </p:txBody>
      </p:sp>
      <p:pic>
        <p:nvPicPr>
          <p:cNvPr id="3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A10642-7189-4E40-BAF1-0553B6D1E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1698"/>
            <a:ext cx="11427124" cy="428105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DEAB603-A8F8-4A39-AC5D-7F6E19DDDC3F}"/>
              </a:ext>
            </a:extLst>
          </p:cNvPr>
          <p:cNvSpPr/>
          <p:nvPr/>
        </p:nvSpPr>
        <p:spPr>
          <a:xfrm>
            <a:off x="-719" y="1199790"/>
            <a:ext cx="3867508" cy="37381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90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0E9DB28-0DC5-47C5-BF6A-6FA34CFA8DD5}"/>
              </a:ext>
            </a:extLst>
          </p:cNvPr>
          <p:cNvSpPr txBox="1"/>
          <p:nvPr/>
        </p:nvSpPr>
        <p:spPr>
          <a:xfrm>
            <a:off x="-10243" y="4648020"/>
            <a:ext cx="12189124" cy="16970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>
                <a:cs typeface="Calibri"/>
              </a:rPr>
              <a:t>Αναμένει από την διεπαφή ένα HTTP Request με την ασθένεια προς αναζήτηση</a:t>
            </a:r>
            <a:endParaRPr lang="en-US" sz="2400" dirty="0">
              <a:cs typeface="Calibri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>
                <a:cs typeface="Calibri"/>
              </a:rPr>
              <a:t>Ανακτά την βάση δεδομένων από την μεταβλητή flow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>
                <a:cs typeface="Calibri"/>
              </a:rPr>
              <a:t>Αναζητά την ασθένεια στην βαση δεδομένων</a:t>
            </a:r>
          </a:p>
        </p:txBody>
      </p:sp>
      <p:pic>
        <p:nvPicPr>
          <p:cNvPr id="3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A10642-7189-4E40-BAF1-0553B6D1E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1698"/>
            <a:ext cx="11427124" cy="428105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DEAB603-A8F8-4A39-AC5D-7F6E19DDDC3F}"/>
              </a:ext>
            </a:extLst>
          </p:cNvPr>
          <p:cNvSpPr/>
          <p:nvPr/>
        </p:nvSpPr>
        <p:spPr>
          <a:xfrm>
            <a:off x="56790" y="1803640"/>
            <a:ext cx="11358111" cy="14808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22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0E9DB28-0DC5-47C5-BF6A-6FA34CFA8DD5}"/>
              </a:ext>
            </a:extLst>
          </p:cNvPr>
          <p:cNvSpPr txBox="1"/>
          <p:nvPr/>
        </p:nvSpPr>
        <p:spPr>
          <a:xfrm>
            <a:off x="-10243" y="5036210"/>
            <a:ext cx="12189124" cy="7275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400">
                <a:cs typeface="Calibri"/>
              </a:rPr>
              <a:t>Αξιολογείται το αποτέλεσμα της αναζήτησης</a:t>
            </a:r>
          </a:p>
        </p:txBody>
      </p:sp>
      <p:pic>
        <p:nvPicPr>
          <p:cNvPr id="3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A10642-7189-4E40-BAF1-0553B6D1E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1698"/>
            <a:ext cx="11427124" cy="428105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DEAB603-A8F8-4A39-AC5D-7F6E19DDDC3F}"/>
              </a:ext>
            </a:extLst>
          </p:cNvPr>
          <p:cNvSpPr/>
          <p:nvPr/>
        </p:nvSpPr>
        <p:spPr>
          <a:xfrm>
            <a:off x="56790" y="1803640"/>
            <a:ext cx="11358111" cy="14808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6ED1707-E513-4187-86E5-49B4B030169F}"/>
              </a:ext>
            </a:extLst>
          </p:cNvPr>
          <p:cNvCxnSpPr/>
          <p:nvPr/>
        </p:nvCxnSpPr>
        <p:spPr>
          <a:xfrm>
            <a:off x="5938927" y="5543550"/>
            <a:ext cx="1058173" cy="569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AFF091-6E2A-46B1-8F5D-2BD1E85E8F20}"/>
              </a:ext>
            </a:extLst>
          </p:cNvPr>
          <p:cNvCxnSpPr/>
          <p:nvPr/>
        </p:nvCxnSpPr>
        <p:spPr>
          <a:xfrm flipV="1">
            <a:off x="5938734" y="4882174"/>
            <a:ext cx="1058173" cy="623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FB0E984-A93D-443D-8CBC-3D191E0304A4}"/>
              </a:ext>
            </a:extLst>
          </p:cNvPr>
          <p:cNvSpPr txBox="1"/>
          <p:nvPr/>
        </p:nvSpPr>
        <p:spPr>
          <a:xfrm>
            <a:off x="6934021" y="4604888"/>
            <a:ext cx="546052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Αν είναι θετικό, απομονώνονται οι επιθυμητές </a:t>
            </a:r>
            <a:r>
              <a:rPr lang="en-US" dirty="0"/>
              <a:t>πληροφορίες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380464-822A-41B4-BAAC-9E563B68BB40}"/>
              </a:ext>
            </a:extLst>
          </p:cNvPr>
          <p:cNvSpPr txBox="1"/>
          <p:nvPr/>
        </p:nvSpPr>
        <p:spPr>
          <a:xfrm>
            <a:off x="6933122" y="5711048"/>
            <a:ext cx="525923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Αν είναι αρνητικό, το αποτέλεσμα της αναζήτησης </a:t>
            </a:r>
            <a:r>
              <a:rPr lang="en-US"/>
              <a:t>είναι "</a:t>
            </a:r>
            <a:r>
              <a:rPr lang="en-US">
                <a:ea typeface="+mn-lt"/>
                <a:cs typeface="+mn-lt"/>
              </a:rPr>
              <a:t>Disease not found in our DataBase, </a:t>
            </a:r>
            <a:r>
              <a:rPr lang="en-US" dirty="0">
                <a:ea typeface="+mn-lt"/>
                <a:cs typeface="+mn-lt"/>
              </a:rPr>
              <a:t>Please try again with another disease!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72593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0E9DB28-0DC5-47C5-BF6A-6FA34CFA8DD5}"/>
              </a:ext>
            </a:extLst>
          </p:cNvPr>
          <p:cNvSpPr txBox="1"/>
          <p:nvPr/>
        </p:nvSpPr>
        <p:spPr>
          <a:xfrm>
            <a:off x="4134" y="5208737"/>
            <a:ext cx="8479766" cy="7275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200000"/>
              </a:lnSpc>
              <a:buFont typeface="Arial,Sans-Serif"/>
              <a:buChar char="•"/>
            </a:pPr>
            <a:r>
              <a:rPr lang="en-US" sz="2400">
                <a:ea typeface="+mn-lt"/>
                <a:cs typeface="+mn-lt"/>
              </a:rPr>
              <a:t>Αποστέλονται στην διεπαφή τα αποτελέσματα</a:t>
            </a:r>
          </a:p>
        </p:txBody>
      </p:sp>
      <p:pic>
        <p:nvPicPr>
          <p:cNvPr id="3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A10642-7189-4E40-BAF1-0553B6D1E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1698"/>
            <a:ext cx="11427124" cy="428105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DEAB603-A8F8-4A39-AC5D-7F6E19DDDC3F}"/>
              </a:ext>
            </a:extLst>
          </p:cNvPr>
          <p:cNvSpPr/>
          <p:nvPr/>
        </p:nvSpPr>
        <p:spPr>
          <a:xfrm>
            <a:off x="-719" y="3845224"/>
            <a:ext cx="3148641" cy="38818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6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B7FBF1-9060-4BD9-AFA1-AEC5F866BC5D}"/>
              </a:ext>
            </a:extLst>
          </p:cNvPr>
          <p:cNvSpPr txBox="1"/>
          <p:nvPr/>
        </p:nvSpPr>
        <p:spPr>
          <a:xfrm>
            <a:off x="1524000" y="2776538"/>
            <a:ext cx="9144000" cy="138118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Αρχιτεκτονική Διεπαφής</a:t>
            </a:r>
          </a:p>
        </p:txBody>
      </p:sp>
    </p:spTree>
    <p:extLst>
      <p:ext uri="{BB962C8B-B14F-4D97-AF65-F5344CB8AC3E}">
        <p14:creationId xmlns:p14="http://schemas.microsoft.com/office/powerpoint/2010/main" val="4268019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ΔΙΑΔΙΚΤΥΟ ΚΑΙ ΕΦΑΡΜΟΓΕΣ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974</cp:revision>
  <dcterms:created xsi:type="dcterms:W3CDTF">2020-08-14T11:21:47Z</dcterms:created>
  <dcterms:modified xsi:type="dcterms:W3CDTF">2020-08-18T08:18:28Z</dcterms:modified>
</cp:coreProperties>
</file>