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303" r:id="rId8"/>
    <p:sldId id="321" r:id="rId9"/>
    <p:sldId id="304" r:id="rId10"/>
    <p:sldId id="305" r:id="rId11"/>
    <p:sldId id="306" r:id="rId12"/>
    <p:sldId id="311" r:id="rId13"/>
    <p:sldId id="308" r:id="rId14"/>
    <p:sldId id="309" r:id="rId15"/>
    <p:sldId id="310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312" r:id="rId24"/>
    <p:sldId id="269" r:id="rId25"/>
    <p:sldId id="270" r:id="rId26"/>
    <p:sldId id="271" r:id="rId27"/>
    <p:sldId id="273" r:id="rId28"/>
    <p:sldId id="274" r:id="rId29"/>
    <p:sldId id="275" r:id="rId30"/>
    <p:sldId id="276" r:id="rId31"/>
    <p:sldId id="313" r:id="rId32"/>
    <p:sldId id="314" r:id="rId33"/>
    <p:sldId id="315" r:id="rId34"/>
    <p:sldId id="316" r:id="rId35"/>
    <p:sldId id="317" r:id="rId36"/>
    <p:sldId id="277" r:id="rId37"/>
    <p:sldId id="278" r:id="rId38"/>
    <p:sldId id="280" r:id="rId39"/>
    <p:sldId id="281" r:id="rId40"/>
    <p:sldId id="284" r:id="rId41"/>
    <p:sldId id="285" r:id="rId42"/>
    <p:sldId id="286" r:id="rId43"/>
    <p:sldId id="287" r:id="rId44"/>
    <p:sldId id="320" r:id="rId45"/>
    <p:sldId id="288" r:id="rId46"/>
    <p:sldId id="289" r:id="rId47"/>
    <p:sldId id="290" r:id="rId48"/>
    <p:sldId id="291" r:id="rId49"/>
    <p:sldId id="318" r:id="rId50"/>
    <p:sldId id="319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>
        <p:scale>
          <a:sx n="90" d="100"/>
          <a:sy n="90" d="100"/>
        </p:scale>
        <p:origin x="139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temjs/systemj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knsa-formation/angular.g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knsa-formation/angular/tree/show-list-student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3329485/what-does-mvw-stand-f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431" y="1794351"/>
            <a:ext cx="5219323" cy="1825096"/>
          </a:xfrm>
        </p:spPr>
        <p:txBody>
          <a:bodyPr/>
          <a:lstStyle/>
          <a:p>
            <a:r>
              <a:rPr lang="en-US" b="1" dirty="0" smtClean="0">
                <a:latin typeface="Californian FB" panose="0207040306080B030204" pitchFamily="18" charset="0"/>
              </a:rPr>
              <a:t>Angular2	</a:t>
            </a:r>
            <a:endParaRPr lang="en-US" b="1" dirty="0">
              <a:latin typeface="Californian FB" panose="0207040306080B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4431" y="4311211"/>
            <a:ext cx="5934547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copyright@iknsa</a:t>
            </a:r>
            <a:endParaRPr lang="en-US" dirty="0" smtClean="0"/>
          </a:p>
          <a:p>
            <a:r>
              <a:rPr lang="en-US" dirty="0" smtClean="0"/>
              <a:t>Msa.camara@gmail.com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08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24947" y="2303623"/>
            <a:ext cx="9591869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Angular 2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Dans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notre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composant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(component)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D8B99"/>
                </a:solidFill>
                <a:effectLst/>
                <a:latin typeface="Consolas" panose="020B0609020204030204" pitchFamily="49" charset="0"/>
              </a:rPr>
              <a:t>// … import des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7D8B99"/>
                </a:solidFill>
                <a:effectLst/>
                <a:latin typeface="Consolas" panose="020B0609020204030204" pitchFamily="49" charset="0"/>
              </a:rPr>
              <a:t>dépendances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module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"app-hello-world"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"app-hello-world.component.html"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HelloWorldComponent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Dans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vue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(app-hello-world.component.html)</a:t>
            </a:r>
            <a:endParaRPr lang="en-US" altLang="en-US" sz="1600" dirty="0">
              <a:solidFill>
                <a:srgbClr val="444444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{{name}}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5F636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Avec Angular2, nous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pouvons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directement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appeler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propriété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nom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qui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définie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dans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composant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736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Cacher ou afficher un élément</a:t>
            </a:r>
            <a:br>
              <a:rPr lang="fr-FR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94722" y="2923292"/>
            <a:ext cx="800100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AngularJS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ng-if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isHidden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L’élément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ne sera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affiché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que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si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isHidden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retourne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444444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Angular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isHidden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Même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principe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qu’en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AngularJS,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sauf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que 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ng-if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est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remplacé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par 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*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ngIf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124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649" y="637591"/>
            <a:ext cx="10814180" cy="1600200"/>
          </a:xfrm>
        </p:spPr>
        <p:txBody>
          <a:bodyPr>
            <a:normAutofit/>
          </a:bodyPr>
          <a:lstStyle/>
          <a:p>
            <a:r>
              <a:rPr lang="en-US" dirty="0" err="1"/>
              <a:t>Boucler</a:t>
            </a:r>
            <a:r>
              <a:rPr lang="en-US" dirty="0"/>
              <a:t> un tableau </a:t>
            </a:r>
            <a:r>
              <a:rPr lang="en-US" dirty="0" err="1"/>
              <a:t>Javascript</a:t>
            </a:r>
            <a:r>
              <a:rPr lang="en-US" dirty="0"/>
              <a:t> et </a:t>
            </a:r>
            <a:r>
              <a:rPr lang="en-US" dirty="0" err="1"/>
              <a:t>dans</a:t>
            </a:r>
            <a:r>
              <a:rPr lang="en-US" dirty="0"/>
              <a:t> la </a:t>
            </a:r>
            <a:r>
              <a:rPr lang="en-US" dirty="0" err="1"/>
              <a:t>vue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1061" y="2398278"/>
            <a:ext cx="3696478" cy="3694612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444444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Helvetica Neue"/>
              </a:rPr>
              <a:t>Le </a:t>
            </a:r>
            <a:r>
              <a:rPr lang="en-US" dirty="0" err="1">
                <a:solidFill>
                  <a:srgbClr val="444444"/>
                </a:solidFill>
                <a:latin typeface="Helvetica Neue"/>
              </a:rPr>
              <a:t>résultat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Helvetica Neue"/>
              </a:rPr>
              <a:t>est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 :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Helvetica Neue"/>
              </a:rPr>
              <a:t>John Doe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Helvetica Neue"/>
              </a:rPr>
              <a:t>James Doe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22" y="2237791"/>
            <a:ext cx="6461449" cy="430296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444444"/>
                </a:solidFill>
                <a:latin typeface="Helvetica Neue"/>
              </a:rPr>
              <a:t>Supposons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 que nous </a:t>
            </a:r>
            <a:r>
              <a:rPr lang="en-US" dirty="0" err="1">
                <a:solidFill>
                  <a:srgbClr val="444444"/>
                </a:solidFill>
                <a:latin typeface="Helvetica Neue"/>
              </a:rPr>
              <a:t>avons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Helvetica Neue"/>
              </a:rPr>
              <a:t>une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 variable users qui a pour </a:t>
            </a:r>
            <a:r>
              <a:rPr lang="en-US" dirty="0" err="1">
                <a:solidFill>
                  <a:srgbClr val="444444"/>
                </a:solidFill>
                <a:latin typeface="Helvetica Neue"/>
              </a:rPr>
              <a:t>valeur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:</a:t>
            </a:r>
          </a:p>
          <a:p>
            <a:r>
              <a:rPr lang="en-US" dirty="0">
                <a:solidFill>
                  <a:srgbClr val="444444"/>
                </a:solidFill>
                <a:latin typeface="Helvetica Neue"/>
              </a:rPr>
              <a:t>[{ id : 1, name : "John", </a:t>
            </a:r>
            <a:r>
              <a:rPr lang="en-US" dirty="0" err="1">
                <a:solidFill>
                  <a:srgbClr val="444444"/>
                </a:solidFill>
                <a:latin typeface="Helvetica Neue"/>
              </a:rPr>
              <a:t>lastname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 : "Doe" },</a:t>
            </a:r>
          </a:p>
          <a:p>
            <a:r>
              <a:rPr lang="en-US" dirty="0">
                <a:solidFill>
                  <a:srgbClr val="444444"/>
                </a:solidFill>
                <a:latin typeface="Helvetica Neue"/>
              </a:rPr>
              <a:t> {id : 2, name : "James", </a:t>
            </a:r>
            <a:r>
              <a:rPr lang="en-US" dirty="0" err="1">
                <a:solidFill>
                  <a:srgbClr val="444444"/>
                </a:solidFill>
                <a:latin typeface="Helvetica Neue"/>
              </a:rPr>
              <a:t>lastname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 : "Doe"}]</a:t>
            </a:r>
          </a:p>
          <a:p>
            <a:endParaRPr lang="en-US" dirty="0">
              <a:solidFill>
                <a:srgbClr val="444444"/>
              </a:solidFill>
              <a:latin typeface="Helvetica Neue"/>
            </a:endParaRPr>
          </a:p>
          <a:p>
            <a:r>
              <a:rPr lang="en-US" dirty="0">
                <a:solidFill>
                  <a:srgbClr val="444444"/>
                </a:solidFill>
                <a:latin typeface="Helvetica Neue"/>
              </a:rPr>
              <a:t>et on </a:t>
            </a:r>
            <a:r>
              <a:rPr lang="en-US" dirty="0" err="1">
                <a:solidFill>
                  <a:srgbClr val="444444"/>
                </a:solidFill>
                <a:latin typeface="Helvetica Neue"/>
              </a:rPr>
              <a:t>veut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Helvetica Neue"/>
              </a:rPr>
              <a:t>récupérer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 name et </a:t>
            </a:r>
            <a:r>
              <a:rPr lang="en-US" dirty="0" err="1">
                <a:solidFill>
                  <a:srgbClr val="444444"/>
                </a:solidFill>
                <a:latin typeface="Helvetica Neue"/>
              </a:rPr>
              <a:t>lastname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Helvetica Neue"/>
              </a:rPr>
              <a:t>dans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Helvetica Neue"/>
              </a:rPr>
              <a:t>notre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Helvetica Neue"/>
              </a:rPr>
              <a:t>vue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.</a:t>
            </a:r>
          </a:p>
          <a:p>
            <a:endParaRPr lang="en-US" dirty="0">
              <a:solidFill>
                <a:srgbClr val="444444"/>
              </a:solidFill>
              <a:latin typeface="Helvetica Neue"/>
            </a:endParaRPr>
          </a:p>
          <a:p>
            <a:r>
              <a:rPr lang="en-US" dirty="0" err="1">
                <a:solidFill>
                  <a:srgbClr val="444444"/>
                </a:solidFill>
                <a:latin typeface="Helvetica Neue"/>
              </a:rPr>
              <a:t>AngularJs</a:t>
            </a:r>
            <a:endParaRPr lang="en-US" dirty="0">
              <a:solidFill>
                <a:srgbClr val="444444"/>
              </a:solidFill>
              <a:latin typeface="Helvetica Neue"/>
            </a:endParaRPr>
          </a:p>
          <a:p>
            <a:r>
              <a:rPr lang="en-US" dirty="0" err="1">
                <a:solidFill>
                  <a:srgbClr val="444444"/>
                </a:solidFill>
                <a:latin typeface="Helvetica Neue"/>
              </a:rPr>
              <a:t>Dans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 la </a:t>
            </a:r>
            <a:r>
              <a:rPr lang="en-US" dirty="0" err="1">
                <a:solidFill>
                  <a:srgbClr val="444444"/>
                </a:solidFill>
                <a:latin typeface="Helvetica Neue"/>
              </a:rPr>
              <a:t>vue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 :</a:t>
            </a:r>
          </a:p>
          <a:p>
            <a:endParaRPr lang="en-US" dirty="0">
              <a:solidFill>
                <a:srgbClr val="444444"/>
              </a:solidFill>
              <a:latin typeface="Helvetica Neue"/>
            </a:endParaRPr>
          </a:p>
          <a:p>
            <a:r>
              <a:rPr lang="en-US" dirty="0">
                <a:solidFill>
                  <a:srgbClr val="444444"/>
                </a:solidFill>
                <a:latin typeface="Helvetica Neue"/>
              </a:rPr>
              <a:t>&lt;</a:t>
            </a:r>
            <a:r>
              <a:rPr lang="en-US" dirty="0" err="1">
                <a:solidFill>
                  <a:srgbClr val="444444"/>
                </a:solidFill>
                <a:latin typeface="Helvetica Neue"/>
              </a:rPr>
              <a:t>ul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&gt;</a:t>
            </a:r>
          </a:p>
          <a:p>
            <a:r>
              <a:rPr lang="en-US" dirty="0">
                <a:solidFill>
                  <a:srgbClr val="444444"/>
                </a:solidFill>
                <a:latin typeface="Helvetica Neue"/>
              </a:rPr>
              <a:t>    &lt;li ng-repeat="user in </a:t>
            </a:r>
            <a:r>
              <a:rPr lang="en-US" dirty="0" err="1">
                <a:solidFill>
                  <a:srgbClr val="444444"/>
                </a:solidFill>
                <a:latin typeface="Helvetica Neue"/>
              </a:rPr>
              <a:t>ctrl.users</a:t>
            </a:r>
            <a:r>
              <a:rPr lang="en-US" dirty="0" smtClean="0">
                <a:solidFill>
                  <a:srgbClr val="444444"/>
                </a:solidFill>
                <a:latin typeface="Helvetica Neue"/>
              </a:rPr>
              <a:t>"&gt;</a:t>
            </a:r>
          </a:p>
          <a:p>
            <a:r>
              <a:rPr lang="en-US" dirty="0">
                <a:solidFill>
                  <a:srgbClr val="444444"/>
                </a:solidFill>
                <a:latin typeface="Helvetica Neue"/>
              </a:rPr>
              <a:t>	</a:t>
            </a:r>
            <a:r>
              <a:rPr lang="en-US" dirty="0" smtClean="0">
                <a:solidFill>
                  <a:srgbClr val="444444"/>
                </a:solidFill>
                <a:latin typeface="Helvetica Neue"/>
              </a:rPr>
              <a:t>{{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user.name}} </a:t>
            </a:r>
            <a:r>
              <a:rPr lang="en-US" dirty="0" smtClean="0">
                <a:solidFill>
                  <a:srgbClr val="444444"/>
                </a:solidFill>
                <a:latin typeface="Helvetica Neue"/>
              </a:rPr>
              <a:t>	{{</a:t>
            </a:r>
            <a:r>
              <a:rPr lang="en-US" dirty="0" err="1">
                <a:solidFill>
                  <a:srgbClr val="444444"/>
                </a:solidFill>
                <a:latin typeface="Helvetica Neue"/>
              </a:rPr>
              <a:t>user.lastname</a:t>
            </a:r>
            <a:r>
              <a:rPr lang="en-US" dirty="0" smtClean="0">
                <a:solidFill>
                  <a:srgbClr val="444444"/>
                </a:solidFill>
                <a:latin typeface="Helvetica Neue"/>
              </a:rPr>
              <a:t>}}</a:t>
            </a:r>
          </a:p>
          <a:p>
            <a:r>
              <a:rPr lang="en-US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dirty="0" smtClean="0">
                <a:solidFill>
                  <a:srgbClr val="444444"/>
                </a:solidFill>
                <a:latin typeface="Helvetica Neue"/>
              </a:rPr>
              <a:t>   &lt;/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li&gt;</a:t>
            </a:r>
          </a:p>
          <a:p>
            <a:r>
              <a:rPr lang="en-US" dirty="0">
                <a:solidFill>
                  <a:srgbClr val="444444"/>
                </a:solidFill>
                <a:latin typeface="Helvetica Neue"/>
              </a:rPr>
              <a:t>&lt;/</a:t>
            </a:r>
            <a:r>
              <a:rPr lang="en-US" dirty="0" err="1">
                <a:solidFill>
                  <a:srgbClr val="444444"/>
                </a:solidFill>
                <a:latin typeface="Helvetica Neue"/>
              </a:rPr>
              <a:t>ul</a:t>
            </a:r>
            <a:r>
              <a:rPr lang="en-US" dirty="0" smtClean="0">
                <a:solidFill>
                  <a:srgbClr val="444444"/>
                </a:solidFill>
                <a:latin typeface="Helvetica Neue"/>
              </a:rPr>
              <a:t>&gt;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809722" y="3387012"/>
            <a:ext cx="3629609" cy="207139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9573" y="3965171"/>
            <a:ext cx="6585080" cy="275287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err="1"/>
              <a:t>Angular</a:t>
            </a:r>
            <a:r>
              <a:rPr lang="fr-FR" dirty="0"/>
              <a:t> 2</a:t>
            </a:r>
          </a:p>
          <a:p>
            <a:pPr marL="0" indent="0">
              <a:buNone/>
            </a:pPr>
            <a:r>
              <a:rPr lang="fr-FR" dirty="0" smtClean="0"/>
              <a:t>Dans </a:t>
            </a:r>
            <a:r>
              <a:rPr lang="fr-FR" dirty="0"/>
              <a:t>la </a:t>
            </a:r>
            <a:r>
              <a:rPr lang="fr-FR" dirty="0" smtClean="0"/>
              <a:t>vue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&lt;</a:t>
            </a:r>
            <a:r>
              <a:rPr lang="fr-FR" dirty="0" err="1" smtClean="0"/>
              <a:t>ul</a:t>
            </a:r>
            <a:r>
              <a:rPr lang="fr-FR" dirty="0" smtClean="0"/>
              <a:t>&gt;</a:t>
            </a:r>
          </a:p>
          <a:p>
            <a:pPr marL="0" indent="0">
              <a:buNone/>
            </a:pPr>
            <a:r>
              <a:rPr lang="fr-FR" dirty="0" smtClean="0"/>
              <a:t>    &lt;li </a:t>
            </a:r>
            <a:r>
              <a:rPr lang="fr-FR" dirty="0" smtClean="0">
                <a:solidFill>
                  <a:srgbClr val="FF0000"/>
                </a:solidFill>
              </a:rPr>
              <a:t>*</a:t>
            </a:r>
            <a:r>
              <a:rPr lang="fr-FR" dirty="0" err="1" smtClean="0">
                <a:solidFill>
                  <a:srgbClr val="FF0000"/>
                </a:solidFill>
              </a:rPr>
              <a:t>ngFor</a:t>
            </a:r>
            <a:r>
              <a:rPr lang="fr-FR" dirty="0" smtClean="0"/>
              <a:t>="let user of </a:t>
            </a:r>
            <a:r>
              <a:rPr lang="fr-FR" dirty="0" err="1" smtClean="0"/>
              <a:t>users</a:t>
            </a:r>
            <a:r>
              <a:rPr lang="fr-FR" dirty="0" smtClean="0"/>
              <a:t>"&gt;</a:t>
            </a:r>
          </a:p>
          <a:p>
            <a:pPr marL="0" indent="0">
              <a:buNone/>
            </a:pPr>
            <a:r>
              <a:rPr lang="fr-FR" dirty="0" smtClean="0"/>
              <a:t>	{{user.name}} {{</a:t>
            </a:r>
            <a:r>
              <a:rPr lang="fr-FR" dirty="0" err="1" smtClean="0"/>
              <a:t>user.lastname</a:t>
            </a:r>
            <a:r>
              <a:rPr lang="fr-FR" dirty="0" smtClean="0"/>
              <a:t>}}</a:t>
            </a:r>
          </a:p>
          <a:p>
            <a:pPr marL="0" indent="0">
              <a:buNone/>
            </a:pPr>
            <a:r>
              <a:rPr lang="fr-FR" dirty="0" smtClean="0"/>
              <a:t>     &lt;/li&gt;</a:t>
            </a:r>
          </a:p>
          <a:p>
            <a:pPr marL="0" indent="0">
              <a:buNone/>
            </a:pPr>
            <a:r>
              <a:rPr lang="fr-FR" dirty="0" smtClean="0"/>
              <a:t>&lt;/</a:t>
            </a:r>
            <a:r>
              <a:rPr lang="fr-FR" dirty="0" err="1" smtClean="0"/>
              <a:t>ul</a:t>
            </a:r>
            <a:r>
              <a:rPr lang="fr-FR" dirty="0" smtClean="0"/>
              <a:t>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</a:t>
            </a:r>
            <a:r>
              <a:rPr lang="fr-FR" dirty="0" err="1"/>
              <a:t>ng-repeat</a:t>
            </a:r>
            <a:r>
              <a:rPr lang="fr-FR" dirty="0"/>
              <a:t> a été remplacé par *</a:t>
            </a:r>
            <a:r>
              <a:rPr lang="fr-FR" dirty="0" err="1"/>
              <a:t>ngFor</a:t>
            </a:r>
            <a:r>
              <a:rPr lang="fr-FR" dirty="0"/>
              <a:t>. Le but est le même, c’est de parcourir un tableau </a:t>
            </a:r>
            <a:r>
              <a:rPr lang="fr-FR" dirty="0" err="1"/>
              <a:t>Javascript</a:t>
            </a:r>
            <a:r>
              <a:rPr lang="fr-FR" dirty="0"/>
              <a:t>. On remarque que la variable user est déclarée localement.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Note important : Avec </a:t>
            </a:r>
            <a:r>
              <a:rPr lang="fr-FR" b="1" dirty="0" err="1"/>
              <a:t>ng-repeat</a:t>
            </a:r>
            <a:r>
              <a:rPr lang="fr-FR" b="1" dirty="0"/>
              <a:t> de la version 1.x on peut parcourir un objet clé valeur, tandis que, avec *</a:t>
            </a:r>
            <a:r>
              <a:rPr lang="fr-FR" b="1" dirty="0" err="1"/>
              <a:t>ngFor</a:t>
            </a:r>
            <a:r>
              <a:rPr lang="fr-FR" b="1" dirty="0"/>
              <a:t> d'</a:t>
            </a:r>
            <a:r>
              <a:rPr lang="fr-FR" b="1" dirty="0" err="1"/>
              <a:t>Angular</a:t>
            </a:r>
            <a:r>
              <a:rPr lang="fr-FR" b="1" dirty="0"/>
              <a:t> 2, il faut que le type de la variable est un tableau </a:t>
            </a:r>
            <a:r>
              <a:rPr lang="fr-FR" b="1" dirty="0" err="1"/>
              <a:t>Javascript</a:t>
            </a:r>
            <a:r>
              <a:rPr lang="fr-FR" b="1" dirty="0"/>
              <a:t>.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615821" y="2715208"/>
            <a:ext cx="5299787" cy="181947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3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Angular2 - </a:t>
            </a:r>
            <a:r>
              <a:rPr lang="en-US" dirty="0" err="1" smtClean="0"/>
              <a:t>avantage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Application très rapide comparé aux autres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javascript</a:t>
            </a:r>
            <a:r>
              <a:rPr lang="fr-FR" dirty="0"/>
              <a:t> qui font la même chose qu’</a:t>
            </a:r>
            <a:r>
              <a:rPr lang="fr-FR" dirty="0" err="1"/>
              <a:t>angular</a:t>
            </a:r>
            <a:r>
              <a:rPr lang="fr-FR" dirty="0"/>
              <a:t> 2.</a:t>
            </a:r>
          </a:p>
          <a:p>
            <a:r>
              <a:rPr lang="fr-FR" dirty="0"/>
              <a:t>Application plus sécurisé, parce qu’on ne peut pas injecter la balise &lt;script&gt; n’importe où. (</a:t>
            </a:r>
            <a:r>
              <a:rPr lang="fr-FR" dirty="0" err="1"/>
              <a:t>Angular</a:t>
            </a:r>
            <a:r>
              <a:rPr lang="fr-FR" dirty="0"/>
              <a:t> n’autorise pas l’usage de cette balise dans la balise de nos composants)</a:t>
            </a:r>
          </a:p>
          <a:p>
            <a:r>
              <a:rPr lang="fr-FR" dirty="0"/>
              <a:t>Façon de coder plus claire (On utilise, les classe, les constants, interface, …) grâce à </a:t>
            </a:r>
            <a:r>
              <a:rPr lang="fr-FR" dirty="0" err="1"/>
              <a:t>typescript</a:t>
            </a:r>
            <a:r>
              <a:rPr lang="fr-FR" dirty="0"/>
              <a:t>. Ce qui améliore la maintenabilité du code.</a:t>
            </a:r>
          </a:p>
          <a:p>
            <a:r>
              <a:rPr lang="fr-FR" dirty="0"/>
              <a:t>Si nous avons utilisé un élément qui n’existe pas dans le DOM ou la syntaxe utilisée n’est pas correcte, alors </a:t>
            </a:r>
            <a:r>
              <a:rPr lang="fr-FR" dirty="0" err="1"/>
              <a:t>Angular</a:t>
            </a:r>
            <a:r>
              <a:rPr lang="fr-FR" dirty="0"/>
              <a:t> 2 nous préviens.</a:t>
            </a:r>
          </a:p>
          <a:p>
            <a:r>
              <a:rPr lang="fr-FR" dirty="0"/>
              <a:t>Une application modulaire, c’est-à-dire une application divisée en components. Chaque component est affecté à une partie de l’application spécifique, et doit pouvoir être réutilisable dans une autre application.</a:t>
            </a:r>
          </a:p>
          <a:p>
            <a:r>
              <a:rPr lang="fr-FR" dirty="0"/>
              <a:t>Utilisation de </a:t>
            </a:r>
            <a:r>
              <a:rPr lang="fr-FR" dirty="0" err="1">
                <a:hlinkClick r:id="rId2"/>
              </a:rPr>
              <a:t>SystemJS</a:t>
            </a:r>
            <a:r>
              <a:rPr lang="fr-FR" dirty="0"/>
              <a:t> ou </a:t>
            </a:r>
            <a:r>
              <a:rPr lang="fr-FR" dirty="0" err="1"/>
              <a:t>Webpack</a:t>
            </a:r>
            <a:r>
              <a:rPr lang="fr-FR" dirty="0"/>
              <a:t>, pour </a:t>
            </a:r>
            <a:r>
              <a:rPr lang="fr-FR" dirty="0" smtClean="0"/>
              <a:t>le chargement asynchrone </a:t>
            </a:r>
            <a:r>
              <a:rPr lang="fr-FR" dirty="0"/>
              <a:t>des modules.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1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Angular2 – </a:t>
            </a:r>
            <a:r>
              <a:rPr lang="en-US" dirty="0" err="1" smtClean="0"/>
              <a:t>inconvénients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106" y="2661090"/>
            <a:ext cx="10820400" cy="3571759"/>
          </a:xfrm>
        </p:spPr>
        <p:txBody>
          <a:bodyPr/>
          <a:lstStyle/>
          <a:p>
            <a:r>
              <a:rPr lang="fr-FR" dirty="0"/>
              <a:t>Si l’interprétation du JavaScript est désactivée sur le navigateur, l’application ne fonctionnera pas.</a:t>
            </a:r>
          </a:p>
          <a:p>
            <a:r>
              <a:rPr lang="fr-FR" dirty="0"/>
              <a:t>L’utilisation de </a:t>
            </a:r>
            <a:r>
              <a:rPr lang="fr-FR" dirty="0" err="1"/>
              <a:t>TypeScript</a:t>
            </a:r>
            <a:r>
              <a:rPr lang="fr-FR" dirty="0"/>
              <a:t> dans l’application requiert une </a:t>
            </a:r>
            <a:r>
              <a:rPr lang="fr-FR" dirty="0" err="1"/>
              <a:t>transpilation</a:t>
            </a:r>
            <a:r>
              <a:rPr lang="fr-FR" dirty="0"/>
              <a:t> du code vers le JavaScript pour que le navigateur puisse l’interpréter.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La</a:t>
            </a:r>
            <a:r>
              <a:rPr lang="fr-FR" dirty="0"/>
              <a:t>  </a:t>
            </a:r>
            <a:r>
              <a:rPr lang="fr-FR" dirty="0" err="1"/>
              <a:t>transpilation</a:t>
            </a:r>
            <a:r>
              <a:rPr lang="fr-FR" dirty="0"/>
              <a:t> du </a:t>
            </a:r>
            <a:r>
              <a:rPr lang="fr-FR" dirty="0" err="1"/>
              <a:t>Typescript</a:t>
            </a:r>
            <a:r>
              <a:rPr lang="fr-FR" dirty="0"/>
              <a:t> peut s’effectuer soit lors du </a:t>
            </a:r>
            <a:r>
              <a:rPr lang="fr-FR" dirty="0" err="1"/>
              <a:t>build</a:t>
            </a:r>
            <a:r>
              <a:rPr lang="fr-FR" dirty="0"/>
              <a:t> de l’application (</a:t>
            </a:r>
            <a:r>
              <a:rPr lang="fr-FR" dirty="0" err="1"/>
              <a:t>Ahead</a:t>
            </a:r>
            <a:r>
              <a:rPr lang="fr-FR" dirty="0"/>
              <a:t>-of-Time Compilation), soit lors de l’ouverture de cette dernière dans un navigateur (Just-in-Time Compilation).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83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JavaScript </a:t>
            </a:r>
            <a:r>
              <a:rPr lang="fr-FR" dirty="0"/>
              <a:t>(JS) est une des implémentations d’une spécification standardisée, appelée </a:t>
            </a:r>
            <a:r>
              <a:rPr lang="fr-FR" dirty="0" err="1"/>
              <a:t>ECMAScript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La version de la spécification que tu connais le plus est probablement la version 5 : c’est </a:t>
            </a:r>
            <a:r>
              <a:rPr lang="fr-FR" dirty="0" smtClean="0"/>
              <a:t>celle utilisée </a:t>
            </a:r>
            <a:r>
              <a:rPr lang="fr-FR" dirty="0"/>
              <a:t>depuis de nombreuses années.</a:t>
            </a:r>
          </a:p>
          <a:p>
            <a:pPr marL="0" indent="0">
              <a:buNone/>
            </a:pPr>
            <a:r>
              <a:rPr lang="fr-FR" dirty="0"/>
              <a:t>Depuis quelque temps, une nouvelle version de cette spécification est en travaux : ECMASCRIPT </a:t>
            </a:r>
            <a:r>
              <a:rPr lang="fr-FR" dirty="0" smtClean="0"/>
              <a:t>6,ES6</a:t>
            </a:r>
            <a:r>
              <a:rPr lang="fr-FR" dirty="0"/>
              <a:t>, ou ECMASCRIPT 2015. 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Elle ajoute une tonne de fonctionnalités à JavaScript, comme les classes, les constantes, les </a:t>
            </a:r>
            <a:r>
              <a:rPr lang="fr-FR" dirty="0" err="1"/>
              <a:t>arrow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, les générateurs... </a:t>
            </a:r>
          </a:p>
          <a:p>
            <a:pPr marL="0" indent="0">
              <a:buNone/>
            </a:pPr>
            <a:r>
              <a:rPr lang="fr-FR" dirty="0" err="1"/>
              <a:t>Angular</a:t>
            </a:r>
            <a:r>
              <a:rPr lang="fr-FR" dirty="0"/>
              <a:t> a été conçu pour bénéficier de cette nouvelle version de JavaScript. </a:t>
            </a: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47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ES6 </a:t>
            </a:r>
            <a:r>
              <a:rPr lang="fr-FR" dirty="0"/>
              <a:t>vient d’atteindre son état final, il n’est pas encore supporté par tous les navigateurs. Et bien </a:t>
            </a:r>
            <a:r>
              <a:rPr lang="fr-FR" dirty="0" smtClean="0"/>
              <a:t>sûr, certains </a:t>
            </a:r>
            <a:r>
              <a:rPr lang="fr-FR" dirty="0"/>
              <a:t>navigateurs vont être en retard (mais, </a:t>
            </a:r>
            <a:r>
              <a:rPr lang="fr-FR" dirty="0" smtClean="0"/>
              <a:t>pour une </a:t>
            </a:r>
            <a:r>
              <a:rPr lang="fr-FR" dirty="0"/>
              <a:t>fois, Microsoft fait un bon travail </a:t>
            </a:r>
            <a:r>
              <a:rPr lang="fr-FR" dirty="0" smtClean="0"/>
              <a:t>avec </a:t>
            </a:r>
            <a:r>
              <a:rPr lang="fr-FR" dirty="0" err="1" smtClean="0"/>
              <a:t>Edge</a:t>
            </a:r>
            <a:r>
              <a:rPr lang="fr-FR" dirty="0"/>
              <a:t>).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Ainsi</a:t>
            </a:r>
            <a:r>
              <a:rPr lang="fr-FR" dirty="0"/>
              <a:t>, on peut se demander à quoi bon présenter le sujet s’il est toujours en </a:t>
            </a:r>
            <a:r>
              <a:rPr lang="fr-FR" dirty="0" smtClean="0"/>
              <a:t>pleine évolution</a:t>
            </a:r>
            <a:r>
              <a:rPr lang="fr-FR" dirty="0"/>
              <a:t> ? Et tu as raison, car rares sont les applications qui peuvent se permettre d’ignorer </a:t>
            </a:r>
            <a:r>
              <a:rPr lang="fr-FR" dirty="0" smtClean="0"/>
              <a:t>les navigateurs </a:t>
            </a:r>
            <a:r>
              <a:rPr lang="fr-FR" dirty="0"/>
              <a:t>devenus obsolètes.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Mais </a:t>
            </a:r>
            <a:r>
              <a:rPr lang="fr-FR" dirty="0"/>
              <a:t>comme tous les développeurs qui ont essayé ES6 ont hâte </a:t>
            </a:r>
            <a:r>
              <a:rPr lang="fr-FR" dirty="0" smtClean="0"/>
              <a:t>de l’utiliser </a:t>
            </a:r>
            <a:r>
              <a:rPr lang="fr-FR" dirty="0"/>
              <a:t>dans leurs applications, la communauté a trouvé une solution : un </a:t>
            </a:r>
            <a:r>
              <a:rPr lang="fr-FR" dirty="0" err="1"/>
              <a:t>transpileur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19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Un </a:t>
            </a:r>
            <a:r>
              <a:rPr lang="fr-FR" dirty="0" err="1"/>
              <a:t>transpileur</a:t>
            </a:r>
            <a:r>
              <a:rPr lang="fr-FR" dirty="0"/>
              <a:t> prend du code source ES6 en entrée et génère du code ES5, qui peut tourner </a:t>
            </a:r>
            <a:r>
              <a:rPr lang="fr-FR" dirty="0" smtClean="0"/>
              <a:t>dans n’importe </a:t>
            </a:r>
            <a:r>
              <a:rPr lang="fr-FR" dirty="0"/>
              <a:t>quel navigateur. Il génère même les fichiers source </a:t>
            </a:r>
            <a:r>
              <a:rPr lang="fr-FR" dirty="0" err="1"/>
              <a:t>map</a:t>
            </a:r>
            <a:r>
              <a:rPr lang="fr-FR" dirty="0"/>
              <a:t>, qui permettent de </a:t>
            </a:r>
            <a:r>
              <a:rPr lang="fr-FR" dirty="0" smtClean="0"/>
              <a:t>débugger directement </a:t>
            </a:r>
            <a:r>
              <a:rPr lang="fr-FR" dirty="0"/>
              <a:t>le code ES6 depuis le navigateur. Au moment de l’écriture de ces lignes, il y a </a:t>
            </a:r>
            <a:r>
              <a:rPr lang="fr-FR" dirty="0" smtClean="0"/>
              <a:t>deux outils </a:t>
            </a:r>
            <a:r>
              <a:rPr lang="fr-FR" dirty="0"/>
              <a:t>principaux pour </a:t>
            </a:r>
            <a:r>
              <a:rPr lang="fr-FR" dirty="0" err="1"/>
              <a:t>transpiler</a:t>
            </a:r>
            <a:r>
              <a:rPr lang="fr-FR" dirty="0"/>
              <a:t> de l’ES6 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•Traceur</a:t>
            </a:r>
            <a:r>
              <a:rPr lang="fr-FR" dirty="0"/>
              <a:t>, un projet Google.</a:t>
            </a:r>
          </a:p>
          <a:p>
            <a:pPr marL="0" indent="0">
              <a:buNone/>
            </a:pPr>
            <a:r>
              <a:rPr lang="fr-FR" dirty="0" smtClean="0"/>
              <a:t>•</a:t>
            </a:r>
            <a:r>
              <a:rPr lang="fr-FR" dirty="0" err="1" smtClean="0"/>
              <a:t>Babeljs</a:t>
            </a:r>
            <a:r>
              <a:rPr lang="fr-FR" dirty="0"/>
              <a:t>, un projet démarré par </a:t>
            </a:r>
            <a:r>
              <a:rPr lang="fr-FR" dirty="0" err="1"/>
              <a:t>Sebastian</a:t>
            </a:r>
            <a:r>
              <a:rPr lang="fr-FR" dirty="0"/>
              <a:t> McKenzie, un jeune développeur de 17 ans (oui, ça </a:t>
            </a:r>
            <a:r>
              <a:rPr lang="fr-FR" dirty="0" smtClean="0"/>
              <a:t>fait mal</a:t>
            </a:r>
            <a:r>
              <a:rPr lang="fr-FR" dirty="0"/>
              <a:t>), et qui a reçu beaucoup de contributions extérieures.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67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dirty="0"/>
              <a:t>Chacun a ses avantages et ses inconvénients. Par exemple </a:t>
            </a:r>
            <a:r>
              <a:rPr lang="fr-FR" dirty="0" err="1"/>
              <a:t>Babeljs</a:t>
            </a:r>
            <a:r>
              <a:rPr lang="fr-FR" dirty="0"/>
              <a:t> produit un code source </a:t>
            </a:r>
            <a:r>
              <a:rPr lang="fr-FR" dirty="0" smtClean="0"/>
              <a:t>plus lisible </a:t>
            </a:r>
            <a:r>
              <a:rPr lang="fr-FR" dirty="0"/>
              <a:t>que Traceur. Mais Traceur est un projet Google, alors évidemment, </a:t>
            </a:r>
            <a:r>
              <a:rPr lang="fr-FR" dirty="0" err="1"/>
              <a:t>Angular</a:t>
            </a:r>
            <a:r>
              <a:rPr lang="fr-FR" dirty="0"/>
              <a:t> et Traceur </a:t>
            </a:r>
            <a:r>
              <a:rPr lang="fr-FR" dirty="0" smtClean="0"/>
              <a:t>vont bien </a:t>
            </a:r>
            <a:r>
              <a:rPr lang="fr-FR" dirty="0"/>
              <a:t>ensemble. Le code </a:t>
            </a:r>
            <a:r>
              <a:rPr lang="fr-FR" dirty="0" smtClean="0"/>
              <a:t>source d’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/>
              <a:t>était d’ailleurs </a:t>
            </a:r>
            <a:r>
              <a:rPr lang="fr-FR" dirty="0" err="1"/>
              <a:t>transpilé</a:t>
            </a:r>
            <a:r>
              <a:rPr lang="fr-FR" dirty="0"/>
              <a:t> avec Traceur, avant de </a:t>
            </a:r>
            <a:r>
              <a:rPr lang="fr-FR" dirty="0" smtClean="0"/>
              <a:t>basculer en </a:t>
            </a:r>
            <a:r>
              <a:rPr lang="fr-FR" dirty="0" err="1" smtClean="0"/>
              <a:t>TypeScript</a:t>
            </a:r>
            <a:r>
              <a:rPr lang="fr-FR" dirty="0"/>
              <a:t>. 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TypeScript</a:t>
            </a:r>
            <a:r>
              <a:rPr lang="fr-FR" dirty="0" smtClean="0"/>
              <a:t> </a:t>
            </a:r>
            <a:r>
              <a:rPr lang="fr-FR" dirty="0"/>
              <a:t>est un langage open source développé par Microsoft.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C’est </a:t>
            </a:r>
            <a:r>
              <a:rPr lang="fr-FR" dirty="0"/>
              <a:t>un </a:t>
            </a:r>
            <a:r>
              <a:rPr lang="fr-FR" dirty="0" smtClean="0"/>
              <a:t>sur-ensemble </a:t>
            </a:r>
            <a:r>
              <a:rPr lang="fr-FR" dirty="0"/>
              <a:t>typé de JavaScript qui compile vers du JavaScript </a:t>
            </a:r>
            <a:r>
              <a:rPr lang="fr-FR" dirty="0" smtClean="0"/>
              <a:t>standard.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1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194" y="565196"/>
            <a:ext cx="8610600" cy="1293028"/>
          </a:xfrm>
        </p:spPr>
        <p:txBody>
          <a:bodyPr/>
          <a:lstStyle/>
          <a:p>
            <a:r>
              <a:rPr lang="en-US" dirty="0" smtClean="0"/>
              <a:t>Angular - </a:t>
            </a:r>
            <a:r>
              <a:rPr lang="en-US" dirty="0" err="1" smtClean="0"/>
              <a:t>preambule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64602"/>
            <a:ext cx="10820400" cy="4254083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/>
              <a:t>AngularJs</a:t>
            </a:r>
            <a:r>
              <a:rPr lang="fr-FR" dirty="0"/>
              <a:t> est un </a:t>
            </a:r>
            <a:r>
              <a:rPr lang="fr-FR" dirty="0" err="1"/>
              <a:t>framework</a:t>
            </a:r>
            <a:r>
              <a:rPr lang="fr-FR" dirty="0"/>
              <a:t> MVW (Model </a:t>
            </a:r>
            <a:r>
              <a:rPr lang="fr-FR" dirty="0" err="1"/>
              <a:t>View</a:t>
            </a:r>
            <a:r>
              <a:rPr lang="fr-FR" dirty="0"/>
              <a:t> </a:t>
            </a:r>
            <a:r>
              <a:rPr lang="fr-FR" dirty="0" err="1"/>
              <a:t>Whatever</a:t>
            </a:r>
            <a:r>
              <a:rPr lang="fr-FR" dirty="0"/>
              <a:t>) </a:t>
            </a:r>
          </a:p>
          <a:p>
            <a:r>
              <a:rPr lang="fr-FR" dirty="0"/>
              <a:t>Afin d’utiliser </a:t>
            </a:r>
            <a:r>
              <a:rPr lang="fr-FR" dirty="0" err="1"/>
              <a:t>angular</a:t>
            </a:r>
            <a:r>
              <a:rPr lang="fr-FR" dirty="0"/>
              <a:t> il nous faut importer sa librairie.</a:t>
            </a:r>
          </a:p>
          <a:p>
            <a:r>
              <a:rPr lang="fr-FR" dirty="0"/>
              <a:t>La librairie est téléchargeable sur le site officiel https://angularjs.org/ </a:t>
            </a:r>
          </a:p>
          <a:p>
            <a:r>
              <a:rPr lang="fr-FR" dirty="0"/>
              <a:t>Ce </a:t>
            </a:r>
            <a:r>
              <a:rPr lang="fr-FR" dirty="0" err="1"/>
              <a:t>framework</a:t>
            </a:r>
            <a:r>
              <a:rPr lang="fr-FR" dirty="0"/>
              <a:t> nous permets de gagner en temps de développement, facilite la maintenance et nous permet de bien découpler notre application en plusieurs petite applications réutilisable. </a:t>
            </a:r>
          </a:p>
          <a:p>
            <a:r>
              <a:rPr lang="fr-FR" dirty="0" err="1"/>
              <a:t>Angular</a:t>
            </a:r>
            <a:r>
              <a:rPr lang="fr-FR" dirty="0"/>
              <a:t> a deux grand concurrents, </a:t>
            </a:r>
            <a:r>
              <a:rPr lang="fr-FR" dirty="0" err="1"/>
              <a:t>EmberJs</a:t>
            </a:r>
            <a:r>
              <a:rPr lang="fr-FR" dirty="0"/>
              <a:t> et </a:t>
            </a:r>
            <a:r>
              <a:rPr lang="fr-FR" dirty="0" err="1"/>
              <a:t>ReactJs</a:t>
            </a:r>
            <a:r>
              <a:rPr lang="fr-FR" dirty="0"/>
              <a:t> (Le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frontend</a:t>
            </a:r>
            <a:r>
              <a:rPr lang="fr-FR" dirty="0"/>
              <a:t> de Facebook) </a:t>
            </a:r>
          </a:p>
          <a:p>
            <a:r>
              <a:rPr lang="fr-FR" dirty="0" err="1"/>
              <a:t>ReactJs</a:t>
            </a:r>
            <a:r>
              <a:rPr lang="fr-FR" dirty="0"/>
              <a:t> à une particularité qui est le DOM </a:t>
            </a:r>
            <a:r>
              <a:rPr lang="fr-FR" dirty="0" err="1"/>
              <a:t>Diffing</a:t>
            </a:r>
            <a:r>
              <a:rPr lang="fr-FR" dirty="0"/>
              <a:t>. </a:t>
            </a:r>
          </a:p>
          <a:p>
            <a:r>
              <a:rPr lang="fr-FR" dirty="0"/>
              <a:t>Le grand manque de </a:t>
            </a:r>
            <a:r>
              <a:rPr lang="fr-FR" dirty="0" err="1"/>
              <a:t>ReactJs</a:t>
            </a:r>
            <a:r>
              <a:rPr lang="fr-FR" dirty="0"/>
              <a:t> est un système de </a:t>
            </a:r>
            <a:r>
              <a:rPr lang="fr-FR" dirty="0" err="1"/>
              <a:t>routing</a:t>
            </a:r>
            <a:r>
              <a:rPr lang="fr-FR" dirty="0"/>
              <a:t> </a:t>
            </a:r>
          </a:p>
          <a:p>
            <a:r>
              <a:rPr lang="fr-FR" dirty="0"/>
              <a:t> </a:t>
            </a:r>
            <a:r>
              <a:rPr lang="fr-FR" dirty="0" err="1"/>
              <a:t>EmberJs</a:t>
            </a:r>
            <a:r>
              <a:rPr lang="fr-FR" dirty="0"/>
              <a:t> quant a lui possède un CLI depuis peu pour facilité encore plus le développement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3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(.</a:t>
            </a:r>
            <a:r>
              <a:rPr lang="en-US" dirty="0" err="1"/>
              <a:t>ts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TypeScript</a:t>
            </a:r>
            <a:r>
              <a:rPr lang="fr-FR" dirty="0" smtClean="0"/>
              <a:t> </a:t>
            </a:r>
            <a:r>
              <a:rPr lang="fr-FR" dirty="0"/>
              <a:t>est une couche supplémentaire sur ES5 et ES6 (</a:t>
            </a:r>
            <a:r>
              <a:rPr lang="fr-FR" dirty="0" err="1"/>
              <a:t>EcmaScript</a:t>
            </a:r>
            <a:r>
              <a:rPr lang="fr-FR" dirty="0"/>
              <a:t> 2015</a:t>
            </a:r>
            <a:r>
              <a:rPr lang="fr-FR" dirty="0" smtClean="0"/>
              <a:t>)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TypeScript</a:t>
            </a:r>
            <a:r>
              <a:rPr lang="fr-FR" dirty="0"/>
              <a:t> rajoute les annotations, les classes, imports et les types au langage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Pour </a:t>
            </a:r>
            <a:r>
              <a:rPr lang="fr-FR" dirty="0"/>
              <a:t>installer </a:t>
            </a:r>
            <a:r>
              <a:rPr lang="fr-FR" dirty="0" err="1"/>
              <a:t>TypeScript</a:t>
            </a:r>
            <a:r>
              <a:rPr lang="fr-FR" dirty="0"/>
              <a:t> 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$ </a:t>
            </a: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insatall</a:t>
            </a:r>
            <a:r>
              <a:rPr lang="fr-FR" dirty="0"/>
              <a:t> –</a:t>
            </a:r>
            <a:r>
              <a:rPr lang="fr-FR" dirty="0" smtClean="0"/>
              <a:t>g </a:t>
            </a:r>
            <a:r>
              <a:rPr lang="fr-FR" dirty="0" err="1" smtClean="0"/>
              <a:t>typescript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09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– </a:t>
            </a:r>
            <a:r>
              <a:rPr lang="en-US" dirty="0" err="1" smtClean="0"/>
              <a:t>en</a:t>
            </a:r>
            <a:r>
              <a:rPr lang="en-US" dirty="0" smtClean="0"/>
              <a:t>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843" y="2193925"/>
            <a:ext cx="4544109" cy="4664075"/>
          </a:xfrm>
        </p:spPr>
      </p:pic>
    </p:spTree>
    <p:extLst>
      <p:ext uri="{BB962C8B-B14F-4D97-AF65-F5344CB8AC3E}">
        <p14:creationId xmlns:p14="http://schemas.microsoft.com/office/powerpoint/2010/main" val="4223324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dépôt</a:t>
            </a:r>
            <a:r>
              <a:rPr lang="en-US" dirty="0"/>
              <a:t> distant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Lien </a:t>
            </a:r>
            <a:r>
              <a:rPr lang="fr-FR" dirty="0"/>
              <a:t>vers le dépôt: </a:t>
            </a:r>
            <a:r>
              <a:rPr lang="fr-FR" b="1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fr-FR" b="1" dirty="0" smtClean="0">
                <a:solidFill>
                  <a:srgbClr val="FF0000"/>
                </a:solidFill>
                <a:hlinkClick r:id="rId2"/>
              </a:rPr>
              <a:t>github.com/iknsa-formation/angular.git</a:t>
            </a:r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  <a:p>
            <a:r>
              <a:rPr lang="fr-FR" b="1" dirty="0">
                <a:solidFill>
                  <a:srgbClr val="FF0000"/>
                </a:solidFill>
              </a:rPr>
              <a:t>git clone https://github.com/iknsa-formation/angular.git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92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b="1" dirty="0" smtClean="0"/>
              <a:t>Commandes à </a:t>
            </a:r>
            <a:r>
              <a:rPr lang="fr-FR" b="1" dirty="0" err="1" smtClean="0"/>
              <a:t>executer</a:t>
            </a:r>
            <a:r>
              <a:rPr lang="fr-FR" b="1" dirty="0" smtClean="0"/>
              <a:t> après le clone du </a:t>
            </a:r>
            <a:r>
              <a:rPr lang="fr-FR" b="1" dirty="0" err="1" smtClean="0"/>
              <a:t>project</a:t>
            </a:r>
            <a:endParaRPr lang="fr-FR" b="1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Cd formation 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endParaRPr lang="fr-FR" dirty="0" smtClean="0"/>
          </a:p>
          <a:p>
            <a:r>
              <a:rPr lang="fr-FR" dirty="0" err="1" smtClean="0"/>
              <a:t>Ng</a:t>
            </a:r>
            <a:r>
              <a:rPr lang="fr-FR" dirty="0" smtClean="0"/>
              <a:t> serve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2262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 </a:t>
            </a:r>
            <a:r>
              <a:rPr lang="en-US" dirty="0" err="1"/>
              <a:t>fichiers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115" y="2194560"/>
            <a:ext cx="4414131" cy="40241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node_modules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 err="1" smtClean="0"/>
              <a:t>src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2e (and two and): Pour tester de bout </a:t>
            </a:r>
            <a:r>
              <a:rPr lang="en-US" dirty="0" err="1" smtClean="0"/>
              <a:t>en</a:t>
            </a:r>
            <a:r>
              <a:rPr lang="en-US" dirty="0" smtClean="0"/>
              <a:t> bout</a:t>
            </a:r>
            <a:endParaRPr lang="en-US" dirty="0"/>
          </a:p>
          <a:p>
            <a:r>
              <a:rPr lang="en-US" dirty="0" smtClean="0"/>
              <a:t>index.html</a:t>
            </a:r>
            <a:endParaRPr lang="en-US" dirty="0"/>
          </a:p>
          <a:p>
            <a:r>
              <a:rPr lang="en-US" dirty="0"/>
              <a:t>styles.css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15" y="2194560"/>
            <a:ext cx="4762500" cy="430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87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2473" y="0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" y="1911928"/>
            <a:ext cx="4052455" cy="4024125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sz="4000" b="1" dirty="0" err="1" smtClean="0">
                <a:solidFill>
                  <a:srgbClr val="FF0000"/>
                </a:solidFill>
              </a:rPr>
              <a:t>app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works</a:t>
            </a:r>
            <a:r>
              <a:rPr lang="fr-FR" sz="4000" b="1" dirty="0" smtClean="0">
                <a:solidFill>
                  <a:srgbClr val="FF0000"/>
                </a:solidFill>
              </a:rPr>
              <a:t>!</a:t>
            </a:r>
            <a:endParaRPr lang="fr-FR" sz="40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27" y="1429789"/>
            <a:ext cx="6143625" cy="51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97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Contrairement </a:t>
            </a:r>
            <a:r>
              <a:rPr lang="fr-FR" dirty="0"/>
              <a:t>à angular1 il faut aussi importer d’autres librairies qui serviront </a:t>
            </a:r>
            <a:r>
              <a:rPr lang="fr-FR" dirty="0" smtClean="0"/>
              <a:t>à </a:t>
            </a:r>
            <a:r>
              <a:rPr lang="fr-FR" dirty="0" err="1" smtClean="0"/>
              <a:t>interprêter</a:t>
            </a:r>
            <a:r>
              <a:rPr lang="fr-FR" dirty="0" smtClean="0"/>
              <a:t> </a:t>
            </a:r>
            <a:r>
              <a:rPr lang="fr-FR" dirty="0"/>
              <a:t>ce qu’on va faire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smtClean="0"/>
              <a:t>Dans </a:t>
            </a:r>
            <a:r>
              <a:rPr lang="fr-FR" dirty="0"/>
              <a:t>notre cas ces librairies sont téléchargé dans le dossier </a:t>
            </a:r>
            <a:r>
              <a:rPr lang="fr-FR" dirty="0" err="1" smtClean="0"/>
              <a:t>nodes_modules</a:t>
            </a:r>
            <a:endParaRPr lang="fr-FR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import { Component } from '@angular/core';</a:t>
            </a:r>
          </a:p>
        </p:txBody>
      </p:sp>
    </p:spTree>
    <p:extLst>
      <p:ext uri="{BB962C8B-B14F-4D97-AF65-F5344CB8AC3E}">
        <p14:creationId xmlns:p14="http://schemas.microsoft.com/office/powerpoint/2010/main" val="1382363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65" y="901532"/>
            <a:ext cx="8610600" cy="1293028"/>
          </a:xfrm>
        </p:spPr>
        <p:txBody>
          <a:bodyPr/>
          <a:lstStyle/>
          <a:p>
            <a:r>
              <a:rPr lang="en-US" dirty="0" smtClean="0"/>
              <a:t>ANGULAR2 - ES6-shim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91159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Est une librairie de compatibilité </a:t>
            </a:r>
            <a:r>
              <a:rPr lang="fr-FR" dirty="0" smtClean="0"/>
              <a:t>afin </a:t>
            </a:r>
            <a:r>
              <a:rPr lang="fr-FR" dirty="0"/>
              <a:t>que les anciens moteurs de </a:t>
            </a:r>
            <a:r>
              <a:rPr lang="fr-FR" dirty="0" err="1" smtClean="0"/>
              <a:t>javascript</a:t>
            </a:r>
            <a:r>
              <a:rPr lang="fr-FR" dirty="0"/>
              <a:t> </a:t>
            </a:r>
            <a:r>
              <a:rPr lang="fr-FR" dirty="0" smtClean="0"/>
              <a:t>réagisse </a:t>
            </a:r>
            <a:r>
              <a:rPr lang="fr-FR" dirty="0"/>
              <a:t>aussi proche que possible de ES6.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50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949" y="1054084"/>
            <a:ext cx="8610600" cy="1293028"/>
          </a:xfrm>
        </p:spPr>
        <p:txBody>
          <a:bodyPr/>
          <a:lstStyle/>
          <a:p>
            <a:r>
              <a:rPr lang="en-US" dirty="0" smtClean="0"/>
              <a:t>ANGULAR2 - </a:t>
            </a:r>
            <a:r>
              <a:rPr lang="en-US" dirty="0"/>
              <a:t>Angular </a:t>
            </a:r>
            <a:r>
              <a:rPr lang="en-US" dirty="0" err="1"/>
              <a:t>Polyfill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165091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Est </a:t>
            </a:r>
            <a:r>
              <a:rPr lang="fr-FR" dirty="0"/>
              <a:t>une librairie utilisé par angular2 pour savoir quand il doit mettre à jour une </a:t>
            </a:r>
            <a:r>
              <a:rPr lang="fr-FR" dirty="0" smtClean="0"/>
              <a:t>vue  et </a:t>
            </a:r>
            <a:r>
              <a:rPr lang="fr-FR" dirty="0"/>
              <a:t>permet l’injection de dépendance à travers les </a:t>
            </a:r>
            <a:r>
              <a:rPr lang="fr-FR" dirty="0" smtClean="0"/>
              <a:t>décorateurs</a:t>
            </a:r>
            <a:endParaRPr lang="fr-FR" dirty="0"/>
          </a:p>
          <a:p>
            <a:r>
              <a:rPr lang="fr-FR" dirty="0"/>
              <a:t>Cette librairie devrait bientôt faire partie du cœur d’angular2.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88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27" y="901532"/>
            <a:ext cx="8610600" cy="1293028"/>
          </a:xfrm>
        </p:spPr>
        <p:txBody>
          <a:bodyPr/>
          <a:lstStyle/>
          <a:p>
            <a:r>
              <a:rPr lang="en-US" dirty="0" smtClean="0"/>
              <a:t>ANGULAR2 - </a:t>
            </a:r>
            <a:r>
              <a:rPr lang="en-US" dirty="0" err="1"/>
              <a:t>SystemJS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7938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Est </a:t>
            </a:r>
            <a:r>
              <a:rPr lang="en-US" dirty="0"/>
              <a:t>un ‘module loader</a:t>
            </a:r>
            <a:r>
              <a:rPr lang="en-US" dirty="0" smtClean="0"/>
              <a:t>’.</a:t>
            </a:r>
            <a:endParaRPr lang="en-US" dirty="0"/>
          </a:p>
          <a:p>
            <a:r>
              <a:rPr lang="en-US" dirty="0"/>
              <a:t>Angular2 </a:t>
            </a:r>
            <a:r>
              <a:rPr lang="en-US" dirty="0" err="1"/>
              <a:t>n’a</a:t>
            </a:r>
            <a:r>
              <a:rPr lang="en-US" dirty="0"/>
              <a:t> pas de ‘module loader’ </a:t>
            </a:r>
            <a:r>
              <a:rPr lang="en-US" dirty="0" err="1"/>
              <a:t>comme</a:t>
            </a:r>
            <a:r>
              <a:rPr lang="en-US" dirty="0"/>
              <a:t> angular1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Dans</a:t>
            </a:r>
            <a:r>
              <a:rPr lang="en-US" dirty="0"/>
              <a:t> les </a:t>
            </a:r>
            <a:r>
              <a:rPr lang="en-US" dirty="0" err="1"/>
              <a:t>exemples</a:t>
            </a:r>
            <a:r>
              <a:rPr lang="en-US" dirty="0"/>
              <a:t> sur le site </a:t>
            </a:r>
            <a:r>
              <a:rPr lang="en-US" dirty="0" err="1"/>
              <a:t>officiel</a:t>
            </a:r>
            <a:r>
              <a:rPr lang="en-US" dirty="0"/>
              <a:t> d’angular2, </a:t>
            </a:r>
            <a:r>
              <a:rPr lang="en-US" dirty="0" err="1"/>
              <a:t>SystemJS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utilisé</a:t>
            </a:r>
            <a:r>
              <a:rPr lang="en-US" dirty="0"/>
              <a:t> </a:t>
            </a:r>
            <a:r>
              <a:rPr lang="en-US" dirty="0" err="1" smtClean="0"/>
              <a:t>comme</a:t>
            </a:r>
            <a:r>
              <a:rPr lang="en-US" dirty="0"/>
              <a:t> </a:t>
            </a:r>
            <a:r>
              <a:rPr lang="en-US" dirty="0" smtClean="0"/>
              <a:t>module </a:t>
            </a:r>
            <a:r>
              <a:rPr lang="en-US" dirty="0"/>
              <a:t>loader,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pouvez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le </a:t>
            </a:r>
            <a:r>
              <a:rPr lang="en-US" dirty="0" err="1"/>
              <a:t>souhaitez</a:t>
            </a:r>
            <a:r>
              <a:rPr lang="en-US" dirty="0"/>
              <a:t> </a:t>
            </a:r>
            <a:r>
              <a:rPr lang="en-US" dirty="0" err="1"/>
              <a:t>utilisé</a:t>
            </a:r>
            <a:r>
              <a:rPr lang="en-US" dirty="0"/>
              <a:t> </a:t>
            </a:r>
            <a:r>
              <a:rPr lang="en-US" dirty="0" err="1"/>
              <a:t>d’autre</a:t>
            </a:r>
            <a:r>
              <a:rPr lang="en-US" dirty="0"/>
              <a:t> ‘</a:t>
            </a:r>
            <a:r>
              <a:rPr lang="en-US" dirty="0" smtClean="0"/>
              <a:t>module loader</a:t>
            </a:r>
            <a:r>
              <a:rPr lang="en-US" dirty="0"/>
              <a:t>’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WebPack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3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363" y="800587"/>
            <a:ext cx="4109519" cy="1293028"/>
          </a:xfrm>
        </p:spPr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687" y="2303201"/>
            <a:ext cx="10078770" cy="40241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Framework </a:t>
            </a:r>
            <a:r>
              <a:rPr lang="en-US" dirty="0"/>
              <a:t>JS MV*</a:t>
            </a:r>
          </a:p>
          <a:p>
            <a:r>
              <a:rPr lang="en-US" dirty="0" err="1"/>
              <a:t>Projet</a:t>
            </a:r>
            <a:r>
              <a:rPr lang="en-US" dirty="0"/>
              <a:t> open-source </a:t>
            </a:r>
            <a:r>
              <a:rPr lang="en-US" dirty="0" err="1"/>
              <a:t>porté</a:t>
            </a:r>
            <a:r>
              <a:rPr lang="en-US" dirty="0"/>
              <a:t> par Google</a:t>
            </a:r>
          </a:p>
          <a:p>
            <a:r>
              <a:rPr lang="en-US" dirty="0"/>
              <a:t>Version 1.X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populaire</a:t>
            </a:r>
            <a:r>
              <a:rPr lang="en-US" dirty="0"/>
              <a:t>, 1er sur GitHub (39K stars)</a:t>
            </a:r>
          </a:p>
          <a:p>
            <a:r>
              <a:rPr lang="en-US" dirty="0"/>
              <a:t>Concepts :</a:t>
            </a:r>
          </a:p>
          <a:p>
            <a:pPr lvl="1"/>
            <a:r>
              <a:rPr lang="en-US" dirty="0" err="1"/>
              <a:t>Orienté</a:t>
            </a:r>
            <a:r>
              <a:rPr lang="en-US" dirty="0"/>
              <a:t> Single Page Application (SPA)</a:t>
            </a:r>
          </a:p>
          <a:p>
            <a:pPr lvl="1"/>
            <a:r>
              <a:rPr lang="en-US" dirty="0" err="1"/>
              <a:t>Étendre</a:t>
            </a:r>
            <a:r>
              <a:rPr lang="en-US" dirty="0"/>
              <a:t> le </a:t>
            </a:r>
            <a:r>
              <a:rPr lang="en-US" dirty="0" err="1"/>
              <a:t>langage</a:t>
            </a:r>
            <a:r>
              <a:rPr lang="en-US" dirty="0"/>
              <a:t> HTML (directives)</a:t>
            </a:r>
          </a:p>
          <a:p>
            <a:pPr lvl="1"/>
            <a:r>
              <a:rPr lang="en-US" dirty="0"/>
              <a:t>Data Binding bi-</a:t>
            </a:r>
            <a:r>
              <a:rPr lang="en-US" dirty="0" err="1"/>
              <a:t>directionnel</a:t>
            </a:r>
            <a:endParaRPr lang="en-US" dirty="0"/>
          </a:p>
          <a:p>
            <a:pPr lvl="1"/>
            <a:r>
              <a:rPr lang="en-US" dirty="0"/>
              <a:t>Dependency Injection, $scope,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10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ANGULAR2 - </a:t>
            </a:r>
            <a:r>
              <a:rPr lang="en-US" dirty="0"/>
              <a:t>RXJS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Aussi </a:t>
            </a:r>
            <a:r>
              <a:rPr lang="fr-FR" dirty="0"/>
              <a:t>appelé </a:t>
            </a:r>
            <a:r>
              <a:rPr lang="fr-FR" dirty="0" err="1"/>
              <a:t>Reactive</a:t>
            </a:r>
            <a:r>
              <a:rPr lang="fr-FR" dirty="0"/>
              <a:t> Extensions for JavaScript est une librairie pour </a:t>
            </a:r>
            <a:r>
              <a:rPr lang="fr-FR" dirty="0" smtClean="0"/>
              <a:t>les ‘Observables’.</a:t>
            </a:r>
            <a:endParaRPr lang="fr-FR" dirty="0"/>
          </a:p>
          <a:p>
            <a:r>
              <a:rPr lang="fr-FR" dirty="0"/>
              <a:t>Les ‘Observables’ sont une nouveauté dans les concepts d’</a:t>
            </a:r>
            <a:r>
              <a:rPr lang="fr-FR" dirty="0" err="1"/>
              <a:t>angular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Ils ressemblent à des promesses, sauf qu’ils peuvent être appelé plusieurs fois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C’est un peu comme si on pouvait exécuter une chaine de promesse à chaque </a:t>
            </a:r>
            <a:r>
              <a:rPr lang="fr-FR" dirty="0" smtClean="0"/>
              <a:t>fois que </a:t>
            </a:r>
            <a:r>
              <a:rPr lang="fr-FR" dirty="0"/>
              <a:t>des données arrivent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80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Angular</a:t>
            </a:r>
            <a:r>
              <a:rPr lang="fr-FR" dirty="0"/>
              <a:t>-CLI a pris le parti d'utiliser la propriété </a:t>
            </a:r>
            <a:r>
              <a:rPr lang="fr-FR" dirty="0" err="1"/>
              <a:t>templateUrl</a:t>
            </a:r>
            <a:r>
              <a:rPr lang="fr-FR" dirty="0"/>
              <a:t> pour gérer la partie </a:t>
            </a:r>
            <a:r>
              <a:rPr lang="fr-FR" dirty="0" err="1"/>
              <a:t>template</a:t>
            </a:r>
            <a:r>
              <a:rPr lang="fr-FR" dirty="0"/>
              <a:t> de @Component.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Cela </a:t>
            </a:r>
            <a:r>
              <a:rPr lang="fr-FR" dirty="0"/>
              <a:t>a pour avantage de dissocier le code du </a:t>
            </a:r>
            <a:r>
              <a:rPr lang="fr-FR" dirty="0" err="1"/>
              <a:t>template</a:t>
            </a:r>
            <a:r>
              <a:rPr lang="fr-FR" dirty="0"/>
              <a:t>, mais il est possible de choisir la propriété </a:t>
            </a:r>
            <a:r>
              <a:rPr lang="fr-FR" dirty="0" err="1"/>
              <a:t>template</a:t>
            </a:r>
            <a:r>
              <a:rPr lang="fr-FR" dirty="0"/>
              <a:t> à la place.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Dans </a:t>
            </a:r>
            <a:r>
              <a:rPr lang="fr-FR" dirty="0"/>
              <a:t>ce cas, le code HTML du component se trouvera dans le décorateur @Component.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Si </a:t>
            </a:r>
            <a:r>
              <a:rPr lang="fr-FR" dirty="0"/>
              <a:t>votre </a:t>
            </a:r>
            <a:r>
              <a:rPr lang="fr-FR" dirty="0" err="1"/>
              <a:t>template</a:t>
            </a:r>
            <a:r>
              <a:rPr lang="fr-FR" dirty="0"/>
              <a:t> a besoin de plusieurs lignes pour plus de lisibilité, vous pouvez encadrer votre </a:t>
            </a:r>
            <a:r>
              <a:rPr lang="fr-FR" dirty="0" err="1"/>
              <a:t>template</a:t>
            </a:r>
            <a:r>
              <a:rPr lang="fr-FR" dirty="0"/>
              <a:t> par les caractères ``.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Nous </a:t>
            </a:r>
            <a:r>
              <a:rPr lang="fr-FR" dirty="0"/>
              <a:t>allons donc en profiter pour modifier notre Component en supprimant le fichier 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3916673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720" y="2169621"/>
            <a:ext cx="8981902" cy="43226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import { Component } </a:t>
            </a:r>
            <a:r>
              <a:rPr lang="fr-FR" b="1" dirty="0" err="1"/>
              <a:t>from</a:t>
            </a:r>
            <a:r>
              <a:rPr lang="fr-FR" b="1" dirty="0"/>
              <a:t> '@</a:t>
            </a:r>
            <a:r>
              <a:rPr lang="fr-FR" b="1" dirty="0" err="1"/>
              <a:t>angular</a:t>
            </a:r>
            <a:r>
              <a:rPr lang="fr-FR" b="1" dirty="0"/>
              <a:t>/</a:t>
            </a:r>
            <a:r>
              <a:rPr lang="fr-FR" b="1" dirty="0" err="1"/>
              <a:t>core</a:t>
            </a:r>
            <a:r>
              <a:rPr lang="fr-FR" b="1" dirty="0"/>
              <a:t>'; </a:t>
            </a:r>
            <a:endParaRPr lang="fr-FR" b="1" dirty="0" smtClean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@</a:t>
            </a:r>
            <a:r>
              <a:rPr lang="fr-FR" b="1" dirty="0"/>
              <a:t>Component({ 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selector</a:t>
            </a:r>
            <a:r>
              <a:rPr lang="fr-FR" b="1" dirty="0"/>
              <a:t>: '</a:t>
            </a:r>
            <a:r>
              <a:rPr lang="fr-FR" b="1" dirty="0" err="1"/>
              <a:t>app-root</a:t>
            </a:r>
            <a:r>
              <a:rPr lang="fr-FR" b="1" dirty="0"/>
              <a:t>', 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template</a:t>
            </a:r>
            <a:r>
              <a:rPr lang="fr-FR" b="1" dirty="0"/>
              <a:t>: ` &lt;h1&gt;Mon premier Component&lt;/h1&gt; 			</a:t>
            </a:r>
            <a:r>
              <a:rPr lang="fr-FR" b="1" dirty="0" smtClean="0"/>
              <a:t>		&lt;</a:t>
            </a:r>
            <a:r>
              <a:rPr lang="fr-FR" b="1" dirty="0"/>
              <a:t>p&gt;en action&lt;/p&gt; `, 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styleUrls</a:t>
            </a:r>
            <a:r>
              <a:rPr lang="fr-FR" b="1" dirty="0"/>
              <a:t>: ['./app.component.css'] </a:t>
            </a:r>
          </a:p>
          <a:p>
            <a:pPr marL="0" indent="0">
              <a:buNone/>
            </a:pPr>
            <a:r>
              <a:rPr lang="fr-FR" b="1" dirty="0"/>
              <a:t>}) 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export class </a:t>
            </a:r>
            <a:r>
              <a:rPr lang="fr-FR" b="1" dirty="0" err="1"/>
              <a:t>AppComponent</a:t>
            </a:r>
            <a:r>
              <a:rPr lang="fr-FR" b="1" dirty="0"/>
              <a:t> { } </a:t>
            </a:r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15089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907" y="448489"/>
            <a:ext cx="8610600" cy="129302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418215" cy="4024125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Une </a:t>
            </a:r>
            <a:r>
              <a:rPr lang="fr-FR" dirty="0"/>
              <a:t>application </a:t>
            </a:r>
            <a:r>
              <a:rPr lang="fr-FR" dirty="0" err="1"/>
              <a:t>Angular</a:t>
            </a:r>
            <a:r>
              <a:rPr lang="fr-FR" dirty="0"/>
              <a:t> 2 peut être vue comme un arbre de composants imbriqués.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 </a:t>
            </a:r>
            <a:r>
              <a:rPr lang="fr-FR" dirty="0"/>
              <a:t>la racine de cet arbre se trouve le composant principal qui va être utilisé pour démarrer l’application.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625" y="2057401"/>
            <a:ext cx="6841375" cy="479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42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Nous allons maintenant générer un nouveau composant à partir du composant principal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b="1" dirty="0" err="1" smtClean="0">
                <a:solidFill>
                  <a:srgbClr val="FF0000"/>
                </a:solidFill>
              </a:rPr>
              <a:t>Ng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generate</a:t>
            </a:r>
            <a:r>
              <a:rPr lang="fr-FR" b="1" dirty="0" smtClean="0">
                <a:solidFill>
                  <a:srgbClr val="FF0000"/>
                </a:solidFill>
              </a:rPr>
              <a:t> component </a:t>
            </a:r>
            <a:r>
              <a:rPr lang="fr-FR" b="1" dirty="0" err="1" smtClean="0">
                <a:solidFill>
                  <a:srgbClr val="FF0000"/>
                </a:solidFill>
              </a:rPr>
              <a:t>nomDeMonComponent</a:t>
            </a:r>
            <a:endParaRPr lang="fr-FR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fr-FR" sz="2200" dirty="0" err="1">
                <a:solidFill>
                  <a:srgbClr val="FF0000"/>
                </a:solidFill>
              </a:rPr>
              <a:t>installing</a:t>
            </a:r>
            <a:r>
              <a:rPr lang="fr-FR" sz="2200" dirty="0">
                <a:solidFill>
                  <a:srgbClr val="FF0000"/>
                </a:solidFill>
              </a:rPr>
              <a:t> component</a:t>
            </a:r>
          </a:p>
          <a:p>
            <a:pPr marL="457200" lvl="1" indent="0">
              <a:buNone/>
            </a:pPr>
            <a:r>
              <a:rPr lang="fr-FR" sz="2200" dirty="0">
                <a:solidFill>
                  <a:srgbClr val="FF0000"/>
                </a:solidFill>
              </a:rPr>
              <a:t>  </a:t>
            </a:r>
            <a:r>
              <a:rPr lang="fr-FR" sz="2200" dirty="0" err="1">
                <a:solidFill>
                  <a:srgbClr val="FF0000"/>
                </a:solidFill>
              </a:rPr>
              <a:t>create</a:t>
            </a:r>
            <a:r>
              <a:rPr lang="fr-FR" sz="2200" dirty="0">
                <a:solidFill>
                  <a:srgbClr val="FF0000"/>
                </a:solidFill>
              </a:rPr>
              <a:t> </a:t>
            </a:r>
            <a:r>
              <a:rPr lang="fr-FR" sz="2200" dirty="0" err="1">
                <a:solidFill>
                  <a:srgbClr val="FF0000"/>
                </a:solidFill>
              </a:rPr>
              <a:t>src</a:t>
            </a:r>
            <a:r>
              <a:rPr lang="fr-FR" sz="2200" dirty="0">
                <a:solidFill>
                  <a:srgbClr val="FF0000"/>
                </a:solidFill>
              </a:rPr>
              <a:t>/</a:t>
            </a:r>
            <a:r>
              <a:rPr lang="fr-FR" sz="2200" dirty="0" err="1">
                <a:solidFill>
                  <a:srgbClr val="FF0000"/>
                </a:solidFill>
              </a:rPr>
              <a:t>app</a:t>
            </a:r>
            <a:r>
              <a:rPr lang="fr-FR" sz="2200" dirty="0">
                <a:solidFill>
                  <a:srgbClr val="FF0000"/>
                </a:solidFill>
              </a:rPr>
              <a:t>/</a:t>
            </a:r>
            <a:r>
              <a:rPr lang="fr-FR" sz="2200" dirty="0" err="1">
                <a:solidFill>
                  <a:srgbClr val="FF0000"/>
                </a:solidFill>
              </a:rPr>
              <a:t>demo</a:t>
            </a:r>
            <a:r>
              <a:rPr lang="fr-FR" sz="2200" dirty="0">
                <a:solidFill>
                  <a:srgbClr val="FF0000"/>
                </a:solidFill>
              </a:rPr>
              <a:t>/demo.component.css</a:t>
            </a:r>
          </a:p>
          <a:p>
            <a:pPr marL="457200" lvl="1" indent="0">
              <a:buNone/>
            </a:pPr>
            <a:r>
              <a:rPr lang="fr-FR" sz="2200" dirty="0">
                <a:solidFill>
                  <a:srgbClr val="FF0000"/>
                </a:solidFill>
              </a:rPr>
              <a:t>  </a:t>
            </a:r>
            <a:r>
              <a:rPr lang="fr-FR" sz="2200" dirty="0" err="1">
                <a:solidFill>
                  <a:srgbClr val="FF0000"/>
                </a:solidFill>
              </a:rPr>
              <a:t>create</a:t>
            </a:r>
            <a:r>
              <a:rPr lang="fr-FR" sz="2200" dirty="0">
                <a:solidFill>
                  <a:srgbClr val="FF0000"/>
                </a:solidFill>
              </a:rPr>
              <a:t> </a:t>
            </a:r>
            <a:r>
              <a:rPr lang="fr-FR" sz="2200" dirty="0" err="1">
                <a:solidFill>
                  <a:srgbClr val="FF0000"/>
                </a:solidFill>
              </a:rPr>
              <a:t>src</a:t>
            </a:r>
            <a:r>
              <a:rPr lang="fr-FR" sz="2200" dirty="0">
                <a:solidFill>
                  <a:srgbClr val="FF0000"/>
                </a:solidFill>
              </a:rPr>
              <a:t>/</a:t>
            </a:r>
            <a:r>
              <a:rPr lang="fr-FR" sz="2200" dirty="0" err="1">
                <a:solidFill>
                  <a:srgbClr val="FF0000"/>
                </a:solidFill>
              </a:rPr>
              <a:t>app</a:t>
            </a:r>
            <a:r>
              <a:rPr lang="fr-FR" sz="2200" dirty="0">
                <a:solidFill>
                  <a:srgbClr val="FF0000"/>
                </a:solidFill>
              </a:rPr>
              <a:t>/</a:t>
            </a:r>
            <a:r>
              <a:rPr lang="fr-FR" sz="2200" dirty="0" err="1">
                <a:solidFill>
                  <a:srgbClr val="FF0000"/>
                </a:solidFill>
              </a:rPr>
              <a:t>demo</a:t>
            </a:r>
            <a:r>
              <a:rPr lang="fr-FR" sz="2200" dirty="0">
                <a:solidFill>
                  <a:srgbClr val="FF0000"/>
                </a:solidFill>
              </a:rPr>
              <a:t>/demo.component.html</a:t>
            </a:r>
          </a:p>
          <a:p>
            <a:pPr marL="457200" lvl="1" indent="0">
              <a:buNone/>
            </a:pPr>
            <a:r>
              <a:rPr lang="fr-FR" sz="2200" dirty="0">
                <a:solidFill>
                  <a:srgbClr val="FF0000"/>
                </a:solidFill>
              </a:rPr>
              <a:t>  </a:t>
            </a:r>
            <a:r>
              <a:rPr lang="fr-FR" sz="2200" dirty="0" err="1">
                <a:solidFill>
                  <a:srgbClr val="FF0000"/>
                </a:solidFill>
              </a:rPr>
              <a:t>create</a:t>
            </a:r>
            <a:r>
              <a:rPr lang="fr-FR" sz="2200" dirty="0">
                <a:solidFill>
                  <a:srgbClr val="FF0000"/>
                </a:solidFill>
              </a:rPr>
              <a:t> </a:t>
            </a:r>
            <a:r>
              <a:rPr lang="fr-FR" sz="2200" dirty="0" err="1">
                <a:solidFill>
                  <a:srgbClr val="FF0000"/>
                </a:solidFill>
              </a:rPr>
              <a:t>src</a:t>
            </a:r>
            <a:r>
              <a:rPr lang="fr-FR" sz="2200" dirty="0">
                <a:solidFill>
                  <a:srgbClr val="FF0000"/>
                </a:solidFill>
              </a:rPr>
              <a:t>/</a:t>
            </a:r>
            <a:r>
              <a:rPr lang="fr-FR" sz="2200" dirty="0" err="1">
                <a:solidFill>
                  <a:srgbClr val="FF0000"/>
                </a:solidFill>
              </a:rPr>
              <a:t>app</a:t>
            </a:r>
            <a:r>
              <a:rPr lang="fr-FR" sz="2200" dirty="0">
                <a:solidFill>
                  <a:srgbClr val="FF0000"/>
                </a:solidFill>
              </a:rPr>
              <a:t>/</a:t>
            </a:r>
            <a:r>
              <a:rPr lang="fr-FR" sz="2200" dirty="0" err="1">
                <a:solidFill>
                  <a:srgbClr val="FF0000"/>
                </a:solidFill>
              </a:rPr>
              <a:t>demo</a:t>
            </a:r>
            <a:r>
              <a:rPr lang="fr-FR" sz="2200" dirty="0">
                <a:solidFill>
                  <a:srgbClr val="FF0000"/>
                </a:solidFill>
              </a:rPr>
              <a:t>/</a:t>
            </a:r>
            <a:r>
              <a:rPr lang="fr-FR" sz="2200" dirty="0" err="1">
                <a:solidFill>
                  <a:srgbClr val="FF0000"/>
                </a:solidFill>
              </a:rPr>
              <a:t>demo.component.spec.ts</a:t>
            </a:r>
            <a:endParaRPr lang="fr-FR" sz="22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fr-FR" sz="2200" dirty="0">
                <a:solidFill>
                  <a:srgbClr val="FF0000"/>
                </a:solidFill>
              </a:rPr>
              <a:t>  </a:t>
            </a:r>
            <a:r>
              <a:rPr lang="fr-FR" sz="2200" dirty="0" err="1">
                <a:solidFill>
                  <a:srgbClr val="FF0000"/>
                </a:solidFill>
              </a:rPr>
              <a:t>create</a:t>
            </a:r>
            <a:r>
              <a:rPr lang="fr-FR" sz="2200" dirty="0">
                <a:solidFill>
                  <a:srgbClr val="FF0000"/>
                </a:solidFill>
              </a:rPr>
              <a:t> </a:t>
            </a:r>
            <a:r>
              <a:rPr lang="fr-FR" sz="2200" dirty="0" err="1">
                <a:solidFill>
                  <a:srgbClr val="FF0000"/>
                </a:solidFill>
              </a:rPr>
              <a:t>src</a:t>
            </a:r>
            <a:r>
              <a:rPr lang="fr-FR" sz="2200" dirty="0">
                <a:solidFill>
                  <a:srgbClr val="FF0000"/>
                </a:solidFill>
              </a:rPr>
              <a:t>/</a:t>
            </a:r>
            <a:r>
              <a:rPr lang="fr-FR" sz="2200" dirty="0" err="1">
                <a:solidFill>
                  <a:srgbClr val="FF0000"/>
                </a:solidFill>
              </a:rPr>
              <a:t>app</a:t>
            </a:r>
            <a:r>
              <a:rPr lang="fr-FR" sz="2200" dirty="0">
                <a:solidFill>
                  <a:srgbClr val="FF0000"/>
                </a:solidFill>
              </a:rPr>
              <a:t>/</a:t>
            </a:r>
            <a:r>
              <a:rPr lang="fr-FR" sz="2200" dirty="0" err="1">
                <a:solidFill>
                  <a:srgbClr val="FF0000"/>
                </a:solidFill>
              </a:rPr>
              <a:t>demo</a:t>
            </a:r>
            <a:r>
              <a:rPr lang="fr-FR" sz="2200" dirty="0">
                <a:solidFill>
                  <a:srgbClr val="FF0000"/>
                </a:solidFill>
              </a:rPr>
              <a:t>/</a:t>
            </a:r>
            <a:r>
              <a:rPr lang="fr-FR" sz="2200" dirty="0" err="1">
                <a:solidFill>
                  <a:srgbClr val="FF0000"/>
                </a:solidFill>
              </a:rPr>
              <a:t>demo.component.ts</a:t>
            </a:r>
            <a:endParaRPr lang="fr-FR" sz="22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fr-FR" sz="2200" dirty="0">
                <a:solidFill>
                  <a:srgbClr val="FF0000"/>
                </a:solidFill>
              </a:rPr>
              <a:t>  update </a:t>
            </a:r>
            <a:r>
              <a:rPr lang="fr-FR" sz="2200" dirty="0" err="1">
                <a:solidFill>
                  <a:srgbClr val="FF0000"/>
                </a:solidFill>
              </a:rPr>
              <a:t>src</a:t>
            </a:r>
            <a:r>
              <a:rPr lang="fr-FR" sz="2200" dirty="0">
                <a:solidFill>
                  <a:srgbClr val="FF0000"/>
                </a:solidFill>
              </a:rPr>
              <a:t>/</a:t>
            </a:r>
            <a:r>
              <a:rPr lang="fr-FR" sz="2200" dirty="0" err="1">
                <a:solidFill>
                  <a:srgbClr val="FF0000"/>
                </a:solidFill>
              </a:rPr>
              <a:t>app</a:t>
            </a:r>
            <a:r>
              <a:rPr lang="fr-FR" sz="2200" dirty="0">
                <a:solidFill>
                  <a:srgbClr val="FF0000"/>
                </a:solidFill>
              </a:rPr>
              <a:t>/</a:t>
            </a:r>
            <a:r>
              <a:rPr lang="fr-FR" sz="2200" dirty="0" err="1">
                <a:solidFill>
                  <a:srgbClr val="FF0000"/>
                </a:solidFill>
              </a:rPr>
              <a:t>app.module.ts</a:t>
            </a:r>
            <a:endParaRPr lang="fr-FR" sz="22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318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mon app.component.html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pt-BR" b="1" dirty="0">
                <a:solidFill>
                  <a:srgbClr val="FF0000"/>
                </a:solidFill>
              </a:rPr>
              <a:t>&lt;h1&gt;</a:t>
            </a:r>
          </a:p>
          <a:p>
            <a:pPr marL="457200" lvl="1" indent="0">
              <a:buNone/>
            </a:pPr>
            <a:r>
              <a:rPr lang="pt-BR" b="1" dirty="0">
                <a:solidFill>
                  <a:srgbClr val="FF0000"/>
                </a:solidFill>
              </a:rPr>
              <a:t>  {{title}}</a:t>
            </a:r>
          </a:p>
          <a:p>
            <a:pPr marL="457200" lvl="1" indent="0">
              <a:buNone/>
            </a:pPr>
            <a:r>
              <a:rPr lang="pt-BR" b="1" dirty="0">
                <a:solidFill>
                  <a:srgbClr val="FF0000"/>
                </a:solidFill>
              </a:rPr>
              <a:t>  &lt;app-demo&gt;&lt;/app-demo&gt;</a:t>
            </a:r>
          </a:p>
          <a:p>
            <a:pPr marL="457200" lvl="1" indent="0">
              <a:buNone/>
            </a:pPr>
            <a:r>
              <a:rPr lang="pt-BR" b="1" dirty="0">
                <a:solidFill>
                  <a:srgbClr val="FF0000"/>
                </a:solidFill>
              </a:rPr>
              <a:t>&lt;/h1&gt;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227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756" y="755318"/>
            <a:ext cx="10956175" cy="1293028"/>
          </a:xfrm>
        </p:spPr>
        <p:txBody>
          <a:bodyPr>
            <a:normAutofit/>
          </a:bodyPr>
          <a:lstStyle/>
          <a:p>
            <a:r>
              <a:rPr lang="en-US" dirty="0" err="1" smtClean="0"/>
              <a:t>Exercice</a:t>
            </a:r>
            <a:r>
              <a:rPr lang="en-US" dirty="0" smtClean="0"/>
              <a:t> – </a:t>
            </a:r>
            <a:r>
              <a:rPr lang="en-US" dirty="0" err="1" smtClean="0"/>
              <a:t>Reproduire</a:t>
            </a:r>
            <a:r>
              <a:rPr lang="en-US" dirty="0" smtClean="0"/>
              <a:t> </a:t>
            </a:r>
            <a:r>
              <a:rPr lang="en-US" dirty="0" err="1" smtClean="0"/>
              <a:t>l’écran</a:t>
            </a:r>
            <a:r>
              <a:rPr lang="en-US" dirty="0" smtClean="0"/>
              <a:t> ci </a:t>
            </a:r>
            <a:r>
              <a:rPr lang="en-US" dirty="0" err="1" smtClean="0"/>
              <a:t>dessous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246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		</a:t>
            </a:r>
          </a:p>
          <a:p>
            <a:pPr marL="0" indent="0">
              <a:buNone/>
            </a:pPr>
            <a:r>
              <a:rPr lang="en-US" sz="5400" dirty="0"/>
              <a:t>	</a:t>
            </a:r>
            <a:r>
              <a:rPr lang="en-US" sz="5400" dirty="0" smtClean="0"/>
              <a:t>	My </a:t>
            </a:r>
            <a:r>
              <a:rPr lang="en-US" sz="5400" dirty="0"/>
              <a:t>First ng2 App</a:t>
            </a:r>
            <a:endParaRPr lang="en-US" sz="5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			Hello </a:t>
            </a:r>
            <a:r>
              <a:rPr lang="en-US" sz="5400" b="1" dirty="0">
                <a:solidFill>
                  <a:srgbClr val="FF0000"/>
                </a:solidFill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434495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043" y="927335"/>
            <a:ext cx="6671746" cy="1293028"/>
          </a:xfrm>
        </p:spPr>
        <p:txBody>
          <a:bodyPr/>
          <a:lstStyle/>
          <a:p>
            <a:r>
              <a:rPr lang="en-US" dirty="0" err="1" smtClean="0"/>
              <a:t>App.component.ts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096" y="2801142"/>
            <a:ext cx="8741450" cy="340048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 err="1"/>
              <a:t>va</a:t>
            </a:r>
            <a:r>
              <a:rPr lang="en-US" dirty="0"/>
              <a:t> commencer par </a:t>
            </a:r>
            <a:r>
              <a:rPr lang="en-US" dirty="0" err="1"/>
              <a:t>créer</a:t>
            </a:r>
            <a:r>
              <a:rPr lang="en-US" dirty="0"/>
              <a:t> </a:t>
            </a:r>
            <a:r>
              <a:rPr lang="en-US" dirty="0" smtClean="0"/>
              <a:t>le </a:t>
            </a:r>
            <a:r>
              <a:rPr lang="en-US" dirty="0" err="1" smtClean="0"/>
              <a:t>titre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/>
              <a:t>AppComponent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class </a:t>
            </a:r>
            <a:r>
              <a:rPr lang="en-US" dirty="0" err="1"/>
              <a:t>AppComponent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	 title = 'My First ng2 App';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17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701554"/>
            <a:ext cx="6728234" cy="2676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. </a:t>
            </a:r>
            <a:r>
              <a:rPr lang="en-US" b="1" dirty="0" err="1" smtClean="0"/>
              <a:t>Générer</a:t>
            </a:r>
            <a:r>
              <a:rPr lang="en-US" b="1" dirty="0" smtClean="0"/>
              <a:t> le component avec ng generate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ng generate component demo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427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2502" y="2335547"/>
            <a:ext cx="8379229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Appel du component enfant </a:t>
            </a:r>
            <a:r>
              <a:rPr lang="en-US" b="1" dirty="0" err="1" smtClean="0"/>
              <a:t>dans</a:t>
            </a:r>
            <a:r>
              <a:rPr lang="en-US" b="1" dirty="0" smtClean="0"/>
              <a:t> le component principal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&lt;h1&gt;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  {{title}}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  &lt;app-demo&gt;&lt;/app-demo&gt;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&lt;/h1&gt;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Correction: </a:t>
            </a:r>
            <a:r>
              <a:rPr lang="en-US" b="1" dirty="0"/>
              <a:t>https://github.com/iknsa-formation/angular/tree/correction-step0</a:t>
            </a:r>
          </a:p>
        </p:txBody>
      </p:sp>
    </p:spTree>
    <p:extLst>
      <p:ext uri="{BB962C8B-B14F-4D97-AF65-F5344CB8AC3E}">
        <p14:creationId xmlns:p14="http://schemas.microsoft.com/office/powerpoint/2010/main" val="13011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Annonce</a:t>
            </a:r>
            <a:r>
              <a:rPr lang="en-US" dirty="0"/>
              <a:t> </a:t>
            </a:r>
            <a:r>
              <a:rPr lang="en-US" dirty="0" err="1"/>
              <a:t>d'Angular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3848" y="2348469"/>
            <a:ext cx="4918295" cy="4024125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Octobre </a:t>
            </a:r>
            <a:r>
              <a:rPr lang="fr-FR" dirty="0"/>
              <a:t>2014:</a:t>
            </a:r>
          </a:p>
          <a:p>
            <a:pPr lvl="1"/>
            <a:r>
              <a:rPr lang="fr-FR" dirty="0"/>
              <a:t>Première annonce</a:t>
            </a:r>
          </a:p>
          <a:p>
            <a:pPr lvl="1"/>
            <a:r>
              <a:rPr lang="fr-FR" dirty="0"/>
              <a:t>Rupture de concepts</a:t>
            </a:r>
          </a:p>
          <a:p>
            <a:pPr lvl="1"/>
            <a:r>
              <a:rPr lang="fr-FR" dirty="0"/>
              <a:t>Pas de rétrocompatibilité</a:t>
            </a:r>
          </a:p>
          <a:p>
            <a:pPr lvl="1"/>
            <a:r>
              <a:rPr lang="fr-FR" dirty="0"/>
              <a:t>Nouveau langage (</a:t>
            </a:r>
            <a:r>
              <a:rPr lang="fr-FR" dirty="0" err="1"/>
              <a:t>AtScript</a:t>
            </a:r>
            <a:r>
              <a:rPr lang="fr-FR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97" y="2709252"/>
            <a:ext cx="2976417" cy="252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64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221" y="628571"/>
            <a:ext cx="7051895" cy="1293028"/>
          </a:xfrm>
        </p:spPr>
        <p:txBody>
          <a:bodyPr/>
          <a:lstStyle/>
          <a:p>
            <a:r>
              <a:rPr lang="en-US" dirty="0"/>
              <a:t>Compiler le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05645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25" y="2807454"/>
            <a:ext cx="8770530" cy="265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49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5750" y="764373"/>
            <a:ext cx="6599222" cy="1293028"/>
          </a:xfrm>
        </p:spPr>
        <p:txBody>
          <a:bodyPr/>
          <a:lstStyle/>
          <a:p>
            <a:r>
              <a:rPr lang="en-US" dirty="0"/>
              <a:t>My ng2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Et </a:t>
            </a:r>
            <a:r>
              <a:rPr lang="fr-FR" dirty="0"/>
              <a:t>maintenant en rafraichissant notre navigateur, on peut admirer notre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hello </a:t>
            </a:r>
            <a:r>
              <a:rPr lang="fr-FR" dirty="0"/>
              <a:t>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39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725" y="800586"/>
            <a:ext cx="8610600" cy="1293028"/>
          </a:xfrm>
        </p:spPr>
        <p:txBody>
          <a:bodyPr/>
          <a:lstStyle/>
          <a:p>
            <a:r>
              <a:rPr lang="en-US" dirty="0" smtClean="0"/>
              <a:t>Angular2 - </a:t>
            </a:r>
            <a:r>
              <a:rPr lang="en-US" dirty="0"/>
              <a:t>Les </a:t>
            </a:r>
            <a:r>
              <a:rPr lang="en-US" dirty="0" err="1"/>
              <a:t>composants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468" y="2439004"/>
            <a:ext cx="8738857" cy="349101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Une des grandes nouveautés d’</a:t>
            </a:r>
            <a:r>
              <a:rPr lang="fr-FR" dirty="0" err="1"/>
              <a:t>angular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Notre navigateur connait déjà des ‘composants’ &lt;select&gt;, &lt;</a:t>
            </a:r>
            <a:r>
              <a:rPr lang="fr-FR" dirty="0" err="1"/>
              <a:t>video</a:t>
            </a:r>
            <a:r>
              <a:rPr lang="fr-FR" dirty="0"/>
              <a:t>&gt;...</a:t>
            </a:r>
          </a:p>
          <a:p>
            <a:pPr marL="0" indent="0">
              <a:buNone/>
            </a:pPr>
            <a:r>
              <a:rPr lang="fr-FR" dirty="0"/>
              <a:t>Mais que se passe-t-il si on veut faire un composant &lt;</a:t>
            </a:r>
            <a:r>
              <a:rPr lang="fr-FR" dirty="0" err="1"/>
              <a:t>meteo</a:t>
            </a:r>
            <a:r>
              <a:rPr lang="fr-FR" dirty="0"/>
              <a:t>&gt; ?</a:t>
            </a:r>
          </a:p>
          <a:p>
            <a:pPr marL="0" indent="0">
              <a:buNone/>
            </a:pPr>
            <a:r>
              <a:rPr lang="fr-FR" dirty="0"/>
              <a:t>Ou si on veux avoir un &lt;login&gt; tag pour créer une section de connexion ?</a:t>
            </a:r>
          </a:p>
          <a:p>
            <a:pPr marL="0" indent="0">
              <a:buNone/>
            </a:pPr>
            <a:r>
              <a:rPr lang="fr-FR" dirty="0"/>
              <a:t>Les composants sont la nouvelle version des directives mais en plus avancés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38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82" y="719106"/>
            <a:ext cx="8610600" cy="1293028"/>
          </a:xfrm>
        </p:spPr>
        <p:txBody>
          <a:bodyPr/>
          <a:lstStyle/>
          <a:p>
            <a:r>
              <a:rPr lang="en-US" dirty="0"/>
              <a:t>Angular2 Les </a:t>
            </a:r>
            <a:r>
              <a:rPr lang="en-US" dirty="0" err="1"/>
              <a:t>composants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0937" y="2348469"/>
            <a:ext cx="7833511" cy="3029289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Les </a:t>
            </a:r>
            <a:r>
              <a:rPr lang="fr-FR" dirty="0"/>
              <a:t>composants ont 2 parties de base.</a:t>
            </a:r>
          </a:p>
          <a:p>
            <a:pPr marL="0" indent="0">
              <a:buNone/>
            </a:pPr>
            <a:r>
              <a:rPr lang="fr-FR" dirty="0" smtClean="0"/>
              <a:t>1. un </a:t>
            </a:r>
            <a:r>
              <a:rPr lang="fr-FR" dirty="0"/>
              <a:t>Component (annotation)</a:t>
            </a:r>
          </a:p>
          <a:p>
            <a:pPr marL="0" indent="0">
              <a:buNone/>
            </a:pPr>
            <a:r>
              <a:rPr lang="fr-FR" dirty="0" smtClean="0"/>
              <a:t>2. une </a:t>
            </a:r>
            <a:r>
              <a:rPr lang="fr-FR" dirty="0"/>
              <a:t>classe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366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Angular2 Les </a:t>
            </a:r>
            <a:r>
              <a:rPr lang="en-US" dirty="0" err="1"/>
              <a:t>composants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Un </a:t>
            </a:r>
            <a:r>
              <a:rPr lang="fr-FR" dirty="0"/>
              <a:t>component ne gère que sa vue et ses données. Il n'a pas à modifier les données ou le DOM qui est en dehors de son scope.</a:t>
            </a:r>
          </a:p>
          <a:p>
            <a:r>
              <a:rPr lang="fr-FR" dirty="0"/>
              <a:t>Chaque component a son propre cycle de vie.</a:t>
            </a:r>
          </a:p>
          <a:p>
            <a:r>
              <a:rPr lang="fr-FR" dirty="0"/>
              <a:t>Les components communiquent entre eux via les évènements, il n'y a pas d'interactions directes.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395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Angular2 </a:t>
            </a:r>
            <a:r>
              <a:rPr lang="en-US" dirty="0" smtClean="0"/>
              <a:t>- Les </a:t>
            </a:r>
            <a:r>
              <a:rPr lang="en-US" dirty="0" err="1"/>
              <a:t>composants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402790"/>
            <a:ext cx="8331451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Rajoutons</a:t>
            </a:r>
            <a:r>
              <a:rPr lang="en-US" dirty="0"/>
              <a:t> un </a:t>
            </a:r>
            <a:r>
              <a:rPr lang="en-US" dirty="0" err="1"/>
              <a:t>peu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à </a:t>
            </a:r>
            <a:r>
              <a:rPr lang="en-US" dirty="0" err="1"/>
              <a:t>notre</a:t>
            </a:r>
            <a:r>
              <a:rPr lang="en-US" dirty="0"/>
              <a:t> hello world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@</a:t>
            </a:r>
            <a:r>
              <a:rPr lang="en-US" b="1" dirty="0">
                <a:solidFill>
                  <a:srgbClr val="FF0000"/>
                </a:solidFill>
              </a:rPr>
              <a:t>Component({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selector: 'hello-world',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template: `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&lt;div&gt;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Hello {{ name }}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&lt;/div&gt;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`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})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class HelloWorld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this.name = </a:t>
            </a:r>
            <a:r>
              <a:rPr lang="en-US" b="1" dirty="0" smtClean="0">
                <a:solidFill>
                  <a:srgbClr val="FF0000"/>
                </a:solidFill>
              </a:rPr>
              <a:t>‘Moussa';</a:t>
            </a:r>
            <a:endParaRPr lang="en-US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1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323" y="909228"/>
            <a:ext cx="8610600" cy="1293028"/>
          </a:xfrm>
        </p:spPr>
        <p:txBody>
          <a:bodyPr/>
          <a:lstStyle/>
          <a:p>
            <a:r>
              <a:rPr lang="en-US" dirty="0" smtClean="0"/>
              <a:t>Angular2 - </a:t>
            </a:r>
            <a:r>
              <a:rPr lang="en-US" dirty="0"/>
              <a:t>Les </a:t>
            </a:r>
            <a:r>
              <a:rPr lang="en-US" dirty="0" err="1"/>
              <a:t>composants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252" y="2393736"/>
            <a:ext cx="6728988" cy="4024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fr-FR" dirty="0"/>
              <a:t>Désormais en rafraichissant notre page, on voit nos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01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774" y="766637"/>
            <a:ext cx="8610600" cy="1293028"/>
          </a:xfrm>
        </p:spPr>
        <p:txBody>
          <a:bodyPr/>
          <a:lstStyle/>
          <a:p>
            <a:r>
              <a:rPr lang="en-US" dirty="0" smtClean="0"/>
              <a:t>Angular2 - </a:t>
            </a:r>
            <a:r>
              <a:rPr lang="en-US" dirty="0"/>
              <a:t>Les </a:t>
            </a:r>
            <a:r>
              <a:rPr lang="en-US" dirty="0" err="1"/>
              <a:t>composants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798" y="2059665"/>
            <a:ext cx="8856552" cy="44973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Rajoutons</a:t>
            </a:r>
            <a:r>
              <a:rPr lang="en-US" dirty="0"/>
              <a:t> un </a:t>
            </a:r>
            <a:r>
              <a:rPr lang="en-US" dirty="0" err="1"/>
              <a:t>peu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à </a:t>
            </a:r>
            <a:r>
              <a:rPr lang="en-US" dirty="0" err="1"/>
              <a:t>notre</a:t>
            </a:r>
            <a:r>
              <a:rPr lang="en-US" dirty="0"/>
              <a:t> hello world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@Component({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selector: 'hello-world',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template: `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ul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&lt;li *</a:t>
            </a:r>
            <a:r>
              <a:rPr lang="en-US" b="1" dirty="0" err="1">
                <a:solidFill>
                  <a:srgbClr val="FF0000"/>
                </a:solidFill>
              </a:rPr>
              <a:t>ngFor</a:t>
            </a:r>
            <a:r>
              <a:rPr lang="en-US" b="1" dirty="0" smtClean="0">
                <a:solidFill>
                  <a:srgbClr val="FF0000"/>
                </a:solidFill>
              </a:rPr>
              <a:t>=“let name </a:t>
            </a:r>
            <a:r>
              <a:rPr lang="en-US" b="1" dirty="0">
                <a:solidFill>
                  <a:srgbClr val="FF0000"/>
                </a:solidFill>
              </a:rPr>
              <a:t>of names"&gt;Hello {{ name }}&lt;/li&gt;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ul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`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})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class HelloWorld {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names: string[]; // Array&lt;string&gt;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constructor() {</a:t>
            </a:r>
          </a:p>
          <a:p>
            <a:pPr marL="1371600" lvl="3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this.names</a:t>
            </a:r>
            <a:r>
              <a:rPr lang="en-US" b="1" dirty="0">
                <a:solidFill>
                  <a:srgbClr val="FF0000"/>
                </a:solidFill>
              </a:rPr>
              <a:t> = ['Bob', 'Marley', '</a:t>
            </a:r>
            <a:r>
              <a:rPr lang="en-US" b="1" dirty="0" err="1">
                <a:solidFill>
                  <a:srgbClr val="FF0000"/>
                </a:solidFill>
              </a:rPr>
              <a:t>Tuppac</a:t>
            </a:r>
            <a:r>
              <a:rPr lang="en-US" b="1" dirty="0">
                <a:solidFill>
                  <a:srgbClr val="FF0000"/>
                </a:solidFill>
              </a:rPr>
              <a:t>', '</a:t>
            </a:r>
            <a:r>
              <a:rPr lang="en-US" b="1" dirty="0" err="1">
                <a:solidFill>
                  <a:srgbClr val="FF0000"/>
                </a:solidFill>
              </a:rPr>
              <a:t>Amaru</a:t>
            </a:r>
            <a:r>
              <a:rPr lang="en-US" b="1" dirty="0">
                <a:solidFill>
                  <a:srgbClr val="FF0000"/>
                </a:solidFill>
              </a:rPr>
              <a:t>', 'Shakur'];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581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178" y="909229"/>
            <a:ext cx="8610600" cy="1293028"/>
          </a:xfrm>
        </p:spPr>
        <p:txBody>
          <a:bodyPr/>
          <a:lstStyle/>
          <a:p>
            <a:r>
              <a:rPr lang="en-US" dirty="0" smtClean="0"/>
              <a:t>Angular2 - </a:t>
            </a:r>
            <a:r>
              <a:rPr lang="en-US" dirty="0"/>
              <a:t>Les </a:t>
            </a:r>
            <a:r>
              <a:rPr lang="en-US" dirty="0" err="1"/>
              <a:t>composants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091" y="2000250"/>
            <a:ext cx="7009646" cy="176212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fr-FR" dirty="0" smtClean="0"/>
              <a:t>Désormais </a:t>
            </a:r>
            <a:r>
              <a:rPr lang="fr-FR" dirty="0"/>
              <a:t>en rafraichissant notre page, on voit nos hello world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800350" y="3886200"/>
            <a:ext cx="494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Angular</a:t>
            </a:r>
            <a:r>
              <a:rPr lang="fr-FR" smtClean="0"/>
              <a:t> directives 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546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271114"/>
          </a:xfrm>
        </p:spPr>
        <p:txBody>
          <a:bodyPr/>
          <a:lstStyle/>
          <a:p>
            <a:r>
              <a:rPr lang="fr-FR" dirty="0" smtClean="0"/>
              <a:t>1- TP – Afficher la liste de tous les  étudiants dans un tableau</a:t>
            </a:r>
          </a:p>
          <a:p>
            <a:endParaRPr lang="fr-FR" dirty="0"/>
          </a:p>
          <a:p>
            <a:r>
              <a:rPr lang="fr-FR" dirty="0" smtClean="0"/>
              <a:t>2- Afficher que les admis avec une moyenne supérieure ou égale à 10</a:t>
            </a:r>
          </a:p>
          <a:p>
            <a:endParaRPr lang="fr-FR" dirty="0"/>
          </a:p>
          <a:p>
            <a:r>
              <a:rPr lang="fr-FR" dirty="0" smtClean="0"/>
              <a:t>3- Afficher les </a:t>
            </a:r>
            <a:r>
              <a:rPr lang="fr-FR" dirty="0" smtClean="0"/>
              <a:t>non-admis</a:t>
            </a: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571460" y="3817089"/>
            <a:ext cx="39765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</a:t>
            </a:r>
          </a:p>
          <a:p>
            <a:r>
              <a:rPr lang="fr-FR" dirty="0"/>
              <a:t>	</a:t>
            </a:r>
            <a:r>
              <a:rPr lang="fr-FR" dirty="0" smtClean="0"/>
              <a:t>{</a:t>
            </a:r>
          </a:p>
          <a:p>
            <a:r>
              <a:rPr lang="fr-FR" dirty="0"/>
              <a:t>	</a:t>
            </a:r>
            <a:r>
              <a:rPr lang="fr-FR" dirty="0" smtClean="0"/>
              <a:t>nom : Mousse;</a:t>
            </a:r>
          </a:p>
          <a:p>
            <a:r>
              <a:rPr lang="fr-FR" dirty="0"/>
              <a:t>	</a:t>
            </a:r>
            <a:r>
              <a:rPr lang="fr-FR" dirty="0" smtClean="0"/>
              <a:t>moyenne: 19,75,</a:t>
            </a:r>
          </a:p>
          <a:p>
            <a:r>
              <a:rPr lang="fr-FR" dirty="0"/>
              <a:t>	</a:t>
            </a:r>
            <a:r>
              <a:rPr lang="fr-FR" dirty="0" smtClean="0"/>
              <a:t>admis: </a:t>
            </a:r>
            <a:r>
              <a:rPr lang="fr-FR" dirty="0" err="1" smtClean="0"/>
              <a:t>true</a:t>
            </a:r>
            <a:r>
              <a:rPr lang="fr-FR" dirty="0"/>
              <a:t>;</a:t>
            </a:r>
            <a:endParaRPr lang="fr-FR" dirty="0" smtClean="0"/>
          </a:p>
          <a:p>
            <a:r>
              <a:rPr lang="fr-FR" dirty="0" smtClean="0"/>
              <a:t>}</a:t>
            </a:r>
          </a:p>
          <a:p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1360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- </a:t>
            </a:r>
            <a:r>
              <a:rPr lang="en-US" dirty="0" err="1"/>
              <a:t>Philosophie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018" y="2303202"/>
            <a:ext cx="9499349" cy="40241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Apprendre</a:t>
            </a:r>
            <a:r>
              <a:rPr lang="en-US" dirty="0" smtClean="0"/>
              <a:t> </a:t>
            </a:r>
            <a:r>
              <a:rPr lang="en-US" dirty="0"/>
              <a:t>des </a:t>
            </a:r>
            <a:r>
              <a:rPr lang="en-US" dirty="0" err="1"/>
              <a:t>erreurs</a:t>
            </a:r>
            <a:r>
              <a:rPr lang="en-US" dirty="0"/>
              <a:t> </a:t>
            </a:r>
            <a:r>
              <a:rPr lang="en-US" dirty="0" err="1"/>
              <a:t>d’Angular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2-way data binding, dirty-checking, $scope, ...</a:t>
            </a:r>
          </a:p>
          <a:p>
            <a:r>
              <a:rPr lang="en-US" dirty="0"/>
              <a:t>Se baser sur les </a:t>
            </a:r>
            <a:r>
              <a:rPr lang="en-US" dirty="0" err="1"/>
              <a:t>futurs</a:t>
            </a:r>
            <a:r>
              <a:rPr lang="en-US" dirty="0"/>
              <a:t> standards du web</a:t>
            </a:r>
          </a:p>
          <a:p>
            <a:pPr lvl="1"/>
            <a:r>
              <a:rPr lang="en-US" dirty="0" err="1"/>
              <a:t>WebComponents</a:t>
            </a:r>
            <a:endParaRPr lang="en-US" dirty="0"/>
          </a:p>
          <a:p>
            <a:pPr lvl="1"/>
            <a:r>
              <a:rPr lang="en-US" dirty="0"/>
              <a:t>ES6 / ES7 / </a:t>
            </a:r>
            <a:r>
              <a:rPr lang="en-US" dirty="0" err="1"/>
              <a:t>TypeScript</a:t>
            </a:r>
            <a:r>
              <a:rPr lang="en-US" dirty="0"/>
              <a:t>*</a:t>
            </a:r>
          </a:p>
          <a:p>
            <a:pPr lvl="1"/>
            <a:r>
              <a:rPr lang="en-US" dirty="0" err="1"/>
              <a:t>EverGreen</a:t>
            </a:r>
            <a:r>
              <a:rPr lang="en-US" dirty="0"/>
              <a:t> Browsers</a:t>
            </a:r>
          </a:p>
          <a:p>
            <a:r>
              <a:rPr lang="en-US" dirty="0"/>
              <a:t>Emulation due à la concurrence React et Ember</a:t>
            </a:r>
          </a:p>
          <a:p>
            <a:pPr lvl="1"/>
            <a:r>
              <a:rPr lang="en-US" dirty="0" err="1"/>
              <a:t>Amélioration</a:t>
            </a:r>
            <a:r>
              <a:rPr lang="en-US" dirty="0"/>
              <a:t> des performances</a:t>
            </a:r>
          </a:p>
        </p:txBody>
      </p:sp>
    </p:spTree>
    <p:extLst>
      <p:ext uri="{BB962C8B-B14F-4D97-AF65-F5344CB8AC3E}">
        <p14:creationId xmlns:p14="http://schemas.microsoft.com/office/powerpoint/2010/main" val="31411396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Corrections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github.com/iknsa-formation/angular/tree/show-list-students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6763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68" y="773426"/>
            <a:ext cx="11279863" cy="1293028"/>
          </a:xfrm>
        </p:spPr>
        <p:txBody>
          <a:bodyPr/>
          <a:lstStyle/>
          <a:p>
            <a:r>
              <a:rPr lang="fr-FR" dirty="0"/>
              <a:t>Faisons une application comme </a:t>
            </a:r>
            <a:r>
              <a:rPr lang="fr-FR" dirty="0" err="1"/>
              <a:t>Reddit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289" y="2384683"/>
            <a:ext cx="7987420" cy="3599658"/>
          </a:xfrm>
        </p:spPr>
        <p:txBody>
          <a:bodyPr/>
          <a:lstStyle/>
          <a:p>
            <a:endParaRPr lang="en-US" dirty="0" smtClean="0"/>
          </a:p>
          <a:p>
            <a:r>
              <a:rPr lang="fr-FR" dirty="0"/>
              <a:t>Dans notre application, on aura: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Un formulaire avec 2 champs (Titre et lien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/>
              <a:t>A chaque ajout, l’élément s’ajoute dans une </a:t>
            </a:r>
            <a:r>
              <a:rPr lang="fr-FR" dirty="0" smtClean="0"/>
              <a:t>liste</a:t>
            </a:r>
            <a:endParaRPr lang="fr-FR" dirty="0"/>
          </a:p>
          <a:p>
            <a:pPr lvl="1"/>
            <a:r>
              <a:rPr lang="fr-FR" dirty="0"/>
              <a:t>Chaque élément ajouté pourra être voté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3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14" y="700998"/>
            <a:ext cx="6164655" cy="1293028"/>
          </a:xfrm>
        </p:spPr>
        <p:txBody>
          <a:bodyPr/>
          <a:lstStyle/>
          <a:p>
            <a:r>
              <a:rPr lang="en-US" dirty="0"/>
              <a:t>Notre application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87" y="2220119"/>
            <a:ext cx="7066655" cy="4343643"/>
          </a:xfrm>
        </p:spPr>
      </p:pic>
    </p:spTree>
    <p:extLst>
      <p:ext uri="{BB962C8B-B14F-4D97-AF65-F5344CB8AC3E}">
        <p14:creationId xmlns:p14="http://schemas.microsoft.com/office/powerpoint/2010/main" val="18387489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Angular2 -  </a:t>
            </a:r>
            <a:r>
              <a:rPr lang="en-US" dirty="0" err="1" smtClean="0"/>
              <a:t>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448057"/>
            <a:ext cx="7951206" cy="4024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fr-FR" dirty="0"/>
              <a:t>Créer et afficher un composant ‘</a:t>
            </a:r>
            <a:r>
              <a:rPr lang="fr-FR" dirty="0" err="1"/>
              <a:t>RedditApp</a:t>
            </a:r>
            <a:r>
              <a:rPr lang="fr-FR" dirty="0"/>
              <a:t>’ qui contiens le formulaire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8756" y="901532"/>
            <a:ext cx="6019800" cy="1293028"/>
          </a:xfrm>
        </p:spPr>
        <p:txBody>
          <a:bodyPr/>
          <a:lstStyle/>
          <a:p>
            <a:r>
              <a:rPr lang="en-US" dirty="0"/>
              <a:t>TP (Correction)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checkout step4-added-reddit-minimum-markup-and-component</a:t>
            </a:r>
          </a:p>
        </p:txBody>
      </p:sp>
    </p:spTree>
    <p:extLst>
      <p:ext uri="{BB962C8B-B14F-4D97-AF65-F5344CB8AC3E}">
        <p14:creationId xmlns:p14="http://schemas.microsoft.com/office/powerpoint/2010/main" val="1850267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137" y="673838"/>
            <a:ext cx="6345725" cy="1293028"/>
          </a:xfrm>
        </p:spPr>
        <p:txBody>
          <a:bodyPr/>
          <a:lstStyle/>
          <a:p>
            <a:r>
              <a:rPr lang="en-US" dirty="0" err="1"/>
              <a:t>Rajout</a:t>
            </a:r>
            <a:r>
              <a:rPr lang="en-US" dirty="0"/>
              <a:t> du ‘binding’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Pour ‘</a:t>
            </a:r>
            <a:r>
              <a:rPr lang="en-US" dirty="0" err="1"/>
              <a:t>bindé</a:t>
            </a:r>
            <a:r>
              <a:rPr lang="en-US" dirty="0"/>
              <a:t>’ sur les champs de </a:t>
            </a:r>
            <a:r>
              <a:rPr lang="en-US" dirty="0" err="1"/>
              <a:t>nos</a:t>
            </a:r>
            <a:r>
              <a:rPr lang="en-US" dirty="0"/>
              <a:t> inputs </a:t>
            </a:r>
            <a:r>
              <a:rPr lang="en-US" dirty="0" err="1"/>
              <a:t>il</a:t>
            </a:r>
            <a:r>
              <a:rPr lang="en-US" dirty="0"/>
              <a:t> nous </a:t>
            </a:r>
            <a:r>
              <a:rPr lang="en-US" dirty="0" err="1"/>
              <a:t>faut</a:t>
            </a:r>
            <a:r>
              <a:rPr lang="en-US" dirty="0"/>
              <a:t> identifier les inputs avec #</a:t>
            </a:r>
            <a:r>
              <a:rPr lang="en-US" dirty="0" err="1"/>
              <a:t>identifiant</a:t>
            </a:r>
            <a:r>
              <a:rPr lang="en-US" dirty="0"/>
              <a:t> </a:t>
            </a:r>
            <a:r>
              <a:rPr lang="en-US" dirty="0" err="1" smtClean="0"/>
              <a:t>dans</a:t>
            </a:r>
            <a:r>
              <a:rPr lang="en-US" dirty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template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Exemple</a:t>
            </a:r>
            <a:r>
              <a:rPr lang="en-US" dirty="0"/>
              <a:t> avec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titre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&lt;input name="link" #</a:t>
            </a:r>
            <a:r>
              <a:rPr lang="en-US" dirty="0" err="1"/>
              <a:t>newlink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Nous </a:t>
            </a:r>
            <a:r>
              <a:rPr lang="en-US" dirty="0" err="1"/>
              <a:t>pouvons</a:t>
            </a:r>
            <a:r>
              <a:rPr lang="en-US" dirty="0"/>
              <a:t> </a:t>
            </a:r>
            <a:r>
              <a:rPr lang="en-US" dirty="0" err="1"/>
              <a:t>désormais</a:t>
            </a:r>
            <a:r>
              <a:rPr lang="en-US" dirty="0"/>
              <a:t> </a:t>
            </a:r>
            <a:r>
              <a:rPr lang="en-US" dirty="0" err="1"/>
              <a:t>envoyer</a:t>
            </a:r>
            <a:r>
              <a:rPr lang="en-US" dirty="0"/>
              <a:t> </a:t>
            </a:r>
            <a:r>
              <a:rPr lang="en-US" dirty="0" err="1"/>
              <a:t>l’élément</a:t>
            </a:r>
            <a:r>
              <a:rPr lang="en-US" dirty="0"/>
              <a:t> à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controlleur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ceci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&lt;button (click)="</a:t>
            </a:r>
            <a:r>
              <a:rPr lang="en-US" dirty="0" err="1"/>
              <a:t>addArticle</a:t>
            </a:r>
            <a:r>
              <a:rPr lang="en-US" dirty="0"/>
              <a:t>(</a:t>
            </a:r>
            <a:r>
              <a:rPr lang="en-US" dirty="0" err="1"/>
              <a:t>newtitle</a:t>
            </a:r>
            <a:r>
              <a:rPr lang="en-US" dirty="0"/>
              <a:t>)" class="</a:t>
            </a:r>
            <a:r>
              <a:rPr lang="en-US" dirty="0" err="1"/>
              <a:t>ui</a:t>
            </a:r>
            <a:r>
              <a:rPr lang="en-US" dirty="0"/>
              <a:t> positive right floated button"&gt;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Récupérer</a:t>
            </a:r>
            <a:r>
              <a:rPr lang="en-US" dirty="0"/>
              <a:t> les </a:t>
            </a:r>
            <a:r>
              <a:rPr lang="en-US" dirty="0" err="1"/>
              <a:t>éléments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et </a:t>
            </a:r>
            <a:r>
              <a:rPr lang="en-US" dirty="0" err="1"/>
              <a:t>récupérer</a:t>
            </a:r>
            <a:r>
              <a:rPr lang="en-US" dirty="0"/>
              <a:t> la </a:t>
            </a:r>
            <a:r>
              <a:rPr lang="en-US" dirty="0" err="1"/>
              <a:t>propriété</a:t>
            </a:r>
            <a:r>
              <a:rPr lang="en-US" dirty="0"/>
              <a:t> value de </a:t>
            </a:r>
            <a:r>
              <a:rPr lang="en-US" dirty="0" err="1"/>
              <a:t>l’élément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addArticle</a:t>
            </a:r>
            <a:r>
              <a:rPr lang="en-US" dirty="0" smtClean="0"/>
              <a:t>(title</a:t>
            </a:r>
            <a:r>
              <a:rPr lang="en-US" dirty="0"/>
              <a:t>: </a:t>
            </a:r>
            <a:r>
              <a:rPr lang="en-US" dirty="0" err="1"/>
              <a:t>HTMLInputElement</a:t>
            </a:r>
            <a:r>
              <a:rPr lang="en-US" dirty="0"/>
              <a:t>): void {</a:t>
            </a:r>
          </a:p>
          <a:p>
            <a:pPr marL="0" indent="0">
              <a:buNone/>
            </a:pPr>
            <a:r>
              <a:rPr lang="en-US" dirty="0"/>
              <a:t>console.log(`Adding article title: ${</a:t>
            </a:r>
            <a:r>
              <a:rPr lang="en-US" dirty="0" err="1"/>
              <a:t>title.value</a:t>
            </a:r>
            <a:r>
              <a:rPr lang="en-US" dirty="0"/>
              <a:t>}`);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20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8054" y="0"/>
            <a:ext cx="6581115" cy="1293028"/>
          </a:xfrm>
        </p:spPr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composant</a:t>
            </a:r>
            <a:r>
              <a:rPr lang="en-US" dirty="0"/>
              <a:t>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1803" y="1198678"/>
            <a:ext cx="9200585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@Component({</a:t>
            </a:r>
          </a:p>
          <a:p>
            <a:pPr marL="0" indent="0">
              <a:buNone/>
            </a:pPr>
            <a:r>
              <a:rPr lang="en-US" sz="1200" dirty="0"/>
              <a:t>selector: '</a:t>
            </a:r>
            <a:r>
              <a:rPr lang="en-US" sz="1200" dirty="0" err="1"/>
              <a:t>reddit</a:t>
            </a:r>
            <a:r>
              <a:rPr lang="en-US" sz="1200" dirty="0"/>
              <a:t>-article',</a:t>
            </a:r>
          </a:p>
          <a:p>
            <a:pPr marL="0" indent="0">
              <a:buNone/>
            </a:pPr>
            <a:r>
              <a:rPr lang="en-US" sz="1200" dirty="0"/>
              <a:t>host: {</a:t>
            </a:r>
          </a:p>
          <a:p>
            <a:pPr marL="0" indent="0">
              <a:buNone/>
            </a:pPr>
            <a:r>
              <a:rPr lang="en-US" sz="1200" dirty="0"/>
              <a:t>class: 'row'</a:t>
            </a:r>
          </a:p>
          <a:p>
            <a:pPr marL="0" indent="0">
              <a:buNone/>
            </a:pPr>
            <a:r>
              <a:rPr lang="en-US" sz="1200" dirty="0"/>
              <a:t>},</a:t>
            </a:r>
          </a:p>
          <a:p>
            <a:pPr marL="0" indent="0">
              <a:buNone/>
            </a:pPr>
            <a:r>
              <a:rPr lang="en-US" sz="1200" dirty="0"/>
              <a:t>template: `</a:t>
            </a:r>
          </a:p>
          <a:p>
            <a:pPr marL="0" indent="0">
              <a:buNone/>
            </a:pPr>
            <a:r>
              <a:rPr lang="en-US" sz="1200" dirty="0"/>
              <a:t>&lt;div class="four wide column center aligned votes" &gt;</a:t>
            </a:r>
          </a:p>
          <a:p>
            <a:pPr marL="457200" lvl="1" indent="0">
              <a:buNone/>
            </a:pPr>
            <a:r>
              <a:rPr lang="en-US" sz="1200" dirty="0"/>
              <a:t>&lt;div class="</a:t>
            </a:r>
            <a:r>
              <a:rPr lang="en-US" sz="1200" dirty="0" err="1"/>
              <a:t>ui</a:t>
            </a:r>
            <a:r>
              <a:rPr lang="en-US" sz="1200" dirty="0"/>
              <a:t> statistic" &gt;</a:t>
            </a:r>
          </a:p>
          <a:p>
            <a:pPr marL="914400" lvl="2" indent="0">
              <a:buNone/>
            </a:pPr>
            <a:r>
              <a:rPr lang="en-US" sz="1200" dirty="0"/>
              <a:t>&lt;div class="value" </a:t>
            </a:r>
            <a:r>
              <a:rPr lang="en-US" sz="1200" dirty="0" smtClean="0"/>
              <a:t>&gt; 2 &lt;/</a:t>
            </a:r>
            <a:r>
              <a:rPr lang="en-US" sz="1200" dirty="0"/>
              <a:t>div&gt;</a:t>
            </a:r>
          </a:p>
          <a:p>
            <a:pPr marL="914400" lvl="2" indent="0">
              <a:buNone/>
            </a:pPr>
            <a:r>
              <a:rPr lang="en-US" sz="1200" dirty="0"/>
              <a:t>&lt;div class="label" &gt;Points&lt;/div&gt;</a:t>
            </a:r>
          </a:p>
          <a:p>
            <a:pPr marL="457200" lvl="1" indent="0">
              <a:buNone/>
            </a:pPr>
            <a:r>
              <a:rPr lang="en-US" sz="1200" dirty="0"/>
              <a:t>&lt;/div&gt;</a:t>
            </a:r>
          </a:p>
          <a:p>
            <a:pPr marL="0" indent="0">
              <a:buNone/>
            </a:pPr>
            <a:r>
              <a:rPr lang="en-US" sz="1200" dirty="0"/>
              <a:t>&lt;/div&gt;</a:t>
            </a:r>
          </a:p>
          <a:p>
            <a:pPr marL="0" indent="0">
              <a:buNone/>
            </a:pPr>
            <a:r>
              <a:rPr lang="en-US" sz="1200" dirty="0"/>
              <a:t>&lt;div class="twelve wide column" &gt;</a:t>
            </a:r>
          </a:p>
          <a:p>
            <a:pPr marL="457200" lvl="1" indent="0">
              <a:buNone/>
            </a:pPr>
            <a:r>
              <a:rPr lang="en-US" sz="1200" dirty="0"/>
              <a:t>&lt;a class="</a:t>
            </a:r>
            <a:r>
              <a:rPr lang="en-US" sz="1200" dirty="0" err="1"/>
              <a:t>ui</a:t>
            </a:r>
            <a:r>
              <a:rPr lang="en-US" sz="1200" dirty="0"/>
              <a:t> large header" </a:t>
            </a:r>
            <a:r>
              <a:rPr lang="en-US" sz="1200" dirty="0" err="1"/>
              <a:t>href</a:t>
            </a:r>
            <a:r>
              <a:rPr lang="en-US" sz="1200" dirty="0"/>
              <a:t>="#" &gt;Love angular 2&lt;/a&gt;</a:t>
            </a:r>
          </a:p>
          <a:p>
            <a:pPr marL="457200" lvl="1" indent="0">
              <a:buNone/>
            </a:pPr>
            <a:r>
              <a:rPr lang="en-US" sz="1200" dirty="0"/>
              <a:t>&lt;</a:t>
            </a:r>
            <a:r>
              <a:rPr lang="en-US" sz="1200" dirty="0" err="1"/>
              <a:t>ul</a:t>
            </a:r>
            <a:r>
              <a:rPr lang="en-US" sz="1200" dirty="0"/>
              <a:t> class="</a:t>
            </a:r>
            <a:r>
              <a:rPr lang="en-US" sz="1200" dirty="0" err="1"/>
              <a:t>ui</a:t>
            </a:r>
            <a:r>
              <a:rPr lang="en-US" sz="1200" dirty="0"/>
              <a:t> big horizontal list voters" &gt;</a:t>
            </a:r>
          </a:p>
          <a:p>
            <a:pPr marL="914400" lvl="2" indent="0">
              <a:buNone/>
            </a:pPr>
            <a:r>
              <a:rPr lang="en-US" sz="1200" dirty="0"/>
              <a:t>&lt;li class="item" </a:t>
            </a:r>
            <a:r>
              <a:rPr lang="en-US" sz="1200" dirty="0" smtClean="0"/>
              <a:t>&gt; &lt;</a:t>
            </a:r>
            <a:r>
              <a:rPr lang="en-US" sz="1200" dirty="0"/>
              <a:t>a </a:t>
            </a:r>
            <a:r>
              <a:rPr lang="en-US" sz="1200" dirty="0" err="1"/>
              <a:t>href</a:t>
            </a:r>
            <a:r>
              <a:rPr lang="en-US" sz="1200" dirty="0" smtClean="0"/>
              <a:t>="#"&gt; &lt;</a:t>
            </a:r>
            <a:r>
              <a:rPr lang="en-US" sz="1200" dirty="0" err="1"/>
              <a:t>i</a:t>
            </a:r>
            <a:r>
              <a:rPr lang="en-US" sz="1200" dirty="0"/>
              <a:t> class="arrow up icon" &gt;&lt;/</a:t>
            </a:r>
            <a:r>
              <a:rPr lang="en-US" sz="1200" dirty="0" err="1" smtClean="0"/>
              <a:t>i</a:t>
            </a:r>
            <a:r>
              <a:rPr lang="en-US" sz="1200" dirty="0" smtClean="0"/>
              <a:t>&gt;</a:t>
            </a:r>
            <a:r>
              <a:rPr lang="en-US" sz="1200" dirty="0" err="1" smtClean="0"/>
              <a:t>upvote</a:t>
            </a:r>
            <a:r>
              <a:rPr lang="en-US" sz="1200" dirty="0"/>
              <a:t> </a:t>
            </a:r>
            <a:r>
              <a:rPr lang="en-US" sz="1200" dirty="0" smtClean="0"/>
              <a:t>&lt;/</a:t>
            </a:r>
            <a:r>
              <a:rPr lang="en-US" sz="1200" dirty="0"/>
              <a:t>a</a:t>
            </a:r>
            <a:r>
              <a:rPr lang="en-US" sz="1200" dirty="0" smtClean="0"/>
              <a:t>&gt;&lt;/</a:t>
            </a:r>
            <a:r>
              <a:rPr lang="en-US" sz="1200" dirty="0"/>
              <a:t>li&gt;</a:t>
            </a:r>
          </a:p>
          <a:p>
            <a:pPr marL="914400" lvl="2" indent="0">
              <a:buNone/>
            </a:pPr>
            <a:r>
              <a:rPr lang="en-US" sz="1200" dirty="0"/>
              <a:t>&lt;li class="item" </a:t>
            </a:r>
            <a:r>
              <a:rPr lang="en-US" sz="1200" dirty="0" smtClean="0"/>
              <a:t>&gt;&lt;</a:t>
            </a:r>
            <a:r>
              <a:rPr lang="en-US" sz="1200" dirty="0"/>
              <a:t>a </a:t>
            </a:r>
            <a:r>
              <a:rPr lang="en-US" sz="1200" dirty="0" err="1"/>
              <a:t>href</a:t>
            </a:r>
            <a:r>
              <a:rPr lang="en-US" sz="1200" dirty="0" smtClean="0"/>
              <a:t>&gt; &lt;</a:t>
            </a:r>
            <a:r>
              <a:rPr lang="en-US" sz="1200" dirty="0" err="1"/>
              <a:t>i</a:t>
            </a:r>
            <a:r>
              <a:rPr lang="en-US" sz="1200" dirty="0"/>
              <a:t> class="arrow down icon" &gt;&lt;/</a:t>
            </a:r>
            <a:r>
              <a:rPr lang="en-US" sz="1200" dirty="0" err="1" smtClean="0"/>
              <a:t>i</a:t>
            </a:r>
            <a:r>
              <a:rPr lang="en-US" sz="1200" dirty="0" smtClean="0"/>
              <a:t>&gt;</a:t>
            </a:r>
            <a:r>
              <a:rPr lang="en-US" sz="1200" dirty="0" err="1" smtClean="0"/>
              <a:t>downvote</a:t>
            </a:r>
            <a:r>
              <a:rPr lang="en-US" sz="1200" dirty="0" smtClean="0"/>
              <a:t>&lt;/</a:t>
            </a:r>
            <a:r>
              <a:rPr lang="en-US" sz="1200" dirty="0"/>
              <a:t>a</a:t>
            </a:r>
            <a:r>
              <a:rPr lang="en-US" sz="1200" dirty="0" smtClean="0"/>
              <a:t>&gt;&lt;/</a:t>
            </a:r>
            <a:r>
              <a:rPr lang="en-US" sz="1200" dirty="0"/>
              <a:t>li&gt;</a:t>
            </a:r>
          </a:p>
          <a:p>
            <a:pPr marL="457200" lvl="1" indent="0">
              <a:buNone/>
            </a:pPr>
            <a:r>
              <a:rPr lang="en-US" sz="1200" dirty="0"/>
              <a:t>&lt;/</a:t>
            </a:r>
            <a:r>
              <a:rPr lang="en-US" sz="1200" dirty="0" err="1"/>
              <a:t>ul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&lt;/div&gt;</a:t>
            </a:r>
          </a:p>
          <a:p>
            <a:pPr marL="0" indent="0">
              <a:buNone/>
            </a:pPr>
            <a:r>
              <a:rPr lang="en-US" sz="1200" dirty="0"/>
              <a:t>`</a:t>
            </a:r>
          </a:p>
          <a:p>
            <a:pPr marL="0" indent="0">
              <a:buNone/>
            </a:pPr>
            <a:r>
              <a:rPr lang="en-US" sz="1200" dirty="0" smtClean="0"/>
              <a:t>})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67093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6135" y="275486"/>
            <a:ext cx="8610600" cy="1293028"/>
          </a:xfrm>
        </p:spPr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composant</a:t>
            </a:r>
            <a:r>
              <a:rPr lang="en-US" dirty="0"/>
              <a:t> </a:t>
            </a:r>
            <a:r>
              <a:rPr lang="en-US" dirty="0" err="1"/>
              <a:t>reddit</a:t>
            </a:r>
            <a:r>
              <a:rPr lang="en-US" dirty="0"/>
              <a:t>-article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452" y="1285592"/>
            <a:ext cx="8530627" cy="44442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@Component({</a:t>
            </a:r>
          </a:p>
          <a:p>
            <a:pPr marL="0" indent="0">
              <a:buNone/>
            </a:pPr>
            <a:r>
              <a:rPr lang="en-US" sz="1200" dirty="0"/>
              <a:t>selector: '</a:t>
            </a:r>
            <a:r>
              <a:rPr lang="en-US" sz="1200" dirty="0" err="1"/>
              <a:t>reddit</a:t>
            </a:r>
            <a:r>
              <a:rPr lang="en-US" sz="1200" dirty="0"/>
              <a:t>-article',</a:t>
            </a:r>
          </a:p>
          <a:p>
            <a:pPr marL="0" indent="0">
              <a:buNone/>
            </a:pPr>
            <a:r>
              <a:rPr lang="en-US" sz="1200" dirty="0"/>
              <a:t>host: {</a:t>
            </a:r>
          </a:p>
          <a:p>
            <a:pPr marL="0" indent="0">
              <a:buNone/>
            </a:pPr>
            <a:r>
              <a:rPr lang="en-US" sz="1200" dirty="0"/>
              <a:t>class: 'row'</a:t>
            </a:r>
          </a:p>
          <a:p>
            <a:pPr marL="0" indent="0">
              <a:buNone/>
            </a:pPr>
            <a:r>
              <a:rPr lang="en-US" sz="1200" dirty="0"/>
              <a:t>},</a:t>
            </a:r>
          </a:p>
          <a:p>
            <a:pPr marL="0" indent="0">
              <a:buNone/>
            </a:pPr>
            <a:r>
              <a:rPr lang="en-US" sz="1200" dirty="0"/>
              <a:t>template: `</a:t>
            </a:r>
          </a:p>
          <a:p>
            <a:pPr marL="0" indent="0">
              <a:buNone/>
            </a:pPr>
            <a:r>
              <a:rPr lang="en-US" sz="1200" dirty="0"/>
              <a:t>&lt;div class="four wide column center aligned votes" &gt;</a:t>
            </a:r>
          </a:p>
          <a:p>
            <a:pPr marL="457200" lvl="1" indent="0">
              <a:buNone/>
            </a:pPr>
            <a:r>
              <a:rPr lang="en-US" sz="1200" dirty="0"/>
              <a:t>&lt;div class="</a:t>
            </a:r>
            <a:r>
              <a:rPr lang="en-US" sz="1200" dirty="0" err="1"/>
              <a:t>ui</a:t>
            </a:r>
            <a:r>
              <a:rPr lang="en-US" sz="1200" dirty="0"/>
              <a:t> statistic" &gt;</a:t>
            </a:r>
          </a:p>
          <a:p>
            <a:pPr marL="457200" lvl="1" indent="0">
              <a:buNone/>
            </a:pPr>
            <a:r>
              <a:rPr lang="en-US" sz="1200" dirty="0"/>
              <a:t>&lt;div class="value" </a:t>
            </a:r>
            <a:r>
              <a:rPr lang="en-US" sz="1200" dirty="0" smtClean="0"/>
              <a:t>&gt; 2</a:t>
            </a:r>
            <a:r>
              <a:rPr lang="en-US" sz="1200" dirty="0"/>
              <a:t> </a:t>
            </a:r>
            <a:r>
              <a:rPr lang="en-US" sz="1200" dirty="0" smtClean="0"/>
              <a:t>&lt;/</a:t>
            </a:r>
            <a:r>
              <a:rPr lang="en-US" sz="1200" dirty="0"/>
              <a:t>div&gt;</a:t>
            </a:r>
          </a:p>
          <a:p>
            <a:pPr marL="457200" lvl="1" indent="0">
              <a:buNone/>
            </a:pPr>
            <a:r>
              <a:rPr lang="en-US" sz="1200" dirty="0"/>
              <a:t>&lt;div class="label" &gt;Points&lt;/div&gt;</a:t>
            </a:r>
          </a:p>
          <a:p>
            <a:pPr marL="457200" lvl="1" indent="0">
              <a:buNone/>
            </a:pPr>
            <a:r>
              <a:rPr lang="en-US" sz="1200" dirty="0"/>
              <a:t>&lt;/div&gt;</a:t>
            </a:r>
          </a:p>
          <a:p>
            <a:pPr marL="0" indent="0">
              <a:buNone/>
            </a:pPr>
            <a:r>
              <a:rPr lang="en-US" sz="1200" dirty="0"/>
              <a:t>&lt;/div&gt;</a:t>
            </a:r>
          </a:p>
          <a:p>
            <a:pPr marL="0" indent="0">
              <a:buNone/>
            </a:pPr>
            <a:r>
              <a:rPr lang="en-US" sz="1200" dirty="0"/>
              <a:t>&lt;div class="twelve wide column" &gt;</a:t>
            </a:r>
          </a:p>
          <a:p>
            <a:pPr marL="457200" lvl="1" indent="0">
              <a:buNone/>
            </a:pPr>
            <a:r>
              <a:rPr lang="en-US" sz="1200" dirty="0"/>
              <a:t>&lt;a class="</a:t>
            </a:r>
            <a:r>
              <a:rPr lang="en-US" sz="1200" dirty="0" err="1"/>
              <a:t>ui</a:t>
            </a:r>
            <a:r>
              <a:rPr lang="en-US" sz="1200" dirty="0"/>
              <a:t> large header" </a:t>
            </a:r>
            <a:r>
              <a:rPr lang="en-US" sz="1200" dirty="0" err="1"/>
              <a:t>href</a:t>
            </a:r>
            <a:r>
              <a:rPr lang="en-US" sz="1200" dirty="0"/>
              <a:t>="#" &gt;Love angular 2&lt;/a&gt;</a:t>
            </a:r>
          </a:p>
          <a:p>
            <a:pPr marL="457200" lvl="1" indent="0">
              <a:buNone/>
            </a:pPr>
            <a:r>
              <a:rPr lang="en-US" sz="1200" dirty="0"/>
              <a:t>&lt;</a:t>
            </a:r>
            <a:r>
              <a:rPr lang="en-US" sz="1200" dirty="0" err="1"/>
              <a:t>ul</a:t>
            </a:r>
            <a:r>
              <a:rPr lang="en-US" sz="1200" dirty="0"/>
              <a:t> class="</a:t>
            </a:r>
            <a:r>
              <a:rPr lang="en-US" sz="1200" dirty="0" err="1"/>
              <a:t>ui</a:t>
            </a:r>
            <a:r>
              <a:rPr lang="en-US" sz="1200" dirty="0"/>
              <a:t> big horizontal list voters" &gt;</a:t>
            </a:r>
          </a:p>
          <a:p>
            <a:pPr marL="457200" lvl="1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          &lt;</a:t>
            </a:r>
            <a:r>
              <a:rPr lang="en-US" sz="1200" dirty="0"/>
              <a:t>li class="item" </a:t>
            </a:r>
            <a:r>
              <a:rPr lang="en-US" sz="1200" dirty="0" smtClean="0"/>
              <a:t>&gt;&lt;</a:t>
            </a:r>
            <a:r>
              <a:rPr lang="en-US" sz="1200" dirty="0"/>
              <a:t>a </a:t>
            </a:r>
            <a:r>
              <a:rPr lang="en-US" sz="1200" dirty="0" err="1"/>
              <a:t>href</a:t>
            </a:r>
            <a:r>
              <a:rPr lang="en-US" sz="1200" dirty="0" smtClean="0"/>
              <a:t>="#"&gt;&lt;</a:t>
            </a:r>
            <a:r>
              <a:rPr lang="en-US" sz="1200" dirty="0" err="1"/>
              <a:t>i</a:t>
            </a:r>
            <a:r>
              <a:rPr lang="en-US" sz="1200" dirty="0"/>
              <a:t> class="arrow up icon" &gt;&lt;/</a:t>
            </a:r>
            <a:r>
              <a:rPr lang="en-US" sz="1200" dirty="0" err="1" smtClean="0"/>
              <a:t>i</a:t>
            </a:r>
            <a:r>
              <a:rPr lang="en-US" sz="1200" dirty="0" smtClean="0"/>
              <a:t>&gt;</a:t>
            </a:r>
            <a:r>
              <a:rPr lang="en-US" sz="1200" dirty="0" err="1" smtClean="0"/>
              <a:t>upvote</a:t>
            </a:r>
            <a:r>
              <a:rPr lang="en-US" sz="1200" dirty="0" smtClean="0"/>
              <a:t>&lt;/</a:t>
            </a:r>
            <a:r>
              <a:rPr lang="en-US" sz="1200" dirty="0"/>
              <a:t>a</a:t>
            </a:r>
            <a:r>
              <a:rPr lang="en-US" sz="1200" dirty="0" smtClean="0"/>
              <a:t>&gt;&lt;/</a:t>
            </a:r>
            <a:r>
              <a:rPr lang="en-US" sz="1200" dirty="0"/>
              <a:t>li&gt;</a:t>
            </a:r>
          </a:p>
          <a:p>
            <a:pPr marL="914400" lvl="2" indent="0">
              <a:buNone/>
            </a:pPr>
            <a:r>
              <a:rPr lang="en-US" sz="1200" dirty="0"/>
              <a:t>&lt;li class="item" </a:t>
            </a:r>
            <a:r>
              <a:rPr lang="en-US" sz="1200" dirty="0" smtClean="0"/>
              <a:t>&gt;&lt;</a:t>
            </a:r>
            <a:r>
              <a:rPr lang="en-US" sz="1200" dirty="0"/>
              <a:t>a </a:t>
            </a:r>
            <a:r>
              <a:rPr lang="en-US" sz="1200" dirty="0" err="1"/>
              <a:t>href</a:t>
            </a:r>
            <a:r>
              <a:rPr lang="en-US" sz="1200" dirty="0" smtClean="0"/>
              <a:t>&gt;&lt;</a:t>
            </a:r>
            <a:r>
              <a:rPr lang="en-US" sz="1200" dirty="0" err="1"/>
              <a:t>i</a:t>
            </a:r>
            <a:r>
              <a:rPr lang="en-US" sz="1200" dirty="0"/>
              <a:t> class="arrow down icon" &gt;&lt;/</a:t>
            </a:r>
            <a:r>
              <a:rPr lang="en-US" sz="1200" dirty="0" err="1" smtClean="0"/>
              <a:t>i</a:t>
            </a:r>
            <a:r>
              <a:rPr lang="en-US" sz="1200" dirty="0" smtClean="0"/>
              <a:t>&gt;</a:t>
            </a:r>
            <a:r>
              <a:rPr lang="en-US" sz="1200" dirty="0" err="1" smtClean="0"/>
              <a:t>downvote</a:t>
            </a:r>
            <a:r>
              <a:rPr lang="en-US" sz="1200" dirty="0" smtClean="0"/>
              <a:t>&lt;/</a:t>
            </a:r>
            <a:r>
              <a:rPr lang="en-US" sz="1200" dirty="0"/>
              <a:t>a</a:t>
            </a:r>
            <a:r>
              <a:rPr lang="en-US" sz="1200" dirty="0" smtClean="0"/>
              <a:t>&gt;&lt;/</a:t>
            </a:r>
            <a:r>
              <a:rPr lang="en-US" sz="1200" dirty="0"/>
              <a:t>li&gt;</a:t>
            </a:r>
          </a:p>
          <a:p>
            <a:pPr marL="457200" lvl="1" indent="0">
              <a:buNone/>
            </a:pPr>
            <a:r>
              <a:rPr lang="en-US" sz="1200" dirty="0"/>
              <a:t>&lt;/</a:t>
            </a:r>
            <a:r>
              <a:rPr lang="en-US" sz="1200" dirty="0" err="1"/>
              <a:t>ul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&lt;/div&gt;</a:t>
            </a:r>
          </a:p>
          <a:p>
            <a:pPr marL="0" indent="0">
              <a:buNone/>
            </a:pPr>
            <a:r>
              <a:rPr lang="en-US" sz="1200" dirty="0"/>
              <a:t>`</a:t>
            </a:r>
          </a:p>
          <a:p>
            <a:pPr marL="0" indent="0">
              <a:buNone/>
            </a:pPr>
            <a:r>
              <a:rPr lang="en-US" sz="1200" dirty="0"/>
              <a:t>})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86578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91" y="556144"/>
            <a:ext cx="10745709" cy="1293028"/>
          </a:xfrm>
        </p:spPr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composant</a:t>
            </a:r>
            <a:r>
              <a:rPr lang="en-US" dirty="0"/>
              <a:t> </a:t>
            </a:r>
            <a:r>
              <a:rPr lang="en-US" dirty="0" err="1"/>
              <a:t>ArticleComponent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964" y="2149293"/>
            <a:ext cx="8756964" cy="4024125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Après </a:t>
            </a:r>
            <a:r>
              <a:rPr lang="fr-FR" dirty="0"/>
              <a:t>la définition du composant, on déclare la classe du composant:</a:t>
            </a: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class </a:t>
            </a:r>
            <a:r>
              <a:rPr lang="fr-FR" b="1" dirty="0" err="1">
                <a:solidFill>
                  <a:srgbClr val="FF0000"/>
                </a:solidFill>
              </a:rPr>
              <a:t>ArticleComponent</a:t>
            </a:r>
            <a:r>
              <a:rPr lang="fr-FR" b="1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fr-FR" dirty="0"/>
              <a:t>Et on oublie pas de le ‘</a:t>
            </a:r>
            <a:r>
              <a:rPr lang="fr-FR" dirty="0" err="1"/>
              <a:t>bootstrappé</a:t>
            </a:r>
            <a:r>
              <a:rPr lang="fr-FR" dirty="0"/>
              <a:t>’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FF0000"/>
                </a:solidFill>
              </a:rPr>
              <a:t>bootstrap</a:t>
            </a:r>
            <a:r>
              <a:rPr lang="fr-FR" b="1" dirty="0">
                <a:solidFill>
                  <a:srgbClr val="FF0000"/>
                </a:solidFill>
              </a:rPr>
              <a:t>(</a:t>
            </a:r>
            <a:r>
              <a:rPr lang="fr-FR" b="1" dirty="0" err="1">
                <a:solidFill>
                  <a:srgbClr val="FF0000"/>
                </a:solidFill>
              </a:rPr>
              <a:t>ArticleComponent</a:t>
            </a:r>
            <a:r>
              <a:rPr lang="fr-FR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354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828" y="764373"/>
            <a:ext cx="10519372" cy="1293028"/>
          </a:xfrm>
        </p:spPr>
        <p:txBody>
          <a:bodyPr/>
          <a:lstStyle/>
          <a:p>
            <a:r>
              <a:rPr lang="en-US" dirty="0" err="1"/>
              <a:t>Utiliser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nouveau </a:t>
            </a:r>
            <a:r>
              <a:rPr lang="en-US" dirty="0" err="1"/>
              <a:t>composant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On pourrait mettre notre composant dans notre index.html mais on peut aussi </a:t>
            </a:r>
            <a:r>
              <a:rPr lang="fr-FR" dirty="0" smtClean="0"/>
              <a:t>le mettre </a:t>
            </a:r>
            <a:r>
              <a:rPr lang="fr-FR" dirty="0"/>
              <a:t>directement dans le composant </a:t>
            </a:r>
            <a:r>
              <a:rPr lang="fr-FR" dirty="0" err="1"/>
              <a:t>reddit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Dans le </a:t>
            </a:r>
            <a:r>
              <a:rPr lang="fr-FR" dirty="0" err="1"/>
              <a:t>template</a:t>
            </a:r>
            <a:r>
              <a:rPr lang="fr-FR" dirty="0"/>
              <a:t> du composant </a:t>
            </a:r>
            <a:r>
              <a:rPr lang="fr-FR" dirty="0" err="1"/>
              <a:t>reddit</a:t>
            </a:r>
            <a:r>
              <a:rPr lang="fr-FR" dirty="0"/>
              <a:t>, après le formulaire on rajoute le </a:t>
            </a:r>
            <a:r>
              <a:rPr lang="fr-FR" dirty="0" smtClean="0"/>
              <a:t>marquage suivant: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smtClean="0">
                <a:solidFill>
                  <a:srgbClr val="FF0000"/>
                </a:solidFill>
              </a:rPr>
              <a:t>&lt;div class</a:t>
            </a:r>
            <a:r>
              <a:rPr lang="en-US" b="1" dirty="0">
                <a:solidFill>
                  <a:srgbClr val="FF0000"/>
                </a:solidFill>
              </a:rPr>
              <a:t>="</a:t>
            </a:r>
            <a:r>
              <a:rPr lang="en-US" b="1" dirty="0" err="1">
                <a:solidFill>
                  <a:srgbClr val="FF0000"/>
                </a:solidFill>
              </a:rPr>
              <a:t>ui</a:t>
            </a:r>
            <a:r>
              <a:rPr lang="en-US" b="1" dirty="0">
                <a:solidFill>
                  <a:srgbClr val="FF0000"/>
                </a:solidFill>
              </a:rPr>
              <a:t> grid posts"&gt;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&lt;</a:t>
            </a:r>
            <a:r>
              <a:rPr lang="en-US" b="1" dirty="0" err="1">
                <a:solidFill>
                  <a:srgbClr val="FF0000"/>
                </a:solidFill>
              </a:rPr>
              <a:t>reddit</a:t>
            </a:r>
            <a:r>
              <a:rPr lang="en-US" b="1" dirty="0">
                <a:solidFill>
                  <a:srgbClr val="FF0000"/>
                </a:solidFill>
              </a:rPr>
              <a:t>-article&gt;&lt;/</a:t>
            </a:r>
            <a:r>
              <a:rPr lang="en-US" b="1" dirty="0" err="1" smtClean="0">
                <a:solidFill>
                  <a:srgbClr val="FF0000"/>
                </a:solidFill>
              </a:rPr>
              <a:t>reddit</a:t>
            </a:r>
            <a:r>
              <a:rPr lang="en-US" b="1" dirty="0" smtClean="0">
                <a:solidFill>
                  <a:srgbClr val="FF0000"/>
                </a:solidFill>
              </a:rPr>
              <a:t>-article&gt;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&lt;/div&gt;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9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Annonce</a:t>
            </a:r>
            <a:r>
              <a:rPr lang="en-US" dirty="0" smtClean="0"/>
              <a:t> </a:t>
            </a:r>
            <a:r>
              <a:rPr lang="en-US" dirty="0" err="1"/>
              <a:t>d'Angular</a:t>
            </a:r>
            <a:r>
              <a:rPr lang="en-US" dirty="0"/>
              <a:t> 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9940" y="2057401"/>
            <a:ext cx="6065067" cy="4024125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Mars </a:t>
            </a:r>
            <a:r>
              <a:rPr lang="fr-FR" dirty="0"/>
              <a:t>2015</a:t>
            </a:r>
          </a:p>
          <a:p>
            <a:pPr lvl="1"/>
            <a:r>
              <a:rPr lang="fr-FR" dirty="0"/>
              <a:t>Rétropédalage de Google</a:t>
            </a:r>
          </a:p>
          <a:p>
            <a:pPr lvl="1"/>
            <a:r>
              <a:rPr lang="fr-FR" dirty="0"/>
              <a:t>Opération séduction des </a:t>
            </a:r>
            <a:r>
              <a:rPr lang="fr-FR" dirty="0" err="1"/>
              <a:t>devs</a:t>
            </a:r>
            <a:endParaRPr lang="fr-FR" dirty="0"/>
          </a:p>
          <a:p>
            <a:pPr lvl="1"/>
            <a:r>
              <a:rPr lang="fr-FR" dirty="0"/>
              <a:t>Roadmap de la branche 1.X</a:t>
            </a:r>
          </a:p>
          <a:p>
            <a:pPr lvl="1"/>
            <a:r>
              <a:rPr lang="fr-FR" dirty="0"/>
              <a:t>Nouveau langage (</a:t>
            </a:r>
            <a:r>
              <a:rPr lang="fr-FR" dirty="0" err="1"/>
              <a:t>TypeScript</a:t>
            </a:r>
            <a:r>
              <a:rPr lang="fr-FR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2" y="2423161"/>
            <a:ext cx="3883263" cy="300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220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879" y="682892"/>
            <a:ext cx="8610600" cy="1293028"/>
          </a:xfrm>
        </p:spPr>
        <p:txBody>
          <a:bodyPr/>
          <a:lstStyle/>
          <a:p>
            <a:r>
              <a:rPr lang="en-US" dirty="0" err="1"/>
              <a:t>Affichage</a:t>
            </a:r>
            <a:r>
              <a:rPr lang="en-US" dirty="0"/>
              <a:t> de </a:t>
            </a:r>
            <a:r>
              <a:rPr lang="en-US" dirty="0" err="1"/>
              <a:t>notre</a:t>
            </a:r>
            <a:r>
              <a:rPr lang="en-US" dirty="0"/>
              <a:t>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081" y="2212667"/>
            <a:ext cx="8177543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ArticleComponent</a:t>
            </a:r>
            <a:r>
              <a:rPr lang="en-US" dirty="0"/>
              <a:t> on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initialiser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article: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votes</a:t>
            </a:r>
            <a:r>
              <a:rPr lang="en-US" b="1" dirty="0">
                <a:solidFill>
                  <a:srgbClr val="FF0000"/>
                </a:solidFill>
              </a:rPr>
              <a:t>: number;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title: string;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link: string;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constructor() {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this.title</a:t>
            </a:r>
            <a:r>
              <a:rPr lang="en-US" b="1" dirty="0">
                <a:solidFill>
                  <a:srgbClr val="FF0000"/>
                </a:solidFill>
              </a:rPr>
              <a:t> = 'Angular 2';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this.link</a:t>
            </a:r>
            <a:r>
              <a:rPr lang="en-US" b="1" dirty="0">
                <a:solidFill>
                  <a:srgbClr val="FF0000"/>
                </a:solidFill>
              </a:rPr>
              <a:t> = 'http://angular.io';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this.votes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smtClean="0">
                <a:solidFill>
                  <a:srgbClr val="FF0000"/>
                </a:solidFill>
              </a:rPr>
              <a:t>10;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8614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Affichage</a:t>
            </a:r>
            <a:r>
              <a:rPr lang="en-US" dirty="0"/>
              <a:t> de </a:t>
            </a:r>
            <a:r>
              <a:rPr lang="en-US" dirty="0" err="1"/>
              <a:t>notre</a:t>
            </a:r>
            <a:r>
              <a:rPr lang="en-US" dirty="0"/>
              <a:t>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622" y="2158346"/>
            <a:ext cx="8693590" cy="40241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On peut désormais remplacer les valeurs correspondantes dans notre </a:t>
            </a:r>
            <a:r>
              <a:rPr lang="fr-FR" dirty="0" err="1" smtClean="0"/>
              <a:t>template</a:t>
            </a:r>
            <a:r>
              <a:rPr lang="fr-FR" dirty="0"/>
              <a:t> </a:t>
            </a:r>
            <a:r>
              <a:rPr lang="fr-FR" dirty="0" smtClean="0"/>
              <a:t>avec </a:t>
            </a:r>
            <a:r>
              <a:rPr lang="fr-FR" dirty="0"/>
              <a:t>la syntaxe </a:t>
            </a:r>
            <a:r>
              <a:rPr lang="fr-FR" dirty="0" err="1"/>
              <a:t>mustache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	{{ </a:t>
            </a:r>
            <a:r>
              <a:rPr lang="fr-FR" dirty="0"/>
              <a:t>votes }}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8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C’est</a:t>
            </a:r>
            <a:r>
              <a:rPr lang="en-US" b="1" dirty="0"/>
              <a:t> quoi Angular 2 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Si vous connaissez </a:t>
            </a:r>
            <a:r>
              <a:rPr lang="fr-FR" dirty="0" err="1"/>
              <a:t>AngularJS</a:t>
            </a:r>
            <a:r>
              <a:rPr lang="fr-FR" dirty="0"/>
              <a:t> (</a:t>
            </a:r>
            <a:r>
              <a:rPr lang="fr-FR" dirty="0" err="1"/>
              <a:t>Angular</a:t>
            </a:r>
            <a:r>
              <a:rPr lang="fr-FR" dirty="0"/>
              <a:t> 1.x), vous pensez peut-être qu’Angular2 est une upgrade d’</a:t>
            </a:r>
            <a:r>
              <a:rPr lang="fr-FR" dirty="0" err="1"/>
              <a:t>AngularJS</a:t>
            </a:r>
            <a:r>
              <a:rPr lang="fr-FR" dirty="0"/>
              <a:t>. En réalité, Angular2 a été totalement réécrit par Google, ce qui en fait un nouveau </a:t>
            </a:r>
            <a:r>
              <a:rPr lang="fr-FR" dirty="0" err="1"/>
              <a:t>framework</a:t>
            </a:r>
            <a:r>
              <a:rPr lang="fr-FR" dirty="0"/>
              <a:t> à part entière, avec une philosophie et des concepts propres à lui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AngularJS</a:t>
            </a:r>
            <a:r>
              <a:rPr lang="fr-FR" dirty="0"/>
              <a:t> nous a fourni beaucoup de fonctionnalités, comme la gestion des routes, interaction entre client et serveur, interpolation, directives, filtres, …, le tout sous une architecture </a:t>
            </a:r>
            <a:r>
              <a:rPr lang="fr-FR" dirty="0">
                <a:hlinkClick r:id="rId2"/>
              </a:rPr>
              <a:t>MVW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Certaines de ses fonctionnalités telles que le data-binding et les </a:t>
            </a:r>
            <a:r>
              <a:rPr lang="fr-FR" dirty="0" err="1"/>
              <a:t>filters</a:t>
            </a:r>
            <a:r>
              <a:rPr lang="fr-FR" dirty="0"/>
              <a:t> ont été reprises et modifiées dans </a:t>
            </a:r>
            <a:r>
              <a:rPr lang="fr-FR" dirty="0" err="1"/>
              <a:t>Angular</a:t>
            </a:r>
            <a:r>
              <a:rPr lang="fr-FR" dirty="0"/>
              <a:t> 2. Nous allons voir une liste de comparaisons, côté HTML et script.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8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On ne va pas entrer dans les détails d'</a:t>
            </a:r>
            <a:r>
              <a:rPr lang="fr-FR" dirty="0" err="1"/>
              <a:t>AngularJS</a:t>
            </a:r>
            <a:r>
              <a:rPr lang="fr-FR" dirty="0"/>
              <a:t>, mais il faut retenir trois choses pour bien comprendre la suite :</a:t>
            </a:r>
          </a:p>
          <a:p>
            <a:pPr marL="0" indent="0">
              <a:buNone/>
            </a:pPr>
            <a:r>
              <a:rPr lang="fr-FR" dirty="0" err="1"/>
              <a:t>AngularJS</a:t>
            </a:r>
            <a:r>
              <a:rPr lang="fr-FR" dirty="0"/>
              <a:t> utilise un router JavaScript pour fournir les contenus à travers la déclaration de « routes ».</a:t>
            </a:r>
          </a:p>
          <a:p>
            <a:pPr marL="0" indent="0">
              <a:buNone/>
            </a:pPr>
            <a:r>
              <a:rPr lang="fr-FR" dirty="0"/>
              <a:t>Une route est définie par un </a:t>
            </a:r>
            <a:r>
              <a:rPr lang="fr-FR" dirty="0" err="1"/>
              <a:t>template</a:t>
            </a:r>
            <a:r>
              <a:rPr lang="fr-FR" dirty="0"/>
              <a:t> HTML pour décrire la vue et d'un </a:t>
            </a:r>
            <a:r>
              <a:rPr lang="fr-FR" dirty="0" err="1"/>
              <a:t>controller</a:t>
            </a:r>
            <a:r>
              <a:rPr lang="fr-FR" dirty="0"/>
              <a:t> pour décrire le comportement associé à cette vue.</a:t>
            </a:r>
          </a:p>
          <a:p>
            <a:pPr marL="0" indent="0">
              <a:buNone/>
            </a:pPr>
            <a:r>
              <a:rPr lang="fr-FR" dirty="0"/>
              <a:t>Un </a:t>
            </a:r>
            <a:r>
              <a:rPr lang="fr-FR" dirty="0" err="1"/>
              <a:t>template</a:t>
            </a:r>
            <a:r>
              <a:rPr lang="fr-FR" dirty="0"/>
              <a:t> s'appuie sur des directives qui permettent d'ajouter du comportement à des éléments du DOM. Elles peuvent posséder leurs propres </a:t>
            </a:r>
            <a:r>
              <a:rPr lang="fr-FR" dirty="0" err="1"/>
              <a:t>template</a:t>
            </a:r>
            <a:r>
              <a:rPr lang="fr-FR" dirty="0"/>
              <a:t> et </a:t>
            </a:r>
            <a:r>
              <a:rPr lang="fr-FR" dirty="0" err="1"/>
              <a:t>controller</a:t>
            </a:r>
            <a:r>
              <a:rPr lang="fr-FR" dirty="0"/>
              <a:t>. La directive a vocation à être réutilisable.</a:t>
            </a:r>
          </a:p>
          <a:p>
            <a:pPr marL="0" indent="0">
              <a:buNone/>
            </a:pPr>
            <a:r>
              <a:rPr lang="fr-FR" dirty="0" err="1"/>
              <a:t>Angular</a:t>
            </a:r>
            <a:r>
              <a:rPr lang="fr-FR" dirty="0"/>
              <a:t> reste sur ce concept de SPA, mais il a amené un nouveau concept au </a:t>
            </a:r>
            <a:r>
              <a:rPr lang="fr-FR" dirty="0" err="1"/>
              <a:t>framework</a:t>
            </a:r>
            <a:r>
              <a:rPr lang="fr-FR" dirty="0"/>
              <a:t> : </a:t>
            </a:r>
            <a:r>
              <a:rPr lang="fr-FR" b="1" dirty="0">
                <a:solidFill>
                  <a:srgbClr val="FF0000"/>
                </a:solidFill>
              </a:rPr>
              <a:t>le </a:t>
            </a:r>
            <a:r>
              <a:rPr lang="fr-FR" b="1" i="1" dirty="0">
                <a:solidFill>
                  <a:srgbClr val="FF0000"/>
                </a:solidFill>
              </a:rPr>
              <a:t>Component</a:t>
            </a:r>
            <a:r>
              <a:rPr lang="fr-FR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57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623527" y="2474483"/>
            <a:ext cx="9500117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444444"/>
                </a:solidFill>
                <a:latin typeface="Helvetica Neue"/>
              </a:rPr>
              <a:t>AngularJs</a:t>
            </a: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444444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444444"/>
                </a:solidFill>
                <a:latin typeface="Helvetica Neue"/>
              </a:rPr>
              <a:t>Dans</a:t>
            </a: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altLang="en-US" sz="1600" dirty="0" err="1">
                <a:solidFill>
                  <a:srgbClr val="444444"/>
                </a:solidFill>
                <a:latin typeface="Helvetica Neue"/>
              </a:rPr>
              <a:t>notre</a:t>
            </a: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altLang="en-US" sz="1600" dirty="0" err="1">
                <a:solidFill>
                  <a:srgbClr val="444444"/>
                </a:solidFill>
                <a:latin typeface="Helvetica Neue"/>
              </a:rPr>
              <a:t>controlleur</a:t>
            </a: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444444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444444"/>
                </a:solidFill>
                <a:latin typeface="Helvetica Neue"/>
              </a:rPr>
              <a:t>app.controller</a:t>
            </a: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("</a:t>
            </a:r>
            <a:r>
              <a:rPr lang="en-US" altLang="en-US" sz="1600" dirty="0" err="1">
                <a:solidFill>
                  <a:srgbClr val="444444"/>
                </a:solidFill>
                <a:latin typeface="Helvetica Neue"/>
              </a:rPr>
              <a:t>HelloWorldController</a:t>
            </a: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", ["$scope"], function(_scope)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	_scope.name = "John" 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444444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444444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444444"/>
                </a:solidFill>
                <a:latin typeface="Helvetica Neue"/>
              </a:rPr>
              <a:t>Dans</a:t>
            </a: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 la </a:t>
            </a:r>
            <a:r>
              <a:rPr lang="en-US" altLang="en-US" sz="1600" dirty="0" err="1">
                <a:solidFill>
                  <a:srgbClr val="444444"/>
                </a:solidFill>
                <a:latin typeface="Helvetica Neue"/>
              </a:rPr>
              <a:t>vue</a:t>
            </a: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 </a:t>
            </a:r>
            <a:r>
              <a:rPr lang="en-US" altLang="en-US" sz="1600" dirty="0" smtClean="0">
                <a:solidFill>
                  <a:srgbClr val="444444"/>
                </a:solidFill>
                <a:latin typeface="Helvetica Neue"/>
              </a:rPr>
              <a:t>:</a:t>
            </a:r>
            <a:endParaRPr lang="en-US" altLang="en-US" sz="1600" dirty="0">
              <a:solidFill>
                <a:srgbClr val="444444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444444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&lt;div ng-controller= "</a:t>
            </a:r>
            <a:r>
              <a:rPr lang="en-US" altLang="en-US" sz="1600" dirty="0" err="1">
                <a:solidFill>
                  <a:srgbClr val="444444"/>
                </a:solidFill>
                <a:latin typeface="Helvetica Neue"/>
              </a:rPr>
              <a:t>HelloWorldController</a:t>
            </a: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 as ctrl"&gt; &lt;p&gt;Hello {{ctrl.name}}&lt;/p&gt; 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444444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444444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444444"/>
                </a:solidFill>
                <a:latin typeface="Helvetica Neue"/>
              </a:rPr>
              <a:t>Ici</a:t>
            </a: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, ctrl </a:t>
            </a:r>
            <a:r>
              <a:rPr lang="en-US" altLang="en-US" sz="1600" dirty="0" err="1">
                <a:solidFill>
                  <a:srgbClr val="444444"/>
                </a:solidFill>
                <a:latin typeface="Helvetica Neue"/>
              </a:rPr>
              <a:t>représente</a:t>
            </a: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 le scope de la </a:t>
            </a:r>
            <a:r>
              <a:rPr lang="en-US" altLang="en-US" sz="1600" dirty="0" err="1">
                <a:solidFill>
                  <a:srgbClr val="444444"/>
                </a:solidFill>
                <a:latin typeface="Helvetica Neue"/>
              </a:rPr>
              <a:t>vue</a:t>
            </a: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altLang="en-US" sz="1600" dirty="0" err="1">
                <a:solidFill>
                  <a:srgbClr val="444444"/>
                </a:solidFill>
                <a:latin typeface="Helvetica Neue"/>
              </a:rPr>
              <a:t>possédant</a:t>
            </a: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altLang="en-US" sz="1600" dirty="0" err="1">
                <a:solidFill>
                  <a:srgbClr val="444444"/>
                </a:solidFill>
                <a:latin typeface="Helvetica Neue"/>
              </a:rPr>
              <a:t>une</a:t>
            </a: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altLang="en-US" sz="1600" dirty="0" err="1">
                <a:solidFill>
                  <a:srgbClr val="444444"/>
                </a:solidFill>
                <a:latin typeface="Helvetica Neue"/>
              </a:rPr>
              <a:t>propriété</a:t>
            </a: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 nom. Le nom de </a:t>
            </a:r>
            <a:r>
              <a:rPr lang="en-US" altLang="en-US" sz="1600" dirty="0" err="1">
                <a:solidFill>
                  <a:srgbClr val="444444"/>
                </a:solidFill>
                <a:latin typeface="Helvetica Neue"/>
              </a:rPr>
              <a:t>ce</a:t>
            </a: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 scope </a:t>
            </a:r>
            <a:r>
              <a:rPr lang="en-US" altLang="en-US" sz="1600" dirty="0" err="1">
                <a:solidFill>
                  <a:srgbClr val="444444"/>
                </a:solidFill>
                <a:latin typeface="Helvetica Neue"/>
              </a:rPr>
              <a:t>est</a:t>
            </a: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altLang="en-US" sz="1600" dirty="0" err="1">
                <a:solidFill>
                  <a:srgbClr val="444444"/>
                </a:solidFill>
                <a:latin typeface="Helvetica Neue"/>
              </a:rPr>
              <a:t>défini</a:t>
            </a: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 grâce à la </a:t>
            </a:r>
            <a:r>
              <a:rPr lang="en-US" altLang="en-US" sz="1600" dirty="0" err="1">
                <a:solidFill>
                  <a:srgbClr val="444444"/>
                </a:solidFill>
                <a:latin typeface="Helvetica Neue"/>
              </a:rPr>
              <a:t>syntaxe</a:t>
            </a: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altLang="en-US" sz="1600" dirty="0" err="1">
                <a:solidFill>
                  <a:srgbClr val="444444"/>
                </a:solidFill>
                <a:latin typeface="Helvetica Neue"/>
              </a:rPr>
              <a:t>controllerAs</a:t>
            </a:r>
            <a:r>
              <a:rPr lang="en-US" altLang="en-US" sz="1600" dirty="0">
                <a:solidFill>
                  <a:srgbClr val="444444"/>
                </a:solidFill>
                <a:latin typeface="Helvetica Neue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63840950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157</TotalTime>
  <Words>2328</Words>
  <Application>Microsoft Office PowerPoint</Application>
  <PresentationFormat>Grand écran</PresentationFormat>
  <Paragraphs>465</Paragraphs>
  <Slides>61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67" baseType="lpstr">
      <vt:lpstr>Arial</vt:lpstr>
      <vt:lpstr>Californian FB</vt:lpstr>
      <vt:lpstr>Century Gothic</vt:lpstr>
      <vt:lpstr>Consolas</vt:lpstr>
      <vt:lpstr>Helvetica Neue</vt:lpstr>
      <vt:lpstr>Vapor Trail</vt:lpstr>
      <vt:lpstr>Angular2 </vt:lpstr>
      <vt:lpstr>Angular - preambule</vt:lpstr>
      <vt:lpstr>ANgularjs</vt:lpstr>
      <vt:lpstr>Annonce d'Angular </vt:lpstr>
      <vt:lpstr>Angular - Philosophie</vt:lpstr>
      <vt:lpstr>Annonce d'Angular 2</vt:lpstr>
      <vt:lpstr>C’est quoi Angular 2 ? </vt:lpstr>
      <vt:lpstr>Présentation PowerPoint</vt:lpstr>
      <vt:lpstr>Présentation PowerPoint</vt:lpstr>
      <vt:lpstr>Présentation PowerPoint</vt:lpstr>
      <vt:lpstr>Cacher ou afficher un élément </vt:lpstr>
      <vt:lpstr>Boucler un tableau Javascript et dans la vue </vt:lpstr>
      <vt:lpstr>Présentation PowerPoint</vt:lpstr>
      <vt:lpstr>Angular2 - avantage</vt:lpstr>
      <vt:lpstr>Angular2 – inconvénients</vt:lpstr>
      <vt:lpstr>Présentation PowerPoint</vt:lpstr>
      <vt:lpstr>Présentation PowerPoint</vt:lpstr>
      <vt:lpstr>Présentation PowerPoint</vt:lpstr>
      <vt:lpstr>Présentation PowerPoint</vt:lpstr>
      <vt:lpstr>TypeScript (.ts)</vt:lpstr>
      <vt:lpstr>Typescript – en image</vt:lpstr>
      <vt:lpstr>Le dépôt distant</vt:lpstr>
      <vt:lpstr>Présentation PowerPoint</vt:lpstr>
      <vt:lpstr>Architecture de fichiers</vt:lpstr>
      <vt:lpstr>Présentation PowerPoint</vt:lpstr>
      <vt:lpstr>Présentation PowerPoint</vt:lpstr>
      <vt:lpstr>ANGULAR2 - ES6-shim</vt:lpstr>
      <vt:lpstr>ANGULAR2 - Angular Polyfill</vt:lpstr>
      <vt:lpstr>ANGULAR2 - SystemJS</vt:lpstr>
      <vt:lpstr>ANGULAR2 - RXJS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Exercice – Reproduire l’écran ci dessous</vt:lpstr>
      <vt:lpstr>App.component.ts</vt:lpstr>
      <vt:lpstr>Présentation PowerPoint</vt:lpstr>
      <vt:lpstr>Présentation PowerPoint</vt:lpstr>
      <vt:lpstr>Compiler le TypeScript</vt:lpstr>
      <vt:lpstr>My ng2 hello world</vt:lpstr>
      <vt:lpstr>Angular2 - Les composants</vt:lpstr>
      <vt:lpstr>Angular2 Les composants</vt:lpstr>
      <vt:lpstr>Angular2 Les composants</vt:lpstr>
      <vt:lpstr>Angular2 - Les composants</vt:lpstr>
      <vt:lpstr>Angular2 - Les composants</vt:lpstr>
      <vt:lpstr>Angular2 - Les composants</vt:lpstr>
      <vt:lpstr>Angular2 - Les composants</vt:lpstr>
      <vt:lpstr>Présentation PowerPoint</vt:lpstr>
      <vt:lpstr>Présentation PowerPoint</vt:lpstr>
      <vt:lpstr>Faisons une application comme Reddit</vt:lpstr>
      <vt:lpstr>Notre application</vt:lpstr>
      <vt:lpstr>Angular2 -  tp</vt:lpstr>
      <vt:lpstr>TP (Correction)</vt:lpstr>
      <vt:lpstr>Rajout du ‘binding’</vt:lpstr>
      <vt:lpstr>Le composant article</vt:lpstr>
      <vt:lpstr>Le composant reddit-article</vt:lpstr>
      <vt:lpstr>Le composant ArticleComponent</vt:lpstr>
      <vt:lpstr>Utiliser notre nouveau composant</vt:lpstr>
      <vt:lpstr>Affichage de notre article</vt:lpstr>
      <vt:lpstr>Affichage de notre article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Angular2</dc:title>
  <dc:creator>Moussa</dc:creator>
  <cp:lastModifiedBy>etudiant13</cp:lastModifiedBy>
  <cp:revision>60</cp:revision>
  <dcterms:created xsi:type="dcterms:W3CDTF">2017-10-26T22:54:53Z</dcterms:created>
  <dcterms:modified xsi:type="dcterms:W3CDTF">2017-10-31T11:28:04Z</dcterms:modified>
</cp:coreProperties>
</file>