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7" r:id="rId2"/>
    <p:sldId id="258" r:id="rId3"/>
    <p:sldId id="290" r:id="rId4"/>
    <p:sldId id="292" r:id="rId5"/>
    <p:sldId id="291" r:id="rId6"/>
    <p:sldId id="293" r:id="rId7"/>
    <p:sldId id="294" r:id="rId8"/>
    <p:sldId id="297" r:id="rId9"/>
    <p:sldId id="295" r:id="rId10"/>
    <p:sldId id="298" r:id="rId11"/>
    <p:sldId id="299" r:id="rId12"/>
    <p:sldId id="296" r:id="rId13"/>
    <p:sldId id="301" r:id="rId14"/>
    <p:sldId id="303" r:id="rId15"/>
    <p:sldId id="304" r:id="rId16"/>
    <p:sldId id="302" r:id="rId17"/>
    <p:sldId id="305" r:id="rId18"/>
    <p:sldId id="312" r:id="rId19"/>
    <p:sldId id="313" r:id="rId20"/>
    <p:sldId id="314" r:id="rId21"/>
    <p:sldId id="315" r:id="rId22"/>
    <p:sldId id="310" r:id="rId23"/>
    <p:sldId id="311" r:id="rId24"/>
    <p:sldId id="318" r:id="rId25"/>
    <p:sldId id="317" r:id="rId26"/>
    <p:sldId id="316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1" r:id="rId49"/>
    <p:sldId id="342" r:id="rId50"/>
    <p:sldId id="343" r:id="rId51"/>
    <p:sldId id="344" r:id="rId52"/>
    <p:sldId id="345" r:id="rId53"/>
    <p:sldId id="34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F8F8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9" autoAdjust="0"/>
  </p:normalViewPr>
  <p:slideViewPr>
    <p:cSldViewPr snapToGrid="0">
      <p:cViewPr varScale="1">
        <p:scale>
          <a:sx n="54" d="100"/>
          <a:sy n="5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F5781-B6C2-4F2C-BBA0-EBCA40C9DA2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B439-86D5-47FD-8D3C-C5D2BECD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3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6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3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B439-86D5-47FD-8D3C-C5D2BECD44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427FB5-89A3-4664-8E5D-7E274D04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364240-86E3-4EF5-87E7-3C00845EE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D7EB45-03FA-4E61-A6AE-577275D7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5C5828-809B-4791-8B24-D55FBEB1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D9FAC1-7360-4199-8505-B6472EC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51D353-202C-468F-A5B7-AF89AD1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D94F31-FE4F-4046-BBF7-20D7A568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D94FD6-86FA-4952-9B1D-FF746E66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52CBB-2977-4993-95FB-D8C977D8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B5B0CD-0C58-4713-9ABD-55C0C6D1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8481800-D7E3-41B9-93B7-5DDD60C9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6707CD-9D15-40D8-8AEC-328FC141D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C2CBD2-C9E1-420A-AE49-FDD22ACB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00C38A-41AC-49EB-BFA7-220B63F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A66AAA-AA8F-46EF-BBD8-066C0333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B28B8-2236-4C4A-A756-81CE9188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6DCC89-5A73-4951-8D62-1B1B298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0F5EF3-91CC-45EB-B4AE-B15511A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1799DC-5CF9-42DC-833A-9A818BE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7DD0FD-2FFB-4512-A890-04D26A04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3A13A7-1223-4D5E-B546-01336D88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BB6300-A8D2-4066-BF39-02BD5714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52D5DF-6E31-4E0D-9DED-FE9AD290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84DD76-8144-4C1B-A417-89F31F8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3C85D4-23E6-4E37-B1BF-AC175750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FB4ABE-8DA2-4B20-B3A2-4DDAAF9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A4440-3D74-4955-A894-3B733227B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C4826B-928D-4E28-8D9F-9336A6C8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3CDDC8-DFEC-48C7-BB0D-053A9003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47845E-BF5C-40CC-A2FD-0365D4C3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7EFE28-6F0F-4955-AD26-C03AF2F9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9D2002-00C6-4FD7-BCFD-4DDB5494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1F1B24-98E6-4B25-859D-D945CA5E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6397A2-EEA3-4299-8008-B7F0C4D6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02138D-1768-4026-A2C3-5AD06721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EACC0-6C98-4A52-A3A8-8F1B39B3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576699-E400-4DEE-B5BB-0FDC09E1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B5988C-AEE1-4D2B-A98A-FA198B5F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C906373-9A35-4F83-A1C0-90D47EA0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2AEB6-2B96-4E81-827C-43C2CF3A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F5C66-870C-415E-BC81-6E6FE131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D93D0BF-379B-4A8E-A3CD-351B9B5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AED2B4-4E14-4AB2-8687-399B7BF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1C881BA-CE0E-4B42-9E3A-953743F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277C24-987D-440B-9AE9-11A904AB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0C94CC-9A69-4A8D-B8A1-B34CADA3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957E6A-3481-4A43-A083-48D5D248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285E2-A7A5-4965-918A-8ED5E01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F29555-21D2-47BA-82AD-C261CE58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9D795F-9386-4B19-AEED-A5C66B08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F8B689-2D63-4ED0-9F7B-8D8154FA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A2CE75-C23A-4882-BFDF-808E13F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2E101-9785-4059-B7CB-EBC143E6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15252C0-8C19-4B35-AB4E-3B2E5543B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F97370-3C37-4E6B-8575-416AA78D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844A8F-C5B1-4CC3-8D2B-7AB09A5E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F906CA-D9EB-422F-9E0A-B735E037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8C698E-03C5-4896-92A7-AD3F0534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40000"/>
                <a:lumOff val="60000"/>
              </a:schemeClr>
            </a:gs>
            <a:gs pos="0">
              <a:schemeClr val="accent1">
                <a:lumMod val="60000"/>
                <a:lumOff val="4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FD4D1E6-6281-47A0-8276-C9138DE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E80854-34B2-483E-9F07-A0CD0AC3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964950-0DAD-4E32-B9A8-5A149EF8D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E69-AB6E-4D5C-B943-42B409ACB17F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2B4261-DD49-4F30-BD85-2FD0EB702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85127B-00A8-4E00-B51B-D027B441E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BF91-E0D8-487D-AD2A-DCC240BC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049ED666-923B-422C-97D8-45CA7FC4869A}"/>
              </a:ext>
            </a:extLst>
          </p:cNvPr>
          <p:cNvSpPr txBox="1"/>
          <p:nvPr/>
        </p:nvSpPr>
        <p:spPr>
          <a:xfrm>
            <a:off x="1351613" y="1477408"/>
            <a:ext cx="94887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 err="1"/>
              <a:t>Introduction</a:t>
            </a:r>
            <a:r>
              <a:rPr lang="tr-TR" sz="6600" b="1" dirty="0"/>
              <a:t> </a:t>
            </a:r>
            <a:r>
              <a:rPr lang="tr-TR" sz="6600" b="1" dirty="0" err="1"/>
              <a:t>to</a:t>
            </a:r>
            <a:r>
              <a:rPr lang="tr-TR" sz="6600" b="1" dirty="0"/>
              <a:t> Computing</a:t>
            </a:r>
          </a:p>
          <a:p>
            <a:pPr algn="ctr"/>
            <a:r>
              <a:rPr lang="tr-TR" sz="6600" b="1" dirty="0"/>
              <a:t>CMPE150</a:t>
            </a:r>
            <a:endParaRPr lang="en-US" sz="66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CA5C790-283F-48C7-9481-04EF902ED828}"/>
              </a:ext>
            </a:extLst>
          </p:cNvPr>
          <p:cNvSpPr txBox="1"/>
          <p:nvPr/>
        </p:nvSpPr>
        <p:spPr>
          <a:xfrm>
            <a:off x="3573780" y="4404360"/>
            <a:ext cx="504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/>
              <a:t>Chapter</a:t>
            </a:r>
            <a:r>
              <a:rPr lang="tr-TR" sz="3200" b="1" dirty="0"/>
              <a:t> 6</a:t>
            </a:r>
          </a:p>
          <a:p>
            <a:pPr algn="ctr"/>
            <a:r>
              <a:rPr lang="tr-TR" sz="2400" b="1" dirty="0"/>
              <a:t>PS</a:t>
            </a:r>
          </a:p>
          <a:p>
            <a:pPr algn="ctr"/>
            <a:r>
              <a:rPr lang="tr-TR" sz="2400" b="1" dirty="0" err="1"/>
              <a:t>Week</a:t>
            </a:r>
            <a:r>
              <a:rPr lang="tr-TR" sz="2400" b="1" dirty="0"/>
              <a:t> 12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385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1" y="170163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3BDE98-F61A-4B4E-ACAD-35A8B2AA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4" y="2145398"/>
            <a:ext cx="5166311" cy="4795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F881930-D8C4-4388-80A2-EE9B51F1E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56" y="3138537"/>
            <a:ext cx="7954485" cy="167663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1" y="268634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972C0C8-F225-4C88-8830-B452C02AA38E}"/>
              </a:ext>
            </a:extLst>
          </p:cNvPr>
          <p:cNvSpPr txBox="1"/>
          <p:nvPr/>
        </p:nvSpPr>
        <p:spPr>
          <a:xfrm>
            <a:off x="4112340" y="490687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552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1" y="170163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3BDE98-F61A-4B4E-ACAD-35A8B2AA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4" y="2145398"/>
            <a:ext cx="5166311" cy="47957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F881930-D8C4-4388-80A2-EE9B51F1E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56" y="3138537"/>
            <a:ext cx="7954485" cy="167663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1" y="268634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972C0C8-F225-4C88-8830-B452C02AA38E}"/>
              </a:ext>
            </a:extLst>
          </p:cNvPr>
          <p:cNvSpPr txBox="1"/>
          <p:nvPr/>
        </p:nvSpPr>
        <p:spPr>
          <a:xfrm>
            <a:off x="4112340" y="490687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B5A7517-E047-46C2-8BE0-84EE828FF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526" y="5367917"/>
            <a:ext cx="6162944" cy="884191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53AA293A-4B04-4A16-A97F-78BCB3112F94}"/>
              </a:ext>
            </a:extLst>
          </p:cNvPr>
          <p:cNvSpPr txBox="1"/>
          <p:nvPr/>
        </p:nvSpPr>
        <p:spPr>
          <a:xfrm>
            <a:off x="4112340" y="636307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83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u="sng" dirty="0" err="1"/>
              <a:t>items</a:t>
            </a:r>
            <a:r>
              <a:rPr lang="tr-TR" b="1" u="sng" dirty="0"/>
              <a:t>() </a:t>
            </a:r>
            <a:r>
              <a:rPr lang="tr-TR" dirty="0" err="1"/>
              <a:t>method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retrieving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keys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in a </a:t>
            </a:r>
            <a:r>
              <a:rPr lang="tr-TR" dirty="0" err="1"/>
              <a:t>dictionary</a:t>
            </a:r>
            <a:r>
              <a:rPr lang="tr-TR" dirty="0"/>
              <a:t>, </a:t>
            </a:r>
            <a:r>
              <a:rPr lang="tr-TR" b="1" u="sng" dirty="0" err="1"/>
              <a:t>dict_items</a:t>
            </a:r>
            <a:r>
              <a:rPr lang="tr-TR" b="1" u="sng" dirty="0"/>
              <a:t>.</a:t>
            </a:r>
          </a:p>
          <a:p>
            <a:endParaRPr lang="tr-TR" b="1" u="sng" dirty="0"/>
          </a:p>
          <a:p>
            <a:r>
              <a:rPr lang="tr-TR" b="1" u="sng" dirty="0"/>
              <a:t>in </a:t>
            </a:r>
            <a:r>
              <a:rPr lang="tr-TR" dirty="0" err="1"/>
              <a:t>keyword</a:t>
            </a:r>
            <a:r>
              <a:rPr lang="tr-TR" dirty="0"/>
              <a:t> can </a:t>
            </a:r>
            <a:r>
              <a:rPr lang="tr-TR" dirty="0" err="1"/>
              <a:t>act</a:t>
            </a:r>
            <a:r>
              <a:rPr lang="tr-TR" dirty="0"/>
              <a:t> as an </a:t>
            </a:r>
            <a:r>
              <a:rPr lang="tr-TR" dirty="0" err="1"/>
              <a:t>iteration</a:t>
            </a:r>
            <a:r>
              <a:rPr lang="tr-TR" dirty="0"/>
              <a:t> </a:t>
            </a:r>
            <a:r>
              <a:rPr lang="tr-TR" dirty="0" err="1"/>
              <a:t>operater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a </a:t>
            </a:r>
            <a:r>
              <a:rPr lang="tr-TR" b="1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in </a:t>
            </a:r>
            <a:r>
              <a:rPr lang="tr-TR" dirty="0" err="1"/>
              <a:t>strings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.</a:t>
            </a:r>
            <a:endParaRPr lang="tr-TR" b="1" u="sng" dirty="0"/>
          </a:p>
          <a:p>
            <a:endParaRPr lang="tr-TR" b="1" u="sng" dirty="0"/>
          </a:p>
          <a:p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keys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retrieving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set of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dict_keys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has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results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accesing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as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[]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operator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1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1615170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EF7DFF4-D8ED-4C26-A9A0-4F39BA77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2" y="167031"/>
            <a:ext cx="5166310" cy="14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1615170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0" y="253662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F7DFF4-D8ED-4C26-A9A0-4F39BA77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2" y="167031"/>
            <a:ext cx="5166310" cy="14224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2C86433-C9E0-4782-A239-6B63F45CE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52" y="1967875"/>
            <a:ext cx="7705029" cy="5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1615170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0" y="253662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972C0C8-F225-4C88-8830-B452C02AA38E}"/>
              </a:ext>
            </a:extLst>
          </p:cNvPr>
          <p:cNvSpPr txBox="1"/>
          <p:nvPr/>
        </p:nvSpPr>
        <p:spPr>
          <a:xfrm>
            <a:off x="4112340" y="5303584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F7DFF4-D8ED-4C26-A9A0-4F39BA77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2" y="167031"/>
            <a:ext cx="5166310" cy="14224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2C86433-C9E0-4782-A239-6B63F45CE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52" y="1967875"/>
            <a:ext cx="7705029" cy="54468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A697E13-3DFD-4570-AF48-7D57FC696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579" y="2889799"/>
            <a:ext cx="8441174" cy="24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8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0" y="1615170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0" y="253662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972C0C8-F225-4C88-8830-B452C02AA38E}"/>
              </a:ext>
            </a:extLst>
          </p:cNvPr>
          <p:cNvSpPr txBox="1"/>
          <p:nvPr/>
        </p:nvSpPr>
        <p:spPr>
          <a:xfrm>
            <a:off x="4112340" y="5303584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3AA293A-4B04-4A16-A97F-78BCB3112F94}"/>
              </a:ext>
            </a:extLst>
          </p:cNvPr>
          <p:cNvSpPr txBox="1"/>
          <p:nvPr/>
        </p:nvSpPr>
        <p:spPr>
          <a:xfrm>
            <a:off x="4112340" y="636307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F7DFF4-D8ED-4C26-A9A0-4F39BA77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2" y="167031"/>
            <a:ext cx="5166310" cy="14224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2C86433-C9E0-4782-A239-6B63F45CE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52" y="1967875"/>
            <a:ext cx="7705029" cy="54468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A697E13-3DFD-4570-AF48-7D57FC696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579" y="2889799"/>
            <a:ext cx="8441174" cy="2438318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D915920C-B166-4055-A0BA-E25F87E16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973" y="5705355"/>
            <a:ext cx="7396385" cy="6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in 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del</a:t>
            </a:r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pop()</a:t>
            </a:r>
            <a:r>
              <a:rPr lang="tr-TR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retrieving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set of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their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dict_items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acts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as 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iteration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operater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a </a:t>
            </a:r>
            <a:r>
              <a:rPr lang="tr-TR" b="1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loop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strings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lists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/>
          </a:p>
        </p:txBody>
      </p:sp>
    </p:spTree>
    <p:extLst>
      <p:ext uri="{BB962C8B-B14F-4D97-AF65-F5344CB8AC3E}">
        <p14:creationId xmlns:p14="http://schemas.microsoft.com/office/powerpoint/2010/main" val="406143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6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266DF00-CA2E-4433-A525-F1523478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0" y="2034023"/>
            <a:ext cx="7849536" cy="10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6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Candara" panose="020E0502030303020204" pitchFamily="34" charset="0"/>
              </a:rPr>
              <a:t>Dictionaries </a:t>
            </a:r>
            <a:r>
              <a:rPr lang="tr-TR" b="1" dirty="0" err="1">
                <a:latin typeface="Candara" panose="020E0502030303020204" pitchFamily="34" charset="0"/>
              </a:rPr>
              <a:t>and</a:t>
            </a:r>
            <a:r>
              <a:rPr lang="tr-TR" b="1" dirty="0">
                <a:latin typeface="Candara" panose="020E0502030303020204" pitchFamily="34" charset="0"/>
              </a:rPr>
              <a:t> Sets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600" b="1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   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Sets</a:t>
            </a:r>
            <a:r>
              <a:rPr lang="en-US" sz="3600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 are used to store multiple items</a:t>
            </a:r>
            <a:r>
              <a:rPr lang="tr-TR" sz="3600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 (</a:t>
            </a:r>
            <a:r>
              <a:rPr lang="en-US" sz="3600" i="0" u="sng" noProof="1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uniq</a:t>
            </a:r>
            <a:r>
              <a:rPr lang="en-US" sz="3600" u="sng" noProof="1">
                <a:solidFill>
                  <a:srgbClr val="202124"/>
                </a:solidFill>
                <a:latin typeface="Candara" panose="020E0502030303020204" pitchFamily="34" charset="0"/>
              </a:rPr>
              <a:t>ue</a:t>
            </a:r>
            <a:r>
              <a:rPr lang="tr-TR" sz="36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>
                <a:solidFill>
                  <a:srgbClr val="202124"/>
                </a:solidFill>
                <a:latin typeface="Candara" panose="020E0502030303020204" pitchFamily="34" charset="0"/>
              </a:rPr>
              <a:t>values</a:t>
            </a:r>
            <a:r>
              <a:rPr lang="tr-TR" sz="3600" dirty="0">
                <a:solidFill>
                  <a:srgbClr val="202124"/>
                </a:solidFill>
                <a:latin typeface="Candara" panose="020E0502030303020204" pitchFamily="34" charset="0"/>
              </a:rPr>
              <a:t>)</a:t>
            </a:r>
            <a:r>
              <a:rPr lang="en-US" sz="3600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 in a single variable</a:t>
            </a:r>
            <a:r>
              <a:rPr lang="tr-TR" sz="3600" i="0" dirty="0">
                <a:solidFill>
                  <a:srgbClr val="202124"/>
                </a:solidFill>
                <a:effectLst/>
                <a:latin typeface="Candara" panose="020E0502030303020204" pitchFamily="34" charset="0"/>
              </a:rPr>
              <a:t>.</a:t>
            </a:r>
          </a:p>
          <a:p>
            <a:pPr marL="0" indent="0" algn="just">
              <a:buNone/>
            </a:pPr>
            <a:endParaRPr lang="tr-TR" sz="3600" i="0" dirty="0">
              <a:solidFill>
                <a:srgbClr val="202124"/>
              </a:solidFill>
              <a:effectLst/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tr-TR" sz="3600" b="1" dirty="0">
                <a:solidFill>
                  <a:srgbClr val="202124"/>
                </a:solidFill>
                <a:latin typeface="Candara" panose="020E0502030303020204" pitchFamily="34" charset="0"/>
              </a:rPr>
              <a:t>   Dictionaries</a:t>
            </a:r>
            <a:r>
              <a:rPr lang="tr-TR" sz="3600" dirty="0">
                <a:solidFill>
                  <a:srgbClr val="202124"/>
                </a:solidFill>
                <a:latin typeface="Candara" panose="020E0502030303020204" pitchFamily="34" charset="0"/>
              </a:rPr>
              <a:t> are special forms of sets that contain </a:t>
            </a:r>
            <a:r>
              <a:rPr lang="tr-TR" sz="3600" b="1" u="sng" dirty="0">
                <a:solidFill>
                  <a:srgbClr val="202124"/>
                </a:solidFill>
                <a:latin typeface="Candara" panose="020E0502030303020204" pitchFamily="34" charset="0"/>
              </a:rPr>
              <a:t>key:value </a:t>
            </a:r>
            <a:r>
              <a:rPr lang="tr-TR" sz="3600" dirty="0">
                <a:solidFill>
                  <a:srgbClr val="202124"/>
                </a:solidFill>
                <a:latin typeface="Candara" panose="020E0502030303020204" pitchFamily="34" charset="0"/>
              </a:rPr>
              <a:t>pairs based on </a:t>
            </a:r>
            <a:r>
              <a:rPr lang="tr-TR" sz="3600" u="sng" dirty="0">
                <a:solidFill>
                  <a:srgbClr val="202124"/>
                </a:solidFill>
                <a:latin typeface="Candara" panose="020E0502030303020204" pitchFamily="34" charset="0"/>
              </a:rPr>
              <a:t>unique</a:t>
            </a:r>
            <a:r>
              <a:rPr lang="tr-TR" sz="3600" dirty="0">
                <a:solidFill>
                  <a:srgbClr val="202124"/>
                </a:solidFill>
                <a:latin typeface="Candara" panose="020E0502030303020204" pitchFamily="34" charset="0"/>
              </a:rPr>
              <a:t> set of key entries.</a:t>
            </a:r>
          </a:p>
          <a:p>
            <a:pPr marL="0" indent="0" algn="just">
              <a:buNone/>
            </a:pPr>
            <a:endParaRPr lang="tr-TR" sz="3600" dirty="0">
              <a:solidFill>
                <a:srgbClr val="202124"/>
              </a:solidFill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r>
              <a:rPr lang="tr-TR" sz="3200" b="1" dirty="0" err="1">
                <a:solidFill>
                  <a:srgbClr val="202124"/>
                </a:solidFill>
                <a:latin typeface="Candara" panose="020E0502030303020204" pitchFamily="34" charset="0"/>
              </a:rPr>
              <a:t>Note</a:t>
            </a:r>
            <a:r>
              <a:rPr lang="tr-TR" sz="3200" b="1" dirty="0">
                <a:solidFill>
                  <a:srgbClr val="202124"/>
                </a:solidFill>
                <a:latin typeface="Candara" panose="020E0502030303020204" pitchFamily="34" charset="0"/>
              </a:rPr>
              <a:t>: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The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same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value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can be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assigned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to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different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 </a:t>
            </a:r>
            <a:r>
              <a:rPr lang="tr-TR" sz="3200" dirty="0" err="1">
                <a:solidFill>
                  <a:srgbClr val="202124"/>
                </a:solidFill>
                <a:latin typeface="Candara" panose="020E0502030303020204" pitchFamily="34" charset="0"/>
              </a:rPr>
              <a:t>keys</a:t>
            </a:r>
            <a:r>
              <a:rPr lang="tr-TR" sz="3200" dirty="0">
                <a:solidFill>
                  <a:srgbClr val="202124"/>
                </a:solidFill>
                <a:latin typeface="Candara" panose="020E0502030303020204" pitchFamily="34" charset="0"/>
              </a:rPr>
              <a:t>.</a:t>
            </a:r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6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-13992" y="4121165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266DF00-CA2E-4433-A525-F1523478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0" y="2034023"/>
            <a:ext cx="7849536" cy="102922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9FA5D08-7B83-47A8-9F0F-7CF144B4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60" y="3299276"/>
            <a:ext cx="6625896" cy="20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-13992" y="4121165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266DF00-CA2E-4433-A525-F1523478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0" y="2034023"/>
            <a:ext cx="7849536" cy="102922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9FA5D08-7B83-47A8-9F0F-7CF144B4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60" y="3299276"/>
            <a:ext cx="6625896" cy="2075427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6E41747-E3E7-4254-86E4-8CC38F6DD321}"/>
              </a:ext>
            </a:extLst>
          </p:cNvPr>
          <p:cNvSpPr txBox="1"/>
          <p:nvPr/>
        </p:nvSpPr>
        <p:spPr>
          <a:xfrm>
            <a:off x="-13992" y="595417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B23CE71-1BC0-4B5C-AF63-4B870B1C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60" y="5624228"/>
            <a:ext cx="7849536" cy="10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contents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of 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set can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fully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clear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Dictionaries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sets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totally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making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them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inaccessible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del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del</a:t>
            </a:r>
            <a:r>
              <a:rPr lang="tr-T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pop()</a:t>
            </a:r>
            <a:r>
              <a:rPr lang="tr-TR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9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D38CA19-D71A-4D36-BF18-AE5761784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37"/>
          <a:stretch/>
        </p:blipFill>
        <p:spPr>
          <a:xfrm>
            <a:off x="2769060" y="73051"/>
            <a:ext cx="8521736" cy="199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5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D38CA19-D71A-4D36-BF18-AE5761784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37"/>
          <a:stretch/>
        </p:blipFill>
        <p:spPr>
          <a:xfrm>
            <a:off x="2769060" y="73051"/>
            <a:ext cx="8521736" cy="199295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BCC595-FCA2-464F-8982-DF0ED114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60" y="2247081"/>
            <a:ext cx="8521736" cy="9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-13992" y="4121165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D38CA19-D71A-4D36-BF18-AE5761784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37"/>
          <a:stretch/>
        </p:blipFill>
        <p:spPr>
          <a:xfrm>
            <a:off x="2769060" y="73051"/>
            <a:ext cx="8521736" cy="199295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BCC595-FCA2-464F-8982-DF0ED114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60" y="2247081"/>
            <a:ext cx="8521736" cy="9222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4E3254-F45E-4452-A870-140E9810D3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41"/>
          <a:stretch/>
        </p:blipFill>
        <p:spPr>
          <a:xfrm>
            <a:off x="2769059" y="3278006"/>
            <a:ext cx="8521736" cy="225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-13992" y="4121165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-1" y="235574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A34232-92B0-4ED4-A70D-DC39D6DC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0" y="186450"/>
            <a:ext cx="6653880" cy="1751661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6E41747-E3E7-4254-86E4-8CC38F6DD321}"/>
              </a:ext>
            </a:extLst>
          </p:cNvPr>
          <p:cNvSpPr txBox="1"/>
          <p:nvPr/>
        </p:nvSpPr>
        <p:spPr>
          <a:xfrm>
            <a:off x="-13992" y="595417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D38CA19-D71A-4D36-BF18-AE5761784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37"/>
          <a:stretch/>
        </p:blipFill>
        <p:spPr>
          <a:xfrm>
            <a:off x="2769060" y="73051"/>
            <a:ext cx="8521736" cy="199295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BCC595-FCA2-464F-8982-DF0ED114A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60" y="2247081"/>
            <a:ext cx="8521736" cy="9222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4E3254-F45E-4452-A870-140E9810D3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41"/>
          <a:stretch/>
        </p:blipFill>
        <p:spPr>
          <a:xfrm>
            <a:off x="2769059" y="3278006"/>
            <a:ext cx="8521736" cy="225524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3987DED-64AF-41B8-87E6-B9BC698740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12"/>
          <a:stretch/>
        </p:blipFill>
        <p:spPr>
          <a:xfrm>
            <a:off x="2769059" y="5633751"/>
            <a:ext cx="8521736" cy="10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remove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contents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of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fully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Dictionaries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sets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totally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making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inaccessible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del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5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3968ED8-29F8-47AE-9082-194C4D3D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99" y="1059796"/>
            <a:ext cx="9560404" cy="20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413817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3968ED8-29F8-47AE-9082-194C4D3D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99" y="1059796"/>
            <a:ext cx="9560404" cy="203795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8585A63-0136-4BFA-900F-7ADB5A777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37" r="18972"/>
          <a:stretch/>
        </p:blipFill>
        <p:spPr>
          <a:xfrm>
            <a:off x="2212599" y="4173794"/>
            <a:ext cx="9560404" cy="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u="sng" dirty="0" err="1"/>
              <a:t>update</a:t>
            </a:r>
            <a:r>
              <a:rPr lang="tr-TR" b="1" u="sng" dirty="0"/>
              <a:t>() </a:t>
            </a:r>
            <a:r>
              <a:rPr lang="en-US" dirty="0"/>
              <a:t>can be used for </a:t>
            </a:r>
            <a:r>
              <a:rPr lang="tr-TR" dirty="0" err="1"/>
              <a:t>reassigning</a:t>
            </a:r>
            <a:r>
              <a:rPr lang="tr-TR" dirty="0"/>
              <a:t>/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specific</a:t>
            </a:r>
            <a:r>
              <a:rPr lang="tr-TR" dirty="0"/>
              <a:t> key,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replaced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2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also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dirty="0">
                <a:solidFill>
                  <a:schemeClr val="bg2">
                    <a:lumMod val="10000"/>
                  </a:schemeClr>
                </a:solidFill>
              </a:rPr>
              <a:t>pop()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but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element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different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time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code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ran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b="1" i="1" dirty="0">
                <a:solidFill>
                  <a:schemeClr val="bg2">
                    <a:lumMod val="10000"/>
                  </a:schemeClr>
                </a:solidFill>
              </a:rPr>
              <a:t>BE CAREFUL WHILE USING.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remove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contents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of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fully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Dictionaries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sets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totally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making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inaccessible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del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6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70D2BC-30B8-40EE-9260-A656D777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9" y="261794"/>
            <a:ext cx="9369510" cy="17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302868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1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70D2BC-30B8-40EE-9260-A656D777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9" y="261794"/>
            <a:ext cx="9369510" cy="172975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632744B-E8CF-4972-99E0-C3C44652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9" y="2685665"/>
            <a:ext cx="7525315" cy="10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59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0" y="4557839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2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302868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1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70D2BC-30B8-40EE-9260-A656D777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9" y="261794"/>
            <a:ext cx="9369510" cy="172975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632744B-E8CF-4972-99E0-C3C44652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9" y="2685665"/>
            <a:ext cx="7525315" cy="108297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295C04A1-68E1-48AC-9EC4-97D66856B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59" y="4248233"/>
            <a:ext cx="7525315" cy="8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1A849DD6-1359-462D-9D3E-79B0566FC112}"/>
              </a:ext>
            </a:extLst>
          </p:cNvPr>
          <p:cNvSpPr txBox="1"/>
          <p:nvPr/>
        </p:nvSpPr>
        <p:spPr>
          <a:xfrm>
            <a:off x="0" y="4557839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2</a:t>
            </a:r>
            <a:endParaRPr lang="en-US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843154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302868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1</a:t>
            </a:r>
            <a:endParaRPr lang="en-US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6E41747-E3E7-4254-86E4-8CC38F6DD321}"/>
              </a:ext>
            </a:extLst>
          </p:cNvPr>
          <p:cNvSpPr txBox="1"/>
          <p:nvPr/>
        </p:nvSpPr>
        <p:spPr>
          <a:xfrm>
            <a:off x="-13992" y="5954173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 3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70D2BC-30B8-40EE-9260-A656D777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9" y="261794"/>
            <a:ext cx="9369510" cy="172975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632744B-E8CF-4972-99E0-C3C44652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9" y="2685665"/>
            <a:ext cx="7525315" cy="108297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295C04A1-68E1-48AC-9EC4-97D66856B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059" y="4248233"/>
            <a:ext cx="7525315" cy="879757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123412AF-60AB-47DB-ABC9-6D44542D6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058" y="5658337"/>
            <a:ext cx="7525314" cy="8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Using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with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keys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values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make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accesible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also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dirty="0">
                <a:solidFill>
                  <a:schemeClr val="bg2">
                    <a:lumMod val="50000"/>
                  </a:schemeClr>
                </a:solidFill>
              </a:rPr>
              <a:t>pop()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but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element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time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code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ran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b="1" i="1" dirty="0">
                <a:solidFill>
                  <a:schemeClr val="bg2">
                    <a:lumMod val="50000"/>
                  </a:schemeClr>
                </a:solidFill>
              </a:rPr>
              <a:t>BE CAREFUL WHILE USING.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remove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contents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of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fully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clear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50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995917-8A04-451F-A83D-25772A4D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8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995917-8A04-451F-A83D-25772A4D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8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F02DAF4-03E0-4258-B610-A54BC6D9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98" y="4137563"/>
            <a:ext cx="9555403" cy="1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8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995917-8A04-451F-A83D-25772A4D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8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81E15C2-A7E8-4041-A697-631D58CC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17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9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995917-8A04-451F-A83D-25772A4D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08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81E15C2-A7E8-4041-A697-631D58CC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17"/>
          <a:stretch/>
        </p:blipFill>
        <p:spPr>
          <a:xfrm>
            <a:off x="2207598" y="373310"/>
            <a:ext cx="9555403" cy="30556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563803B-3A07-4F90-953F-14CA2070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98" y="4043069"/>
            <a:ext cx="9555403" cy="19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495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2C45B10-BDA8-4AB7-A106-17513E9B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68" y="179227"/>
            <a:ext cx="7706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8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Using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with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make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accesible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as it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returns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key-value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pair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as an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iterable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tuple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Using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keys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make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accesible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also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set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dirty="0">
                <a:solidFill>
                  <a:schemeClr val="bg2">
                    <a:lumMod val="50000"/>
                  </a:schemeClr>
                </a:solidFill>
              </a:rPr>
              <a:t>pop()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but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removed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element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time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code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ran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b="1" i="1" dirty="0">
                <a:solidFill>
                  <a:schemeClr val="bg2">
                    <a:lumMod val="50000"/>
                  </a:schemeClr>
                </a:solidFill>
              </a:rPr>
              <a:t>BE CAREFUL WHILE USING.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61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5F7E14-C341-452D-A8C9-187DC08B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7" y="605415"/>
            <a:ext cx="9555403" cy="2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5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5F7E14-C341-452D-A8C9-187DC08B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7" y="605415"/>
            <a:ext cx="9555403" cy="28052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E54471F-EF8F-4ECB-A629-0E43DA87A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5"/>
          <a:stretch/>
        </p:blipFill>
        <p:spPr>
          <a:xfrm>
            <a:off x="2207598" y="4222368"/>
            <a:ext cx="9555403" cy="17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0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When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variable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assigned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other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variables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variable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refer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same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original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instance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modifications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on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variable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be done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others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Independent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copy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dictionaries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produced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copy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dict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Using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keyword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make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items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accesible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as it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returns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key-value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pair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as an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iterable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tuple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18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344B98E-DC7C-4345-A0B9-0A039607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8" y="465366"/>
            <a:ext cx="8744892" cy="32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28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344B98E-DC7C-4345-A0B9-0A039607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8" y="465366"/>
            <a:ext cx="8744892" cy="329751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931CD1F-AB6D-4FA1-9F45-F8A5E4019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89"/>
          <a:stretch/>
        </p:blipFill>
        <p:spPr>
          <a:xfrm>
            <a:off x="2207598" y="4426599"/>
            <a:ext cx="8744892" cy="14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34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2099A0-CC86-4F3E-AEFB-B635E73E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 r="24638" b="-309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2099A0-CC86-4F3E-AEFB-B635E73E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 r="24638" b="-309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2D1938-A7AF-4522-9A57-2499373D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46" y="4559663"/>
            <a:ext cx="7671508" cy="16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98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2099A0-CC86-4F3E-AEFB-B635E73E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 r="24638" b="-309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99FCBD0-201E-4E3A-95CD-FD364585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51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7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2099A0-CC86-4F3E-AEFB-B635E73E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 r="24638" b="-309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2D1938-A7AF-4522-9A57-2499373D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46" y="4559663"/>
            <a:ext cx="7671508" cy="163595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99FCBD0-201E-4E3A-95CD-FD3645855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51"/>
          <a:stretch/>
        </p:blipFill>
        <p:spPr>
          <a:xfrm>
            <a:off x="2260246" y="270426"/>
            <a:ext cx="7671508" cy="39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7" y="184955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AC13240-7E1E-4170-AB8B-52F14AF14384}"/>
              </a:ext>
            </a:extLst>
          </p:cNvPr>
          <p:cNvSpPr txBox="1"/>
          <p:nvPr/>
        </p:nvSpPr>
        <p:spPr>
          <a:xfrm>
            <a:off x="4731768" y="345038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68AFDC-AB6B-49E9-8E71-2FA6FD3B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22" y="2307725"/>
            <a:ext cx="7716145" cy="9754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2C45B10-BDA8-4AB7-A106-17513E9B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8" y="179227"/>
            <a:ext cx="770680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u="sng" dirty="0" err="1">
                <a:solidFill>
                  <a:schemeClr val="bg2">
                    <a:lumMod val="10000"/>
                  </a:schemeClr>
                </a:solidFill>
              </a:rPr>
              <a:t>dict</a:t>
            </a:r>
            <a:r>
              <a:rPr lang="tr-TR" b="1" u="sng" dirty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method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can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also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used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constructing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new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list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bg2">
                    <a:lumMod val="10000"/>
                  </a:schemeClr>
                </a:solidFill>
              </a:rPr>
              <a:t>tuples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assigned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other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refer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same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original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instance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modifications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each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done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others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Independent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dictionaries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can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produced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copy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dict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80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C34CA9-270A-46D4-9DA1-4FABBC14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46" y="1149836"/>
            <a:ext cx="9519378" cy="18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7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0" y="1890186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   CODE</a:t>
            </a:r>
            <a:endParaRPr lang="en-US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0" y="4761210"/>
            <a:ext cx="121920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C34CA9-270A-46D4-9DA1-4FABBC14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46" y="1149836"/>
            <a:ext cx="9519378" cy="189390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2D9259C-2F36-4B0F-AC9F-BF0FEB6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46" y="4543956"/>
            <a:ext cx="9519378" cy="12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0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52ABF-2F76-4444-A096-C90E49F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540AFF-492B-497C-80B4-632CF901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F74E06-20FA-4976-A2C6-94D14EA7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7" y="0"/>
            <a:ext cx="65689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2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37" y="1849551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AC13240-7E1E-4170-AB8B-52F14AF14384}"/>
              </a:ext>
            </a:extLst>
          </p:cNvPr>
          <p:cNvSpPr txBox="1"/>
          <p:nvPr/>
        </p:nvSpPr>
        <p:spPr>
          <a:xfrm>
            <a:off x="4731768" y="345038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C68AFDC-AB6B-49E9-8E71-2FA6FD3B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22" y="2307725"/>
            <a:ext cx="7716145" cy="9754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2C45B10-BDA8-4AB7-A106-17513E9B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68" y="179227"/>
            <a:ext cx="7706801" cy="155279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CE967ED-48B5-4EFB-969E-A4566FAF383F}"/>
              </a:ext>
            </a:extLst>
          </p:cNvPr>
          <p:cNvSpPr txBox="1"/>
          <p:nvPr/>
        </p:nvSpPr>
        <p:spPr>
          <a:xfrm>
            <a:off x="-42927" y="5261911"/>
            <a:ext cx="272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Alternative</a:t>
            </a:r>
            <a:r>
              <a:rPr lang="tr-TR" b="1" dirty="0"/>
              <a:t> </a:t>
            </a:r>
            <a:r>
              <a:rPr lang="tr-TR" b="1" dirty="0" err="1"/>
              <a:t>method</a:t>
            </a:r>
            <a:endParaRPr lang="tr-TR" b="1" dirty="0"/>
          </a:p>
          <a:p>
            <a:pPr algn="ctr"/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same</a:t>
            </a:r>
            <a:r>
              <a:rPr lang="tr-TR" b="1" dirty="0"/>
              <a:t> </a:t>
            </a:r>
            <a:r>
              <a:rPr lang="tr-TR" b="1" dirty="0" err="1"/>
              <a:t>result</a:t>
            </a:r>
            <a:endParaRPr lang="en-US" b="1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D6757B9-41DA-40C6-9D60-68B98DC6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25" y="4518819"/>
            <a:ext cx="8825015" cy="18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B90-AF03-4B26-8E17-8427CB84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tr-TR" b="1" dirty="0">
                <a:latin typeface="+mn-lt"/>
              </a:rPr>
              <a:t>Dictionaries </a:t>
            </a:r>
            <a:r>
              <a:rPr lang="tr-TR" b="1" dirty="0" err="1">
                <a:latin typeface="+mn-lt"/>
              </a:rPr>
              <a:t>and</a:t>
            </a:r>
            <a:r>
              <a:rPr lang="tr-TR" b="1" dirty="0">
                <a:latin typeface="+mn-lt"/>
              </a:rPr>
              <a:t> Sets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63545-1DE6-4368-ADFD-7512353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u="sng" dirty="0" err="1"/>
              <a:t>keys</a:t>
            </a:r>
            <a:r>
              <a:rPr lang="tr-TR" b="1" u="sng" dirty="0"/>
              <a:t>() </a:t>
            </a:r>
            <a:r>
              <a:rPr lang="tr-TR" dirty="0" err="1"/>
              <a:t>method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retrieving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keys</a:t>
            </a:r>
            <a:r>
              <a:rPr lang="tr-TR" dirty="0"/>
              <a:t> in a </a:t>
            </a:r>
            <a:r>
              <a:rPr lang="tr-TR" dirty="0" err="1"/>
              <a:t>dictionary</a:t>
            </a:r>
            <a:r>
              <a:rPr lang="tr-TR" dirty="0"/>
              <a:t>, </a:t>
            </a:r>
            <a:r>
              <a:rPr lang="tr-TR" b="1" u="sng" dirty="0" err="1"/>
              <a:t>dict_keys</a:t>
            </a:r>
            <a:r>
              <a:rPr lang="tr-TR" b="1" u="sng" dirty="0"/>
              <a:t>.</a:t>
            </a:r>
          </a:p>
          <a:p>
            <a:endParaRPr lang="tr-TR" dirty="0"/>
          </a:p>
          <a:p>
            <a:r>
              <a:rPr lang="tr-TR" b="1" u="sng" dirty="0" err="1"/>
              <a:t>get</a:t>
            </a:r>
            <a:r>
              <a:rPr lang="tr-TR" b="1" u="sng" dirty="0"/>
              <a:t>() </a:t>
            </a:r>
            <a:r>
              <a:rPr lang="tr-TR" dirty="0" err="1"/>
              <a:t>function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accesing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dictionary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u="sng" dirty="0"/>
              <a:t>[] </a:t>
            </a:r>
            <a:r>
              <a:rPr lang="tr-TR" b="1" u="sng" dirty="0" err="1"/>
              <a:t>operator</a:t>
            </a:r>
            <a:r>
              <a:rPr lang="tr-TR" b="1" u="sng" dirty="0"/>
              <a:t>.</a:t>
            </a:r>
          </a:p>
          <a:p>
            <a:pPr marL="0" indent="0">
              <a:buNone/>
            </a:pPr>
            <a:endParaRPr lang="tr-TR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tr-TR" b="1" u="sng" dirty="0" err="1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be used for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reassigning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changing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specific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key,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previous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will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>
                <a:solidFill>
                  <a:schemeClr val="bg2">
                    <a:lumMod val="50000"/>
                  </a:schemeClr>
                </a:solidFill>
              </a:rPr>
              <a:t>replaced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0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1" y="170163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40709BF-6F2C-4C29-8C4A-1432076D5864}"/>
              </a:ext>
            </a:extLst>
          </p:cNvPr>
          <p:cNvSpPr txBox="1"/>
          <p:nvPr/>
        </p:nvSpPr>
        <p:spPr>
          <a:xfrm>
            <a:off x="4112341" y="1701638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CODE</a:t>
            </a:r>
            <a:endParaRPr lang="en-US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3811DD-381C-45DE-B3BB-B7246E19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44" y="167031"/>
            <a:ext cx="5166311" cy="142360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3BDE98-F61A-4B4E-ACAD-35A8B2AA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4" y="2145398"/>
            <a:ext cx="5166311" cy="47957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46881A3-FDB2-471C-9D06-6CE534F72A91}"/>
              </a:ext>
            </a:extLst>
          </p:cNvPr>
          <p:cNvSpPr txBox="1"/>
          <p:nvPr/>
        </p:nvSpPr>
        <p:spPr>
          <a:xfrm>
            <a:off x="4112341" y="2686346"/>
            <a:ext cx="3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71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972</Words>
  <Application>Microsoft Office PowerPoint</Application>
  <PresentationFormat>Geniş ekran</PresentationFormat>
  <Paragraphs>177</Paragraphs>
  <Slides>53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Candara</vt:lpstr>
      <vt:lpstr>Office Teması</vt:lpstr>
      <vt:lpstr>PowerPoint Sunusu</vt:lpstr>
      <vt:lpstr>Dictionaries and Sets</vt:lpstr>
      <vt:lpstr>Dictionaries and Sets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Dictionaries and Sets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serdar keskin</dc:creator>
  <cp:lastModifiedBy>serdar keskin</cp:lastModifiedBy>
  <cp:revision>10</cp:revision>
  <dcterms:created xsi:type="dcterms:W3CDTF">2022-03-19T19:04:38Z</dcterms:created>
  <dcterms:modified xsi:type="dcterms:W3CDTF">2022-04-16T20:35:26Z</dcterms:modified>
</cp:coreProperties>
</file>