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7" r:id="rId3"/>
    <p:sldId id="257" r:id="rId4"/>
    <p:sldId id="258" r:id="rId5"/>
    <p:sldId id="259" r:id="rId6"/>
    <p:sldId id="27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80" r:id="rId16"/>
    <p:sldId id="281" r:id="rId17"/>
    <p:sldId id="269" r:id="rId18"/>
    <p:sldId id="279" r:id="rId19"/>
    <p:sldId id="275" r:id="rId20"/>
    <p:sldId id="276" r:id="rId21"/>
    <p:sldId id="274" r:id="rId22"/>
    <p:sldId id="273" r:id="rId23"/>
    <p:sldId id="270" r:id="rId24"/>
    <p:sldId id="278" r:id="rId25"/>
    <p:sldId id="26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FDA14-2710-401E-BF6A-008135268D6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04C01-25F1-4E96-A59A-21861D30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46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04C01-25F1-4E96-A59A-21861D30C1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8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3AAB-35B0-4FC2-89CD-2E8846D5D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EED2A-0889-4F65-B773-332E3C263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3DAA4-57BC-493B-A185-2469FE16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D6FF-AFB4-418F-B7B4-41D859CBA0A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33607-AD25-4508-AAD1-885B8250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CC641-DA01-4DC0-A982-69E1373A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206AA-48F6-4636-8E14-30F10760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4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5914-BEE2-4D5B-97A6-3C5B0818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E2E34-CB02-417A-B876-C6D159FD3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9C2E2-5DD5-4D4D-9AB8-FACA35B2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D6FF-AFB4-418F-B7B4-41D859CBA0A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2222C-6257-4CD6-B092-B5C9D4F0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26166-1FC0-49F4-B723-992CAAC8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206AA-48F6-4636-8E14-30F10760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4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342EFF-545B-4A2A-9421-05671F968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0CF4B-44E7-401A-B2D4-DAE3207C2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A111A-521F-4DFB-B5B0-0712437B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D6FF-AFB4-418F-B7B4-41D859CBA0A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B8557-524B-4395-B729-9E661E88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4D9DF-806D-441F-B064-403D7A36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206AA-48F6-4636-8E14-30F10760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7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8F5C-2D03-47AD-B8F0-0836204E0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BDE1-9F49-41D2-B5A1-27BBEBDF8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44471-3F77-4EF1-A5B4-3FF57A3A5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D6FF-AFB4-418F-B7B4-41D859CBA0A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23F76-6803-44B3-B1A0-36190755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D397E-D896-4FB9-A97C-34ECD14A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206AA-48F6-4636-8E14-30F10760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EC30-9466-4E42-B9D8-70792D81A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4EAEE-BD8B-4FC9-8503-2BA61E616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28B60-52F3-46A4-8C66-E2E56C20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D6FF-AFB4-418F-B7B4-41D859CBA0A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F43B0-C2FB-422D-B21A-C5EF0F5D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E728-99BF-45D5-826A-63C51925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206AA-48F6-4636-8E14-30F10760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5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0470-9EF7-49C9-8F5D-4535F6F39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0FACF-4F75-42F4-A7AA-1216B136F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F8339-1F42-4793-83C0-F99269B5C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C6E31-982D-492F-92B4-9BF0B03AF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D6FF-AFB4-418F-B7B4-41D859CBA0A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C4173-1B15-4565-A2A9-2F96CE615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9C448-3250-435D-A852-29EA63FC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206AA-48F6-4636-8E14-30F10760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5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4AB1-1B0B-4449-8F6D-7ACC163A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BB547-11DD-41BE-8DC3-E671436E1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B668B-647A-4C24-AF72-5EBE310E0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69979-BFEF-4848-8D28-FF8298B96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78C6C0-A61A-43A7-99BA-1B0BFCCDA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624BDF-3157-48B6-8D18-70ECFB60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D6FF-AFB4-418F-B7B4-41D859CBA0A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E04AE9-03CB-4B0D-9390-9E3ED175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7A987-33CE-4025-AEE7-7B6A9AAC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206AA-48F6-4636-8E14-30F10760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9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1E92-12EE-4271-9742-B6FD3AF3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92A968-760F-41D0-9CD7-9A5A306F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D6FF-AFB4-418F-B7B4-41D859CBA0A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68A12-A9D0-4BB7-A000-83DBF5904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5E113-18C1-4AA8-862C-22193486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206AA-48F6-4636-8E14-30F10760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21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14F900-11CD-4523-B9FC-9A226C2B2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D6FF-AFB4-418F-B7B4-41D859CBA0A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A8514-4D6E-45B4-841B-130D0DB94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E3C9E-F41C-464A-A235-41908A40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206AA-48F6-4636-8E14-30F10760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2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8C46-9718-40E0-8EA2-758610EE5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5696F-9C41-4B84-AD7E-97A935C4B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5B54A-87B0-490A-B100-98C26C1C8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08988-47B0-4998-B1B1-0056FC07C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D6FF-AFB4-418F-B7B4-41D859CBA0A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53BFC-CB13-4AA3-BCD8-374ED887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8FE7E-F1B3-4C93-8BA0-D6B4AA42F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206AA-48F6-4636-8E14-30F10760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1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202C-068F-414A-8B40-6935526B8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F84609-63E7-4C20-8EF2-C2DE4B5E7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5979F-8E0A-438D-99CC-7A4FED7AD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017A9-1310-4054-9D04-B9C940307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D6FF-AFB4-418F-B7B4-41D859CBA0A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C35D9-69E7-4FD2-BA1F-ADEB7BAA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52204-8BC7-4948-BF9D-7E84489D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206AA-48F6-4636-8E14-30F10760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A39D46-610E-4736-A335-0B451D856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B1D29-21CC-494C-9700-AC87CE0CB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8FA8-C398-4F97-8DA1-8C114F8F9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DD6FF-AFB4-418F-B7B4-41D859CBA0A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943D0-0CF3-47E0-801F-F1987ECC2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F42B8-06F3-494F-A53C-CCBA86321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206AA-48F6-4636-8E14-30F10760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7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ckly.games/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9169-0A44-48B3-AA6C-43BE96CB82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/>
              <a:t>STRUCTURES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82348-9DA8-472C-9F68-2441102B7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27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C74A-62B8-44CB-9A2B-20EEEAD6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Dictionaries</a:t>
            </a:r>
            <a:r>
              <a:rPr lang="tr-TR" dirty="0"/>
              <a:t>  {}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0966A-A59A-4107-8AE8-2EE4CD4CD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Dictionaries are special type of sets </a:t>
            </a:r>
            <a:r>
              <a:rPr lang="en-US" dirty="0">
                <a:solidFill>
                  <a:srgbClr val="7030A0"/>
                </a:solidFill>
              </a:rPr>
              <a:t>where the keys are unique</a:t>
            </a:r>
            <a:r>
              <a:rPr lang="en-US" dirty="0"/>
              <a:t> as in sets</a:t>
            </a:r>
          </a:p>
          <a:p>
            <a:r>
              <a:rPr lang="en-US" dirty="0"/>
              <a:t>The ordering is similar to the sets based on the keys</a:t>
            </a:r>
          </a:p>
          <a:p>
            <a:r>
              <a:rPr lang="en-US" dirty="0" err="1"/>
              <a:t>len</a:t>
            </a:r>
            <a:r>
              <a:rPr lang="en-US" dirty="0"/>
              <a:t>() of a </a:t>
            </a:r>
            <a:r>
              <a:rPr lang="en-US" dirty="0" err="1"/>
              <a:t>dic</a:t>
            </a:r>
            <a:r>
              <a:rPr lang="tr-TR" dirty="0" err="1"/>
              <a:t>tionary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keys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dictionary</a:t>
            </a:r>
            <a:r>
              <a:rPr lang="tr-TR" dirty="0"/>
              <a:t> 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28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0F277-CD66-4729-BDFB-DC3B8B9A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 err="1"/>
              <a:t>len</a:t>
            </a:r>
            <a:r>
              <a:rPr lang="tr-TR" sz="4000" dirty="0"/>
              <a:t>() </a:t>
            </a:r>
            <a:r>
              <a:rPr lang="tr-TR" sz="4000" dirty="0" err="1"/>
              <a:t>function</a:t>
            </a:r>
            <a:r>
              <a:rPr lang="tr-TR" sz="4000" dirty="0"/>
              <a:t> </a:t>
            </a:r>
            <a:r>
              <a:rPr lang="tr-TR" sz="4000" dirty="0" err="1"/>
              <a:t>for</a:t>
            </a:r>
            <a:r>
              <a:rPr lang="tr-TR" sz="4000" dirty="0"/>
              <a:t> </a:t>
            </a:r>
            <a:r>
              <a:rPr lang="tr-TR" sz="4000" dirty="0" err="1"/>
              <a:t>list</a:t>
            </a:r>
            <a:r>
              <a:rPr lang="tr-TR" sz="4000" dirty="0"/>
              <a:t>, </a:t>
            </a:r>
            <a:r>
              <a:rPr lang="tr-TR" sz="4000" dirty="0" err="1"/>
              <a:t>tuple</a:t>
            </a:r>
            <a:r>
              <a:rPr lang="tr-TR" sz="4000" dirty="0"/>
              <a:t>, set, </a:t>
            </a:r>
            <a:r>
              <a:rPr lang="tr-TR" sz="4000" dirty="0" err="1"/>
              <a:t>and</a:t>
            </a:r>
            <a:r>
              <a:rPr lang="tr-TR" sz="4000" dirty="0"/>
              <a:t> </a:t>
            </a:r>
            <a:r>
              <a:rPr lang="tr-TR" sz="4000" dirty="0" err="1"/>
              <a:t>dictionary</a:t>
            </a:r>
            <a:endParaRPr lang="en-US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D05EDF-8E1D-40DE-A3C8-DA115D5A7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442" y="1503885"/>
            <a:ext cx="4888050" cy="34195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EE2BFA-265F-43BF-A096-1AEBC4034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463" y="5117626"/>
            <a:ext cx="2665865" cy="7969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D118D6-4702-4F09-BA54-27BE8E10A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056" y="1454935"/>
            <a:ext cx="4877308" cy="32904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4C4EEC-2D20-44EF-805F-20ACCD429F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4492" y="5307647"/>
            <a:ext cx="6236365" cy="11852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F1FCDF-F7FD-47DD-B077-D4CA6B239E38}"/>
              </a:ext>
            </a:extLst>
          </p:cNvPr>
          <p:cNvSpPr txBox="1"/>
          <p:nvPr/>
        </p:nvSpPr>
        <p:spPr>
          <a:xfrm>
            <a:off x="588033" y="5969655"/>
            <a:ext cx="389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Since </a:t>
            </a:r>
            <a:r>
              <a:rPr lang="tr-TR" sz="1400" dirty="0" err="1"/>
              <a:t>keys</a:t>
            </a:r>
            <a:r>
              <a:rPr lang="tr-TR" sz="1400" dirty="0"/>
              <a:t> of </a:t>
            </a: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dictionary</a:t>
            </a:r>
            <a:r>
              <a:rPr lang="tr-TR" sz="1400" dirty="0"/>
              <a:t> </a:t>
            </a:r>
            <a:r>
              <a:rPr lang="tr-TR" sz="1400" dirty="0" err="1"/>
              <a:t>must</a:t>
            </a:r>
            <a:r>
              <a:rPr lang="tr-TR" sz="1400" dirty="0"/>
              <a:t> be </a:t>
            </a:r>
            <a:r>
              <a:rPr lang="tr-TR" sz="1400" dirty="0" err="1"/>
              <a:t>unique</a:t>
            </a:r>
            <a:r>
              <a:rPr lang="tr-TR" sz="1400" dirty="0"/>
              <a:t>, </a:t>
            </a:r>
            <a:r>
              <a:rPr lang="tr-TR" sz="1400" dirty="0" err="1"/>
              <a:t>code</a:t>
            </a:r>
            <a:r>
              <a:rPr lang="tr-TR" sz="1400" dirty="0"/>
              <a:t> </a:t>
            </a:r>
            <a:r>
              <a:rPr lang="tr-TR" sz="1400" dirty="0" err="1"/>
              <a:t>does</a:t>
            </a:r>
            <a:r>
              <a:rPr lang="tr-TR" sz="1400" dirty="0"/>
              <a:t> not </a:t>
            </a:r>
            <a:r>
              <a:rPr lang="tr-TR" sz="1400" dirty="0" err="1"/>
              <a:t>work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9F94A-AB39-4757-AC41-41BE1A8A9E9E}"/>
              </a:ext>
            </a:extLst>
          </p:cNvPr>
          <p:cNvSpPr txBox="1"/>
          <p:nvPr/>
        </p:nvSpPr>
        <p:spPr>
          <a:xfrm>
            <a:off x="6249407" y="4764913"/>
            <a:ext cx="5404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Since t</a:t>
            </a:r>
            <a:r>
              <a:rPr lang="en-US" sz="1400" dirty="0"/>
              <a:t>he order of elements is not guaranteed to be preserved </a:t>
            </a:r>
            <a:r>
              <a:rPr lang="tr-TR" sz="1400" dirty="0" err="1"/>
              <a:t>ordering</a:t>
            </a:r>
            <a:r>
              <a:rPr lang="tr-TR" sz="1400" dirty="0"/>
              <a:t> of </a:t>
            </a:r>
            <a:r>
              <a:rPr lang="tr-TR" sz="1400" dirty="0" err="1"/>
              <a:t>the</a:t>
            </a:r>
            <a:r>
              <a:rPr lang="tr-TR" sz="1400" dirty="0"/>
              <a:t> set is </a:t>
            </a:r>
            <a:r>
              <a:rPr lang="tr-TR" sz="1400" dirty="0" err="1"/>
              <a:t>changed</a:t>
            </a:r>
            <a:r>
              <a:rPr lang="tr-TR" sz="1400" dirty="0"/>
              <a:t>!!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519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84FD6-50BF-46A3-88B9-38BCE0DF7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F7DEA-B3D2-4BE4-BA3F-47151DC4B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>
                <a:solidFill>
                  <a:srgbClr val="7030A0"/>
                </a:solidFill>
              </a:rPr>
              <a:t>positional order does not imply the incremental or decremental ordering</a:t>
            </a:r>
            <a:r>
              <a:rPr lang="en-US" dirty="0"/>
              <a:t> based on magnitude of numbers or the lexicographic ordering of strings in a list or a tuple. If such an ordering is necessary, the programmers will need to </a:t>
            </a:r>
            <a:r>
              <a:rPr lang="en-US" dirty="0">
                <a:solidFill>
                  <a:schemeClr val="accent2"/>
                </a:solidFill>
              </a:rPr>
              <a:t>sort</a:t>
            </a:r>
            <a:r>
              <a:rPr lang="en-US" dirty="0"/>
              <a:t> the items in the </a:t>
            </a:r>
            <a:r>
              <a:rPr lang="en-US" dirty="0">
                <a:solidFill>
                  <a:srgbClr val="00B0F0"/>
                </a:solidFill>
              </a:rPr>
              <a:t>list</a:t>
            </a:r>
            <a:r>
              <a:rPr lang="en-US" dirty="0"/>
              <a:t> or the</a:t>
            </a:r>
            <a:r>
              <a:rPr lang="en-US" dirty="0">
                <a:solidFill>
                  <a:srgbClr val="00B0F0"/>
                </a:solidFill>
              </a:rPr>
              <a:t> tuple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6112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F764F-9B73-4BA6-B9B8-8CDEAB479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Sorting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B28E27-74E6-4791-A1E1-E313152F8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265" y="5289652"/>
            <a:ext cx="5801535" cy="6954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FD0A0B-49BF-4DA6-8098-7C9B7E67DAE4}"/>
              </a:ext>
            </a:extLst>
          </p:cNvPr>
          <p:cNvSpPr txBox="1"/>
          <p:nvPr/>
        </p:nvSpPr>
        <p:spPr>
          <a:xfrm>
            <a:off x="5552265" y="4658264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Output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EE1BC6-0649-4538-8C1A-D61A14970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26" y="1350209"/>
            <a:ext cx="4166574" cy="53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3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4790-C84D-45DB-A5B4-CFB3D1025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Multi-</a:t>
            </a:r>
            <a:r>
              <a:rPr lang="tr-TR" dirty="0" err="1"/>
              <a:t>dimensional</a:t>
            </a:r>
            <a:r>
              <a:rPr lang="tr-TR" dirty="0"/>
              <a:t> </a:t>
            </a:r>
            <a:r>
              <a:rPr lang="tr-TR" dirty="0" err="1"/>
              <a:t>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B377B-E85F-4BB8-8B0E-F4D132AB4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Lists</a:t>
            </a:r>
            <a:r>
              <a:rPr lang="tr-TR" dirty="0"/>
              <a:t> can be </a:t>
            </a:r>
            <a:r>
              <a:rPr lang="tr-TR" dirty="0" err="1"/>
              <a:t>organized</a:t>
            </a:r>
            <a:r>
              <a:rPr lang="tr-TR" dirty="0"/>
              <a:t> in a </a:t>
            </a:r>
            <a:r>
              <a:rPr lang="tr-TR" dirty="0" err="1"/>
              <a:t>multi-dimensional</a:t>
            </a:r>
            <a:r>
              <a:rPr lang="tr-TR" dirty="0"/>
              <a:t> </a:t>
            </a:r>
            <a:r>
              <a:rPr lang="tr-TR" dirty="0" err="1"/>
              <a:t>structure</a:t>
            </a:r>
            <a:endParaRPr lang="tr-TR" dirty="0"/>
          </a:p>
          <a:p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dimensional</a:t>
            </a:r>
            <a:r>
              <a:rPr lang="tr-TR" dirty="0"/>
              <a:t> </a:t>
            </a:r>
            <a:r>
              <a:rPr lang="tr-TR" dirty="0" err="1"/>
              <a:t>lists</a:t>
            </a:r>
            <a:r>
              <a:rPr lang="tr-TR" dirty="0"/>
              <a:t> is a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list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lists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C726D-CF99-40E4-BED5-2ED9C06A7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56" y="3235582"/>
            <a:ext cx="4601217" cy="3181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41ECA3-C07E-4B9D-A40D-15DBF43B8B88}"/>
              </a:ext>
            </a:extLst>
          </p:cNvPr>
          <p:cNvSpPr txBox="1"/>
          <p:nvPr/>
        </p:nvSpPr>
        <p:spPr>
          <a:xfrm>
            <a:off x="6811760" y="3601768"/>
            <a:ext cx="48854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Output</a:t>
            </a:r>
            <a:r>
              <a:rPr lang="tr-TR" dirty="0"/>
              <a:t>:</a:t>
            </a:r>
          </a:p>
          <a:p>
            <a:endParaRPr lang="tr-TR" dirty="0"/>
          </a:p>
          <a:p>
            <a:r>
              <a:rPr lang="en-US" dirty="0"/>
              <a:t>[['</a:t>
            </a:r>
            <a:r>
              <a:rPr lang="en-US" dirty="0" err="1"/>
              <a:t>list0.1</a:t>
            </a:r>
            <a:r>
              <a:rPr lang="en-US" dirty="0"/>
              <a:t>', '</a:t>
            </a:r>
            <a:r>
              <a:rPr lang="en-US" dirty="0" err="1"/>
              <a:t>list0.2</a:t>
            </a:r>
            <a:r>
              <a:rPr lang="en-US" dirty="0"/>
              <a:t>', '</a:t>
            </a:r>
            <a:r>
              <a:rPr lang="en-US" dirty="0" err="1"/>
              <a:t>list0.3</a:t>
            </a:r>
            <a:r>
              <a:rPr lang="en-US" dirty="0"/>
              <a:t>'], ['</a:t>
            </a:r>
            <a:r>
              <a:rPr lang="en-US" dirty="0" err="1"/>
              <a:t>list1.1</a:t>
            </a:r>
            <a:r>
              <a:rPr lang="en-US" dirty="0"/>
              <a:t>', '</a:t>
            </a:r>
            <a:r>
              <a:rPr lang="en-US" dirty="0" err="1"/>
              <a:t>list1.2</a:t>
            </a:r>
            <a:r>
              <a:rPr lang="en-US" dirty="0"/>
              <a:t>', '</a:t>
            </a:r>
            <a:r>
              <a:rPr lang="en-US" dirty="0" err="1"/>
              <a:t>list1.3</a:t>
            </a:r>
            <a:r>
              <a:rPr lang="en-US" dirty="0"/>
              <a:t>'], ['</a:t>
            </a:r>
            <a:r>
              <a:rPr lang="en-US" dirty="0" err="1"/>
              <a:t>list2.1</a:t>
            </a:r>
            <a:r>
              <a:rPr lang="en-US" dirty="0"/>
              <a:t>', '</a:t>
            </a:r>
            <a:r>
              <a:rPr lang="en-US" dirty="0" err="1"/>
              <a:t>list2.2</a:t>
            </a:r>
            <a:r>
              <a:rPr lang="en-US" dirty="0"/>
              <a:t>', '</a:t>
            </a:r>
            <a:r>
              <a:rPr lang="en-US" dirty="0" err="1"/>
              <a:t>list2.3</a:t>
            </a:r>
            <a:r>
              <a:rPr lang="en-US" dirty="0"/>
              <a:t>’]]</a:t>
            </a:r>
            <a:endParaRPr lang="tr-TR" dirty="0"/>
          </a:p>
          <a:p>
            <a:endParaRPr lang="en-US" dirty="0"/>
          </a:p>
          <a:p>
            <a:r>
              <a:rPr lang="en-US" dirty="0"/>
              <a:t>['</a:t>
            </a:r>
            <a:r>
              <a:rPr lang="en-US" dirty="0" err="1"/>
              <a:t>list1.1</a:t>
            </a:r>
            <a:r>
              <a:rPr lang="en-US" dirty="0"/>
              <a:t>', '</a:t>
            </a:r>
            <a:r>
              <a:rPr lang="en-US" dirty="0" err="1"/>
              <a:t>list1.2</a:t>
            </a:r>
            <a:r>
              <a:rPr lang="en-US" dirty="0"/>
              <a:t>', '</a:t>
            </a:r>
            <a:r>
              <a:rPr lang="en-US" dirty="0" err="1"/>
              <a:t>list1.3</a:t>
            </a:r>
            <a:r>
              <a:rPr lang="en-US" dirty="0"/>
              <a:t>’]</a:t>
            </a:r>
            <a:endParaRPr lang="tr-TR" dirty="0"/>
          </a:p>
          <a:p>
            <a:endParaRPr lang="en-US" dirty="0"/>
          </a:p>
          <a:p>
            <a:r>
              <a:rPr lang="en-US" dirty="0" err="1"/>
              <a:t>list1.3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90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E0D0-3D62-453E-A25D-A5EC8337C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445"/>
            <a:ext cx="10515600" cy="1325563"/>
          </a:xfrm>
        </p:spPr>
        <p:txBody>
          <a:bodyPr/>
          <a:lstStyle/>
          <a:p>
            <a:r>
              <a:rPr lang="tr-TR" dirty="0" err="1"/>
              <a:t>Algorithms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7700A-B1C8-4297-862D-3739A3098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480"/>
            <a:ext cx="10515600" cy="460695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tr-TR" sz="1200" dirty="0" err="1"/>
              <a:t>Flow</a:t>
            </a:r>
            <a:r>
              <a:rPr lang="tr-TR" sz="1200" dirty="0"/>
              <a:t> </a:t>
            </a:r>
            <a:r>
              <a:rPr lang="tr-TR" sz="1200" dirty="0" err="1"/>
              <a:t>chartes</a:t>
            </a:r>
            <a:r>
              <a:rPr lang="tr-TR" sz="1200" dirty="0"/>
              <a:t> </a:t>
            </a:r>
            <a:r>
              <a:rPr lang="tr-TR" sz="1200" dirty="0" err="1"/>
              <a:t>are</a:t>
            </a:r>
            <a:r>
              <a:rPr lang="tr-TR" sz="1200" dirty="0"/>
              <a:t> </a:t>
            </a:r>
            <a:r>
              <a:rPr lang="tr-TR" sz="1200" dirty="0" err="1"/>
              <a:t>very</a:t>
            </a:r>
            <a:r>
              <a:rPr lang="tr-TR" sz="1200" dirty="0"/>
              <a:t> </a:t>
            </a:r>
            <a:r>
              <a:rPr lang="tr-TR" sz="1200" dirty="0" err="1"/>
              <a:t>useful</a:t>
            </a:r>
            <a:r>
              <a:rPr lang="tr-TR" sz="1200" dirty="0"/>
              <a:t> </a:t>
            </a:r>
            <a:r>
              <a:rPr lang="tr-TR" sz="1200" dirty="0" err="1"/>
              <a:t>for</a:t>
            </a:r>
            <a:r>
              <a:rPr lang="tr-TR" sz="1200" dirty="0"/>
              <a:t> </a:t>
            </a:r>
            <a:r>
              <a:rPr lang="tr-TR" sz="1200" dirty="0" err="1"/>
              <a:t>designing</a:t>
            </a:r>
            <a:r>
              <a:rPr lang="tr-TR" sz="1200" dirty="0"/>
              <a:t> </a:t>
            </a:r>
            <a:r>
              <a:rPr lang="tr-TR" sz="1200" dirty="0" err="1"/>
              <a:t>the</a:t>
            </a:r>
            <a:r>
              <a:rPr lang="tr-TR" sz="1200" dirty="0"/>
              <a:t> main </a:t>
            </a:r>
            <a:r>
              <a:rPr lang="tr-TR" sz="1200" dirty="0" err="1"/>
              <a:t>skeleton</a:t>
            </a:r>
            <a:r>
              <a:rPr lang="tr-TR" sz="1200" dirty="0"/>
              <a:t> of </a:t>
            </a:r>
            <a:r>
              <a:rPr lang="tr-TR" sz="1200" dirty="0" err="1"/>
              <a:t>algorithms</a:t>
            </a:r>
            <a:r>
              <a:rPr lang="tr-TR" sz="1200" dirty="0"/>
              <a:t>.</a:t>
            </a:r>
          </a:p>
          <a:p>
            <a:pPr marL="0" indent="0" algn="just">
              <a:buNone/>
            </a:pPr>
            <a:r>
              <a:rPr lang="tr-TR" sz="1200" dirty="0" err="1"/>
              <a:t>Other</a:t>
            </a:r>
            <a:r>
              <a:rPr lang="tr-TR" sz="1200" dirty="0"/>
              <a:t> software </a:t>
            </a:r>
            <a:r>
              <a:rPr lang="tr-TR" sz="1200" dirty="0" err="1"/>
              <a:t>desing</a:t>
            </a:r>
            <a:r>
              <a:rPr lang="tr-TR" sz="1200" dirty="0"/>
              <a:t> </a:t>
            </a:r>
            <a:r>
              <a:rPr lang="tr-TR" sz="1200" dirty="0" err="1"/>
              <a:t>involves</a:t>
            </a:r>
            <a:r>
              <a:rPr lang="tr-TR" sz="1200" dirty="0"/>
              <a:t> </a:t>
            </a:r>
            <a:r>
              <a:rPr lang="tr-TR" sz="1200" dirty="0" err="1"/>
              <a:t>the</a:t>
            </a:r>
            <a:r>
              <a:rPr lang="tr-TR" sz="1200" dirty="0"/>
              <a:t> </a:t>
            </a:r>
            <a:r>
              <a:rPr lang="tr-TR" sz="1200" dirty="0" err="1"/>
              <a:t>use</a:t>
            </a:r>
            <a:r>
              <a:rPr lang="tr-TR" sz="1200" dirty="0"/>
              <a:t> of </a:t>
            </a:r>
            <a:r>
              <a:rPr lang="tr-TR" sz="1200" dirty="0" err="1"/>
              <a:t>UML</a:t>
            </a:r>
            <a:r>
              <a:rPr lang="tr-TR" sz="1200" dirty="0"/>
              <a:t> (United </a:t>
            </a:r>
            <a:r>
              <a:rPr lang="tr-TR" sz="1200" dirty="0" err="1"/>
              <a:t>Modelling</a:t>
            </a:r>
            <a:r>
              <a:rPr lang="tr-TR" sz="1200" dirty="0"/>
              <a:t> Language) </a:t>
            </a:r>
            <a:r>
              <a:rPr lang="tr-TR" sz="1200" dirty="0" err="1"/>
              <a:t>diagrams</a:t>
            </a:r>
            <a:r>
              <a:rPr lang="tr-TR" sz="1200" dirty="0"/>
              <a:t> </a:t>
            </a:r>
            <a:r>
              <a:rPr lang="tr-TR" sz="1200" dirty="0" err="1"/>
              <a:t>such</a:t>
            </a:r>
            <a:r>
              <a:rPr lang="tr-TR" sz="1200" dirty="0"/>
              <a:t> as;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333333"/>
                </a:solidFill>
                <a:effectLst/>
              </a:rPr>
              <a:t>class diagrams,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333333"/>
                </a:solidFill>
                <a:effectLst/>
              </a:rPr>
              <a:t>object diagrams,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333333"/>
                </a:solidFill>
                <a:effectLst/>
              </a:rPr>
              <a:t>component diagrams,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333333"/>
                </a:solidFill>
                <a:effectLst/>
              </a:rPr>
              <a:t>composite structure diagrams,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333333"/>
                </a:solidFill>
                <a:effectLst/>
              </a:rPr>
              <a:t>deployment diagrams,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333333"/>
                </a:solidFill>
                <a:effectLst/>
              </a:rPr>
              <a:t>package diagrams,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333333"/>
                </a:solidFill>
                <a:effectLst/>
              </a:rPr>
              <a:t>profile diagrams, etc. that can be classified as the </a:t>
            </a:r>
            <a:r>
              <a:rPr lang="en-US" sz="1200" b="0" i="1" u="none" strike="noStrike" dirty="0">
                <a:solidFill>
                  <a:srgbClr val="008000"/>
                </a:solidFill>
                <a:effectLst/>
              </a:rPr>
              <a:t>structural UML diagrams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</a:rPr>
              <a:t>. </a:t>
            </a:r>
            <a:endParaRPr lang="tr-TR" sz="1200" b="0" i="0" u="none" strike="noStrike" dirty="0">
              <a:solidFill>
                <a:srgbClr val="333333"/>
              </a:solidFill>
              <a:effectLst/>
            </a:endParaRPr>
          </a:p>
          <a:p>
            <a:pPr marL="0" indent="0" algn="just">
              <a:buNone/>
            </a:pPr>
            <a:r>
              <a:rPr lang="en-US" sz="1200" b="0" i="0" u="none" strike="noStrike" dirty="0">
                <a:solidFill>
                  <a:srgbClr val="333333"/>
                </a:solidFill>
                <a:effectLst/>
              </a:rPr>
              <a:t>Additionally the flow of activities can be modeled by using </a:t>
            </a:r>
            <a:r>
              <a:rPr lang="en-US" sz="1200" b="0" i="1" u="none" strike="noStrike" dirty="0">
                <a:solidFill>
                  <a:srgbClr val="008000"/>
                </a:solidFill>
                <a:effectLst/>
              </a:rPr>
              <a:t>behavioral UML diagrams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</a:rPr>
              <a:t> such as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333333"/>
                </a:solidFill>
                <a:effectLst/>
              </a:rPr>
              <a:t>activity diagrams,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333333"/>
                </a:solidFill>
                <a:effectLst/>
              </a:rPr>
              <a:t>use case diagrams,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333333"/>
                </a:solidFill>
                <a:effectLst/>
              </a:rPr>
              <a:t>interaction overview diagrams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333333"/>
                </a:solidFill>
                <a:effectLst/>
              </a:rPr>
              <a:t>timing or timeline diagrams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333333"/>
                </a:solidFill>
                <a:effectLst/>
              </a:rPr>
              <a:t>state machine diagrams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333333"/>
                </a:solidFill>
                <a:effectLst/>
              </a:rPr>
              <a:t>communication diagrams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333333"/>
                </a:solidFill>
                <a:effectLst/>
              </a:rPr>
              <a:t>sequence diagrams, etc.</a:t>
            </a:r>
          </a:p>
        </p:txBody>
      </p:sp>
    </p:spTree>
    <p:extLst>
      <p:ext uri="{BB962C8B-B14F-4D97-AF65-F5344CB8AC3E}">
        <p14:creationId xmlns:p14="http://schemas.microsoft.com/office/powerpoint/2010/main" val="3941900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CD6F-35CB-4402-AFA2-661374E4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 u="none" strike="noStrike" dirty="0" err="1">
                <a:solidFill>
                  <a:srgbClr val="333333"/>
                </a:solidFill>
                <a:effectLst/>
                <a:latin typeface="Helvetica Neue"/>
              </a:rPr>
              <a:t>Examples</a:t>
            </a:r>
            <a:br>
              <a:rPr 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CCE4F8-0977-40F9-B47B-5272D5C26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585" y="1705496"/>
            <a:ext cx="4010585" cy="34961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D627C2-3F11-46D9-9238-E652CE6B4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088" y="145348"/>
            <a:ext cx="5611008" cy="24958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5F617B-90C9-4F1C-B267-BB8DDF85D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3557" y="3183476"/>
            <a:ext cx="3286584" cy="2648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BFF369-1D71-4EFA-900D-144263255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8726" y="2552255"/>
            <a:ext cx="3143689" cy="31246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E69D54-07D3-4A44-9E2B-E9A488F3BDC3}"/>
              </a:ext>
            </a:extLst>
          </p:cNvPr>
          <p:cNvSpPr txBox="1"/>
          <p:nvPr/>
        </p:nvSpPr>
        <p:spPr>
          <a:xfrm>
            <a:off x="681487" y="5495026"/>
            <a:ext cx="389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Helvetica Neue"/>
                <a:hlinkClick r:id="rId6"/>
              </a:rPr>
              <a:t>https://</a:t>
            </a:r>
            <a:r>
              <a:rPr lang="en-US" b="0" i="0" u="none" strike="noStrike" dirty="0" err="1">
                <a:solidFill>
                  <a:srgbClr val="333333"/>
                </a:solidFill>
                <a:effectLst/>
                <a:latin typeface="Helvetica Neue"/>
                <a:hlinkClick r:id="rId6"/>
              </a:rPr>
              <a:t>blockly.games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Helvetica Neue"/>
                <a:hlinkClick r:id="rId6"/>
              </a:rPr>
              <a:t>/</a:t>
            </a:r>
            <a:endParaRPr lang="tr-TR" b="0" i="0" u="none" strike="noStrike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dirty="0"/>
              <a:t>https://</a:t>
            </a:r>
            <a:r>
              <a:rPr lang="en-US" dirty="0" err="1"/>
              <a:t>developers.google.com</a:t>
            </a:r>
            <a:r>
              <a:rPr lang="en-US" dirty="0"/>
              <a:t>/</a:t>
            </a:r>
            <a:r>
              <a:rPr lang="en-US" dirty="0" err="1"/>
              <a:t>blockly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44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5C310-C6A2-4F3C-9B76-28836DB4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Conditional</a:t>
            </a:r>
            <a:r>
              <a:rPr lang="tr-TR" dirty="0"/>
              <a:t> (</a:t>
            </a:r>
            <a:r>
              <a:rPr lang="tr-TR" dirty="0" err="1"/>
              <a:t>while</a:t>
            </a:r>
            <a:r>
              <a:rPr lang="tr-TR" dirty="0"/>
              <a:t>) </a:t>
            </a:r>
            <a:r>
              <a:rPr lang="tr-TR" dirty="0" err="1"/>
              <a:t>Loops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3B78A-4193-4856-BA4F-AE8ED0CA4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701143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  </a:t>
            </a:r>
            <a:r>
              <a:rPr lang="tr-TR" dirty="0" err="1"/>
              <a:t>while</a:t>
            </a:r>
            <a:r>
              <a:rPr lang="tr-TR" dirty="0"/>
              <a:t> (</a:t>
            </a:r>
            <a:r>
              <a:rPr lang="tr-TR" dirty="0" err="1"/>
              <a:t>condition</a:t>
            </a:r>
            <a:r>
              <a:rPr lang="tr-TR" dirty="0"/>
              <a:t>):</a:t>
            </a:r>
          </a:p>
          <a:p>
            <a:pPr marL="457200" lvl="1" indent="0">
              <a:buNone/>
            </a:pP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statements</a:t>
            </a:r>
            <a:endParaRPr lang="tr-TR" dirty="0"/>
          </a:p>
          <a:p>
            <a:pPr marL="457200" lvl="1" indent="0">
              <a:buNone/>
            </a:pPr>
            <a:endParaRPr lang="tr-TR" dirty="0"/>
          </a:p>
          <a:p>
            <a:pPr marL="457200" lvl="1" indent="0">
              <a:buNone/>
            </a:pPr>
            <a:endParaRPr lang="tr-TR" sz="2800" dirty="0"/>
          </a:p>
          <a:p>
            <a:pPr marL="457200" lvl="1" indent="0">
              <a:buNone/>
            </a:pPr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4116D-A0E5-47F5-A1E4-3C213B6BE24B}"/>
              </a:ext>
            </a:extLst>
          </p:cNvPr>
          <p:cNvSpPr txBox="1"/>
          <p:nvPr/>
        </p:nvSpPr>
        <p:spPr>
          <a:xfrm>
            <a:off x="7119258" y="860564"/>
            <a:ext cx="47516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>
                <a:solidFill>
                  <a:schemeClr val="accent1"/>
                </a:solidFill>
              </a:rPr>
              <a:t>while</a:t>
            </a:r>
            <a:r>
              <a:rPr lang="tr-TR" dirty="0"/>
              <a:t> </a:t>
            </a:r>
            <a:r>
              <a:rPr lang="tr-TR" dirty="0" err="1"/>
              <a:t>loop</a:t>
            </a:r>
            <a:r>
              <a:rPr lang="tr-TR" dirty="0"/>
              <a:t> is </a:t>
            </a:r>
            <a:r>
              <a:rPr lang="tr-TR" dirty="0" err="1"/>
              <a:t>similar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>
                <a:solidFill>
                  <a:schemeClr val="accent1"/>
                </a:solidFill>
              </a:rPr>
              <a:t>if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 </a:t>
            </a:r>
            <a:r>
              <a:rPr lang="tr-TR" dirty="0" err="1"/>
              <a:t>statement</a:t>
            </a:r>
            <a:r>
              <a:rPr lang="tr-TR" dirty="0"/>
              <a:t>, </a:t>
            </a:r>
            <a:r>
              <a:rPr lang="tr-TR" dirty="0" err="1"/>
              <a:t>except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inner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block</a:t>
            </a:r>
            <a:r>
              <a:rPr lang="tr-TR" dirty="0"/>
              <a:t> is </a:t>
            </a:r>
            <a:r>
              <a:rPr lang="tr-TR" dirty="0" err="1"/>
              <a:t>executed</a:t>
            </a:r>
            <a:r>
              <a:rPr lang="tr-TR" dirty="0"/>
              <a:t> </a:t>
            </a:r>
            <a:r>
              <a:rPr lang="tr-TR" dirty="0" err="1"/>
              <a:t>repeatedly</a:t>
            </a:r>
            <a:r>
              <a:rPr lang="tr-TR" dirty="0"/>
              <a:t> as </a:t>
            </a:r>
            <a:r>
              <a:rPr lang="tr-TR" dirty="0" err="1"/>
              <a:t>long</a:t>
            </a:r>
            <a:r>
              <a:rPr lang="tr-TR" dirty="0"/>
              <a:t> as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condition</a:t>
            </a:r>
            <a:r>
              <a:rPr lang="tr-TR" dirty="0"/>
              <a:t> </a:t>
            </a:r>
            <a:r>
              <a:rPr lang="tr-TR" dirty="0" err="1"/>
              <a:t>statement</a:t>
            </a:r>
            <a:r>
              <a:rPr lang="tr-TR" dirty="0"/>
              <a:t> </a:t>
            </a:r>
            <a:r>
              <a:rPr lang="tr-TR" dirty="0" err="1"/>
              <a:t>evaluates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>
                <a:solidFill>
                  <a:schemeClr val="accent2"/>
                </a:solidFill>
              </a:rPr>
              <a:t>True</a:t>
            </a:r>
            <a:r>
              <a:rPr lang="tr-TR" dirty="0"/>
              <a:t>.</a:t>
            </a:r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 err="1"/>
              <a:t>The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 err="1">
                <a:solidFill>
                  <a:schemeClr val="accent1"/>
                </a:solidFill>
              </a:rPr>
              <a:t>while</a:t>
            </a:r>
            <a:r>
              <a:rPr lang="tr-TR" dirty="0"/>
              <a:t> </a:t>
            </a:r>
            <a:r>
              <a:rPr lang="tr-TR" dirty="0" err="1"/>
              <a:t>loop</a:t>
            </a:r>
            <a:r>
              <a:rPr lang="tr-TR" dirty="0"/>
              <a:t> can be </a:t>
            </a:r>
            <a:r>
              <a:rPr lang="tr-TR" dirty="0" err="1"/>
              <a:t>nested</a:t>
            </a:r>
            <a:r>
              <a:rPr lang="tr-TR" dirty="0"/>
              <a:t> inside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loops</a:t>
            </a:r>
            <a:endParaRPr lang="tr-TR" dirty="0"/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 err="1"/>
              <a:t>The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 err="1">
                <a:solidFill>
                  <a:schemeClr val="accent1"/>
                </a:solidFill>
              </a:rPr>
              <a:t>for</a:t>
            </a:r>
            <a:r>
              <a:rPr lang="tr-TR" dirty="0"/>
              <a:t> </a:t>
            </a:r>
            <a:r>
              <a:rPr lang="tr-TR" dirty="0" err="1"/>
              <a:t>loops</a:t>
            </a:r>
            <a:r>
              <a:rPr lang="tr-TR" dirty="0"/>
              <a:t> can be </a:t>
            </a:r>
            <a:r>
              <a:rPr lang="tr-TR" dirty="0" err="1"/>
              <a:t>nested</a:t>
            </a:r>
            <a:r>
              <a:rPr lang="tr-TR" dirty="0"/>
              <a:t> inside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>
                <a:solidFill>
                  <a:schemeClr val="accent1"/>
                </a:solidFill>
              </a:rPr>
              <a:t>while</a:t>
            </a:r>
            <a:r>
              <a:rPr lang="tr-TR" dirty="0"/>
              <a:t> </a:t>
            </a:r>
            <a:r>
              <a:rPr lang="tr-TR" dirty="0" err="1"/>
              <a:t>loops</a:t>
            </a:r>
            <a:r>
              <a:rPr lang="tr-TR" dirty="0"/>
              <a:t> </a:t>
            </a:r>
            <a:r>
              <a:rPr lang="tr-TR" dirty="0" err="1"/>
              <a:t>too</a:t>
            </a:r>
            <a:endParaRPr lang="tr-TR" dirty="0"/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 err="1"/>
              <a:t>The</a:t>
            </a:r>
            <a:r>
              <a:rPr lang="tr-TR" dirty="0">
                <a:solidFill>
                  <a:schemeClr val="accent6">
                    <a:lumMod val="75000"/>
                  </a:schemeClr>
                </a:solidFill>
              </a:rPr>
              <a:t> break</a:t>
            </a:r>
            <a:r>
              <a:rPr lang="tr-TR" dirty="0"/>
              <a:t> </a:t>
            </a:r>
            <a:r>
              <a:rPr lang="tr-TR" dirty="0" err="1"/>
              <a:t>statement</a:t>
            </a:r>
            <a:r>
              <a:rPr lang="tr-TR" dirty="0"/>
              <a:t> can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stop </a:t>
            </a:r>
            <a:r>
              <a:rPr lang="tr-TR" dirty="0" err="1"/>
              <a:t>repepating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loop</a:t>
            </a:r>
            <a:r>
              <a:rPr lang="tr-TR" dirty="0"/>
              <a:t> </a:t>
            </a:r>
            <a:r>
              <a:rPr lang="tr-TR" dirty="0" err="1"/>
              <a:t>immediately</a:t>
            </a:r>
            <a:endParaRPr lang="tr-TR" dirty="0"/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>
                <a:solidFill>
                  <a:schemeClr val="accent6">
                    <a:lumMod val="75000"/>
                  </a:schemeClr>
                </a:solidFill>
              </a:rPr>
              <a:t>continue</a:t>
            </a:r>
            <a:r>
              <a:rPr lang="tr-TR" dirty="0"/>
              <a:t> </a:t>
            </a:r>
            <a:r>
              <a:rPr lang="tr-TR" dirty="0" err="1"/>
              <a:t>statement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cause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loop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repeat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loop</a:t>
            </a:r>
            <a:r>
              <a:rPr lang="tr-TR" dirty="0"/>
              <a:t> body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next</a:t>
            </a:r>
            <a:r>
              <a:rPr lang="tr-TR" dirty="0"/>
              <a:t> </a:t>
            </a:r>
            <a:r>
              <a:rPr lang="tr-TR" dirty="0" err="1"/>
              <a:t>iteration</a:t>
            </a:r>
            <a:r>
              <a:rPr lang="tr-TR" dirty="0"/>
              <a:t>, </a:t>
            </a:r>
            <a:r>
              <a:rPr lang="en-US" dirty="0"/>
              <a:t>immediately abandoning the remaining code statements in the current loop iteration.</a:t>
            </a:r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5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071D-F1B4-44C5-8279-7D61BC19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while loop | Programing jokes, Programmer, Programmer humor">
            <a:extLst>
              <a:ext uri="{FF2B5EF4-FFF2-40B4-BE49-F238E27FC236}">
                <a16:creationId xmlns:a16="http://schemas.microsoft.com/office/drawing/2014/main" id="{B08AA978-FE0E-42CA-883A-A38DE28796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819" y="630510"/>
            <a:ext cx="8169381" cy="562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910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96A2-54ED-4A53-A076-E1701F46F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E2B343-0838-43F7-AA96-994A09D4A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323" y="1818838"/>
            <a:ext cx="6287377" cy="21910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2BD2C1-74CB-4421-9326-E5AE569BC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088" y="4454726"/>
            <a:ext cx="3105583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2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1AAC-8C1D-4099-B593-6D2B5065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Python logo : r/ProgrammerHumor">
            <a:extLst>
              <a:ext uri="{FF2B5EF4-FFF2-40B4-BE49-F238E27FC236}">
                <a16:creationId xmlns:a16="http://schemas.microsoft.com/office/drawing/2014/main" id="{A3B4BED4-4DE9-47F9-B05B-F2B85742E5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133" y="548707"/>
            <a:ext cx="3729734" cy="576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371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07D8-076C-4DDC-BD0E-9A4FE8F3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EF97A0-872A-4F9C-A0F8-F735A4FD3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244" y="330994"/>
            <a:ext cx="4925112" cy="341995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F4C6C4-BDF7-417D-9A08-B039BB69B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721" y="4120358"/>
            <a:ext cx="3187635" cy="22216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FA7922-A6C5-437F-8C97-4956AFCEB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5389" y="3773271"/>
            <a:ext cx="1625511" cy="27196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5EBDEC-E80A-48F4-A1F5-E7C9E7836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051" y="459599"/>
            <a:ext cx="4648849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95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7C993-3B58-4B6D-937F-6BC14A0F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Importance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break </a:t>
            </a:r>
            <a:r>
              <a:rPr lang="tr-TR" dirty="0" err="1"/>
              <a:t>statement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10A275-86D4-4657-BD8A-01F8758B3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9346" y="1825625"/>
            <a:ext cx="140182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8A3C54-F923-4086-9950-33C58EA2B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083" y="2581871"/>
            <a:ext cx="4248743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10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1C9C1-6CF4-44E1-AECF-C28EF282F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F9D98D-76E5-4460-8F83-44A94C6F2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573" y="2330775"/>
            <a:ext cx="4315427" cy="318179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BA7266-DA80-4169-8469-A43542297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751" y="2831608"/>
            <a:ext cx="2148594" cy="249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3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C7048-FD15-4F5A-B34B-DA6D06C1F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When you forget to break out of the while loop meme - AhSeeit">
            <a:extLst>
              <a:ext uri="{FF2B5EF4-FFF2-40B4-BE49-F238E27FC236}">
                <a16:creationId xmlns:a16="http://schemas.microsoft.com/office/drawing/2014/main" id="{9CB2C7E9-EA2C-4C60-8122-7D268125F3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358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022B-3075-427D-8113-4321CA6FA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25+ Best for Loop Memes | Property Taxes Memes, Lets See Who You Really Are  Memes">
            <a:extLst>
              <a:ext uri="{FF2B5EF4-FFF2-40B4-BE49-F238E27FC236}">
                <a16:creationId xmlns:a16="http://schemas.microsoft.com/office/drawing/2014/main" id="{E5F5ACB4-4730-4A42-B8EE-2159021E6D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949" y="365125"/>
            <a:ext cx="3360101" cy="572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816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86F1-D1A5-44E4-8CDC-E6D5F3ED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ow I Debug my Python Projects — Part 1: Raising Exceptions | by eyong  kevin | ITNEXT">
            <a:extLst>
              <a:ext uri="{FF2B5EF4-FFF2-40B4-BE49-F238E27FC236}">
                <a16:creationId xmlns:a16="http://schemas.microsoft.com/office/drawing/2014/main" id="{EFA96B40-52DB-41E1-B7AB-7E946836E4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689" y="467029"/>
            <a:ext cx="7253111" cy="58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FE97-5DEF-4BF6-9575-3CB8D0508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DICTIONARIES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77DC-4FE4-46A7-8FC9-0F215A111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8859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 err="1">
                <a:solidFill>
                  <a:schemeClr val="accent1"/>
                </a:solidFill>
              </a:rPr>
              <a:t>name_of_the_dictionary</a:t>
            </a:r>
            <a:r>
              <a:rPr lang="tr-TR" dirty="0">
                <a:solidFill>
                  <a:schemeClr val="accent1"/>
                </a:solidFill>
              </a:rPr>
              <a:t>  </a:t>
            </a:r>
            <a:r>
              <a:rPr lang="tr-TR" dirty="0"/>
              <a:t>= {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key</a:t>
            </a:r>
            <a:r>
              <a:rPr lang="tr-TR" dirty="0"/>
              <a:t> : </a:t>
            </a:r>
            <a:r>
              <a:rPr lang="tr-TR" dirty="0" err="1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tr-TR" dirty="0"/>
              <a:t> ,</a:t>
            </a:r>
          </a:p>
          <a:p>
            <a:pPr marL="0" indent="0">
              <a:buNone/>
            </a:pP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key</a:t>
            </a:r>
            <a:r>
              <a:rPr lang="tr-TR" dirty="0"/>
              <a:t> : </a:t>
            </a:r>
            <a:r>
              <a:rPr lang="tr-TR" dirty="0" err="1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tr-TR" dirty="0"/>
              <a:t>,</a:t>
            </a:r>
          </a:p>
          <a:p>
            <a:pPr marL="0" indent="0">
              <a:buNone/>
            </a:pP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key</a:t>
            </a:r>
            <a:r>
              <a:rPr lang="tr-TR" dirty="0"/>
              <a:t> : </a:t>
            </a:r>
            <a:r>
              <a:rPr lang="tr-TR" dirty="0" err="1">
                <a:solidFill>
                  <a:schemeClr val="accent4">
                    <a:lumMod val="75000"/>
                  </a:schemeClr>
                </a:solidFill>
              </a:rPr>
              <a:t>value</a:t>
            </a:r>
            <a:endParaRPr lang="tr-TR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D1E04F-A8DA-4E47-8789-F70BE3C7A244}"/>
              </a:ext>
            </a:extLst>
          </p:cNvPr>
          <p:cNvSpPr txBox="1"/>
          <p:nvPr/>
        </p:nvSpPr>
        <p:spPr>
          <a:xfrm>
            <a:off x="7046259" y="1690688"/>
            <a:ext cx="417755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r-TR" sz="2000" dirty="0" err="1">
                <a:solidFill>
                  <a:srgbClr val="FF0000"/>
                </a:solidFill>
              </a:rPr>
              <a:t>key</a:t>
            </a:r>
            <a:r>
              <a:rPr lang="tr-TR" sz="2000" dirty="0" err="1"/>
              <a:t>-</a:t>
            </a:r>
            <a:r>
              <a:rPr lang="tr-TR" sz="2000" dirty="0" err="1">
                <a:solidFill>
                  <a:srgbClr val="92D050"/>
                </a:solidFill>
              </a:rPr>
              <a:t>value</a:t>
            </a:r>
            <a:r>
              <a:rPr lang="tr-TR" sz="2000" dirty="0"/>
              <a:t> </a:t>
            </a:r>
            <a:r>
              <a:rPr lang="tr-TR" sz="2000" dirty="0" err="1"/>
              <a:t>structures</a:t>
            </a:r>
            <a:endParaRPr lang="tr-TR" sz="2000" dirty="0"/>
          </a:p>
          <a:p>
            <a:pPr marL="285750" indent="-285750">
              <a:buFontTx/>
              <a:buChar char="-"/>
            </a:pPr>
            <a:r>
              <a:rPr lang="tr-TR" sz="2000" dirty="0"/>
              <a:t>Dictionary </a:t>
            </a:r>
            <a:r>
              <a:rPr lang="tr-TR" sz="2000" dirty="0" err="1"/>
              <a:t>elements</a:t>
            </a:r>
            <a:r>
              <a:rPr lang="tr-TR" sz="2000" dirty="0"/>
              <a:t> can be </a:t>
            </a:r>
            <a:r>
              <a:rPr lang="tr-TR" sz="2000" dirty="0" err="1"/>
              <a:t>accessed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modified</a:t>
            </a:r>
            <a:r>
              <a:rPr lang="tr-TR" sz="2000" dirty="0"/>
              <a:t> </a:t>
            </a:r>
            <a:r>
              <a:rPr lang="tr-TR" sz="2000" dirty="0" err="1"/>
              <a:t>by</a:t>
            </a:r>
            <a:r>
              <a:rPr lang="tr-TR" sz="2000" dirty="0"/>
              <a:t> </a:t>
            </a:r>
            <a:r>
              <a:rPr lang="tr-TR" sz="2000" dirty="0" err="1"/>
              <a:t>using</a:t>
            </a:r>
            <a:r>
              <a:rPr lang="tr-TR" sz="2000" dirty="0"/>
              <a:t> </a:t>
            </a:r>
            <a:r>
              <a:rPr lang="tr-TR" sz="2000" dirty="0" err="1"/>
              <a:t>non-consecutive</a:t>
            </a:r>
            <a:r>
              <a:rPr lang="tr-TR" sz="2000" dirty="0"/>
              <a:t> </a:t>
            </a:r>
            <a:r>
              <a:rPr lang="tr-TR" sz="2000" dirty="0" err="1"/>
              <a:t>or</a:t>
            </a:r>
            <a:r>
              <a:rPr lang="tr-TR" sz="2000" dirty="0"/>
              <a:t> </a:t>
            </a:r>
            <a:r>
              <a:rPr lang="tr-TR" sz="2000" dirty="0" err="1"/>
              <a:t>non-integer</a:t>
            </a:r>
            <a:r>
              <a:rPr lang="tr-TR" sz="2000" dirty="0"/>
              <a:t> </a:t>
            </a:r>
            <a:r>
              <a:rPr lang="tr-TR" sz="2000" dirty="0" err="1">
                <a:solidFill>
                  <a:srgbClr val="FF0000"/>
                </a:solidFill>
              </a:rPr>
              <a:t>keys</a:t>
            </a:r>
            <a:endParaRPr lang="tr-TR" sz="20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tr-TR" sz="2000" dirty="0" err="1"/>
              <a:t>Their</a:t>
            </a:r>
            <a:r>
              <a:rPr lang="tr-TR" sz="2000" dirty="0"/>
              <a:t> </a:t>
            </a:r>
            <a:r>
              <a:rPr lang="tr-TR" sz="2000" dirty="0" err="1">
                <a:solidFill>
                  <a:srgbClr val="92D050"/>
                </a:solidFill>
              </a:rPr>
              <a:t>values</a:t>
            </a:r>
            <a:r>
              <a:rPr lang="tr-TR" sz="2000" dirty="0"/>
              <a:t> can be </a:t>
            </a:r>
            <a:r>
              <a:rPr lang="tr-TR" sz="2000" dirty="0" err="1"/>
              <a:t>modified</a:t>
            </a:r>
            <a:endParaRPr lang="tr-TR" sz="2000" dirty="0"/>
          </a:p>
          <a:p>
            <a:pPr marL="285750" indent="-285750">
              <a:buFontTx/>
              <a:buChar char="-"/>
            </a:pPr>
            <a:endParaRPr lang="tr-TR" sz="2000" dirty="0"/>
          </a:p>
          <a:p>
            <a:pPr marL="285750" indent="-285750">
              <a:buFontTx/>
              <a:buChar char="-"/>
            </a:pPr>
            <a:r>
              <a:rPr lang="tr-TR" sz="2000" dirty="0" err="1"/>
              <a:t>Each</a:t>
            </a:r>
            <a:r>
              <a:rPr lang="tr-TR" sz="2000" dirty="0"/>
              <a:t> </a:t>
            </a:r>
            <a:r>
              <a:rPr lang="tr-TR" sz="2000" dirty="0" err="1">
                <a:solidFill>
                  <a:srgbClr val="FF0000"/>
                </a:solidFill>
              </a:rPr>
              <a:t>key</a:t>
            </a:r>
            <a:r>
              <a:rPr lang="tr-TR" sz="2000" dirty="0"/>
              <a:t> </a:t>
            </a:r>
            <a:r>
              <a:rPr lang="tr-TR" sz="2000" dirty="0" err="1"/>
              <a:t>needs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be </a:t>
            </a:r>
            <a:r>
              <a:rPr lang="tr-TR" sz="2000" dirty="0" err="1"/>
              <a:t>unique</a:t>
            </a:r>
            <a:endParaRPr lang="tr-TR" sz="2000" dirty="0"/>
          </a:p>
          <a:p>
            <a:pPr marL="285750" indent="-285750">
              <a:buFontTx/>
              <a:buChar char="-"/>
            </a:pPr>
            <a:r>
              <a:rPr lang="tr-TR" sz="2000" dirty="0" err="1"/>
              <a:t>Same</a:t>
            </a:r>
            <a:r>
              <a:rPr lang="tr-TR" sz="2000" dirty="0"/>
              <a:t> </a:t>
            </a:r>
            <a:r>
              <a:rPr lang="tr-TR" sz="2000" dirty="0" err="1">
                <a:solidFill>
                  <a:srgbClr val="92D050"/>
                </a:solidFill>
              </a:rPr>
              <a:t>value</a:t>
            </a:r>
            <a:r>
              <a:rPr lang="tr-TR" sz="2000" dirty="0"/>
              <a:t> can be </a:t>
            </a:r>
            <a:r>
              <a:rPr lang="tr-TR" sz="2000" dirty="0" err="1"/>
              <a:t>used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multiple</a:t>
            </a:r>
            <a:r>
              <a:rPr lang="tr-TR" sz="2000" dirty="0"/>
              <a:t> </a:t>
            </a:r>
            <a:r>
              <a:rPr lang="tr-TR" sz="2000" dirty="0" err="1">
                <a:solidFill>
                  <a:srgbClr val="FF0000"/>
                </a:solidFill>
              </a:rPr>
              <a:t>keys</a:t>
            </a:r>
            <a:endParaRPr lang="tr-TR" sz="20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tr-TR" sz="2000" dirty="0"/>
              <a:t>No </a:t>
            </a:r>
            <a:r>
              <a:rPr lang="tr-TR" sz="2000" dirty="0" err="1"/>
              <a:t>limitation</a:t>
            </a:r>
            <a:r>
              <a:rPr lang="tr-TR" sz="2000" dirty="0"/>
              <a:t> on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type</a:t>
            </a:r>
            <a:r>
              <a:rPr lang="tr-TR" sz="2000" dirty="0"/>
              <a:t> of </a:t>
            </a:r>
            <a:r>
              <a:rPr lang="tr-TR" sz="2000" dirty="0" err="1">
                <a:solidFill>
                  <a:srgbClr val="FF0000"/>
                </a:solidFill>
              </a:rPr>
              <a:t>keys</a:t>
            </a:r>
            <a:r>
              <a:rPr lang="tr-TR" sz="2000" dirty="0"/>
              <a:t> </a:t>
            </a:r>
            <a:r>
              <a:rPr lang="tr-TR" sz="2000" dirty="0" err="1"/>
              <a:t>or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>
                <a:solidFill>
                  <a:srgbClr val="92D050"/>
                </a:solidFill>
              </a:rPr>
              <a:t>values</a:t>
            </a:r>
            <a:endParaRPr lang="tr-TR" sz="2000" dirty="0">
              <a:solidFill>
                <a:srgbClr val="92D050"/>
              </a:solidFill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2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347E-E2E1-45D7-9FFB-5DA48D64B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DD1BE04-01D1-4ED8-908F-D1EB92C99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1654" y="4767068"/>
            <a:ext cx="3010320" cy="117173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0E86B6-11F3-42B1-BDDE-E6446D2A7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647" y="1452738"/>
            <a:ext cx="5306165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95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40DC-0280-460B-A1EA-5CE7C1CB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dictionaries</a:t>
            </a:r>
            <a:r>
              <a:rPr lang="tr-TR" dirty="0"/>
              <a:t> can be </a:t>
            </a:r>
            <a:r>
              <a:rPr lang="tr-TR" dirty="0" err="1"/>
              <a:t>populated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runtime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application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97BCEB-50A4-462C-93ED-281B0C157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526" y="2173685"/>
            <a:ext cx="4010585" cy="22577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D5D771-7F36-44A5-A1B7-9CCD7CDF2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26" y="5150201"/>
            <a:ext cx="7916380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1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53090-59B5-44D7-A9AD-64BFE4A1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50 Ridiculously Funny Programming Memes that Every Developer HAS to See!">
            <a:extLst>
              <a:ext uri="{FF2B5EF4-FFF2-40B4-BE49-F238E27FC236}">
                <a16:creationId xmlns:a16="http://schemas.microsoft.com/office/drawing/2014/main" id="{7068E8EE-0EDD-4FC7-94BF-E4DE7000EB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348" y="757078"/>
            <a:ext cx="5825410" cy="534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757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C489A-B0DF-4096-8DC4-26285AC9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Lists</a:t>
            </a:r>
            <a:r>
              <a:rPr lang="tr-TR" dirty="0"/>
              <a:t>    []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F0CAF-3983-4DFF-B3D7-BA6E123E1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elements</a:t>
            </a:r>
            <a:r>
              <a:rPr lang="tr-TR" dirty="0"/>
              <a:t> of </a:t>
            </a:r>
            <a:r>
              <a:rPr lang="tr-TR" dirty="0" err="1"/>
              <a:t>list</a:t>
            </a:r>
            <a:r>
              <a:rPr lang="tr-TR" dirty="0"/>
              <a:t> </a:t>
            </a:r>
            <a:r>
              <a:rPr lang="tr-TR" dirty="0">
                <a:solidFill>
                  <a:srgbClr val="7030A0"/>
                </a:solidFill>
              </a:rPr>
              <a:t>can be </a:t>
            </a:r>
            <a:r>
              <a:rPr lang="tr-TR" dirty="0" err="1">
                <a:solidFill>
                  <a:srgbClr val="7030A0"/>
                </a:solidFill>
              </a:rPr>
              <a:t>modified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runtime</a:t>
            </a:r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elements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accessed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an </a:t>
            </a:r>
            <a:r>
              <a:rPr lang="tr-TR" dirty="0" err="1"/>
              <a:t>index</a:t>
            </a:r>
            <a:r>
              <a:rPr lang="tr-TR" dirty="0"/>
              <a:t> </a:t>
            </a:r>
            <a:r>
              <a:rPr lang="tr-TR" dirty="0" err="1"/>
              <a:t>number</a:t>
            </a:r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>
                <a:solidFill>
                  <a:srgbClr val="7030A0"/>
                </a:solidFill>
              </a:rPr>
              <a:t>same</a:t>
            </a:r>
            <a:r>
              <a:rPr lang="tr-TR" dirty="0">
                <a:solidFill>
                  <a:srgbClr val="7030A0"/>
                </a:solidFill>
              </a:rPr>
              <a:t> </a:t>
            </a:r>
            <a:r>
              <a:rPr lang="tr-TR" dirty="0" err="1">
                <a:solidFill>
                  <a:srgbClr val="7030A0"/>
                </a:solidFill>
              </a:rPr>
              <a:t>item</a:t>
            </a:r>
            <a:r>
              <a:rPr lang="tr-TR" dirty="0">
                <a:solidFill>
                  <a:srgbClr val="7030A0"/>
                </a:solidFill>
              </a:rPr>
              <a:t> can be </a:t>
            </a:r>
            <a:r>
              <a:rPr lang="tr-TR" dirty="0" err="1">
                <a:solidFill>
                  <a:srgbClr val="7030A0"/>
                </a:solidFill>
              </a:rPr>
              <a:t>added</a:t>
            </a:r>
            <a:r>
              <a:rPr lang="tr-TR" dirty="0"/>
              <a:t> as </a:t>
            </a:r>
            <a:r>
              <a:rPr lang="tr-TR" dirty="0" err="1"/>
              <a:t>many</a:t>
            </a:r>
            <a:r>
              <a:rPr lang="tr-TR" dirty="0"/>
              <a:t> as </a:t>
            </a:r>
            <a:r>
              <a:rPr lang="tr-TR" dirty="0" err="1"/>
              <a:t>necessary</a:t>
            </a:r>
            <a:r>
              <a:rPr lang="tr-TR" dirty="0"/>
              <a:t>, at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positions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list</a:t>
            </a:r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insertion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of </a:t>
            </a:r>
            <a:r>
              <a:rPr lang="tr-TR" dirty="0" err="1"/>
              <a:t>elements</a:t>
            </a:r>
            <a:r>
              <a:rPr lang="tr-TR" dirty="0"/>
              <a:t> is </a:t>
            </a:r>
            <a:r>
              <a:rPr lang="tr-TR" dirty="0" err="1"/>
              <a:t>preserved</a:t>
            </a:r>
            <a:r>
              <a:rPr lang="tr-TR" dirty="0"/>
              <a:t> </a:t>
            </a:r>
            <a:r>
              <a:rPr lang="tr-TR" dirty="0" err="1"/>
              <a:t>until</a:t>
            </a:r>
            <a:r>
              <a:rPr lang="tr-TR" dirty="0"/>
              <a:t> </a:t>
            </a:r>
            <a:r>
              <a:rPr lang="tr-TR" dirty="0" err="1"/>
              <a:t>th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 is </a:t>
            </a:r>
            <a:r>
              <a:rPr lang="tr-TR" dirty="0" err="1"/>
              <a:t>modified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9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78BB-D31A-4F08-965A-F62FA2DC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Tuples</a:t>
            </a:r>
            <a:r>
              <a:rPr lang="tr-TR" dirty="0"/>
              <a:t>  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FA7C-33C3-46B1-A9F5-3E525F32A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elements of a tuple</a:t>
            </a:r>
            <a:r>
              <a:rPr lang="en-US" dirty="0">
                <a:solidFill>
                  <a:srgbClr val="7030A0"/>
                </a:solidFill>
              </a:rPr>
              <a:t> cannot be modified </a:t>
            </a:r>
            <a:r>
              <a:rPr lang="en-US" dirty="0"/>
              <a:t>in the runtime</a:t>
            </a:r>
          </a:p>
          <a:p>
            <a:r>
              <a:rPr lang="en-US" dirty="0"/>
              <a:t>The elements are accessed by an index number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same item can be added</a:t>
            </a:r>
            <a:r>
              <a:rPr lang="en-US" dirty="0"/>
              <a:t> as many times as necessary, at different positions in the tuple</a:t>
            </a:r>
          </a:p>
          <a:p>
            <a:r>
              <a:rPr lang="en-US" dirty="0"/>
              <a:t>The insertion order of elements is preserved throughout the life span of the tuple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42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E05C-FAB3-412A-B99B-9EE9EB54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Sets</a:t>
            </a:r>
            <a:r>
              <a:rPr lang="tr-TR" dirty="0"/>
              <a:t>  {}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E58AC-CA1D-4826-B98B-70C4454EC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elements stored in a set have to be unique, no matter how many times they are added to the set, </a:t>
            </a:r>
            <a:r>
              <a:rPr lang="en-US" dirty="0">
                <a:solidFill>
                  <a:srgbClr val="7030A0"/>
                </a:solidFill>
              </a:rPr>
              <a:t>duplicates are not allowed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7030A0"/>
                </a:solidFill>
              </a:rPr>
              <a:t>The order of elements is not guaranteed to be preserved </a:t>
            </a:r>
            <a:r>
              <a:rPr lang="en-US" dirty="0"/>
              <a:t>as the order of insertion to the set</a:t>
            </a:r>
          </a:p>
          <a:p>
            <a:endParaRPr lang="en-US" dirty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76890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650</Words>
  <Application>Microsoft Office PowerPoint</Application>
  <PresentationFormat>Widescreen</PresentationFormat>
  <Paragraphs>88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Helvetica Neue</vt:lpstr>
      <vt:lpstr>Office Theme</vt:lpstr>
      <vt:lpstr>DATA STRUCTURES</vt:lpstr>
      <vt:lpstr>PowerPoint Presentation</vt:lpstr>
      <vt:lpstr>DICTIONARIES</vt:lpstr>
      <vt:lpstr>PowerPoint Presentation</vt:lpstr>
      <vt:lpstr>The dictionaries can be populated in the runtime of the application</vt:lpstr>
      <vt:lpstr>PowerPoint Presentation</vt:lpstr>
      <vt:lpstr>Lists    []</vt:lpstr>
      <vt:lpstr>Tuples  ()</vt:lpstr>
      <vt:lpstr>Sets  {}</vt:lpstr>
      <vt:lpstr>Dictionaries  {}</vt:lpstr>
      <vt:lpstr>len() function for list, tuple, set, and dictionary</vt:lpstr>
      <vt:lpstr>PowerPoint Presentation</vt:lpstr>
      <vt:lpstr>Sorting</vt:lpstr>
      <vt:lpstr>Multi-dimensional Lists</vt:lpstr>
      <vt:lpstr>Algorithms</vt:lpstr>
      <vt:lpstr>Examples </vt:lpstr>
      <vt:lpstr>Conditional (while) Loops</vt:lpstr>
      <vt:lpstr>PowerPoint Presentation</vt:lpstr>
      <vt:lpstr>PowerPoint Presentation</vt:lpstr>
      <vt:lpstr>v</vt:lpstr>
      <vt:lpstr>Importance of the break statement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Zelal ALPAYDIN</dc:creator>
  <cp:lastModifiedBy>Zelal ALPAYDIN</cp:lastModifiedBy>
  <cp:revision>6</cp:revision>
  <dcterms:created xsi:type="dcterms:W3CDTF">2022-03-31T16:00:36Z</dcterms:created>
  <dcterms:modified xsi:type="dcterms:W3CDTF">2022-04-06T14:32:24Z</dcterms:modified>
</cp:coreProperties>
</file>