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6"/>
  </p:notesMasterIdLst>
  <p:sldIdLst>
    <p:sldId id="2076137036" r:id="rId2"/>
    <p:sldId id="2076137040" r:id="rId3"/>
    <p:sldId id="2076137038" r:id="rId4"/>
    <p:sldId id="2076137049" r:id="rId5"/>
    <p:sldId id="2076137043" r:id="rId6"/>
    <p:sldId id="2076137050" r:id="rId7"/>
    <p:sldId id="2076137044" r:id="rId8"/>
    <p:sldId id="2076137051" r:id="rId9"/>
    <p:sldId id="2076137045" r:id="rId10"/>
    <p:sldId id="2076137052" r:id="rId11"/>
    <p:sldId id="2076137046" r:id="rId12"/>
    <p:sldId id="2076137053" r:id="rId13"/>
    <p:sldId id="2076137047" r:id="rId14"/>
    <p:sldId id="2076137042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7A"/>
    <a:srgbClr val="F2F2F2"/>
    <a:srgbClr val="D0CECE"/>
    <a:srgbClr val="B6C4DE"/>
    <a:srgbClr val="D6DCE5"/>
    <a:srgbClr val="FFFFFF"/>
    <a:srgbClr val="A5A5A5"/>
    <a:srgbClr val="BF9000"/>
    <a:srgbClr val="70AD47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14" autoAdjust="0"/>
    <p:restoredTop sz="88580" autoAdjust="0"/>
  </p:normalViewPr>
  <p:slideViewPr>
    <p:cSldViewPr snapToGrid="0">
      <p:cViewPr varScale="1">
        <p:scale>
          <a:sx n="122" d="100"/>
          <a:sy n="122" d="100"/>
        </p:scale>
        <p:origin x="976" y="504"/>
      </p:cViewPr>
      <p:guideLst>
        <p:guide orient="horz" pos="2160"/>
        <p:guide pos="3840"/>
      </p:guideLst>
    </p:cSldViewPr>
  </p:slideViewPr>
  <p:notesTextViewPr>
    <p:cViewPr>
      <p:scale>
        <a:sx n="40" d="100"/>
        <a:sy n="40" d="100"/>
      </p:scale>
      <p:origin x="0" y="0"/>
    </p:cViewPr>
  </p:notesTextViewPr>
  <p:sorterViewPr>
    <p:cViewPr>
      <p:scale>
        <a:sx n="100" d="100"/>
        <a:sy n="100" d="100"/>
      </p:scale>
      <p:origin x="0" y="-4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60950-7866-4EEC-83C2-2F71E8A2D968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A6C-67B2-4128-B8FE-441F6E4078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71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A6C-67B2-4128-B8FE-441F6E4078C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49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32DDE-6A6F-0584-0EB0-83128FEBF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E46C454-EA0E-863A-6E05-F75D5EFCB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B1D1E9-36FF-A8EE-195A-F217FFB9B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0B97-F287-4EE2-9FF4-03C76FE5E694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555BD3-F1E3-86DC-3ED7-A81CCA18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6DD3B9-3944-D013-C0B8-C054D38B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9AA4-F805-414A-8ACC-9CDAFF89D0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3288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32221B-07D7-B50D-A9DA-4FC5B35AB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FDC649D-7AD2-ABF1-A27E-B3EA10872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82BF08-294C-3E9F-8CA7-A29383A1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0B97-F287-4EE2-9FF4-03C76FE5E694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C24590-4F93-1D26-7A81-42C52E74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CB860A-F6F3-C1A3-B2B9-C90DE338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9AA4-F805-414A-8ACC-9CDAFF89D0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64738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873F43B-BE2D-04CB-8203-26A689457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147E050-7336-D5E0-1CED-248104063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23FE0B-E6E8-3BA9-49D9-2A1E472C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0B97-F287-4EE2-9FF4-03C76FE5E694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2B55B5-B1FE-9551-A499-D95632D0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1FE679-A5DE-25FF-9949-03371272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9AA4-F805-414A-8ACC-9CDAFF89D0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88285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英文大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60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92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567974-9341-B4CA-E598-719B3392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C4BD56-639A-2AFE-E0BD-2EA3F49F3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0B384C-F46A-9580-E36A-883C0670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0B97-F287-4EE2-9FF4-03C76FE5E694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9048FB-94D0-5210-8572-3E9BAC75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A06323-AB30-508C-38DE-2B5B8AED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9AA4-F805-414A-8ACC-9CDAFF89D0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44772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D173BE-A7D6-38CA-C15E-C3F77603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AF9DCB-7308-1EAE-D7D1-BD109DAA9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BC46B3-51ED-02FA-0521-76D0AAF9D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0B97-F287-4EE2-9FF4-03C76FE5E694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C26C1C-DA63-756C-52A1-C13E6D9F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B4A14E-0EA2-2EA8-2926-7CAFAB35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9AA4-F805-414A-8ACC-9CDAFF89D0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589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D442D8-A071-E4F7-9D64-C1450237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0EF7D1-AACD-0870-3668-0B324522E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B7AE13-793D-41DD-47A7-E1D02E3E1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D731E2-93FA-15BF-D050-B75C44CD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0B97-F287-4EE2-9FF4-03C76FE5E694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376E90-F8BA-B666-F666-B09F3BB6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36B46D-D192-B194-6CD0-349E136E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9AA4-F805-414A-8ACC-9CDAFF89D0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01472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A3DBA-079C-C636-D5AD-48143975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6B6F12-0480-3E99-7214-5DEB70917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D6CA66-AA26-6BF1-F6A9-1D8823522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B3A92AB-5EEA-71A5-A327-7899A4E85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4FD0C1E-A79C-2FDC-2575-1F8BC3D7E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031C986-A02E-36C5-EEA0-60278EF6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0B97-F287-4EE2-9FF4-03C76FE5E694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F380F74-3535-02FD-4FDC-903B6B99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D5752D5-8128-D0D6-135C-23D45E3F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9AA4-F805-414A-8ACC-9CDAFF89D0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20457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460826-F8EF-66CD-A07B-6599AEAB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60E53D8-B377-F930-0B9E-1BD9C5E5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0B97-F287-4EE2-9FF4-03C76FE5E694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7CFE115-E94F-2B7E-FC4B-667C811C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80744E4-2DFA-E1E1-F448-6FE4A44B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9AA4-F805-414A-8ACC-9CDAFF89D0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98057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2DEF1DD-B304-126B-3A1E-EE0CF3DD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0B97-F287-4EE2-9FF4-03C76FE5E694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FF888A7-AF4C-2CA2-1C17-6DF2B3BE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F782DE-91CC-EEE4-70BA-661B7AA7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9AA4-F805-414A-8ACC-9CDAFF89D0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7772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E6EA3-8DB5-1214-1A49-6D3F8DE8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97D25A-FADB-C521-B5D4-B08BFFC3E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4F3AA9-F4A8-829A-4C6B-723B06484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1A443D-FB0C-CC24-8209-635BC9E2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0B97-F287-4EE2-9FF4-03C76FE5E694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772E10-45DB-1360-1EC7-E3195F6D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E8277B-CC8D-09F4-0FD5-5CB6ABCA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9AA4-F805-414A-8ACC-9CDAFF89D0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49563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F88574-7377-BF6D-61E1-5F0939212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158AC9-6906-65FE-0560-6F6C40227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53AC3D-1D71-3CF8-AF1D-7803E9A92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DF93C0-9EFE-20A3-5D5C-4ECCF434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0B97-F287-4EE2-9FF4-03C76FE5E694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B798E6-C2A2-B133-98FB-0168D5E0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720E4B-773B-844A-FA5C-EF5BBDD5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9AA4-F805-414A-8ACC-9CDAFF89D0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76135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B485128-92EF-849C-E0E5-DE561861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2443EE-F34B-BD3E-E399-F5E6AB587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F9AAFD-8F04-B8CD-1AD7-17A05EF6C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A0B97-F287-4EE2-9FF4-03C76FE5E694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325154-5E4F-EF25-0559-EA4E5DC3B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6DBC6C-4A66-4CBD-60CC-AA646D109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D9AA4-F805-414A-8ACC-9CDAFF89D07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Shape 8">
            <a:extLst>
              <a:ext uri="{FF2B5EF4-FFF2-40B4-BE49-F238E27FC236}">
                <a16:creationId xmlns:a16="http://schemas.microsoft.com/office/drawing/2014/main" id="{3FCA2F59-B3C1-A271-ADAF-0ABB28C183D9}"/>
              </a:ext>
            </a:extLst>
          </p:cNvPr>
          <p:cNvSpPr txBox="1">
            <a:spLocks/>
          </p:cNvSpPr>
          <p:nvPr userDrawn="1"/>
        </p:nvSpPr>
        <p:spPr>
          <a:xfrm>
            <a:off x="11320719" y="6276788"/>
            <a:ext cx="449655" cy="14941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sz="1000" smtClean="0">
                <a:solidFill>
                  <a:srgbClr val="061D61"/>
                </a:solidFill>
                <a:latin typeface="+mn-lt"/>
                <a:ea typeface="Arial"/>
                <a:cs typeface="Arial" panose="020B0604020202020204" pitchFamily="34" charset="0"/>
              </a:rPr>
              <a:pPr algn="r"/>
              <a:t>‹#›</a:t>
            </a:fld>
            <a:endParaRPr lang="en-US" sz="1000" dirty="0">
              <a:solidFill>
                <a:srgbClr val="061D61"/>
              </a:solidFill>
              <a:latin typeface="+mn-lt"/>
              <a:ea typeface="Arial"/>
              <a:cs typeface="Arial" panose="020B0604020202020204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C27425A-C75D-4F92-7373-E637D30A6A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6" t="27160" r="33285" b="25238"/>
          <a:stretch/>
        </p:blipFill>
        <p:spPr>
          <a:xfrm>
            <a:off x="407988" y="6009300"/>
            <a:ext cx="601466" cy="587194"/>
          </a:xfrm>
          <a:prstGeom prst="rect">
            <a:avLst/>
          </a:prstGeom>
        </p:spPr>
      </p:pic>
      <p:sp>
        <p:nvSpPr>
          <p:cNvPr id="9" name="TextBox 29">
            <a:extLst>
              <a:ext uri="{FF2B5EF4-FFF2-40B4-BE49-F238E27FC236}">
                <a16:creationId xmlns:a16="http://schemas.microsoft.com/office/drawing/2014/main" id="{C7B0EA36-6A1D-F446-8307-2B65749FC12F}"/>
              </a:ext>
            </a:extLst>
          </p:cNvPr>
          <p:cNvSpPr txBox="1"/>
          <p:nvPr userDrawn="1"/>
        </p:nvSpPr>
        <p:spPr>
          <a:xfrm>
            <a:off x="1" y="6243087"/>
            <a:ext cx="12192000" cy="18311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indent="0" algn="ctr">
              <a:lnSpc>
                <a:spcPct val="120000"/>
              </a:lnSpc>
              <a:defRPr/>
            </a:pPr>
            <a:r>
              <a:rPr lang="en-US" sz="1050" dirty="0">
                <a:solidFill>
                  <a:srgbClr val="FFFFFF">
                    <a:lumMod val="65000"/>
                  </a:srgbClr>
                </a:solidFill>
              </a:rPr>
              <a:t>Berry Co., Ltd. All rights reserved. Printed in Taiwan.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3B57385-025F-A6D1-A35A-6BE16B7D97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62" t="54154" r="15136" b="22899"/>
          <a:stretch/>
        </p:blipFill>
        <p:spPr>
          <a:xfrm>
            <a:off x="11190268" y="112500"/>
            <a:ext cx="930102" cy="32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7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00401-B714-387D-3F8E-14878B5E1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B90DF6-6C17-D09B-BC4F-1EFABDC9DC5F}"/>
              </a:ext>
            </a:extLst>
          </p:cNvPr>
          <p:cNvSpPr/>
          <p:nvPr/>
        </p:nvSpPr>
        <p:spPr>
          <a:xfrm>
            <a:off x="0" y="2685081"/>
            <a:ext cx="12192000" cy="14878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3200" dirty="0"/>
              <a:t>標籤引擎DEMO</a:t>
            </a:r>
          </a:p>
        </p:txBody>
      </p:sp>
    </p:spTree>
    <p:extLst>
      <p:ext uri="{BB962C8B-B14F-4D97-AF65-F5344CB8AC3E}">
        <p14:creationId xmlns:p14="http://schemas.microsoft.com/office/powerpoint/2010/main" val="192687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B816B-A759-9250-1B13-ECA58C8A7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A6D79-77E5-3B63-7D5A-144F1224B959}"/>
              </a:ext>
            </a:extLst>
          </p:cNvPr>
          <p:cNvSpPr txBox="1">
            <a:spLocks/>
          </p:cNvSpPr>
          <p:nvPr/>
        </p:nvSpPr>
        <p:spPr>
          <a:xfrm>
            <a:off x="564352" y="296816"/>
            <a:ext cx="11058524" cy="7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>
            <a:defPPr>
              <a:defRPr lang="zh-TW"/>
            </a:defPPr>
            <a:lvl1pPr>
              <a:lnSpc>
                <a:spcPct val="90000"/>
              </a:lnSpc>
              <a:spcBef>
                <a:spcPct val="0"/>
              </a:spcBef>
              <a:buClr>
                <a:srgbClr val="92D050"/>
              </a:buClr>
              <a:buSzPts val="2400"/>
              <a:buNone/>
              <a:defRPr sz="36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</a:defRPr>
            </a:lvl1pPr>
          </a:lstStyle>
          <a:p>
            <a:r>
              <a:rPr lang="en-US" altLang="zh-TW" dirty="0"/>
              <a:t>DEMO</a:t>
            </a:r>
            <a:r>
              <a:rPr lang="zh-TW" altLang="en-US" dirty="0"/>
              <a:t>補充資訊說明：</a:t>
            </a:r>
            <a:r>
              <a:rPr lang="en-US" altLang="zh-TW" dirty="0"/>
              <a:t>3.</a:t>
            </a:r>
            <a:r>
              <a:rPr lang="zh-TW" altLang="en-US" dirty="0"/>
              <a:t> 標籤維護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DB795D6-7CD7-4785-F7B6-3DEA843DB652}"/>
              </a:ext>
            </a:extLst>
          </p:cNvPr>
          <p:cNvSpPr/>
          <p:nvPr/>
        </p:nvSpPr>
        <p:spPr>
          <a:xfrm>
            <a:off x="5769110" y="2571239"/>
            <a:ext cx="2279195" cy="6056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1400" kern="12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構面：外部導入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5109C6-68A0-CA75-6962-3731D9F8C506}"/>
              </a:ext>
            </a:extLst>
          </p:cNvPr>
          <p:cNvCxnSpPr/>
          <p:nvPr/>
        </p:nvCxnSpPr>
        <p:spPr>
          <a:xfrm>
            <a:off x="3447533" y="1285103"/>
            <a:ext cx="0" cy="48314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1C36EC8-A5EA-BB9F-817D-C0A3B6A276ED}"/>
              </a:ext>
            </a:extLst>
          </p:cNvPr>
          <p:cNvSpPr txBox="1"/>
          <p:nvPr/>
        </p:nvSpPr>
        <p:spPr>
          <a:xfrm>
            <a:off x="5769110" y="1845965"/>
            <a:ext cx="21886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2000" b="1" kern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修改標籤定義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2B691F8-CBE0-EC62-D6DD-DB605B6E699D}"/>
              </a:ext>
            </a:extLst>
          </p:cNvPr>
          <p:cNvSpPr/>
          <p:nvPr/>
        </p:nvSpPr>
        <p:spPr>
          <a:xfrm>
            <a:off x="5769110" y="2571237"/>
            <a:ext cx="2279195" cy="6056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TW" sz="1400" b="0" kern="12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年累積_股票_交易次數_大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6D6475-14FE-D184-FE25-7401C010A1D4}"/>
              </a:ext>
            </a:extLst>
          </p:cNvPr>
          <p:cNvGrpSpPr/>
          <p:nvPr/>
        </p:nvGrpSpPr>
        <p:grpSpPr>
          <a:xfrm>
            <a:off x="564351" y="3121545"/>
            <a:ext cx="2279195" cy="605669"/>
            <a:chOff x="6353382" y="1416346"/>
            <a:chExt cx="2279195" cy="605669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59FE626-E78C-D93A-4B56-762CAE7B788A}"/>
                </a:ext>
              </a:extLst>
            </p:cNvPr>
            <p:cNvSpPr/>
            <p:nvPr/>
          </p:nvSpPr>
          <p:spPr>
            <a:xfrm>
              <a:off x="6353382" y="1416346"/>
              <a:ext cx="2279195" cy="6056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schemeClr val="accent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3</a:t>
              </a:r>
              <a:r>
                <a:rPr lang="en-TW" b="1" kern="1200" dirty="0">
                  <a:solidFill>
                    <a:schemeClr val="accent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rPr>
                <a:t>. 標籤維護</a:t>
              </a:r>
            </a:p>
          </p:txBody>
        </p:sp>
        <p:pic>
          <p:nvPicPr>
            <p:cNvPr id="16" name="Picture 6" descr="Barcode ">
              <a:extLst>
                <a:ext uri="{FF2B5EF4-FFF2-40B4-BE49-F238E27FC236}">
                  <a16:creationId xmlns:a16="http://schemas.microsoft.com/office/drawing/2014/main" id="{375F0F27-7F3C-DFAE-4E65-D914262C68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00000">
              <a:off x="6621883" y="1452439"/>
              <a:ext cx="476116" cy="476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E2CD17-395A-51CA-2679-726941EA076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908708" y="3176906"/>
            <a:ext cx="0" cy="143216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C5F5C7-7726-5438-2F70-35A985B9B6D4}"/>
              </a:ext>
            </a:extLst>
          </p:cNvPr>
          <p:cNvSpPr txBox="1"/>
          <p:nvPr/>
        </p:nvSpPr>
        <p:spPr>
          <a:xfrm>
            <a:off x="6487862" y="3725825"/>
            <a:ext cx="8416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2000" b="1" kern="1200" dirty="0">
                <a:solidFill>
                  <a:schemeClr val="bg1">
                    <a:lumMod val="6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22次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0949CC-B060-7836-5A67-CC5724DE1BF7}"/>
              </a:ext>
            </a:extLst>
          </p:cNvPr>
          <p:cNvSpPr txBox="1"/>
          <p:nvPr/>
        </p:nvSpPr>
        <p:spPr>
          <a:xfrm>
            <a:off x="6487862" y="4613511"/>
            <a:ext cx="8416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2000" b="1" dirty="0">
                <a:solidFill>
                  <a:schemeClr val="bg1">
                    <a:lumMod val="6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30</a:t>
            </a:r>
            <a:r>
              <a:rPr lang="en-TW" sz="2000" b="1" kern="1200" dirty="0">
                <a:solidFill>
                  <a:schemeClr val="bg1">
                    <a:lumMod val="6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581894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FE139F9-A77A-5038-3BC6-45484B8BF08E}"/>
              </a:ext>
            </a:extLst>
          </p:cNvPr>
          <p:cNvSpPr/>
          <p:nvPr/>
        </p:nvSpPr>
        <p:spPr>
          <a:xfrm>
            <a:off x="10173491" y="868740"/>
            <a:ext cx="1901701" cy="6056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r>
            <a:r>
              <a:rPr lang="en-TW" sz="1600" b="1" kern="12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. 標籤維護</a:t>
            </a:r>
          </a:p>
        </p:txBody>
      </p:sp>
      <p:pic>
        <p:nvPicPr>
          <p:cNvPr id="6" name="Picture 6" descr="Barcode ">
            <a:extLst>
              <a:ext uri="{FF2B5EF4-FFF2-40B4-BE49-F238E27FC236}">
                <a16:creationId xmlns:a16="http://schemas.microsoft.com/office/drawing/2014/main" id="{E9DE3338-4895-383A-7F89-06D010147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0000">
            <a:off x="10273548" y="904833"/>
            <a:ext cx="476116" cy="47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965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19B2B-7EC6-41E1-174E-FC28E3E3B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540F9-C8BE-3369-72D1-761C73A0F197}"/>
              </a:ext>
            </a:extLst>
          </p:cNvPr>
          <p:cNvSpPr txBox="1">
            <a:spLocks/>
          </p:cNvSpPr>
          <p:nvPr/>
        </p:nvSpPr>
        <p:spPr>
          <a:xfrm>
            <a:off x="564352" y="296816"/>
            <a:ext cx="11058524" cy="7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>
            <a:defPPr>
              <a:defRPr lang="zh-TW"/>
            </a:defPPr>
            <a:lvl1pPr>
              <a:lnSpc>
                <a:spcPct val="90000"/>
              </a:lnSpc>
              <a:spcBef>
                <a:spcPct val="0"/>
              </a:spcBef>
              <a:buClr>
                <a:srgbClr val="92D050"/>
              </a:buClr>
              <a:buSzPts val="2400"/>
              <a:buNone/>
              <a:defRPr sz="36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</a:defRPr>
            </a:lvl1pPr>
          </a:lstStyle>
          <a:p>
            <a:r>
              <a:rPr lang="en-US" altLang="zh-TW" dirty="0"/>
              <a:t>DEMO</a:t>
            </a:r>
            <a:r>
              <a:rPr lang="zh-TW" altLang="en-US" dirty="0"/>
              <a:t>補充資訊說明：</a:t>
            </a:r>
            <a:r>
              <a:rPr lang="en-US" altLang="zh-TW" dirty="0"/>
              <a:t>4.</a:t>
            </a:r>
            <a:r>
              <a:rPr lang="zh-TW" altLang="en-US" dirty="0"/>
              <a:t> 標籤應用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289974-3276-3A9A-2070-D37A9860F395}"/>
              </a:ext>
            </a:extLst>
          </p:cNvPr>
          <p:cNvCxnSpPr/>
          <p:nvPr/>
        </p:nvCxnSpPr>
        <p:spPr>
          <a:xfrm>
            <a:off x="3447533" y="1285103"/>
            <a:ext cx="0" cy="48314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D3CF9AE-8571-5E6F-94B8-7FCC36F6F197}"/>
              </a:ext>
            </a:extLst>
          </p:cNvPr>
          <p:cNvGrpSpPr/>
          <p:nvPr/>
        </p:nvGrpSpPr>
        <p:grpSpPr>
          <a:xfrm>
            <a:off x="564350" y="3115221"/>
            <a:ext cx="2279195" cy="605669"/>
            <a:chOff x="9596654" y="1421822"/>
            <a:chExt cx="2279195" cy="605669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3EBBC46-2D9B-6A2F-CDF0-0E025A4FCADA}"/>
                </a:ext>
              </a:extLst>
            </p:cNvPr>
            <p:cNvSpPr/>
            <p:nvPr/>
          </p:nvSpPr>
          <p:spPr>
            <a:xfrm>
              <a:off x="9596654" y="1421822"/>
              <a:ext cx="2279195" cy="6056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schemeClr val="accent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4</a:t>
              </a:r>
              <a:r>
                <a:rPr lang="en-TW" b="1" kern="1200" dirty="0">
                  <a:solidFill>
                    <a:schemeClr val="accent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rPr>
                <a:t>. 標籤應用</a:t>
              </a:r>
            </a:p>
          </p:txBody>
        </p:sp>
        <p:pic>
          <p:nvPicPr>
            <p:cNvPr id="9" name="Picture 12" descr="Discount ">
              <a:extLst>
                <a:ext uri="{FF2B5EF4-FFF2-40B4-BE49-F238E27FC236}">
                  <a16:creationId xmlns:a16="http://schemas.microsoft.com/office/drawing/2014/main" id="{6883F3CD-4A58-18EB-5390-E6F5C1F3A9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3230" y="1498021"/>
              <a:ext cx="419967" cy="419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AF01F35-2E0D-BAEB-9BA8-6AF3418E1532}"/>
              </a:ext>
            </a:extLst>
          </p:cNvPr>
          <p:cNvSpPr txBox="1"/>
          <p:nvPr/>
        </p:nvSpPr>
        <p:spPr>
          <a:xfrm>
            <a:off x="5769110" y="1845965"/>
            <a:ext cx="21886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2000" b="1" kern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客群名單產製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592FA99-BF1D-E43D-71FB-3DCDE80386E7}"/>
              </a:ext>
            </a:extLst>
          </p:cNvPr>
          <p:cNvSpPr/>
          <p:nvPr/>
        </p:nvSpPr>
        <p:spPr>
          <a:xfrm>
            <a:off x="5769110" y="3378259"/>
            <a:ext cx="2279195" cy="60566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1400" b="0" kern="1200" dirty="0">
                <a:solidFill>
                  <a:schemeClr val="bg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手動篩選</a:t>
            </a:r>
            <a:endParaRPr lang="en-TW" sz="1400" kern="1200" dirty="0">
              <a:solidFill>
                <a:schemeClr val="bg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075B5AD-6D74-1C33-A1CD-AD215CC2FAC8}"/>
              </a:ext>
            </a:extLst>
          </p:cNvPr>
          <p:cNvSpPr/>
          <p:nvPr/>
        </p:nvSpPr>
        <p:spPr>
          <a:xfrm>
            <a:off x="5769110" y="2571238"/>
            <a:ext cx="2279195" cy="6056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1400" kern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✔︎AI推薦</a:t>
            </a:r>
            <a:r>
              <a:rPr lang="zh-TW" altLang="en-US" sz="1400" kern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en-US" altLang="zh-TW" sz="1400" kern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(BETA)</a:t>
            </a:r>
            <a:endParaRPr lang="en-TW" sz="1400" kern="12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087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07BAD7E-7BA9-B547-AA48-3D145C034D5C}"/>
              </a:ext>
            </a:extLst>
          </p:cNvPr>
          <p:cNvSpPr/>
          <p:nvPr/>
        </p:nvSpPr>
        <p:spPr>
          <a:xfrm>
            <a:off x="10173491" y="868740"/>
            <a:ext cx="1901701" cy="6056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r>
            <a:r>
              <a:rPr lang="en-TW" sz="1600" b="1" kern="12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. 標籤應用</a:t>
            </a:r>
          </a:p>
        </p:txBody>
      </p:sp>
      <p:pic>
        <p:nvPicPr>
          <p:cNvPr id="6" name="Picture 12" descr="Discount ">
            <a:extLst>
              <a:ext uri="{FF2B5EF4-FFF2-40B4-BE49-F238E27FC236}">
                <a16:creationId xmlns:a16="http://schemas.microsoft.com/office/drawing/2014/main" id="{8EB73DEE-1D2D-2BFD-C57A-C962DD1A5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654" y="944939"/>
            <a:ext cx="419967" cy="41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639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61C639-72BE-9F0E-DD59-4F4481819369}"/>
              </a:ext>
            </a:extLst>
          </p:cNvPr>
          <p:cNvSpPr txBox="1"/>
          <p:nvPr/>
        </p:nvSpPr>
        <p:spPr>
          <a:xfrm>
            <a:off x="5609974" y="735211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在 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1000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萬筆資料集內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透過</a:t>
            </a:r>
            <a:r>
              <a:rPr lang="en-US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aggregrate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篩選整理出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300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萬筆資料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並寫入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這樣花了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96 </a:t>
            </a:r>
            <a:r>
              <a:rPr 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sec,</a:t>
            </a:r>
            <a:endParaRPr lang="en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3152756-2815-21FD-AF25-C0B8523F1C57}"/>
              </a:ext>
            </a:extLst>
          </p:cNvPr>
          <p:cNvSpPr txBox="1">
            <a:spLocks/>
          </p:cNvSpPr>
          <p:nvPr/>
        </p:nvSpPr>
        <p:spPr>
          <a:xfrm>
            <a:off x="564352" y="296816"/>
            <a:ext cx="11058524" cy="7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>
            <a:defPPr>
              <a:defRPr lang="zh-TW"/>
            </a:defPPr>
            <a:lvl1pPr>
              <a:lnSpc>
                <a:spcPct val="90000"/>
              </a:lnSpc>
              <a:spcBef>
                <a:spcPct val="0"/>
              </a:spcBef>
              <a:buClr>
                <a:srgbClr val="92D050"/>
              </a:buClr>
              <a:buSzPts val="2400"/>
              <a:buNone/>
              <a:defRPr sz="36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</a:defRPr>
            </a:lvl1pPr>
          </a:lstStyle>
          <a:p>
            <a:r>
              <a:rPr lang="zh-TW" altLang="en-US" dirty="0"/>
              <a:t>效能舉例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7196E8-ED9A-AD5B-CC26-21FB347DB138}"/>
              </a:ext>
            </a:extLst>
          </p:cNvPr>
          <p:cNvSpPr/>
          <p:nvPr/>
        </p:nvSpPr>
        <p:spPr>
          <a:xfrm>
            <a:off x="564352" y="1980701"/>
            <a:ext cx="4669860" cy="30495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{</a:t>
            </a:r>
            <a:br>
              <a:rPr lang="en-US" altLang="zh-TW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TW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  "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tag": "</a:t>
            </a:r>
            <a:r>
              <a:rPr lang="zh-TW" alt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年累積</a:t>
            </a:r>
            <a:r>
              <a:rPr lang="en-US" altLang="zh-TW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_</a:t>
            </a:r>
            <a:r>
              <a:rPr lang="zh-TW" alt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股票</a:t>
            </a:r>
            <a:r>
              <a:rPr lang="en-US" altLang="zh-TW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_</a:t>
            </a:r>
            <a:r>
              <a:rPr lang="zh-TW" alt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交易次數</a:t>
            </a:r>
            <a:r>
              <a:rPr lang="en-US" altLang="zh-TW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",</a:t>
            </a:r>
            <a:br>
              <a:rPr lang="en-US" altLang="zh-TW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TW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  "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initialized_time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": "2025-08-14T09:55:27.945Z",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  "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last_poked_time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": "2025-08-14T09:58:10.308Z",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  "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queued_time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": "2025-08-14T09:56:31.227Z",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  "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start_time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": "2025-08-14T09:56:34.276Z",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  "start_writing_time":"2025-08-14T09:57:16.388Z",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  "count": 2892318,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  "duration": 96.564246,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  "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end_time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": "2025-08-14T09:58:10.840Z"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}</a:t>
            </a:r>
            <a:endParaRPr lang="en-TW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F8B0912-1E48-FCD1-7DD5-E6CCBEA9EAC7}"/>
              </a:ext>
            </a:extLst>
          </p:cNvPr>
          <p:cNvSpPr/>
          <p:nvPr/>
        </p:nvSpPr>
        <p:spPr>
          <a:xfrm>
            <a:off x="6953016" y="1980701"/>
            <a:ext cx="4669860" cy="30495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{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  "tag": "</a:t>
            </a:r>
            <a:r>
              <a:rPr lang="zh-TW" alt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年累積</a:t>
            </a:r>
            <a:r>
              <a:rPr lang="en-US" altLang="zh-TW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_</a:t>
            </a:r>
            <a:r>
              <a:rPr lang="zh-TW" alt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股票</a:t>
            </a:r>
            <a:r>
              <a:rPr lang="en-US" altLang="zh-TW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_</a:t>
            </a:r>
            <a:r>
              <a:rPr lang="zh-TW" alt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交易量</a:t>
            </a:r>
            <a:r>
              <a:rPr lang="en-US" altLang="zh-TW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",</a:t>
            </a:r>
            <a:br>
              <a:rPr lang="en-US" altLang="zh-TW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TW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  "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initialized_time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": "2025-08-14T09:55:27.946Z",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  "last_poked_time":"2025-08-14T09:58:11.679Z",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  "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queued_time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":  "2025-08-14T09:56:31.276Z",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  "start_time":"2025-08-14T09:56:34.276Z",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  "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start_writing_time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": "2025-08-14T09:57:17.974Z",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  "count": 2892318,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  "duration": 97.460267,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  "end_time":"2025-08-14T09:58:11.736Z"</a:t>
            </a:r>
            <a:endParaRPr lang="en-TW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A9D21-6518-6BF3-5009-12DB91F52EA1}"/>
              </a:ext>
            </a:extLst>
          </p:cNvPr>
          <p:cNvSpPr txBox="1"/>
          <p:nvPr/>
        </p:nvSpPr>
        <p:spPr>
          <a:xfrm>
            <a:off x="564352" y="1039767"/>
            <a:ext cx="4669860" cy="787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b="0" i="0" dirty="0">
                <a:solidFill>
                  <a:srgbClr val="1D1C1D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客戶總量</a:t>
            </a:r>
            <a:r>
              <a:rPr lang="en-US" altLang="zh-TW" sz="1600" b="0" i="0" dirty="0">
                <a:solidFill>
                  <a:srgbClr val="1D1C1D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 300</a:t>
            </a:r>
            <a:r>
              <a:rPr lang="zh-TW" altLang="en-US" sz="1600" b="0" i="0" dirty="0">
                <a:solidFill>
                  <a:srgbClr val="1D1C1D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萬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b="0" i="0" dirty="0">
                <a:solidFill>
                  <a:srgbClr val="1D1C1D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資料筆數：</a:t>
            </a:r>
            <a:r>
              <a:rPr lang="en-US" altLang="zh-TW" sz="1600" b="0" i="0" dirty="0">
                <a:solidFill>
                  <a:srgbClr val="1D1C1D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1000</a:t>
            </a:r>
            <a:r>
              <a:rPr lang="zh-TW" altLang="en-US" sz="1600" b="0" i="0" dirty="0">
                <a:solidFill>
                  <a:srgbClr val="1D1C1D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萬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69A070-E45A-50EA-D317-B573535643F5}"/>
              </a:ext>
            </a:extLst>
          </p:cNvPr>
          <p:cNvSpPr/>
          <p:nvPr/>
        </p:nvSpPr>
        <p:spPr>
          <a:xfrm>
            <a:off x="815546" y="4139514"/>
            <a:ext cx="2038865" cy="22242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20794D-6F38-C89F-9C17-812F39E5EEA7}"/>
              </a:ext>
            </a:extLst>
          </p:cNvPr>
          <p:cNvSpPr/>
          <p:nvPr/>
        </p:nvSpPr>
        <p:spPr>
          <a:xfrm>
            <a:off x="7170114" y="4238367"/>
            <a:ext cx="2038865" cy="22242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078AA6-C5A7-74B6-24EB-8A612812EBFA}"/>
              </a:ext>
            </a:extLst>
          </p:cNvPr>
          <p:cNvSpPr txBox="1"/>
          <p:nvPr/>
        </p:nvSpPr>
        <p:spPr>
          <a:xfrm>
            <a:off x="564352" y="5448901"/>
            <a:ext cx="11058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dirty="0"/>
              <a:t>*1000萬筆資料集內，貼標289萬人，結果約96-97秒，平均一秒3萬筆</a:t>
            </a:r>
          </a:p>
        </p:txBody>
      </p:sp>
    </p:spTree>
    <p:extLst>
      <p:ext uri="{BB962C8B-B14F-4D97-AF65-F5344CB8AC3E}">
        <p14:creationId xmlns:p14="http://schemas.microsoft.com/office/powerpoint/2010/main" val="271221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14F928-4331-F826-D5B5-0876D73EE56E}"/>
              </a:ext>
            </a:extLst>
          </p:cNvPr>
          <p:cNvSpPr txBox="1">
            <a:spLocks/>
          </p:cNvSpPr>
          <p:nvPr/>
        </p:nvSpPr>
        <p:spPr>
          <a:xfrm>
            <a:off x="564352" y="296816"/>
            <a:ext cx="11058524" cy="7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>
            <a:defPPr>
              <a:defRPr lang="zh-TW"/>
            </a:defPPr>
            <a:lvl1pPr>
              <a:lnSpc>
                <a:spcPct val="90000"/>
              </a:lnSpc>
              <a:spcBef>
                <a:spcPct val="0"/>
              </a:spcBef>
              <a:buClr>
                <a:srgbClr val="92D050"/>
              </a:buClr>
              <a:buSzPts val="2400"/>
              <a:buNone/>
              <a:defRPr sz="36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</a:defRPr>
            </a:lvl1pPr>
          </a:lstStyle>
          <a:p>
            <a:r>
              <a:rPr lang="en-US" altLang="zh-TW" dirty="0"/>
              <a:t>DEMO</a:t>
            </a:r>
            <a:r>
              <a:rPr lang="zh-TW" altLang="en-US" dirty="0"/>
              <a:t>內容說明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DCFFFB-CA17-DE86-D971-3645F515D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864885"/>
              </p:ext>
            </p:extLst>
          </p:nvPr>
        </p:nvGraphicFramePr>
        <p:xfrm>
          <a:off x="680224" y="1034920"/>
          <a:ext cx="10846605" cy="486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971">
                  <a:extLst>
                    <a:ext uri="{9D8B030D-6E8A-4147-A177-3AD203B41FA5}">
                      <a16:colId xmlns:a16="http://schemas.microsoft.com/office/drawing/2014/main" val="64041653"/>
                    </a:ext>
                  </a:extLst>
                </a:gridCol>
                <a:gridCol w="1393903">
                  <a:extLst>
                    <a:ext uri="{9D8B030D-6E8A-4147-A177-3AD203B41FA5}">
                      <a16:colId xmlns:a16="http://schemas.microsoft.com/office/drawing/2014/main" val="2181383568"/>
                    </a:ext>
                  </a:extLst>
                </a:gridCol>
                <a:gridCol w="1393903">
                  <a:extLst>
                    <a:ext uri="{9D8B030D-6E8A-4147-A177-3AD203B41FA5}">
                      <a16:colId xmlns:a16="http://schemas.microsoft.com/office/drawing/2014/main" val="1313142383"/>
                    </a:ext>
                  </a:extLst>
                </a:gridCol>
                <a:gridCol w="2747862">
                  <a:extLst>
                    <a:ext uri="{9D8B030D-6E8A-4147-A177-3AD203B41FA5}">
                      <a16:colId xmlns:a16="http://schemas.microsoft.com/office/drawing/2014/main" val="2819309921"/>
                    </a:ext>
                  </a:extLst>
                </a:gridCol>
                <a:gridCol w="4206966">
                  <a:extLst>
                    <a:ext uri="{9D8B030D-6E8A-4147-A177-3AD203B41FA5}">
                      <a16:colId xmlns:a16="http://schemas.microsoft.com/office/drawing/2014/main" val="1200125531"/>
                    </a:ext>
                  </a:extLst>
                </a:gridCol>
              </a:tblGrid>
              <a:tr h="3085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TW" sz="14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Step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TW" sz="14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Item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TW" sz="14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Action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Description</a:t>
                      </a:r>
                      <a:endParaRPr lang="en-TW" sz="1400" b="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394478"/>
                  </a:ext>
                </a:extLst>
              </a:tr>
              <a:tr h="413976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TW" sz="11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sz="1100" b="0" kern="12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1100" b="0" kern="12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n-cs"/>
                        </a:rPr>
                        <a:t>新增標籤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11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建立標籤構面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TW" sz="11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構面代號、構面名稱、構面描述</a:t>
                      </a:r>
                      <a:r>
                        <a:rPr lang="zh-TW" altLang="en-US" sz="11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 </a:t>
                      </a:r>
                      <a:endParaRPr lang="en-TW" sz="1100" b="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645652"/>
                  </a:ext>
                </a:extLst>
              </a:tr>
              <a:tr h="413976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TW" sz="1200" b="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sz="1200" b="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11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建立標籤子構面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TW" sz="11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子構面代號、子構面名稱、子構面描述</a:t>
                      </a:r>
                      <a:r>
                        <a:rPr lang="zh-TW" altLang="en-US" sz="11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 </a:t>
                      </a:r>
                      <a:endParaRPr lang="en-TW" sz="1100" b="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455978"/>
                  </a:ext>
                </a:extLst>
              </a:tr>
              <a:tr h="413976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TW" sz="1200" b="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TW" sz="1200" b="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TW" sz="11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新增標籤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TW" sz="11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基本資訊、標籤定義、最後確認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560041"/>
                  </a:ext>
                </a:extLst>
              </a:tr>
              <a:tr h="413976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TW" sz="1100" b="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sz="1100" b="0" kern="12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sz="1100" b="0" kern="12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TW" sz="11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外部上傳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TW" sz="11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既有標籤上傳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25740"/>
                  </a:ext>
                </a:extLst>
              </a:tr>
              <a:tr h="413976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TW" sz="11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sz="1100" b="0" kern="12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1100" b="0" kern="12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n-cs"/>
                        </a:rPr>
                        <a:t>標籤作業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sym typeface="Wingdings" pitchFamily="2" charset="2"/>
                        </a:rPr>
                        <a:t>查看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sym typeface="Wingdings" pitchFamily="2" charset="2"/>
                        </a:rPr>
                        <a:t>資料匯入狀況</a:t>
                      </a:r>
                      <a:endParaRPr lang="en-TW" sz="1100" b="0" kern="12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1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sym typeface="Wingdings" pitchFamily="2" charset="2"/>
                        </a:rPr>
                        <a:t>查看執行狀況</a:t>
                      </a:r>
                      <a:endParaRPr lang="en-TW" sz="1100" b="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780211"/>
                  </a:ext>
                </a:extLst>
              </a:tr>
              <a:tr h="413976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TW" sz="1200" b="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sz="1200" b="0" kern="12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sym typeface="Wingdings" pitchFamily="2" charset="2"/>
                        </a:rPr>
                        <a:t>查看</a:t>
                      </a:r>
                      <a:r>
                        <a:rPr lang="en-TW" sz="1100" b="0" kern="12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n-cs"/>
                        </a:rPr>
                        <a:t>標籤生成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sym typeface="Wingdings" pitchFamily="2" charset="2"/>
                        </a:rPr>
                        <a:t>狀況</a:t>
                      </a:r>
                      <a:endParaRPr lang="en-TW" sz="1100" b="0" kern="12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1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sym typeface="Wingdings" pitchFamily="2" charset="2"/>
                        </a:rPr>
                        <a:t>查看</a:t>
                      </a:r>
                      <a:r>
                        <a:rPr lang="en-TW" sz="1100" b="0" kern="12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n-cs"/>
                        </a:rPr>
                        <a:t>基本資訊、上游作業、歷史紀錄</a:t>
                      </a:r>
                      <a:endParaRPr lang="en-TW" sz="1100" b="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534975"/>
                  </a:ext>
                </a:extLst>
              </a:tr>
              <a:tr h="413976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TW" sz="11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sz="1100" b="0" kern="12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1100" b="0" kern="12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n-cs"/>
                        </a:rPr>
                        <a:t>標籤維護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0" kern="12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n-cs"/>
                          <a:sym typeface="Wingdings" pitchFamily="2" charset="2"/>
                        </a:rPr>
                        <a:t>編輯標籤</a:t>
                      </a:r>
                      <a:endParaRPr lang="en-TW" sz="1100" b="0" kern="12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TW" sz="11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修改標籤的條件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264095"/>
                  </a:ext>
                </a:extLst>
              </a:tr>
              <a:tr h="413976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TW" sz="1200" b="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sz="1200" b="0" kern="12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1100" b="0" kern="12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n-cs"/>
                        </a:rPr>
                        <a:t>重新執行作業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TW" sz="11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686900"/>
                  </a:ext>
                </a:extLst>
              </a:tr>
              <a:tr h="413976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TW" sz="1200" b="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sz="1200" b="0" kern="12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sym typeface="Wingdings" pitchFamily="2" charset="2"/>
                        </a:rPr>
                        <a:t>查看</a:t>
                      </a:r>
                      <a:r>
                        <a:rPr lang="en-TW" sz="1100" b="0" kern="12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n-cs"/>
                        </a:rPr>
                        <a:t>重新執行作業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sym typeface="Wingdings" pitchFamily="2" charset="2"/>
                        </a:rPr>
                        <a:t>狀況</a:t>
                      </a:r>
                      <a:endParaRPr lang="en-TW" sz="1100" b="0" kern="12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11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等待、處理、成功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541591"/>
                  </a:ext>
                </a:extLst>
              </a:tr>
              <a:tr h="413976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TW" sz="11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sz="1100" b="0" kern="12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1100" b="0" kern="12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n-cs"/>
                        </a:rPr>
                        <a:t>標籤應用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1100" b="0" kern="12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n-cs"/>
                        </a:rPr>
                        <a:t>產製客群名單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TW" sz="11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以AI標籤推薦功能為例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897626"/>
                  </a:ext>
                </a:extLst>
              </a:tr>
              <a:tr h="413976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TW" sz="1200" b="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sz="1200" b="0" kern="12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1100" b="0" kern="12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n-cs"/>
                        </a:rPr>
                        <a:t>分析客戶標籤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11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客戶數量、標籤數據分佈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719157"/>
                  </a:ext>
                </a:extLst>
              </a:tr>
            </a:tbl>
          </a:graphicData>
        </a:graphic>
      </p:graphicFrame>
      <p:pic>
        <p:nvPicPr>
          <p:cNvPr id="1028" name="Picture 4" descr="Tags ">
            <a:extLst>
              <a:ext uri="{FF2B5EF4-FFF2-40B4-BE49-F238E27FC236}">
                <a16:creationId xmlns:a16="http://schemas.microsoft.com/office/drawing/2014/main" id="{34BA45D9-49F9-DB29-EF44-967113837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16" y="3144462"/>
            <a:ext cx="476115" cy="47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rcode ">
            <a:extLst>
              <a:ext uri="{FF2B5EF4-FFF2-40B4-BE49-F238E27FC236}">
                <a16:creationId xmlns:a16="http://schemas.microsoft.com/office/drawing/2014/main" id="{125A0E3A-11D6-C896-79C0-10B3510D6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0000">
            <a:off x="2203641" y="4156623"/>
            <a:ext cx="476116" cy="47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hopping online ">
            <a:extLst>
              <a:ext uri="{FF2B5EF4-FFF2-40B4-BE49-F238E27FC236}">
                <a16:creationId xmlns:a16="http://schemas.microsoft.com/office/drawing/2014/main" id="{FA4B5F78-E902-AE69-7E6D-AE7BCB7DD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643" y="1980369"/>
            <a:ext cx="476115" cy="47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iscount ">
            <a:extLst>
              <a:ext uri="{FF2B5EF4-FFF2-40B4-BE49-F238E27FC236}">
                <a16:creationId xmlns:a16="http://schemas.microsoft.com/office/drawing/2014/main" id="{2A4BA184-43A9-F916-1425-9CA667006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791" y="5275458"/>
            <a:ext cx="419967" cy="41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18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921D5C-0D0C-E48F-5D31-1D18BF0AE431}"/>
              </a:ext>
            </a:extLst>
          </p:cNvPr>
          <p:cNvSpPr txBox="1">
            <a:spLocks/>
          </p:cNvSpPr>
          <p:nvPr/>
        </p:nvSpPr>
        <p:spPr>
          <a:xfrm>
            <a:off x="564352" y="296816"/>
            <a:ext cx="11058524" cy="7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>
            <a:defPPr>
              <a:defRPr lang="zh-TW"/>
            </a:defPPr>
            <a:lvl1pPr>
              <a:lnSpc>
                <a:spcPct val="90000"/>
              </a:lnSpc>
              <a:spcBef>
                <a:spcPct val="0"/>
              </a:spcBef>
              <a:buClr>
                <a:srgbClr val="92D050"/>
              </a:buClr>
              <a:buSzPts val="2400"/>
              <a:buNone/>
              <a:defRPr sz="36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</a:defRPr>
            </a:lvl1pPr>
          </a:lstStyle>
          <a:p>
            <a:r>
              <a:rPr lang="zh-TW" altLang="en-US" dirty="0"/>
              <a:t>標籤引擎資料流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1C5055F-F079-D9A1-658A-7B8E609ACC46}"/>
              </a:ext>
            </a:extLst>
          </p:cNvPr>
          <p:cNvGrpSpPr/>
          <p:nvPr/>
        </p:nvGrpSpPr>
        <p:grpSpPr>
          <a:xfrm>
            <a:off x="1050973" y="1761722"/>
            <a:ext cx="9934190" cy="3080834"/>
            <a:chOff x="897594" y="2025556"/>
            <a:chExt cx="9934190" cy="3080834"/>
          </a:xfrm>
        </p:grpSpPr>
        <p:sp>
          <p:nvSpPr>
            <p:cNvPr id="17" name="圓柱形 34">
              <a:extLst>
                <a:ext uri="{FF2B5EF4-FFF2-40B4-BE49-F238E27FC236}">
                  <a16:creationId xmlns:a16="http://schemas.microsoft.com/office/drawing/2014/main" id="{F3555702-B5A0-AC17-C051-C5973DECCCB4}"/>
                </a:ext>
              </a:extLst>
            </p:cNvPr>
            <p:cNvSpPr/>
            <p:nvPr/>
          </p:nvSpPr>
          <p:spPr>
            <a:xfrm>
              <a:off x="898489" y="3836794"/>
              <a:ext cx="1104182" cy="1269596"/>
            </a:xfrm>
            <a:prstGeom prst="ca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DB</a:t>
              </a:r>
              <a:endParaRPr lang="zh-TW" altLang="en-US" sz="1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圓柱形 38">
              <a:extLst>
                <a:ext uri="{FF2B5EF4-FFF2-40B4-BE49-F238E27FC236}">
                  <a16:creationId xmlns:a16="http://schemas.microsoft.com/office/drawing/2014/main" id="{BF42A316-6AFF-C0A3-CD5B-78E579637D7C}"/>
                </a:ext>
              </a:extLst>
            </p:cNvPr>
            <p:cNvSpPr/>
            <p:nvPr/>
          </p:nvSpPr>
          <p:spPr>
            <a:xfrm>
              <a:off x="4875239" y="2025556"/>
              <a:ext cx="2829824" cy="1727193"/>
            </a:xfrm>
            <a:prstGeom prst="ca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" name="矩形: 剪去單一角落 42">
              <a:extLst>
                <a:ext uri="{FF2B5EF4-FFF2-40B4-BE49-F238E27FC236}">
                  <a16:creationId xmlns:a16="http://schemas.microsoft.com/office/drawing/2014/main" id="{2F4D72EE-CAC6-E647-C960-FBBFAB469CF2}"/>
                </a:ext>
              </a:extLst>
            </p:cNvPr>
            <p:cNvSpPr/>
            <p:nvPr/>
          </p:nvSpPr>
          <p:spPr>
            <a:xfrm>
              <a:off x="6515142" y="2605287"/>
              <a:ext cx="1023298" cy="911937"/>
            </a:xfrm>
            <a:prstGeom prst="snip1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err="1">
                  <a:solidFill>
                    <a:srgbClr val="002060"/>
                  </a:solidFill>
                </a:rPr>
                <a:t>cust_tags</a:t>
              </a:r>
              <a:endParaRPr lang="zh-TW" alt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3" name="文字方塊 70">
              <a:extLst>
                <a:ext uri="{FF2B5EF4-FFF2-40B4-BE49-F238E27FC236}">
                  <a16:creationId xmlns:a16="http://schemas.microsoft.com/office/drawing/2014/main" id="{24427DF0-880C-53D4-73E0-9D633302660B}"/>
                </a:ext>
              </a:extLst>
            </p:cNvPr>
            <p:cNvSpPr txBox="1"/>
            <p:nvPr/>
          </p:nvSpPr>
          <p:spPr>
            <a:xfrm>
              <a:off x="5798867" y="4258478"/>
              <a:ext cx="503291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TW" sz="14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Collection</a:t>
              </a:r>
              <a:r>
                <a:rPr lang="zh-TW" altLang="en-US" sz="14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說明</a:t>
              </a:r>
              <a:endParaRPr lang="en-US" altLang="zh-TW" sz="1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B4C07258-F68D-ACDA-A0CA-DDDEE1924F0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007838" y="2726132"/>
              <a:ext cx="1776" cy="333349"/>
            </a:xfrm>
            <a:prstGeom prst="bentConnector3">
              <a:avLst>
                <a:gd name="adj1" fmla="val -12871622"/>
              </a:avLst>
            </a:prstGeom>
            <a:ln>
              <a:solidFill>
                <a:srgbClr val="00206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B6C9866-5D44-FFDE-4BD3-6BB2E4FB30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390" y="2889153"/>
              <a:ext cx="2883980" cy="2577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字方塊 57">
              <a:extLst>
                <a:ext uri="{FF2B5EF4-FFF2-40B4-BE49-F238E27FC236}">
                  <a16:creationId xmlns:a16="http://schemas.microsoft.com/office/drawing/2014/main" id="{6D818459-1AE9-0474-2A00-081E1490EB36}"/>
                </a:ext>
              </a:extLst>
            </p:cNvPr>
            <p:cNvSpPr txBox="1"/>
            <p:nvPr/>
          </p:nvSpPr>
          <p:spPr>
            <a:xfrm>
              <a:off x="2311209" y="2751259"/>
              <a:ext cx="2262862" cy="276999"/>
            </a:xfrm>
            <a:prstGeom prst="rect">
              <a:avLst/>
            </a:prstGeom>
            <a:solidFill>
              <a:srgbClr val="DEEBF7"/>
            </a:solidFill>
          </p:spPr>
          <p:txBody>
            <a:bodyPr wrap="square">
              <a:spAutoFit/>
            </a:bodyPr>
            <a:lstStyle>
              <a:defPPr>
                <a:defRPr lang="zh-TW"/>
              </a:defPPr>
              <a:lvl1pPr algn="ctr">
                <a:defRPr sz="1400" b="1">
                  <a:solidFill>
                    <a:srgbClr val="2F559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</a:lstStyle>
            <a:p>
              <a:r>
                <a:rPr lang="zh-TW" altLang="en-US" sz="1200" dirty="0">
                  <a:solidFill>
                    <a:srgbClr val="002060"/>
                  </a:solidFill>
                </a:rPr>
                <a:t>資料歸戶</a:t>
              </a:r>
              <a:r>
                <a:rPr lang="en-US" altLang="zh-TW" sz="1200" dirty="0">
                  <a:solidFill>
                    <a:srgbClr val="002060"/>
                  </a:solidFill>
                </a:rPr>
                <a:t> </a:t>
              </a:r>
              <a:r>
                <a:rPr lang="en-US" altLang="zh-TW" sz="900" dirty="0">
                  <a:solidFill>
                    <a:srgbClr val="002060"/>
                  </a:solidFill>
                </a:rPr>
                <a:t>(e.g. by account)</a:t>
              </a:r>
              <a:endParaRPr lang="zh-TW" alt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62" name="圓柱形 35">
              <a:extLst>
                <a:ext uri="{FF2B5EF4-FFF2-40B4-BE49-F238E27FC236}">
                  <a16:creationId xmlns:a16="http://schemas.microsoft.com/office/drawing/2014/main" id="{5516308E-2072-DC33-D13F-3841F4D708CF}"/>
                </a:ext>
              </a:extLst>
            </p:cNvPr>
            <p:cNvSpPr/>
            <p:nvPr/>
          </p:nvSpPr>
          <p:spPr>
            <a:xfrm>
              <a:off x="897594" y="2256932"/>
              <a:ext cx="1104182" cy="1269596"/>
            </a:xfrm>
            <a:prstGeom prst="ca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DB</a:t>
              </a:r>
            </a:p>
          </p:txBody>
        </p:sp>
        <p:cxnSp>
          <p:nvCxnSpPr>
            <p:cNvPr id="65" name="接點: 肘形 48">
              <a:extLst>
                <a:ext uri="{FF2B5EF4-FFF2-40B4-BE49-F238E27FC236}">
                  <a16:creationId xmlns:a16="http://schemas.microsoft.com/office/drawing/2014/main" id="{6100429E-B537-B041-D329-F47A36172129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 flipV="1">
              <a:off x="2002671" y="3517224"/>
              <a:ext cx="3614155" cy="954368"/>
            </a:xfrm>
            <a:prstGeom prst="bentConnector2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字方塊 71">
              <a:extLst>
                <a:ext uri="{FF2B5EF4-FFF2-40B4-BE49-F238E27FC236}">
                  <a16:creationId xmlns:a16="http://schemas.microsoft.com/office/drawing/2014/main" id="{063856D4-F9B0-348B-20CF-93C2AFE02190}"/>
                </a:ext>
              </a:extLst>
            </p:cNvPr>
            <p:cNvSpPr txBox="1"/>
            <p:nvPr/>
          </p:nvSpPr>
          <p:spPr>
            <a:xfrm>
              <a:off x="2311208" y="4333093"/>
              <a:ext cx="2788073" cy="276999"/>
            </a:xfrm>
            <a:prstGeom prst="rect">
              <a:avLst/>
            </a:prstGeom>
            <a:solidFill>
              <a:srgbClr val="DEEBF7"/>
            </a:solidFill>
          </p:spPr>
          <p:txBody>
            <a:bodyPr wrap="square">
              <a:spAutoFit/>
            </a:bodyPr>
            <a:lstStyle>
              <a:defPPr>
                <a:defRPr lang="zh-TW"/>
              </a:defPPr>
              <a:lvl1pPr algn="ctr">
                <a:defRPr sz="1200" b="1">
                  <a:solidFill>
                    <a:srgbClr val="2F559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</a:lstStyle>
            <a:p>
              <a:r>
                <a:rPr lang="zh-TW" altLang="en-US" dirty="0">
                  <a:solidFill>
                    <a:srgbClr val="002060"/>
                  </a:solidFill>
                </a:rPr>
                <a:t>富邦證券既有標籤</a:t>
              </a:r>
              <a:endParaRPr lang="zh-TW" altLang="en-US" sz="1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00C3B0D-5C84-34A5-5155-26BDCAE21A35}"/>
                </a:ext>
              </a:extLst>
            </p:cNvPr>
            <p:cNvCxnSpPr/>
            <p:nvPr/>
          </p:nvCxnSpPr>
          <p:spPr>
            <a:xfrm>
              <a:off x="6141762" y="2736019"/>
              <a:ext cx="373380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7378CAA-6520-A040-9B3E-E3CF3ED3BBED}"/>
                </a:ext>
              </a:extLst>
            </p:cNvPr>
            <p:cNvCxnSpPr/>
            <p:nvPr/>
          </p:nvCxnSpPr>
          <p:spPr>
            <a:xfrm>
              <a:off x="6141762" y="3059482"/>
              <a:ext cx="373380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4476BD4-D52B-0302-D2FC-19D1C8D28FE9}"/>
                </a:ext>
              </a:extLst>
            </p:cNvPr>
            <p:cNvCxnSpPr/>
            <p:nvPr/>
          </p:nvCxnSpPr>
          <p:spPr>
            <a:xfrm>
              <a:off x="6141762" y="3395087"/>
              <a:ext cx="373380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: 剪去單一角落 41">
              <a:extLst>
                <a:ext uri="{FF2B5EF4-FFF2-40B4-BE49-F238E27FC236}">
                  <a16:creationId xmlns:a16="http://schemas.microsoft.com/office/drawing/2014/main" id="{DD55DD6C-187D-8B04-2A64-628BDAA166D7}"/>
                </a:ext>
              </a:extLst>
            </p:cNvPr>
            <p:cNvSpPr/>
            <p:nvPr/>
          </p:nvSpPr>
          <p:spPr>
            <a:xfrm>
              <a:off x="5009614" y="2938636"/>
              <a:ext cx="1232162" cy="241692"/>
            </a:xfrm>
            <a:prstGeom prst="snip1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err="1">
                  <a:solidFill>
                    <a:srgbClr val="002060"/>
                  </a:solidFill>
                </a:rPr>
                <a:t>cust_info</a:t>
              </a:r>
              <a:endParaRPr lang="zh-TW" alt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86" name="矩形: 剪去單一角落 46">
              <a:extLst>
                <a:ext uri="{FF2B5EF4-FFF2-40B4-BE49-F238E27FC236}">
                  <a16:creationId xmlns:a16="http://schemas.microsoft.com/office/drawing/2014/main" id="{7F843A8C-FE81-E960-BD9D-04F2D20DC979}"/>
                </a:ext>
              </a:extLst>
            </p:cNvPr>
            <p:cNvSpPr/>
            <p:nvPr/>
          </p:nvSpPr>
          <p:spPr>
            <a:xfrm>
              <a:off x="5007838" y="2605287"/>
              <a:ext cx="1232162" cy="241692"/>
            </a:xfrm>
            <a:prstGeom prst="snip1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err="1">
                  <a:solidFill>
                    <a:srgbClr val="002060"/>
                  </a:solidFill>
                </a:rPr>
                <a:t>cust_profile</a:t>
              </a:r>
              <a:endParaRPr lang="zh-TW" alt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87" name="矩形: 剪去單一角落 41">
              <a:extLst>
                <a:ext uri="{FF2B5EF4-FFF2-40B4-BE49-F238E27FC236}">
                  <a16:creationId xmlns:a16="http://schemas.microsoft.com/office/drawing/2014/main" id="{08D262B8-8F1B-3931-2558-8013BCFDA9D8}"/>
                </a:ext>
              </a:extLst>
            </p:cNvPr>
            <p:cNvSpPr/>
            <p:nvPr/>
          </p:nvSpPr>
          <p:spPr>
            <a:xfrm>
              <a:off x="5000745" y="3275532"/>
              <a:ext cx="1232162" cy="241692"/>
            </a:xfrm>
            <a:prstGeom prst="snip1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err="1">
                  <a:solidFill>
                    <a:srgbClr val="002060"/>
                  </a:solidFill>
                </a:rPr>
                <a:t>cust_direct_list</a:t>
              </a:r>
              <a:endParaRPr lang="zh-TW" altLang="en-US" sz="12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7153D0E-9F01-BF6F-B52B-BE15D7A4F630}"/>
                </a:ext>
              </a:extLst>
            </p:cNvPr>
            <p:cNvCxnSpPr/>
            <p:nvPr/>
          </p:nvCxnSpPr>
          <p:spPr>
            <a:xfrm>
              <a:off x="7538440" y="3057555"/>
              <a:ext cx="373380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71">
              <a:extLst>
                <a:ext uri="{FF2B5EF4-FFF2-40B4-BE49-F238E27FC236}">
                  <a16:creationId xmlns:a16="http://schemas.microsoft.com/office/drawing/2014/main" id="{73392C36-E6B1-8C13-71A6-2A2D41B745D9}"/>
                </a:ext>
              </a:extLst>
            </p:cNvPr>
            <p:cNvSpPr txBox="1"/>
            <p:nvPr/>
          </p:nvSpPr>
          <p:spPr>
            <a:xfrm>
              <a:off x="7934534" y="2919055"/>
              <a:ext cx="2788073" cy="276999"/>
            </a:xfrm>
            <a:prstGeom prst="rect">
              <a:avLst/>
            </a:prstGeom>
            <a:solidFill>
              <a:srgbClr val="DEEBF7"/>
            </a:solidFill>
          </p:spPr>
          <p:txBody>
            <a:bodyPr wrap="square">
              <a:spAutoFit/>
            </a:bodyPr>
            <a:lstStyle>
              <a:defPPr>
                <a:defRPr lang="zh-TW"/>
              </a:defPPr>
              <a:lvl1pPr algn="ctr">
                <a:defRPr sz="1200" b="1">
                  <a:solidFill>
                    <a:srgbClr val="2F559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</a:lstStyle>
            <a:p>
              <a:r>
                <a:rPr lang="zh-TW" altLang="en-US" dirty="0">
                  <a:solidFill>
                    <a:srgbClr val="002060"/>
                  </a:solidFill>
                </a:rPr>
                <a:t>標籤應用 （如</a:t>
              </a:r>
              <a:r>
                <a:rPr lang="zh-TW" altLang="en-US" dirty="0">
                  <a:solidFill>
                    <a:srgbClr val="002060"/>
                  </a:solidFill>
                  <a:sym typeface="Wingdings" pitchFamily="2" charset="2"/>
                </a:rPr>
                <a:t>：產名單）</a:t>
              </a:r>
              <a:endParaRPr lang="zh-TW" altLang="en-US" sz="1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EAB3149-C9EB-DC69-D09D-8518F5EA9E59}"/>
              </a:ext>
            </a:extLst>
          </p:cNvPr>
          <p:cNvSpPr txBox="1"/>
          <p:nvPr/>
        </p:nvSpPr>
        <p:spPr>
          <a:xfrm>
            <a:off x="6112800" y="4392385"/>
            <a:ext cx="4762210" cy="13473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b="0" i="0" dirty="0">
                <a:solidFill>
                  <a:srgbClr val="00206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動態資料</a:t>
            </a:r>
            <a:r>
              <a:rPr lang="zh-TW" altLang="en-US" sz="1400" dirty="0">
                <a:solidFill>
                  <a:srgbClr val="00206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</a:t>
            </a:r>
            <a:r>
              <a:rPr lang="zh-TW" altLang="en-US" sz="1400" b="0" i="0" dirty="0">
                <a:solidFill>
                  <a:srgbClr val="00206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交易型資料 </a:t>
            </a:r>
            <a:r>
              <a:rPr lang="en-US" altLang="zh-TW" sz="1400" b="0" i="0" dirty="0">
                <a:solidFill>
                  <a:srgbClr val="00206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400" b="0" i="0" dirty="0">
                <a:solidFill>
                  <a:srgbClr val="00206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如交易檔、庫存檔、損益檔等</a:t>
            </a:r>
            <a:r>
              <a:rPr lang="en-US" altLang="zh-TW" sz="1400" b="0" i="0" dirty="0">
                <a:solidFill>
                  <a:srgbClr val="00206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b="0" i="0" dirty="0">
                <a:solidFill>
                  <a:srgbClr val="00206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靜態資料</a:t>
            </a:r>
            <a:r>
              <a:rPr lang="zh-TW" altLang="en-US" sz="1400" dirty="0">
                <a:solidFill>
                  <a:srgbClr val="00206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</a:t>
            </a:r>
            <a:r>
              <a:rPr lang="zh-TW" altLang="en-US" sz="1400" b="0" i="0" dirty="0">
                <a:solidFill>
                  <a:srgbClr val="00206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基本屬性 </a:t>
            </a:r>
            <a:r>
              <a:rPr lang="en-US" altLang="zh-TW" sz="1400" b="0" i="0" dirty="0">
                <a:solidFill>
                  <a:srgbClr val="00206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400" b="0" i="0" dirty="0">
                <a:solidFill>
                  <a:srgbClr val="00206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客戶檔、帳戶檔</a:t>
            </a:r>
            <a:r>
              <a:rPr lang="en-US" altLang="zh-TW" sz="1400" b="0" i="0" dirty="0">
                <a:solidFill>
                  <a:srgbClr val="00206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b="0" i="0" dirty="0">
                <a:solidFill>
                  <a:srgbClr val="00206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標籤名單上傳格式介紹</a:t>
            </a:r>
            <a:endParaRPr lang="en-US" altLang="zh-TW" sz="1400" b="0" i="0" dirty="0">
              <a:solidFill>
                <a:srgbClr val="002060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b="0" i="0" dirty="0">
                <a:solidFill>
                  <a:srgbClr val="00206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貼標結果</a:t>
            </a:r>
            <a:endParaRPr lang="en-US" altLang="zh-TW" sz="1400" b="0" i="0" dirty="0">
              <a:solidFill>
                <a:srgbClr val="002060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D331EF-D540-C42C-1F93-2B2E6CD8E384}"/>
              </a:ext>
            </a:extLst>
          </p:cNvPr>
          <p:cNvSpPr/>
          <p:nvPr/>
        </p:nvSpPr>
        <p:spPr>
          <a:xfrm>
            <a:off x="6163992" y="4444280"/>
            <a:ext cx="262604" cy="2626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5A1993E-D9C8-1A10-E1C3-1D3FE94C11B2}"/>
              </a:ext>
            </a:extLst>
          </p:cNvPr>
          <p:cNvSpPr/>
          <p:nvPr/>
        </p:nvSpPr>
        <p:spPr>
          <a:xfrm>
            <a:off x="6168293" y="4784497"/>
            <a:ext cx="262604" cy="2626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35B374-079D-7A4F-AB5B-907545FF412C}"/>
              </a:ext>
            </a:extLst>
          </p:cNvPr>
          <p:cNvSpPr/>
          <p:nvPr/>
        </p:nvSpPr>
        <p:spPr>
          <a:xfrm>
            <a:off x="6171542" y="5106552"/>
            <a:ext cx="262604" cy="2626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BFFC9C-8C2A-9B88-32DF-5933BB57FCE0}"/>
              </a:ext>
            </a:extLst>
          </p:cNvPr>
          <p:cNvSpPr/>
          <p:nvPr/>
        </p:nvSpPr>
        <p:spPr>
          <a:xfrm>
            <a:off x="6171542" y="5461833"/>
            <a:ext cx="262604" cy="2626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/>
              <a:t>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73DB79-9458-716D-678E-BA6290202AD9}"/>
              </a:ext>
            </a:extLst>
          </p:cNvPr>
          <p:cNvSpPr/>
          <p:nvPr/>
        </p:nvSpPr>
        <p:spPr>
          <a:xfrm>
            <a:off x="5952247" y="4348760"/>
            <a:ext cx="5032917" cy="148292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FDB80E-A08A-A5D2-3C31-18670E24660C}"/>
              </a:ext>
            </a:extLst>
          </p:cNvPr>
          <p:cNvSpPr/>
          <p:nvPr/>
        </p:nvSpPr>
        <p:spPr>
          <a:xfrm>
            <a:off x="5002592" y="2332655"/>
            <a:ext cx="262604" cy="2626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90678E-EB67-8C0F-31F8-9F3DB7BA53A6}"/>
              </a:ext>
            </a:extLst>
          </p:cNvPr>
          <p:cNvSpPr/>
          <p:nvPr/>
        </p:nvSpPr>
        <p:spPr>
          <a:xfrm>
            <a:off x="5006893" y="2672872"/>
            <a:ext cx="262604" cy="2626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/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169849-253B-1280-61E4-4B36F2E5CC1F}"/>
              </a:ext>
            </a:extLst>
          </p:cNvPr>
          <p:cNvSpPr/>
          <p:nvPr/>
        </p:nvSpPr>
        <p:spPr>
          <a:xfrm>
            <a:off x="5010142" y="2994927"/>
            <a:ext cx="262604" cy="2626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/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E57CA3-2480-729F-8627-8871DB642B4E}"/>
              </a:ext>
            </a:extLst>
          </p:cNvPr>
          <p:cNvSpPr/>
          <p:nvPr/>
        </p:nvSpPr>
        <p:spPr>
          <a:xfrm>
            <a:off x="6546106" y="2675626"/>
            <a:ext cx="262604" cy="2626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1048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6001E-F50D-1873-BC96-DC85AFAD3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B010F-C680-B238-88B7-2E9631B49FCE}"/>
              </a:ext>
            </a:extLst>
          </p:cNvPr>
          <p:cNvSpPr txBox="1">
            <a:spLocks/>
          </p:cNvSpPr>
          <p:nvPr/>
        </p:nvSpPr>
        <p:spPr>
          <a:xfrm>
            <a:off x="564352" y="296816"/>
            <a:ext cx="11058524" cy="7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>
            <a:defPPr>
              <a:defRPr lang="zh-TW"/>
            </a:defPPr>
            <a:lvl1pPr>
              <a:lnSpc>
                <a:spcPct val="90000"/>
              </a:lnSpc>
              <a:spcBef>
                <a:spcPct val="0"/>
              </a:spcBef>
              <a:buClr>
                <a:srgbClr val="92D050"/>
              </a:buClr>
              <a:buSzPts val="2400"/>
              <a:buNone/>
              <a:defRPr sz="36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</a:defRPr>
            </a:lvl1pPr>
          </a:lstStyle>
          <a:p>
            <a:r>
              <a:rPr lang="en-US" altLang="zh-TW" dirty="0"/>
              <a:t>DEMO</a:t>
            </a:r>
            <a:r>
              <a:rPr lang="zh-TW" altLang="en-US" dirty="0"/>
              <a:t>補充資訊說明：</a:t>
            </a:r>
            <a:r>
              <a:rPr lang="en-US" altLang="zh-TW" dirty="0"/>
              <a:t>1.</a:t>
            </a:r>
            <a:r>
              <a:rPr lang="zh-TW" altLang="en-US" dirty="0"/>
              <a:t> 新增標籤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2795AED-48D2-53F4-CBB3-C8AAB7318DBE}"/>
              </a:ext>
            </a:extLst>
          </p:cNvPr>
          <p:cNvGrpSpPr/>
          <p:nvPr/>
        </p:nvGrpSpPr>
        <p:grpSpPr>
          <a:xfrm>
            <a:off x="564352" y="3126165"/>
            <a:ext cx="2279194" cy="605669"/>
            <a:chOff x="729740" y="1421822"/>
            <a:chExt cx="2279194" cy="605669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846907E7-E515-F09E-B6A7-1DF1C399EC09}"/>
                </a:ext>
              </a:extLst>
            </p:cNvPr>
            <p:cNvSpPr/>
            <p:nvPr/>
          </p:nvSpPr>
          <p:spPr>
            <a:xfrm>
              <a:off x="729740" y="1421822"/>
              <a:ext cx="2279194" cy="6056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TW" b="1" kern="1200" dirty="0">
                  <a:solidFill>
                    <a:schemeClr val="accent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rPr>
                <a:t>1. 新增標籤</a:t>
              </a:r>
            </a:p>
          </p:txBody>
        </p:sp>
        <p:pic>
          <p:nvPicPr>
            <p:cNvPr id="4" name="Picture 10" descr="Shopping online ">
              <a:extLst>
                <a:ext uri="{FF2B5EF4-FFF2-40B4-BE49-F238E27FC236}">
                  <a16:creationId xmlns:a16="http://schemas.microsoft.com/office/drawing/2014/main" id="{537721A5-E9E3-BBD3-CD8B-CECFC72309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339" y="1474566"/>
              <a:ext cx="476115" cy="47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8F0CDB4-C14B-6DA8-C6AE-CB75DDBE93CF}"/>
              </a:ext>
            </a:extLst>
          </p:cNvPr>
          <p:cNvSpPr/>
          <p:nvPr/>
        </p:nvSpPr>
        <p:spPr>
          <a:xfrm>
            <a:off x="4871539" y="2188661"/>
            <a:ext cx="2279195" cy="6056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1400" kern="12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構面：交易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B2F23C7-B76E-D26E-2004-6A5BDE30595E}"/>
              </a:ext>
            </a:extLst>
          </p:cNvPr>
          <p:cNvSpPr/>
          <p:nvPr/>
        </p:nvSpPr>
        <p:spPr>
          <a:xfrm>
            <a:off x="4771765" y="5371602"/>
            <a:ext cx="2279195" cy="6056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1400" kern="12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子構面：次數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7FC6FE-0A37-B018-80D9-7DCFBF8E22A8}"/>
              </a:ext>
            </a:extLst>
          </p:cNvPr>
          <p:cNvCxnSpPr/>
          <p:nvPr/>
        </p:nvCxnSpPr>
        <p:spPr>
          <a:xfrm>
            <a:off x="3447533" y="1285103"/>
            <a:ext cx="0" cy="48314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24A0BD-B95C-D017-B168-80C93FAA97A9}"/>
              </a:ext>
            </a:extLst>
          </p:cNvPr>
          <p:cNvSpPr txBox="1"/>
          <p:nvPr/>
        </p:nvSpPr>
        <p:spPr>
          <a:xfrm>
            <a:off x="4899820" y="1623544"/>
            <a:ext cx="21886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構面</a:t>
            </a:r>
            <a:r>
              <a:rPr lang="zh-TW" altLang="en-US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TW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&amp;</a:t>
            </a:r>
            <a:r>
              <a:rPr lang="zh-TW" altLang="en-US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TW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子構面</a:t>
            </a:r>
            <a:endParaRPr lang="en-TW" sz="2000" b="1" kern="12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B14EFC-033D-EE17-618A-1909B715F096}"/>
              </a:ext>
            </a:extLst>
          </p:cNvPr>
          <p:cNvSpPr txBox="1"/>
          <p:nvPr/>
        </p:nvSpPr>
        <p:spPr>
          <a:xfrm>
            <a:off x="5573296" y="3972044"/>
            <a:ext cx="8416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2000" b="1" dirty="0">
                <a:solidFill>
                  <a:schemeClr val="bg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＆</a:t>
            </a:r>
            <a:endParaRPr lang="en-TW" sz="2000" b="1" kern="1200" dirty="0">
              <a:solidFill>
                <a:schemeClr val="bg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9DE09B3-144D-6BF1-9619-1DC1AA45FC01}"/>
              </a:ext>
            </a:extLst>
          </p:cNvPr>
          <p:cNvSpPr/>
          <p:nvPr/>
        </p:nvSpPr>
        <p:spPr>
          <a:xfrm>
            <a:off x="4771765" y="4469016"/>
            <a:ext cx="2279195" cy="6056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1400" kern="12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構面：外部導入</a:t>
            </a:r>
          </a:p>
        </p:txBody>
      </p:sp>
      <p:sp>
        <p:nvSpPr>
          <p:cNvPr id="38" name="Left Bracket 37">
            <a:extLst>
              <a:ext uri="{FF2B5EF4-FFF2-40B4-BE49-F238E27FC236}">
                <a16:creationId xmlns:a16="http://schemas.microsoft.com/office/drawing/2014/main" id="{571BC9F9-579E-C343-7B89-86E68990ED10}"/>
              </a:ext>
            </a:extLst>
          </p:cNvPr>
          <p:cNvSpPr/>
          <p:nvPr/>
        </p:nvSpPr>
        <p:spPr>
          <a:xfrm rot="5400000">
            <a:off x="5899052" y="1840367"/>
            <a:ext cx="224171" cy="2466227"/>
          </a:xfrm>
          <a:prstGeom prst="lef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0B81653-6A52-A628-CBFD-6BE9B0765031}"/>
              </a:ext>
            </a:extLst>
          </p:cNvPr>
          <p:cNvSpPr/>
          <p:nvPr/>
        </p:nvSpPr>
        <p:spPr>
          <a:xfrm>
            <a:off x="3632169" y="3114131"/>
            <a:ext cx="2279195" cy="6056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1400" kern="12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子構面：金額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C6C9B9B-C68C-DC40-D51E-5CE51CBDED62}"/>
              </a:ext>
            </a:extLst>
          </p:cNvPr>
          <p:cNvSpPr/>
          <p:nvPr/>
        </p:nvSpPr>
        <p:spPr>
          <a:xfrm>
            <a:off x="6096000" y="3129040"/>
            <a:ext cx="2279195" cy="6056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1400" kern="12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子構面：數位軌跡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64DCEF6-3F8F-0DAB-7C79-37EEEAC034C5}"/>
              </a:ext>
            </a:extLst>
          </p:cNvPr>
          <p:cNvCxnSpPr>
            <a:endCxn id="38" idx="1"/>
          </p:cNvCxnSpPr>
          <p:nvPr/>
        </p:nvCxnSpPr>
        <p:spPr>
          <a:xfrm>
            <a:off x="6011136" y="2794330"/>
            <a:ext cx="1" cy="167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2A517E-FEB6-4E80-1DBD-4A6851C64F8D}"/>
              </a:ext>
            </a:extLst>
          </p:cNvPr>
          <p:cNvCxnSpPr>
            <a:cxnSpLocks/>
            <a:stCxn id="36" idx="2"/>
            <a:endCxn id="13" idx="0"/>
          </p:cNvCxnSpPr>
          <p:nvPr/>
        </p:nvCxnSpPr>
        <p:spPr>
          <a:xfrm>
            <a:off x="5911363" y="5074685"/>
            <a:ext cx="0" cy="296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FAA3F76-69CF-D94F-08AA-3AFB892DCB7D}"/>
              </a:ext>
            </a:extLst>
          </p:cNvPr>
          <p:cNvCxnSpPr/>
          <p:nvPr/>
        </p:nvCxnSpPr>
        <p:spPr>
          <a:xfrm>
            <a:off x="8673411" y="1284461"/>
            <a:ext cx="0" cy="48314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CE6299C-9A8E-9777-D874-58D7669FE089}"/>
              </a:ext>
            </a:extLst>
          </p:cNvPr>
          <p:cNvSpPr/>
          <p:nvPr/>
        </p:nvSpPr>
        <p:spPr>
          <a:xfrm>
            <a:off x="9020981" y="2337495"/>
            <a:ext cx="2279195" cy="60566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1400" b="0" kern="12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年累積_股票_交易次數</a:t>
            </a:r>
            <a:endParaRPr lang="en-TW" sz="1400" kern="12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0EAB86C-53AC-B8A1-8206-4892128484D7}"/>
              </a:ext>
            </a:extLst>
          </p:cNvPr>
          <p:cNvSpPr/>
          <p:nvPr/>
        </p:nvSpPr>
        <p:spPr>
          <a:xfrm>
            <a:off x="9020981" y="3124923"/>
            <a:ext cx="2279195" cy="6056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TW" sz="1400" b="0" kern="12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年累積_股票_交易次數_大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3D279C-CC3B-E27A-65AA-3C566C555815}"/>
              </a:ext>
            </a:extLst>
          </p:cNvPr>
          <p:cNvSpPr txBox="1"/>
          <p:nvPr/>
        </p:nvSpPr>
        <p:spPr>
          <a:xfrm>
            <a:off x="9020981" y="1612221"/>
            <a:ext cx="21886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2000" b="1" kern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KV &amp; Stamp標籤</a:t>
            </a:r>
          </a:p>
        </p:txBody>
      </p:sp>
    </p:spTree>
    <p:extLst>
      <p:ext uri="{BB962C8B-B14F-4D97-AF65-F5344CB8AC3E}">
        <p14:creationId xmlns:p14="http://schemas.microsoft.com/office/powerpoint/2010/main" val="29353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DDC741-78DB-7604-44BF-E205800783EE}"/>
              </a:ext>
            </a:extLst>
          </p:cNvPr>
          <p:cNvSpPr/>
          <p:nvPr/>
        </p:nvSpPr>
        <p:spPr>
          <a:xfrm>
            <a:off x="10173491" y="868740"/>
            <a:ext cx="1901701" cy="6056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1600" b="1" kern="12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1. 新增標籤</a:t>
            </a:r>
          </a:p>
        </p:txBody>
      </p:sp>
      <p:pic>
        <p:nvPicPr>
          <p:cNvPr id="6" name="Picture 10" descr="Shopping online ">
            <a:extLst>
              <a:ext uri="{FF2B5EF4-FFF2-40B4-BE49-F238E27FC236}">
                <a16:creationId xmlns:a16="http://schemas.microsoft.com/office/drawing/2014/main" id="{1B113213-0984-F895-2667-5786B31FB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549" y="921484"/>
            <a:ext cx="476115" cy="47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28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6877B-7086-DA84-B659-DBFCDD7DF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8BF09E-71C6-34BF-96F4-D2DCC48A7F50}"/>
              </a:ext>
            </a:extLst>
          </p:cNvPr>
          <p:cNvSpPr txBox="1">
            <a:spLocks/>
          </p:cNvSpPr>
          <p:nvPr/>
        </p:nvSpPr>
        <p:spPr>
          <a:xfrm>
            <a:off x="564352" y="296816"/>
            <a:ext cx="11058524" cy="7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>
            <a:defPPr>
              <a:defRPr lang="zh-TW"/>
            </a:defPPr>
            <a:lvl1pPr>
              <a:lnSpc>
                <a:spcPct val="90000"/>
              </a:lnSpc>
              <a:spcBef>
                <a:spcPct val="0"/>
              </a:spcBef>
              <a:buClr>
                <a:srgbClr val="92D050"/>
              </a:buClr>
              <a:buSzPts val="2400"/>
              <a:buNone/>
              <a:defRPr sz="36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</a:defRPr>
            </a:lvl1pPr>
          </a:lstStyle>
          <a:p>
            <a:r>
              <a:rPr lang="en-US" altLang="zh-TW" dirty="0"/>
              <a:t>DEMO</a:t>
            </a:r>
            <a:r>
              <a:rPr lang="zh-TW" altLang="en-US" dirty="0"/>
              <a:t>補充資訊說明：</a:t>
            </a:r>
            <a:r>
              <a:rPr lang="en-US" altLang="zh-TW" dirty="0"/>
              <a:t>1.</a:t>
            </a:r>
            <a:r>
              <a:rPr lang="zh-TW" altLang="en-US" dirty="0"/>
              <a:t> 新增標籤</a:t>
            </a:r>
            <a:r>
              <a:rPr lang="en-US" altLang="zh-TW" dirty="0"/>
              <a:t> (</a:t>
            </a:r>
            <a:r>
              <a:rPr lang="zh-TW" altLang="en-US" dirty="0"/>
              <a:t>外部上傳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6C07F3-0909-D4D9-3808-3E17F40D8E26}"/>
              </a:ext>
            </a:extLst>
          </p:cNvPr>
          <p:cNvGrpSpPr/>
          <p:nvPr/>
        </p:nvGrpSpPr>
        <p:grpSpPr>
          <a:xfrm>
            <a:off x="564352" y="3126165"/>
            <a:ext cx="2279194" cy="605669"/>
            <a:chOff x="729740" y="1421822"/>
            <a:chExt cx="2279194" cy="605669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C3EBEAB-BBC2-A5C8-CD5E-BAF4B1806C51}"/>
                </a:ext>
              </a:extLst>
            </p:cNvPr>
            <p:cNvSpPr/>
            <p:nvPr/>
          </p:nvSpPr>
          <p:spPr>
            <a:xfrm>
              <a:off x="729740" y="1421822"/>
              <a:ext cx="2279194" cy="6056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TW" b="1" kern="1200" dirty="0">
                  <a:solidFill>
                    <a:schemeClr val="accent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rPr>
                <a:t>1. 新增標籤</a:t>
              </a:r>
            </a:p>
          </p:txBody>
        </p:sp>
        <p:pic>
          <p:nvPicPr>
            <p:cNvPr id="4" name="Picture 10" descr="Shopping online ">
              <a:extLst>
                <a:ext uri="{FF2B5EF4-FFF2-40B4-BE49-F238E27FC236}">
                  <a16:creationId xmlns:a16="http://schemas.microsoft.com/office/drawing/2014/main" id="{659D66C6-22BF-BD96-22C3-3901129D19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339" y="1474566"/>
              <a:ext cx="476115" cy="47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CD6F2D8-092A-F01D-1D0A-AA1A09E36BAE}"/>
              </a:ext>
            </a:extLst>
          </p:cNvPr>
          <p:cNvSpPr/>
          <p:nvPr/>
        </p:nvSpPr>
        <p:spPr>
          <a:xfrm>
            <a:off x="4051521" y="2348818"/>
            <a:ext cx="2279195" cy="6056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1400" kern="12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構面：外部導入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CF9FFFA-D31D-606E-9EA3-CEFBDD773EB2}"/>
              </a:ext>
            </a:extLst>
          </p:cNvPr>
          <p:cNvSpPr/>
          <p:nvPr/>
        </p:nvSpPr>
        <p:spPr>
          <a:xfrm>
            <a:off x="4051521" y="3136246"/>
            <a:ext cx="2279195" cy="6056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1400" kern="12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子構面：數位軌跡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8BC1D1-7222-976C-1BB0-987A4DDA9CBE}"/>
              </a:ext>
            </a:extLst>
          </p:cNvPr>
          <p:cNvCxnSpPr/>
          <p:nvPr/>
        </p:nvCxnSpPr>
        <p:spPr>
          <a:xfrm>
            <a:off x="3447533" y="1285103"/>
            <a:ext cx="0" cy="48314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5A0CB4-75BE-255E-755B-84BABE818E6C}"/>
              </a:ext>
            </a:extLst>
          </p:cNvPr>
          <p:cNvSpPr txBox="1"/>
          <p:nvPr/>
        </p:nvSpPr>
        <p:spPr>
          <a:xfrm>
            <a:off x="4051521" y="1623544"/>
            <a:ext cx="21886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構面</a:t>
            </a:r>
            <a:r>
              <a:rPr lang="zh-TW" altLang="en-US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TW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&amp;</a:t>
            </a:r>
            <a:r>
              <a:rPr lang="zh-TW" altLang="en-US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TW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子構面</a:t>
            </a:r>
            <a:endParaRPr lang="en-TW" sz="2000" b="1" kern="12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A98D600-5AEF-CF0B-24B3-8E88D25B8918}"/>
              </a:ext>
            </a:extLst>
          </p:cNvPr>
          <p:cNvSpPr/>
          <p:nvPr/>
        </p:nvSpPr>
        <p:spPr>
          <a:xfrm>
            <a:off x="8097732" y="2348818"/>
            <a:ext cx="2279195" cy="60566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14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近三個月</a:t>
            </a:r>
            <a:r>
              <a:rPr lang="en-TW" sz="1400" b="0" kern="12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_美股_興趣濃度</a:t>
            </a:r>
            <a:endParaRPr lang="en-TW" sz="1400" kern="12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D67D6-751B-3C98-1D0C-4C2E9DBD5ECF}"/>
              </a:ext>
            </a:extLst>
          </p:cNvPr>
          <p:cNvSpPr txBox="1"/>
          <p:nvPr/>
        </p:nvSpPr>
        <p:spPr>
          <a:xfrm>
            <a:off x="8097732" y="1623544"/>
            <a:ext cx="21886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2000" b="1" kern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標籤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D6A831-9ACA-C16D-6E4F-A0CFFA78E75E}"/>
              </a:ext>
            </a:extLst>
          </p:cNvPr>
          <p:cNvCxnSpPr/>
          <p:nvPr/>
        </p:nvCxnSpPr>
        <p:spPr>
          <a:xfrm>
            <a:off x="7133368" y="1284461"/>
            <a:ext cx="0" cy="48314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3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E69B06-BCF5-647D-76E6-C30855A8E628}"/>
              </a:ext>
            </a:extLst>
          </p:cNvPr>
          <p:cNvSpPr/>
          <p:nvPr/>
        </p:nvSpPr>
        <p:spPr>
          <a:xfrm>
            <a:off x="10173491" y="868740"/>
            <a:ext cx="1901701" cy="6056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TW" sz="1600" b="1" kern="12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1. 新增標籤</a:t>
            </a:r>
          </a:p>
          <a:p>
            <a:pPr marR="0" lv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TW" sz="12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(外部上傳)</a:t>
            </a:r>
            <a:endParaRPr lang="en-TW" sz="1200" kern="1200" dirty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pic>
        <p:nvPicPr>
          <p:cNvPr id="7" name="Picture 10" descr="Shopping online ">
            <a:extLst>
              <a:ext uri="{FF2B5EF4-FFF2-40B4-BE49-F238E27FC236}">
                <a16:creationId xmlns:a16="http://schemas.microsoft.com/office/drawing/2014/main" id="{5ACCE213-EE00-68DF-1EA0-B31BCD163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549" y="921484"/>
            <a:ext cx="476115" cy="47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78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F56E3-80F1-25FB-F54F-8238F7B50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2EB355-C82F-1BCF-1CDE-8F01CC9C3258}"/>
              </a:ext>
            </a:extLst>
          </p:cNvPr>
          <p:cNvSpPr txBox="1">
            <a:spLocks/>
          </p:cNvSpPr>
          <p:nvPr/>
        </p:nvSpPr>
        <p:spPr>
          <a:xfrm>
            <a:off x="564352" y="296816"/>
            <a:ext cx="11058524" cy="7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>
            <a:defPPr>
              <a:defRPr lang="zh-TW"/>
            </a:defPPr>
            <a:lvl1pPr>
              <a:lnSpc>
                <a:spcPct val="90000"/>
              </a:lnSpc>
              <a:spcBef>
                <a:spcPct val="0"/>
              </a:spcBef>
              <a:buClr>
                <a:srgbClr val="92D050"/>
              </a:buClr>
              <a:buSzPts val="2400"/>
              <a:buNone/>
              <a:defRPr sz="36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</a:defRPr>
            </a:lvl1pPr>
          </a:lstStyle>
          <a:p>
            <a:r>
              <a:rPr lang="en-US" altLang="zh-TW" dirty="0"/>
              <a:t>DEMO</a:t>
            </a:r>
            <a:r>
              <a:rPr lang="zh-TW" altLang="en-US" dirty="0"/>
              <a:t>補充資訊說明：</a:t>
            </a:r>
            <a:r>
              <a:rPr lang="en-US" altLang="zh-TW" dirty="0"/>
              <a:t>2.</a:t>
            </a:r>
            <a:r>
              <a:rPr lang="zh-TW" altLang="en-US" dirty="0"/>
              <a:t> 標籤作業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083BAE3-1A21-6F1D-ECB3-BBA12BEDCC79}"/>
              </a:ext>
            </a:extLst>
          </p:cNvPr>
          <p:cNvSpPr/>
          <p:nvPr/>
        </p:nvSpPr>
        <p:spPr>
          <a:xfrm>
            <a:off x="4051521" y="2348818"/>
            <a:ext cx="2279195" cy="6056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1400" kern="12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構面：外部導入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CDA805-3FA7-9F48-D07D-240A293F73CA}"/>
              </a:ext>
            </a:extLst>
          </p:cNvPr>
          <p:cNvCxnSpPr/>
          <p:nvPr/>
        </p:nvCxnSpPr>
        <p:spPr>
          <a:xfrm>
            <a:off x="3447533" y="1285103"/>
            <a:ext cx="0" cy="48314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BBC57E-3A3A-A3BA-0447-E980AE215C1E}"/>
              </a:ext>
            </a:extLst>
          </p:cNvPr>
          <p:cNvSpPr txBox="1"/>
          <p:nvPr/>
        </p:nvSpPr>
        <p:spPr>
          <a:xfrm>
            <a:off x="4051521" y="1623544"/>
            <a:ext cx="21886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2000" b="1" kern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KV標籤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8991A-4314-69E5-3712-4BE269E0DEED}"/>
              </a:ext>
            </a:extLst>
          </p:cNvPr>
          <p:cNvSpPr txBox="1"/>
          <p:nvPr/>
        </p:nvSpPr>
        <p:spPr>
          <a:xfrm>
            <a:off x="8097732" y="1623544"/>
            <a:ext cx="21886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2000" b="1" kern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Stamp標籤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DFF6E7-E877-4521-382E-F610AF120C64}"/>
              </a:ext>
            </a:extLst>
          </p:cNvPr>
          <p:cNvGrpSpPr/>
          <p:nvPr/>
        </p:nvGrpSpPr>
        <p:grpSpPr>
          <a:xfrm>
            <a:off x="564351" y="3126164"/>
            <a:ext cx="2279195" cy="605669"/>
            <a:chOff x="3430749" y="1421822"/>
            <a:chExt cx="2279195" cy="605669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5B0EBD4-7FED-3918-5DF6-AAEE6F5DD320}"/>
                </a:ext>
              </a:extLst>
            </p:cNvPr>
            <p:cNvSpPr/>
            <p:nvPr/>
          </p:nvSpPr>
          <p:spPr>
            <a:xfrm>
              <a:off x="3430749" y="1421822"/>
              <a:ext cx="2279195" cy="6056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TW" b="1" dirty="0">
                  <a:solidFill>
                    <a:schemeClr val="accent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2</a:t>
              </a:r>
              <a:r>
                <a:rPr lang="en-TW" b="1" kern="1200" dirty="0">
                  <a:solidFill>
                    <a:schemeClr val="accent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rPr>
                <a:t>. 標籤作業</a:t>
              </a:r>
            </a:p>
          </p:txBody>
        </p:sp>
        <p:pic>
          <p:nvPicPr>
            <p:cNvPr id="15" name="Picture 14" descr="Tags ">
              <a:extLst>
                <a:ext uri="{FF2B5EF4-FFF2-40B4-BE49-F238E27FC236}">
                  <a16:creationId xmlns:a16="http://schemas.microsoft.com/office/drawing/2014/main" id="{F529D737-49B4-B946-5D2E-16E9D845BE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1282" y="1481981"/>
              <a:ext cx="476115" cy="47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F6E45BE-C266-55A6-3751-D6039F38D36D}"/>
              </a:ext>
            </a:extLst>
          </p:cNvPr>
          <p:cNvSpPr/>
          <p:nvPr/>
        </p:nvSpPr>
        <p:spPr>
          <a:xfrm>
            <a:off x="4053013" y="2348818"/>
            <a:ext cx="2279195" cy="60566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1400" b="0" kern="12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年累積_股票_交易次數</a:t>
            </a:r>
            <a:endParaRPr lang="en-TW" sz="1400" kern="12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525B656-7955-7690-1C60-FE35645B48D6}"/>
              </a:ext>
            </a:extLst>
          </p:cNvPr>
          <p:cNvSpPr/>
          <p:nvPr/>
        </p:nvSpPr>
        <p:spPr>
          <a:xfrm>
            <a:off x="8097731" y="3126164"/>
            <a:ext cx="2279195" cy="6056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TW" sz="1400" b="0" kern="12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年累積_股票_交易量_大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412B2BE-9945-80E8-FE8F-6623761E53EB}"/>
              </a:ext>
            </a:extLst>
          </p:cNvPr>
          <p:cNvSpPr/>
          <p:nvPr/>
        </p:nvSpPr>
        <p:spPr>
          <a:xfrm>
            <a:off x="8097731" y="2348817"/>
            <a:ext cx="2279195" cy="6056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TW" sz="1400" b="0" kern="12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年累積_股票_交易次數_大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D01947B-2756-4478-F86D-A89C23173CDF}"/>
              </a:ext>
            </a:extLst>
          </p:cNvPr>
          <p:cNvSpPr/>
          <p:nvPr/>
        </p:nvSpPr>
        <p:spPr>
          <a:xfrm>
            <a:off x="4051522" y="3141815"/>
            <a:ext cx="2279195" cy="60566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1400" b="0" kern="12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年累積_股票_交易量</a:t>
            </a:r>
            <a:endParaRPr lang="en-TW" sz="1400" kern="12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689868-4BC5-454D-8B50-ECA20F38C8E5}"/>
              </a:ext>
            </a:extLst>
          </p:cNvPr>
          <p:cNvSpPr txBox="1"/>
          <p:nvPr/>
        </p:nvSpPr>
        <p:spPr>
          <a:xfrm>
            <a:off x="1283103" y="3971514"/>
            <a:ext cx="8416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2000" b="1" kern="1200" dirty="0">
                <a:solidFill>
                  <a:schemeClr val="bg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搭配</a:t>
            </a:r>
          </a:p>
        </p:txBody>
      </p:sp>
      <p:pic>
        <p:nvPicPr>
          <p:cNvPr id="1026" name="Picture 2" descr="Giới thiệu tools Swagger UI">
            <a:extLst>
              <a:ext uri="{FF2B5EF4-FFF2-40B4-BE49-F238E27FC236}">
                <a16:creationId xmlns:a16="http://schemas.microsoft.com/office/drawing/2014/main" id="{0DF2FDAE-E205-A3A5-3567-9CCCD276B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19" y="4402800"/>
            <a:ext cx="1705571" cy="4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2EA0F2C-2AC9-6DFE-958D-C8E45F578622}"/>
              </a:ext>
            </a:extLst>
          </p:cNvPr>
          <p:cNvCxnSpPr/>
          <p:nvPr/>
        </p:nvCxnSpPr>
        <p:spPr>
          <a:xfrm>
            <a:off x="7133368" y="1284461"/>
            <a:ext cx="0" cy="48314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462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6919E9B-A916-A841-F87A-DEB8729B1445}"/>
              </a:ext>
            </a:extLst>
          </p:cNvPr>
          <p:cNvSpPr/>
          <p:nvPr/>
        </p:nvSpPr>
        <p:spPr>
          <a:xfrm>
            <a:off x="10173491" y="868740"/>
            <a:ext cx="1901701" cy="6056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1600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r>
            <a:r>
              <a:rPr lang="en-TW" sz="1600" b="1" kern="12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. 標籤作業</a:t>
            </a:r>
          </a:p>
        </p:txBody>
      </p:sp>
      <p:pic>
        <p:nvPicPr>
          <p:cNvPr id="4" name="Picture 3" descr="Tags ">
            <a:extLst>
              <a:ext uri="{FF2B5EF4-FFF2-40B4-BE49-F238E27FC236}">
                <a16:creationId xmlns:a16="http://schemas.microsoft.com/office/drawing/2014/main" id="{B7ADFDE1-DAD0-E858-C2E7-16882A62C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548" y="904835"/>
            <a:ext cx="476115" cy="47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07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159774</TotalTime>
  <Words>592</Words>
  <Application>Microsoft Macintosh PowerPoint</Application>
  <PresentationFormat>寬螢幕</PresentationFormat>
  <Paragraphs>114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Microsoft JhengHei UI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Chang, Steven C.W. (TW/317B00)</dc:creator>
  <cp:lastModifiedBy>俊巖 劉</cp:lastModifiedBy>
  <cp:revision>522</cp:revision>
  <dcterms:created xsi:type="dcterms:W3CDTF">2020-06-20T08:27:22Z</dcterms:created>
  <dcterms:modified xsi:type="dcterms:W3CDTF">2025-08-22T12:34:30Z</dcterms:modified>
</cp:coreProperties>
</file>