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4"/>
  </p:notesMasterIdLst>
  <p:sldIdLst>
    <p:sldId id="256" r:id="rId2"/>
    <p:sldId id="405" r:id="rId3"/>
    <p:sldId id="493" r:id="rId4"/>
    <p:sldId id="474" r:id="rId5"/>
    <p:sldId id="475" r:id="rId6"/>
    <p:sldId id="476" r:id="rId7"/>
    <p:sldId id="477" r:id="rId8"/>
    <p:sldId id="484" r:id="rId9"/>
    <p:sldId id="488" r:id="rId10"/>
    <p:sldId id="490" r:id="rId11"/>
    <p:sldId id="494" r:id="rId12"/>
    <p:sldId id="391" r:id="rId13"/>
  </p:sldIdLst>
  <p:sldSz cx="9144000" cy="6858000" type="screen4x3"/>
  <p:notesSz cx="6858000" cy="91440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84" autoAdjust="0"/>
  </p:normalViewPr>
  <p:slideViewPr>
    <p:cSldViewPr>
      <p:cViewPr varScale="1">
        <p:scale>
          <a:sx n="59" d="100"/>
          <a:sy n="59" d="100"/>
        </p:scale>
        <p:origin x="142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EF61E2-3B94-429A-B556-60A38F36CBB3}" type="datetimeFigureOut">
              <a:rPr lang="en-US" smtClean="0"/>
              <a:pPr/>
              <a:t>10/31/2024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7F9376-9C26-4D8E-A786-07D622B5D5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017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7F9376-9C26-4D8E-A786-07D622B5D54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617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35844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5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35847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8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849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0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1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8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58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35854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2C6A07B-0ED3-413B-9026-CA18E622E14E}" type="datetime1">
              <a:rPr lang="en-US" altLang="ko-KR" smtClean="0"/>
              <a:t>10/31/2024</a:t>
            </a:fld>
            <a:endParaRPr lang="en-US"/>
          </a:p>
        </p:txBody>
      </p:sp>
      <p:sp>
        <p:nvSpPr>
          <p:cNvPr id="35855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altLang="ko-KR"/>
              <a:t>Clustering</a:t>
            </a:r>
            <a:endParaRPr lang="en-US" dirty="0"/>
          </a:p>
        </p:txBody>
      </p:sp>
      <p:sp>
        <p:nvSpPr>
          <p:cNvPr id="35856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458A4E6-C816-42F4-B6C3-8AC3EF19B5F5}" type="datetime1">
              <a:rPr lang="en-US" altLang="ko-KR" smtClean="0"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Clustering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715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D07B1B7-5DCA-42E0-829C-55A4116CC8C7}" type="datetime1">
              <a:rPr lang="en-US" altLang="ko-KR" smtClean="0"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Clustering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292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0681FA7-966E-44F0-91C9-2F3704219946}" type="datetime1">
              <a:rPr lang="en-US" altLang="ko-KR" smtClean="0"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Clustering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49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6B611E9-7CE5-4BC0-8AC0-78C89F18AA40}" type="datetime1">
              <a:rPr lang="en-US" altLang="ko-KR" smtClean="0"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Clustering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9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45AB400-61F9-41EB-B060-6FA4576EA173}" type="datetime1">
              <a:rPr lang="en-US" altLang="ko-KR" smtClean="0"/>
              <a:t>10/31/2024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Clustering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960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073DD56-F9DF-449E-9288-917530499AA9}" type="datetime1">
              <a:rPr lang="en-US" altLang="ko-KR" smtClean="0"/>
              <a:t>10/31/2024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Clustering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823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7B6E4D5-A9FC-4537-BFDD-1D6E262C5568}" type="datetime1">
              <a:rPr lang="en-US" altLang="ko-KR" smtClean="0"/>
              <a:t>10/31/2024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Clustering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4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AA74D4E-9E46-49F7-8D01-CDE59F326367}" type="datetime1">
              <a:rPr lang="en-US" altLang="ko-KR" smtClean="0"/>
              <a:t>10/31/2024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Clustering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4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6148636-2BF9-4DE8-A9E9-FA7AAE1E76E3}" type="datetime1">
              <a:rPr lang="en-US" altLang="ko-KR" smtClean="0"/>
              <a:t>10/31/2024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Clustering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470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24068A0-DAD5-419C-ABB4-012405ECC3DB}" type="datetime1">
              <a:rPr lang="en-US" altLang="ko-KR" smtClean="0"/>
              <a:t>10/31/2024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Clustering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80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48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48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fld id="{1186C2BA-D5BC-408C-B963-76FC4D319729}" type="datetime1">
              <a:rPr lang="en-US" altLang="ko-KR" smtClean="0"/>
              <a:t>10/31/2024</a:t>
            </a:fld>
            <a:endParaRPr lang="en-US"/>
          </a:p>
        </p:txBody>
      </p:sp>
      <p:sp>
        <p:nvSpPr>
          <p:cNvPr id="348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r>
              <a:rPr lang="en-US" altLang="ko-KR"/>
              <a:t>Clustering</a:t>
            </a:r>
            <a:endParaRPr lang="en-US"/>
          </a:p>
        </p:txBody>
      </p:sp>
      <p:sp>
        <p:nvSpPr>
          <p:cNvPr id="348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</a:defRPr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ilhouette_(clustering)" TargetMode="External"/><Relationship Id="rId2" Type="http://schemas.openxmlformats.org/officeDocument/2006/relationships/hyperlink" Target="https://scikit-learn.org/stable/modules/generated/sklearn.metrics.silhouette_score.html#sklearn.metrics.silhouette_scor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군집화 </a:t>
            </a:r>
            <a:r>
              <a:rPr lang="en-US" altLang="ko-KR" dirty="0"/>
              <a:t>(</a:t>
            </a:r>
            <a:r>
              <a:rPr lang="en-US" dirty="0"/>
              <a:t>Clustering)   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990600" y="3886200"/>
            <a:ext cx="6781800" cy="1752600"/>
          </a:xfrm>
        </p:spPr>
        <p:txBody>
          <a:bodyPr/>
          <a:lstStyle/>
          <a:p>
            <a:pPr algn="r"/>
            <a:r>
              <a:rPr lang="en-US" dirty="0"/>
              <a:t>Sang Yup Lee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Silhouette score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Meaning</a:t>
            </a:r>
          </a:p>
          <a:p>
            <a:pPr lvl="1"/>
            <a:r>
              <a:rPr lang="en-US" sz="2000" dirty="0"/>
              <a:t>The silhouette ranges from −1 to +1, where a high value indicates that the object is well matched to its own cluster and poorly matched to neighboring clusters. </a:t>
            </a:r>
          </a:p>
          <a:p>
            <a:pPr lvl="1"/>
            <a:r>
              <a:rPr lang="en-US" sz="2000" dirty="0"/>
              <a:t>If most objects have a high value, then the clustering configuration is appropriate. If many points have a low or negative value, then the clustering configuration may have too many or too few clusters.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Clustering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567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dirty="0"/>
              <a:t>문서 군집화 하기</a:t>
            </a:r>
            <a:endParaRPr lang="en-US" altLang="ko-KR" sz="2800" dirty="0"/>
          </a:p>
          <a:p>
            <a:pPr lvl="1"/>
            <a:r>
              <a:rPr lang="ko-KR" altLang="en-US" sz="2400" dirty="0"/>
              <a:t>순서</a:t>
            </a:r>
            <a:endParaRPr lang="en-US" altLang="ko-KR" sz="2400" dirty="0"/>
          </a:p>
          <a:p>
            <a:pPr lvl="2"/>
            <a:r>
              <a:rPr lang="ko-KR" altLang="en-US" sz="2000" dirty="0"/>
              <a:t>텍스트 데이터 준비</a:t>
            </a:r>
            <a:endParaRPr lang="en-US" altLang="ko-KR" sz="2000" dirty="0"/>
          </a:p>
          <a:p>
            <a:pPr lvl="2"/>
            <a:r>
              <a:rPr lang="ko-KR" altLang="en-US" sz="2000" dirty="0" err="1"/>
              <a:t>전처리</a:t>
            </a:r>
            <a:endParaRPr lang="en-US" altLang="ko-KR" sz="2000" dirty="0"/>
          </a:p>
          <a:p>
            <a:pPr lvl="3"/>
            <a:r>
              <a:rPr lang="ko-KR" altLang="en-US" sz="1800" dirty="0"/>
              <a:t>불용어가 제거된 특정 품사의 단어들 추출</a:t>
            </a:r>
            <a:endParaRPr lang="en-US" altLang="ko-KR" sz="1800" dirty="0"/>
          </a:p>
          <a:p>
            <a:pPr lvl="2"/>
            <a:r>
              <a:rPr lang="ko-KR" altLang="en-US" sz="2000" dirty="0"/>
              <a:t>문서의 벡터화</a:t>
            </a:r>
            <a:endParaRPr lang="en-US" altLang="ko-KR" sz="2000" dirty="0"/>
          </a:p>
          <a:p>
            <a:pPr lvl="3"/>
            <a:r>
              <a:rPr lang="en-US" altLang="ko-KR" sz="1800" dirty="0" err="1"/>
              <a:t>CountVectorizer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TfidfVectorizer</a:t>
            </a:r>
            <a:r>
              <a:rPr lang="en-US" altLang="ko-KR" sz="1800" dirty="0"/>
              <a:t> </a:t>
            </a:r>
            <a:r>
              <a:rPr lang="ko-KR" altLang="en-US" sz="1800" dirty="0"/>
              <a:t>클래스 사용</a:t>
            </a:r>
            <a:endParaRPr lang="en-US" altLang="ko-KR" sz="1800" dirty="0"/>
          </a:p>
          <a:p>
            <a:pPr lvl="2"/>
            <a:r>
              <a:rPr lang="en-US" altLang="ko-KR" sz="2000" dirty="0"/>
              <a:t>K-Means </a:t>
            </a:r>
            <a:r>
              <a:rPr lang="ko-KR" altLang="en-US" sz="2000" dirty="0"/>
              <a:t>적용</a:t>
            </a:r>
            <a:endParaRPr lang="en-US" altLang="ko-KR" sz="2000" dirty="0"/>
          </a:p>
          <a:p>
            <a:pPr lvl="1"/>
            <a:r>
              <a:rPr lang="ko-KR" altLang="en-US" sz="2400" dirty="0" err="1"/>
              <a:t>파이썬</a:t>
            </a:r>
            <a:r>
              <a:rPr lang="ko-KR" altLang="en-US" sz="2400" dirty="0"/>
              <a:t> 코드</a:t>
            </a:r>
            <a:endParaRPr lang="en-US" altLang="ko-KR" sz="2400" dirty="0"/>
          </a:p>
          <a:p>
            <a:pPr lvl="2"/>
            <a:r>
              <a:rPr lang="ko-KR" altLang="en-US" sz="2000" dirty="0"/>
              <a:t>영어 텍스트 데이터</a:t>
            </a:r>
            <a:r>
              <a:rPr lang="en-US" altLang="ko-KR" sz="2000" dirty="0"/>
              <a:t>: </a:t>
            </a:r>
            <a:r>
              <a:rPr lang="en-US" altLang="ko-KR" sz="2000" dirty="0" err="1"/>
              <a:t>En_docs_clustering_KMeans.ipynb</a:t>
            </a:r>
            <a:r>
              <a:rPr lang="en-US" altLang="ko-KR" sz="2000" dirty="0"/>
              <a:t> </a:t>
            </a:r>
          </a:p>
          <a:p>
            <a:pPr lvl="2"/>
            <a:r>
              <a:rPr lang="ko-KR" altLang="en-US" sz="2000" dirty="0"/>
              <a:t>한글 텍스트 데이터</a:t>
            </a:r>
            <a:r>
              <a:rPr lang="en-US" altLang="ko-KR" sz="2000" dirty="0"/>
              <a:t>: </a:t>
            </a:r>
            <a:r>
              <a:rPr lang="en-US" altLang="ko-KR" sz="2000" dirty="0" err="1"/>
              <a:t>Kr_docs_clustering_KMeans.ipynb</a:t>
            </a:r>
            <a:r>
              <a:rPr lang="en-US" altLang="ko-KR" sz="2000" dirty="0"/>
              <a:t> </a:t>
            </a:r>
          </a:p>
          <a:p>
            <a:pPr lvl="2"/>
            <a:endParaRPr lang="en-US" altLang="ko-KR" sz="2000" dirty="0"/>
          </a:p>
          <a:p>
            <a:pPr lvl="2"/>
            <a:endParaRPr lang="en-US" altLang="ko-KR" sz="2000" dirty="0"/>
          </a:p>
          <a:p>
            <a:pPr lvl="1"/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Clustering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438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Clustering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496867" y="3124200"/>
            <a:ext cx="21419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4009648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군집화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err="1"/>
              <a:t>군집화란</a:t>
            </a:r>
            <a:r>
              <a:rPr lang="en-US" altLang="ko-KR" sz="2400" dirty="0"/>
              <a:t>?</a:t>
            </a:r>
          </a:p>
          <a:p>
            <a:pPr lvl="1"/>
            <a:r>
              <a:rPr lang="ko-KR" altLang="en-US" sz="2400" dirty="0"/>
              <a:t>유사한 관측치들끼리 묶어주는 방법</a:t>
            </a:r>
            <a:endParaRPr lang="en-US" altLang="ko-KR" sz="2400" dirty="0"/>
          </a:p>
          <a:p>
            <a:pPr lvl="1"/>
            <a:r>
              <a:rPr lang="ko-KR" altLang="en-US" sz="2400" dirty="0"/>
              <a:t>관측치들 간의 유사도를 기반으로 유사한 관측치들을 같은 그룹으로 묶어줌</a:t>
            </a:r>
            <a:endParaRPr lang="en-US" altLang="ko-KR" sz="2400" dirty="0"/>
          </a:p>
          <a:p>
            <a:r>
              <a:rPr lang="ko-KR" altLang="en-US" sz="2400" dirty="0"/>
              <a:t>주요 알고리즘</a:t>
            </a:r>
            <a:endParaRPr lang="en-US" altLang="ko-KR" sz="2400" dirty="0"/>
          </a:p>
          <a:p>
            <a:pPr lvl="1"/>
            <a:r>
              <a:rPr lang="en-US" sz="2200" dirty="0"/>
              <a:t>K-Means, Hierarchical clustering, </a:t>
            </a:r>
            <a:r>
              <a:rPr lang="en-US" altLang="ko-KR" sz="2200" dirty="0"/>
              <a:t>DBSCAN, HDBSCAN, GMM</a:t>
            </a:r>
          </a:p>
          <a:p>
            <a:r>
              <a:rPr lang="ko-KR" altLang="en-US" sz="2400" dirty="0"/>
              <a:t>관측치들의 유사도를 직접적으로 계산하는 것이 아니라</a:t>
            </a:r>
            <a:r>
              <a:rPr lang="en-US" altLang="ko-KR" sz="2400" dirty="0"/>
              <a:t>, </a:t>
            </a:r>
            <a:r>
              <a:rPr lang="ko-KR" altLang="en-US" sz="2400" dirty="0"/>
              <a:t>각 관측치를 특성 정보를 이용해서 벡터로 변환한 후 벡터 간의 유사도를 계산</a:t>
            </a:r>
            <a:endParaRPr lang="en-US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Clustering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793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관측치 간 유사도</a:t>
            </a:r>
            <a:endParaRPr lang="en-US" altLang="ko-KR" dirty="0"/>
          </a:p>
          <a:p>
            <a:pPr lvl="1"/>
            <a:r>
              <a:rPr lang="en-US" dirty="0"/>
              <a:t>Vector </a:t>
            </a:r>
            <a:r>
              <a:rPr lang="ko-KR" altLang="en-US" dirty="0"/>
              <a:t>간 거리로 표현</a:t>
            </a:r>
            <a:endParaRPr lang="en-US" altLang="ko-KR" dirty="0"/>
          </a:p>
          <a:p>
            <a:pPr lvl="2"/>
            <a:r>
              <a:rPr lang="ko-KR" altLang="en-US" dirty="0"/>
              <a:t>유클리디안 거리 </a:t>
            </a:r>
            <a:r>
              <a:rPr lang="en-US" altLang="ko-KR" dirty="0"/>
              <a:t>(Euclidean distance) 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Clustering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359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(cont’d)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Clustering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448607"/>
            <a:ext cx="4048125" cy="303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981575" y="3490516"/>
            <a:ext cx="3962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/>
              <a:t>K = 3 </a:t>
            </a:r>
            <a:r>
              <a:rPr lang="ko-KR" altLang="en-US" dirty="0"/>
              <a:t>이라고 가정하면</a:t>
            </a:r>
            <a:r>
              <a:rPr lang="en-US" altLang="ko-KR" dirty="0"/>
              <a:t>, </a:t>
            </a:r>
            <a:r>
              <a:rPr lang="ko-KR" altLang="en-US" dirty="0"/>
              <a:t>임의로 </a:t>
            </a:r>
            <a:r>
              <a:rPr lang="en-US" altLang="ko-KR" dirty="0"/>
              <a:t>3</a:t>
            </a:r>
            <a:r>
              <a:rPr lang="ko-KR" altLang="en-US" dirty="0"/>
              <a:t>개의 점을 선택</a:t>
            </a:r>
            <a:endParaRPr lang="en-US" altLang="ko-KR" dirty="0"/>
          </a:p>
          <a:p>
            <a:pPr lvl="1"/>
            <a:r>
              <a:rPr lang="en-US" altLang="ko-KR" dirty="0"/>
              <a:t>-&gt; </a:t>
            </a:r>
            <a:r>
              <a:rPr lang="ko-KR" altLang="en-US" dirty="0"/>
              <a:t>이 </a:t>
            </a:r>
            <a:r>
              <a:rPr lang="en-US" altLang="ko-KR" dirty="0"/>
              <a:t>3</a:t>
            </a:r>
            <a:r>
              <a:rPr lang="ko-KR" altLang="en-US" dirty="0"/>
              <a:t>개의 점이 각 그룹의 중심이 됨</a:t>
            </a:r>
            <a:endParaRPr lang="en-US" altLang="ko-KR" dirty="0"/>
          </a:p>
          <a:p>
            <a:pPr marL="342900" indent="-342900">
              <a:buAutoNum type="arabicParenR"/>
            </a:pP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DF616F2-2571-4051-93C1-FFBA800C5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r>
              <a:rPr lang="en-US" dirty="0"/>
              <a:t>Clustering </a:t>
            </a:r>
            <a:r>
              <a:rPr lang="ko-KR" altLang="en-US" dirty="0"/>
              <a:t>방식</a:t>
            </a:r>
            <a:endParaRPr lang="en-US" altLang="ko-KR" dirty="0"/>
          </a:p>
          <a:p>
            <a:pPr lvl="1"/>
            <a:r>
              <a:rPr lang="en-US" dirty="0"/>
              <a:t>cluster</a:t>
            </a:r>
            <a:r>
              <a:rPr lang="ko-KR" altLang="en-US" dirty="0"/>
              <a:t>의 수는 </a:t>
            </a:r>
            <a:r>
              <a:rPr lang="en-US" altLang="ko-KR" dirty="0"/>
              <a:t>K</a:t>
            </a:r>
            <a:r>
              <a:rPr lang="ko-KR" altLang="en-US" dirty="0"/>
              <a:t> 라고 가정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861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(cont’d)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Clustering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876800" y="2819400"/>
            <a:ext cx="396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2) </a:t>
            </a:r>
            <a:r>
              <a:rPr lang="ko-KR" altLang="en-US" dirty="0"/>
              <a:t>모든 점을 </a:t>
            </a:r>
            <a:r>
              <a:rPr lang="en-US" altLang="ko-KR" dirty="0"/>
              <a:t>3</a:t>
            </a:r>
            <a:r>
              <a:rPr lang="ko-KR" altLang="en-US" dirty="0"/>
              <a:t>개의 중심이 되는 점들 중 가장 가까운 점이 속한 그룹으로 </a:t>
            </a:r>
            <a:r>
              <a:rPr lang="en-US" altLang="ko-KR" dirty="0"/>
              <a:t>assign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828800"/>
            <a:ext cx="4267200" cy="422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1371600" y="5596235"/>
            <a:ext cx="4953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K</a:t>
            </a:r>
            <a:r>
              <a:rPr lang="ko-KR" altLang="en-US" dirty="0"/>
              <a:t>의 중심점에 의해 분할된 공간의 경계면으로</a:t>
            </a:r>
            <a:r>
              <a:rPr lang="en-US" altLang="ko-KR" dirty="0"/>
              <a:t>, </a:t>
            </a:r>
            <a:r>
              <a:rPr lang="en-US" altLang="ko-KR" dirty="0" err="1"/>
              <a:t>Voronoi</a:t>
            </a:r>
            <a:r>
              <a:rPr lang="en-US" altLang="ko-KR" dirty="0"/>
              <a:t> partition, </a:t>
            </a:r>
            <a:r>
              <a:rPr lang="en-US" altLang="ko-KR" dirty="0" err="1"/>
              <a:t>Voronoi</a:t>
            </a:r>
            <a:r>
              <a:rPr lang="en-US" altLang="ko-KR" dirty="0"/>
              <a:t> diagram</a:t>
            </a:r>
            <a:r>
              <a:rPr lang="ko-KR" altLang="en-US" dirty="0"/>
              <a:t>이라부름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541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(cont’d)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Clustering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049360"/>
            <a:ext cx="4143375" cy="379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81000" y="5638800"/>
            <a:ext cx="4397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데이터에 존재하지 않는 가상의 중심점들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876800" y="2819400"/>
            <a:ext cx="396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3) </a:t>
            </a:r>
            <a:r>
              <a:rPr lang="ko-KR" altLang="en-US" dirty="0"/>
              <a:t>같은 그룹에 속하는 점들의 평균값으로 새로운 중심점을 구함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580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(cont’d)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Clustering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261" y="2209800"/>
            <a:ext cx="7647709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762000" y="4681086"/>
            <a:ext cx="838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2) </a:t>
            </a:r>
            <a:r>
              <a:rPr lang="ko-KR" altLang="en-US" dirty="0"/>
              <a:t>모든 점을 </a:t>
            </a:r>
            <a:r>
              <a:rPr lang="en-US" altLang="ko-KR" dirty="0"/>
              <a:t>3</a:t>
            </a:r>
            <a:r>
              <a:rPr lang="ko-KR" altLang="en-US" dirty="0"/>
              <a:t>개의 중심이 되는 점들 중 가장 가까운 점이 속한 그룹으로 </a:t>
            </a:r>
            <a:r>
              <a:rPr lang="en-US" altLang="ko-KR" dirty="0"/>
              <a:t>assign</a:t>
            </a:r>
          </a:p>
          <a:p>
            <a:r>
              <a:rPr lang="en-US" altLang="ko-KR" dirty="0"/>
              <a:t>3) </a:t>
            </a:r>
            <a:r>
              <a:rPr lang="ko-KR" altLang="en-US" dirty="0"/>
              <a:t>같은 그룹에 속하는 점들의 평균값으로 새로운 중심점을 구함</a:t>
            </a:r>
            <a:endParaRPr lang="en-US" dirty="0"/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2000" y="5486400"/>
            <a:ext cx="396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색이 변하는 점이 없을 때 까지 지속 </a:t>
            </a:r>
            <a:r>
              <a:rPr lang="en-US" altLang="ko-KR" dirty="0"/>
              <a:t>(</a:t>
            </a:r>
            <a:r>
              <a:rPr lang="ko-KR" altLang="en-US" dirty="0"/>
              <a:t>혹은 정해진 횟수만큼 반복</a:t>
            </a:r>
            <a:r>
              <a:rPr lang="en-US" altLang="ko-KR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609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Example</a:t>
            </a:r>
          </a:p>
          <a:p>
            <a:pPr lvl="1"/>
            <a:r>
              <a:rPr lang="en-US" altLang="ko-KR"/>
              <a:t>KMeans_example.ipynb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Clustering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878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Silhouette score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Meaning</a:t>
            </a:r>
          </a:p>
          <a:p>
            <a:pPr lvl="1"/>
            <a:r>
              <a:rPr lang="en-US" sz="2000" dirty="0"/>
              <a:t>The silhouette value is a measure of how similar an object is to its own cluster (cohesion) compared to other clusters (separation). </a:t>
            </a:r>
          </a:p>
          <a:p>
            <a:pPr lvl="1"/>
            <a:r>
              <a:rPr lang="ko-KR" altLang="en-US" sz="2000" dirty="0"/>
              <a:t>해당 데이터 포인트가 속한 클러스터의 다른 포인트들과의 거리와 </a:t>
            </a:r>
            <a:r>
              <a:rPr lang="en-US" altLang="ko-KR" sz="2000" dirty="0"/>
              <a:t>next best cluster</a:t>
            </a:r>
            <a:r>
              <a:rPr lang="ko-KR" altLang="en-US" sz="2000" dirty="0"/>
              <a:t>에 속한 포인트들과의 평균 거리의 차이</a:t>
            </a:r>
            <a:endParaRPr lang="en-US" altLang="ko-KR" sz="2000" dirty="0"/>
          </a:p>
          <a:p>
            <a:pPr lvl="1"/>
            <a:r>
              <a:rPr lang="en-US" sz="2000" dirty="0">
                <a:hlinkClick r:id="rId2"/>
              </a:rPr>
              <a:t>https://</a:t>
            </a:r>
            <a:r>
              <a:rPr lang="en-US" sz="2000" dirty="0" err="1">
                <a:hlinkClick r:id="rId2"/>
              </a:rPr>
              <a:t>scikit-learn.org</a:t>
            </a:r>
            <a:r>
              <a:rPr lang="en-US" sz="2000" dirty="0">
                <a:hlinkClick r:id="rId2"/>
              </a:rPr>
              <a:t>/stable/modules/generated/sklearn.metrics.silhouette_score.html#sklearn.metrics.silhouette_score</a:t>
            </a:r>
            <a:r>
              <a:rPr lang="en-US" sz="2000" dirty="0"/>
              <a:t> </a:t>
            </a:r>
          </a:p>
          <a:p>
            <a:pPr lvl="1"/>
            <a:r>
              <a:rPr lang="en-US" sz="2000" dirty="0">
                <a:hlinkClick r:id="rId3"/>
              </a:rPr>
              <a:t>https://</a:t>
            </a:r>
            <a:r>
              <a:rPr lang="en-US" sz="2000" dirty="0" err="1">
                <a:hlinkClick r:id="rId3"/>
              </a:rPr>
              <a:t>en.wikipedia.org</a:t>
            </a:r>
            <a:r>
              <a:rPr lang="en-US" sz="2000" dirty="0">
                <a:hlinkClick r:id="rId3"/>
              </a:rPr>
              <a:t>/wiki/Silhouette_(clustering)</a:t>
            </a:r>
            <a:r>
              <a:rPr lang="en-US" sz="2000" dirty="0"/>
              <a:t> </a:t>
            </a:r>
          </a:p>
          <a:p>
            <a:pPr lvl="1"/>
            <a:r>
              <a:rPr lang="en-US" sz="2000" dirty="0"/>
              <a:t>For each cluster, we calculate the average of silhouette score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Clustering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27333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Week 1: Course Introduction&amp;quot;&quot;/&gt;&lt;property id=&quot;20307&quot; value=&quot;256&quot;/&gt;&lt;/object&gt;&lt;object type=&quot;3&quot; unique_id=&quot;10005&quot;&gt;&lt;property id=&quot;20148&quot; value=&quot;5&quot;/&gt;&lt;property id=&quot;20300&quot; value=&quot;Slide 4 - &amp;quot;Course Intro. &amp;quot;&quot;/&gt;&lt;property id=&quot;20307&quot; value=&quot;257&quot;/&gt;&lt;/object&gt;&lt;object type=&quot;3&quot; unique_id=&quot;10403&quot;&gt;&lt;property id=&quot;20148&quot; value=&quot;5&quot;/&gt;&lt;property id=&quot;20300&quot; value=&quot;Slide 5&quot;/&gt;&lt;property id=&quot;20307&quot; value=&quot;258&quot;/&gt;&lt;/object&gt;&lt;object type=&quot;3&quot; unique_id=&quot;10435&quot;&gt;&lt;property id=&quot;20148&quot; value=&quot;5&quot;/&gt;&lt;property id=&quot;20300&quot; value=&quot;Slide 2 - &amp;quot;Instructor&amp;quot;&quot;/&gt;&lt;property id=&quot;20307&quot; value=&quot;259&quot;/&gt;&lt;/object&gt;&lt;object type=&quot;3&quot; unique_id=&quot;10436&quot;&gt;&lt;property id=&quot;20148&quot; value=&quot;5&quot;/&gt;&lt;property id=&quot;20300&quot; value=&quot;Slide 6 - &amp;quot;Course Schedule&amp;quot;&quot;/&gt;&lt;property id=&quot;20307&quot; value=&quot;260&quot;/&gt;&lt;/object&gt;&lt;object type=&quot;3&quot; unique_id=&quot;10437&quot;&gt;&lt;property id=&quot;20148&quot; value=&quot;5&quot;/&gt;&lt;property id=&quot;20300&quot; value=&quot;Slide 7 - &amp;quot;Course Schedule (cont.)&amp;quot;&quot;/&gt;&lt;property id=&quot;20307&quot; value=&quot;261&quot;/&gt;&lt;/object&gt;&lt;object type=&quot;3&quot; unique_id=&quot;10438&quot;&gt;&lt;property id=&quot;20148&quot; value=&quot;5&quot;/&gt;&lt;property id=&quot;20300&quot; value=&quot;Slide 8 - &amp;quot;Course Schedule (cont.)&amp;quot;&quot;/&gt;&lt;property id=&quot;20307&quot; value=&quot;262&quot;/&gt;&lt;/object&gt;&lt;object type=&quot;3&quot; unique_id=&quot;10484&quot;&gt;&lt;property id=&quot;20148&quot; value=&quot;5&quot;/&gt;&lt;property id=&quot;20300&quot; value=&quot;Slide 9 - &amp;quot;Weekly Schedule (안)&amp;quot;&quot;/&gt;&lt;property id=&quot;20307&quot; value=&quot;263&quot;/&gt;&lt;/object&gt;&lt;object type=&quot;3&quot; unique_id=&quot;10535&quot;&gt;&lt;property id=&quot;20148&quot; value=&quot;5&quot;/&gt;&lt;property id=&quot;20300&quot; value=&quot;Slide 3 - &amp;quot;Instructor&amp;quot;&quot;/&gt;&lt;property id=&quot;20307&quot; value=&quot;264&quot;/&gt;&lt;/object&gt;&lt;object type=&quot;3&quot; unique_id=&quot;10591&quot;&gt;&lt;property id=&quot;20148&quot; value=&quot;5&quot;/&gt;&lt;property id=&quot;20300&quot; value=&quot;Slide 11 - &amp;quot;Requirements&amp;quot;&quot;/&gt;&lt;property id=&quot;20307&quot; value=&quot;265&quot;/&gt;&lt;/object&gt;&lt;object type=&quot;3&quot; unique_id=&quot;10628&quot;&gt;&lt;property id=&quot;20148&quot; value=&quot;5&quot;/&gt;&lt;property id=&quot;20300&quot; value=&quot;Slide 12 - &amp;quot;Possible research questions&amp;quot;&quot;/&gt;&lt;property id=&quot;20307&quot; value=&quot;266&quot;/&gt;&lt;/object&gt;&lt;object type=&quot;3&quot; unique_id=&quot;10720&quot;&gt;&lt;property id=&quot;20148&quot; value=&quot;5&quot;/&gt;&lt;property id=&quot;20300&quot; value=&quot;Slide 10 - &amp;quot;Grading&amp;quot;&quot;/&gt;&lt;property id=&quot;20307&quot; value=&quot;270&quot;/&gt;&lt;/object&gt;&lt;object type=&quot;3&quot; unique_id=&quot;10721&quot;&gt;&lt;property id=&quot;20148&quot; value=&quot;5&quot;/&gt;&lt;property id=&quot;20300&quot; value=&quot;Slide 13 - &amp;quot;What do we need?&amp;quot;&quot;/&gt;&lt;property id=&quot;20307&quot; value=&quot;267&quot;/&gt;&lt;/object&gt;&lt;object type=&quot;3&quot; unique_id=&quot;10722&quot;&gt;&lt;property id=&quot;20148&quot; value=&quot;5&quot;/&gt;&lt;property id=&quot;20300&quot; value=&quot;Slide 14 - &amp;quot;Data&amp;quot;&quot;/&gt;&lt;property id=&quot;20307&quot; value=&quot;268&quot;/&gt;&lt;/object&gt;&lt;object type=&quot;3&quot; unique_id=&quot;10723&quot;&gt;&lt;property id=&quot;20148&quot; value=&quot;5&quot;/&gt;&lt;property id=&quot;20300&quot; value=&quot;Slide 15 - &amp;quot;Data (cont.)&amp;quot;&quot;/&gt;&lt;property id=&quot;20307&quot; value=&quot;269&quot;/&gt;&lt;/object&gt;&lt;object type=&quot;3&quot; unique_id=&quot;10724&quot;&gt;&lt;property id=&quot;20148&quot; value=&quot;5&quot;/&gt;&lt;property id=&quot;20300&quot; value=&quot;Slide 16 - &amp;quot;Study examples&amp;quot;&quot;/&gt;&lt;property id=&quot;20307&quot; value=&quot;271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01013022">
  <a:themeElements>
    <a:clrScheme name="Blends 5">
      <a:dk1>
        <a:srgbClr val="000000"/>
      </a:dk1>
      <a:lt1>
        <a:srgbClr val="FFFFFF"/>
      </a:lt1>
      <a:dk2>
        <a:srgbClr val="000066"/>
      </a:dk2>
      <a:lt2>
        <a:srgbClr val="333333"/>
      </a:lt2>
      <a:accent1>
        <a:srgbClr val="C4709A"/>
      </a:accent1>
      <a:accent2>
        <a:srgbClr val="4B4EB5"/>
      </a:accent2>
      <a:accent3>
        <a:srgbClr val="FFFFFF"/>
      </a:accent3>
      <a:accent4>
        <a:srgbClr val="000000"/>
      </a:accent4>
      <a:accent5>
        <a:srgbClr val="DEBBCA"/>
      </a:accent5>
      <a:accent6>
        <a:srgbClr val="4346A4"/>
      </a:accent6>
      <a:hlink>
        <a:srgbClr val="C481CF"/>
      </a:hlink>
      <a:folHlink>
        <a:srgbClr val="76B749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/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TS102821062</Template>
  <TotalTime>25128</TotalTime>
  <Words>443</Words>
  <Application>Microsoft Office PowerPoint</Application>
  <PresentationFormat>On-screen Show (4:3)</PresentationFormat>
  <Paragraphs>68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맑은 고딕</vt:lpstr>
      <vt:lpstr>Calibri</vt:lpstr>
      <vt:lpstr>Tahoma</vt:lpstr>
      <vt:lpstr>Wingdings</vt:lpstr>
      <vt:lpstr>01013022</vt:lpstr>
      <vt:lpstr>군집화 (Clustering)   </vt:lpstr>
      <vt:lpstr>군집화</vt:lpstr>
      <vt:lpstr>K-Means</vt:lpstr>
      <vt:lpstr>K-Means (cont’d)</vt:lpstr>
      <vt:lpstr>K-Means (cont’d)</vt:lpstr>
      <vt:lpstr>K-Means (cont’d)</vt:lpstr>
      <vt:lpstr>K-Means (cont’d)</vt:lpstr>
      <vt:lpstr>K-Means</vt:lpstr>
      <vt:lpstr>Silhouette score</vt:lpstr>
      <vt:lpstr>Silhouette score</vt:lpstr>
      <vt:lpstr>K-Means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</dc:title>
  <dc:creator>Sang Yup Lee</dc:creator>
  <cp:lastModifiedBy>Sang</cp:lastModifiedBy>
  <cp:revision>326</cp:revision>
  <dcterms:created xsi:type="dcterms:W3CDTF">2015-01-19T14:33:39Z</dcterms:created>
  <dcterms:modified xsi:type="dcterms:W3CDTF">2024-10-31T00:54:08Z</dcterms:modified>
</cp:coreProperties>
</file>