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sldIdLst>
    <p:sldId id="256" r:id="rId2"/>
    <p:sldId id="364" r:id="rId3"/>
    <p:sldId id="365" r:id="rId4"/>
    <p:sldId id="373" r:id="rId5"/>
    <p:sldId id="374" r:id="rId6"/>
    <p:sldId id="376" r:id="rId7"/>
    <p:sldId id="377" r:id="rId8"/>
    <p:sldId id="378" r:id="rId9"/>
    <p:sldId id="379" r:id="rId10"/>
    <p:sldId id="380" r:id="rId11"/>
    <p:sldId id="381" r:id="rId12"/>
    <p:sldId id="383" r:id="rId13"/>
    <p:sldId id="382" r:id="rId14"/>
    <p:sldId id="387" r:id="rId15"/>
    <p:sldId id="391" r:id="rId16"/>
    <p:sldId id="431" r:id="rId17"/>
    <p:sldId id="394" r:id="rId18"/>
    <p:sldId id="395" r:id="rId19"/>
    <p:sldId id="399" r:id="rId20"/>
    <p:sldId id="400" r:id="rId21"/>
    <p:sldId id="401" r:id="rId22"/>
    <p:sldId id="403" r:id="rId23"/>
    <p:sldId id="432" r:id="rId24"/>
    <p:sldId id="433" r:id="rId25"/>
    <p:sldId id="435" r:id="rId26"/>
    <p:sldId id="436" r:id="rId27"/>
    <p:sldId id="437" r:id="rId28"/>
    <p:sldId id="438" r:id="rId29"/>
    <p:sldId id="439" r:id="rId30"/>
    <p:sldId id="440" r:id="rId31"/>
    <p:sldId id="441" r:id="rId32"/>
    <p:sldId id="442" r:id="rId33"/>
    <p:sldId id="443" r:id="rId34"/>
    <p:sldId id="444" r:id="rId35"/>
    <p:sldId id="445" r:id="rId36"/>
    <p:sldId id="446" r:id="rId37"/>
    <p:sldId id="447" r:id="rId38"/>
    <p:sldId id="448" r:id="rId39"/>
    <p:sldId id="449" r:id="rId40"/>
    <p:sldId id="450" r:id="rId41"/>
    <p:sldId id="451" r:id="rId42"/>
    <p:sldId id="452" r:id="rId43"/>
    <p:sldId id="454" r:id="rId44"/>
    <p:sldId id="455" r:id="rId45"/>
    <p:sldId id="456" r:id="rId46"/>
    <p:sldId id="457" r:id="rId47"/>
    <p:sldId id="363" r:id="rId48"/>
  </p:sldIdLst>
  <p:sldSz cx="9144000" cy="6858000" type="screen4x3"/>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979" autoAdjust="0"/>
  </p:normalViewPr>
  <p:slideViewPr>
    <p:cSldViewPr>
      <p:cViewPr varScale="1">
        <p:scale>
          <a:sx n="75" d="100"/>
          <a:sy n="75" d="100"/>
        </p:scale>
        <p:origin x="948"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F61E2-3B94-429A-B556-60A38F36CBB3}" type="datetimeFigureOut">
              <a:rPr lang="en-US" smtClean="0"/>
              <a:pPr/>
              <a:t>10/15/2024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7F9376-9C26-4D8E-A786-07D622B5D548}" type="slidenum">
              <a:rPr lang="en-US" smtClean="0"/>
              <a:pPr/>
              <a:t>‹#›</a:t>
            </a:fld>
            <a:endParaRPr lang="en-US"/>
          </a:p>
        </p:txBody>
      </p:sp>
    </p:spTree>
    <p:extLst>
      <p:ext uri="{BB962C8B-B14F-4D97-AF65-F5344CB8AC3E}">
        <p14:creationId xmlns:p14="http://schemas.microsoft.com/office/powerpoint/2010/main" val="1487017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457F9376-9C26-4D8E-A786-07D622B5D548}" type="slidenum">
              <a:rPr lang="en-US" smtClean="0"/>
              <a:pPr/>
              <a:t>4</a:t>
            </a:fld>
            <a:endParaRPr lang="en-US"/>
          </a:p>
        </p:txBody>
      </p:sp>
    </p:spTree>
    <p:extLst>
      <p:ext uri="{BB962C8B-B14F-4D97-AF65-F5344CB8AC3E}">
        <p14:creationId xmlns:p14="http://schemas.microsoft.com/office/powerpoint/2010/main" val="2896334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3" y="1604"/>
              <a:ext cx="448" cy="299"/>
              <a:chOff x="720" y="336"/>
              <a:chExt cx="624" cy="432"/>
            </a:xfrm>
          </p:grpSpPr>
          <p:sp>
            <p:nvSpPr>
              <p:cNvPr id="3584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6"/>
            <p:cNvGrpSpPr>
              <a:grpSpLocks/>
            </p:cNvGrpSpPr>
            <p:nvPr/>
          </p:nvGrpSpPr>
          <p:grpSpPr bwMode="auto">
            <a:xfrm>
              <a:off x="261" y="1870"/>
              <a:ext cx="465" cy="299"/>
              <a:chOff x="912" y="2640"/>
              <a:chExt cx="672" cy="432"/>
            </a:xfrm>
          </p:grpSpPr>
          <p:sp>
            <p:nvSpPr>
              <p:cNvPr id="3584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84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852"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a:t>Click to edit Master title style</a:t>
            </a:r>
          </a:p>
        </p:txBody>
      </p:sp>
      <p:sp>
        <p:nvSpPr>
          <p:cNvPr id="3585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a:t>Click to edit Master subtitle style</a:t>
            </a:r>
          </a:p>
        </p:txBody>
      </p:sp>
      <p:sp>
        <p:nvSpPr>
          <p:cNvPr id="3585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618F70E2-9516-44BD-B0D8-1F0C7BB49597}" type="datetime1">
              <a:rPr lang="en-US" altLang="ko-KR" smtClean="0"/>
              <a:t>10/15/2024</a:t>
            </a:fld>
            <a:endParaRPr lang="en-US"/>
          </a:p>
        </p:txBody>
      </p:sp>
      <p:sp>
        <p:nvSpPr>
          <p:cNvPr id="3585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ko-KR" altLang="en-US"/>
              <a:t>지도학습</a:t>
            </a:r>
            <a:endParaRPr lang="en-US" dirty="0"/>
          </a:p>
        </p:txBody>
      </p:sp>
      <p:sp>
        <p:nvSpPr>
          <p:cNvPr id="3585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B1A96CDA-AC9E-4D10-87FE-92C3AF95A55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1133F99-5904-4F33-A943-F7B3EDC645E6}" type="datetime1">
              <a:rPr lang="en-US" altLang="ko-KR" smtClean="0"/>
              <a:t>10/15/2024</a:t>
            </a:fld>
            <a:endParaRPr lang="en-US"/>
          </a:p>
        </p:txBody>
      </p:sp>
      <p:sp>
        <p:nvSpPr>
          <p:cNvPr id="5" name="Footer Placeholder 4"/>
          <p:cNvSpPr>
            <a:spLocks noGrp="1"/>
          </p:cNvSpPr>
          <p:nvPr>
            <p:ph type="ftr" sz="quarter" idx="11"/>
          </p:nvPr>
        </p:nvSpPr>
        <p:spPr/>
        <p:txBody>
          <a:bodyPr/>
          <a:lstStyle>
            <a:lvl1pPr>
              <a:defRPr/>
            </a:lvl1pPr>
          </a:lstStyle>
          <a:p>
            <a:r>
              <a:rPr lang="ko-KR" altLang="en-US"/>
              <a:t>지도학습</a:t>
            </a:r>
            <a:endParaRPr lang="en-US"/>
          </a:p>
        </p:txBody>
      </p:sp>
      <p:sp>
        <p:nvSpPr>
          <p:cNvPr id="6" name="Slide Number Placeholder 5"/>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309071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7159D87-B0B9-4C40-9EDC-CB36ADB30480}" type="datetime1">
              <a:rPr lang="en-US" altLang="ko-KR" smtClean="0"/>
              <a:t>10/15/2024</a:t>
            </a:fld>
            <a:endParaRPr lang="en-US"/>
          </a:p>
        </p:txBody>
      </p:sp>
      <p:sp>
        <p:nvSpPr>
          <p:cNvPr id="5" name="Footer Placeholder 4"/>
          <p:cNvSpPr>
            <a:spLocks noGrp="1"/>
          </p:cNvSpPr>
          <p:nvPr>
            <p:ph type="ftr" sz="quarter" idx="11"/>
          </p:nvPr>
        </p:nvSpPr>
        <p:spPr/>
        <p:txBody>
          <a:bodyPr/>
          <a:lstStyle>
            <a:lvl1pPr>
              <a:defRPr/>
            </a:lvl1pPr>
          </a:lstStyle>
          <a:p>
            <a:r>
              <a:rPr lang="ko-KR" altLang="en-US"/>
              <a:t>지도학습</a:t>
            </a:r>
            <a:endParaRPr lang="en-US"/>
          </a:p>
        </p:txBody>
      </p:sp>
      <p:sp>
        <p:nvSpPr>
          <p:cNvPr id="6" name="Slide Number Placeholder 5"/>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381529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5071692-5555-4B61-B655-14A7AC81F1DE}" type="datetime1">
              <a:rPr lang="en-US" altLang="ko-KR" smtClean="0"/>
              <a:t>10/15/2024</a:t>
            </a:fld>
            <a:endParaRPr lang="en-US"/>
          </a:p>
        </p:txBody>
      </p:sp>
      <p:sp>
        <p:nvSpPr>
          <p:cNvPr id="5" name="Footer Placeholder 4"/>
          <p:cNvSpPr>
            <a:spLocks noGrp="1"/>
          </p:cNvSpPr>
          <p:nvPr>
            <p:ph type="ftr" sz="quarter" idx="11"/>
          </p:nvPr>
        </p:nvSpPr>
        <p:spPr/>
        <p:txBody>
          <a:bodyPr/>
          <a:lstStyle>
            <a:lvl1pPr>
              <a:defRPr/>
            </a:lvl1p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50674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C97BE49-3667-4CA2-9AEF-E48A232E788A}" type="datetime1">
              <a:rPr lang="en-US" altLang="ko-KR" smtClean="0"/>
              <a:t>10/15/2024</a:t>
            </a:fld>
            <a:endParaRPr lang="en-US"/>
          </a:p>
        </p:txBody>
      </p:sp>
      <p:sp>
        <p:nvSpPr>
          <p:cNvPr id="5" name="Footer Placeholder 4"/>
          <p:cNvSpPr>
            <a:spLocks noGrp="1"/>
          </p:cNvSpPr>
          <p:nvPr>
            <p:ph type="ftr" sz="quarter" idx="11"/>
          </p:nvPr>
        </p:nvSpPr>
        <p:spPr/>
        <p:txBody>
          <a:bodyPr/>
          <a:lstStyle>
            <a:lvl1pPr>
              <a:defRPr/>
            </a:lvl1pPr>
          </a:lstStyle>
          <a:p>
            <a:r>
              <a:rPr lang="ko-KR" altLang="en-US"/>
              <a:t>지도학습</a:t>
            </a:r>
            <a:endParaRPr lang="en-US"/>
          </a:p>
        </p:txBody>
      </p:sp>
      <p:sp>
        <p:nvSpPr>
          <p:cNvPr id="6" name="Slide Number Placeholder 5"/>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2582497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FAD5BF6E-52EC-475E-BA29-4DFC2F5C96D1}" type="datetime1">
              <a:rPr lang="en-US" altLang="ko-KR" smtClean="0"/>
              <a:t>10/15/2024</a:t>
            </a:fld>
            <a:endParaRPr lang="en-US"/>
          </a:p>
        </p:txBody>
      </p:sp>
      <p:sp>
        <p:nvSpPr>
          <p:cNvPr id="6" name="Footer Placeholder 5"/>
          <p:cNvSpPr>
            <a:spLocks noGrp="1"/>
          </p:cNvSpPr>
          <p:nvPr>
            <p:ph type="ftr" sz="quarter" idx="11"/>
          </p:nvPr>
        </p:nvSpPr>
        <p:spPr/>
        <p:txBody>
          <a:bodyPr/>
          <a:lstStyle>
            <a:lvl1pPr>
              <a:defRPr/>
            </a:lvl1pPr>
          </a:lstStyle>
          <a:p>
            <a:r>
              <a:rPr lang="ko-KR" altLang="en-US"/>
              <a:t>지도학습</a:t>
            </a:r>
            <a:endParaRPr lang="en-US"/>
          </a:p>
        </p:txBody>
      </p:sp>
      <p:sp>
        <p:nvSpPr>
          <p:cNvPr id="7" name="Slide Number Placeholder 6"/>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3305960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576614DC-34AF-4473-B82C-FD3644D41E86}" type="datetime1">
              <a:rPr lang="en-US" altLang="ko-KR" smtClean="0"/>
              <a:t>10/15/2024</a:t>
            </a:fld>
            <a:endParaRPr lang="en-US"/>
          </a:p>
        </p:txBody>
      </p:sp>
      <p:sp>
        <p:nvSpPr>
          <p:cNvPr id="8" name="Footer Placeholder 7"/>
          <p:cNvSpPr>
            <a:spLocks noGrp="1"/>
          </p:cNvSpPr>
          <p:nvPr>
            <p:ph type="ftr" sz="quarter" idx="11"/>
          </p:nvPr>
        </p:nvSpPr>
        <p:spPr/>
        <p:txBody>
          <a:bodyPr/>
          <a:lstStyle>
            <a:lvl1pPr>
              <a:defRPr/>
            </a:lvl1pPr>
          </a:lstStyle>
          <a:p>
            <a:r>
              <a:rPr lang="ko-KR" altLang="en-US"/>
              <a:t>지도학습</a:t>
            </a:r>
            <a:endParaRPr lang="en-US"/>
          </a:p>
        </p:txBody>
      </p:sp>
      <p:sp>
        <p:nvSpPr>
          <p:cNvPr id="9" name="Slide Number Placeholder 8"/>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427282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6E9F96DD-E684-4658-83D8-A88926AB4DF8}" type="datetime1">
              <a:rPr lang="en-US" altLang="ko-KR" smtClean="0"/>
              <a:t>10/15/2024</a:t>
            </a:fld>
            <a:endParaRPr lang="en-US"/>
          </a:p>
        </p:txBody>
      </p:sp>
      <p:sp>
        <p:nvSpPr>
          <p:cNvPr id="4" name="Footer Placeholder 3"/>
          <p:cNvSpPr>
            <a:spLocks noGrp="1"/>
          </p:cNvSpPr>
          <p:nvPr>
            <p:ph type="ftr" sz="quarter" idx="11"/>
          </p:nvPr>
        </p:nvSpPr>
        <p:spPr/>
        <p:txBody>
          <a:bodyPr/>
          <a:lstStyle>
            <a:lvl1pPr>
              <a:defRPr/>
            </a:lvl1pPr>
          </a:lstStyle>
          <a:p>
            <a:r>
              <a:rPr lang="ko-KR" altLang="en-US"/>
              <a:t>지도학습</a:t>
            </a:r>
            <a:endParaRPr lang="en-US"/>
          </a:p>
        </p:txBody>
      </p:sp>
      <p:sp>
        <p:nvSpPr>
          <p:cNvPr id="5" name="Slide Number Placeholder 4"/>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100014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BD4BE3D-2B34-4A80-B6B6-F8D7CDDEFE28}" type="datetime1">
              <a:rPr lang="en-US" altLang="ko-KR" smtClean="0"/>
              <a:t>10/15/2024</a:t>
            </a:fld>
            <a:endParaRPr lang="en-US"/>
          </a:p>
        </p:txBody>
      </p:sp>
      <p:sp>
        <p:nvSpPr>
          <p:cNvPr id="3" name="Footer Placeholder 2"/>
          <p:cNvSpPr>
            <a:spLocks noGrp="1"/>
          </p:cNvSpPr>
          <p:nvPr>
            <p:ph type="ftr" sz="quarter" idx="11"/>
          </p:nvPr>
        </p:nvSpPr>
        <p:spPr/>
        <p:txBody>
          <a:bodyPr/>
          <a:lstStyle>
            <a:lvl1pPr>
              <a:defRPr/>
            </a:lvl1pPr>
          </a:lstStyle>
          <a:p>
            <a:r>
              <a:rPr lang="ko-KR" altLang="en-US"/>
              <a:t>지도학습</a:t>
            </a:r>
            <a:endParaRPr lang="en-US"/>
          </a:p>
        </p:txBody>
      </p:sp>
      <p:sp>
        <p:nvSpPr>
          <p:cNvPr id="4" name="Slide Number Placeholder 3"/>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161074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519ECF7-D2B7-4685-A058-53B17C3C48B8}" type="datetime1">
              <a:rPr lang="en-US" altLang="ko-KR" smtClean="0"/>
              <a:t>10/15/2024</a:t>
            </a:fld>
            <a:endParaRPr lang="en-US"/>
          </a:p>
        </p:txBody>
      </p:sp>
      <p:sp>
        <p:nvSpPr>
          <p:cNvPr id="6" name="Footer Placeholder 5"/>
          <p:cNvSpPr>
            <a:spLocks noGrp="1"/>
          </p:cNvSpPr>
          <p:nvPr>
            <p:ph type="ftr" sz="quarter" idx="11"/>
          </p:nvPr>
        </p:nvSpPr>
        <p:spPr/>
        <p:txBody>
          <a:bodyPr/>
          <a:lstStyle>
            <a:lvl1pPr>
              <a:defRPr/>
            </a:lvl1pPr>
          </a:lstStyle>
          <a:p>
            <a:r>
              <a:rPr lang="ko-KR" altLang="en-US"/>
              <a:t>지도학습</a:t>
            </a:r>
            <a:endParaRPr lang="en-US"/>
          </a:p>
        </p:txBody>
      </p:sp>
      <p:sp>
        <p:nvSpPr>
          <p:cNvPr id="7" name="Slide Number Placeholder 6"/>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698470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A7C466D-82D4-4669-AA98-BE8D8000219C}" type="datetime1">
              <a:rPr lang="en-US" altLang="ko-KR" smtClean="0"/>
              <a:t>10/15/2024</a:t>
            </a:fld>
            <a:endParaRPr lang="en-US"/>
          </a:p>
        </p:txBody>
      </p:sp>
      <p:sp>
        <p:nvSpPr>
          <p:cNvPr id="6" name="Footer Placeholder 5"/>
          <p:cNvSpPr>
            <a:spLocks noGrp="1"/>
          </p:cNvSpPr>
          <p:nvPr>
            <p:ph type="ftr" sz="quarter" idx="11"/>
          </p:nvPr>
        </p:nvSpPr>
        <p:spPr/>
        <p:txBody>
          <a:bodyPr/>
          <a:lstStyle>
            <a:lvl1pPr>
              <a:defRPr/>
            </a:lvl1pPr>
          </a:lstStyle>
          <a:p>
            <a:r>
              <a:rPr lang="ko-KR" altLang="en-US"/>
              <a:t>지도학습</a:t>
            </a:r>
            <a:endParaRPr lang="en-US"/>
          </a:p>
        </p:txBody>
      </p:sp>
      <p:sp>
        <p:nvSpPr>
          <p:cNvPr id="7" name="Slide Number Placeholder 6"/>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49148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1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0"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3"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5"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4826"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82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fld id="{0D863F4D-FFF2-4EAE-B823-01D9BE56CA9A}" type="datetime1">
              <a:rPr lang="en-US" altLang="ko-KR" smtClean="0"/>
              <a:t>10/15/2024</a:t>
            </a:fld>
            <a:endParaRPr lang="en-US"/>
          </a:p>
        </p:txBody>
      </p:sp>
      <p:sp>
        <p:nvSpPr>
          <p:cNvPr id="3482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r>
              <a:rPr lang="ko-KR" altLang="en-US"/>
              <a:t>지도학습</a:t>
            </a:r>
            <a:endParaRPr lang="en-US"/>
          </a:p>
        </p:txBody>
      </p:sp>
      <p:sp>
        <p:nvSpPr>
          <p:cNvPr id="3482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fld id="{B1A96CDA-AC9E-4D10-87FE-92C3AF95A55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34" charset="0"/>
        </a:defRPr>
      </a:lvl2pPr>
      <a:lvl3pPr algn="l" rtl="0" eaLnBrk="1" fontAlgn="base" hangingPunct="1">
        <a:spcBef>
          <a:spcPct val="0"/>
        </a:spcBef>
        <a:spcAft>
          <a:spcPct val="0"/>
        </a:spcAft>
        <a:defRPr sz="4400">
          <a:solidFill>
            <a:schemeClr val="tx2"/>
          </a:solidFill>
          <a:latin typeface="Tahoma" pitchFamily="34" charset="0"/>
        </a:defRPr>
      </a:lvl3pPr>
      <a:lvl4pPr algn="l" rtl="0" eaLnBrk="1" fontAlgn="base" hangingPunct="1">
        <a:spcBef>
          <a:spcPct val="0"/>
        </a:spcBef>
        <a:spcAft>
          <a:spcPct val="0"/>
        </a:spcAft>
        <a:defRPr sz="4400">
          <a:solidFill>
            <a:schemeClr val="tx2"/>
          </a:solidFill>
          <a:latin typeface="Tahoma" pitchFamily="34" charset="0"/>
        </a:defRPr>
      </a:lvl4pPr>
      <a:lvl5pPr algn="l" rtl="0" eaLnBrk="1" fontAlgn="base" hangingPunct="1">
        <a:spcBef>
          <a:spcPct val="0"/>
        </a:spcBef>
        <a:spcAft>
          <a:spcPct val="0"/>
        </a:spcAft>
        <a:defRPr sz="4400">
          <a:solidFill>
            <a:schemeClr val="tx2"/>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0.png"/><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190.png"/></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NUL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NUL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ko-KR" altLang="en-US" dirty="0"/>
              <a:t>지도학습 알고리즘 소개</a:t>
            </a:r>
            <a:endParaRPr lang="en-US" dirty="0"/>
          </a:p>
        </p:txBody>
      </p:sp>
      <p:sp>
        <p:nvSpPr>
          <p:cNvPr id="4" name="Subtitle 3"/>
          <p:cNvSpPr>
            <a:spLocks noGrp="1"/>
          </p:cNvSpPr>
          <p:nvPr>
            <p:ph type="subTitle" idx="1"/>
          </p:nvPr>
        </p:nvSpPr>
        <p:spPr/>
        <p:txBody>
          <a:bodyPr/>
          <a:lstStyle/>
          <a:p>
            <a:pPr algn="r"/>
            <a:r>
              <a:rPr lang="en-US" dirty="0"/>
              <a:t>Sang Yup Lee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Machine Learning</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ko-KR" altLang="en-US" dirty="0"/>
                  <a:t>학습의 결과</a:t>
                </a:r>
                <a:endParaRPr lang="en-US" altLang="ko-KR" dirty="0"/>
              </a:p>
              <a:p>
                <a:pPr lvl="1"/>
                <a14:m>
                  <m:oMath xmlns:m="http://schemas.openxmlformats.org/officeDocument/2006/math">
                    <m:acc>
                      <m:accPr>
                        <m:chr m:val="̂"/>
                        <m:ctrlPr>
                          <a:rPr lang="en-US" altLang="ko-KR" i="1" smtClean="0">
                            <a:latin typeface="Cambria Math" panose="02040503050406030204" pitchFamily="18" charset="0"/>
                          </a:rPr>
                        </m:ctrlPr>
                      </m:accPr>
                      <m:e>
                        <m:r>
                          <a:rPr lang="en-US" altLang="ko-KR" b="0" i="1" smtClean="0">
                            <a:latin typeface="Cambria Math" panose="02040503050406030204" pitchFamily="18" charset="0"/>
                          </a:rPr>
                          <m:t>𝑦</m:t>
                        </m:r>
                      </m:e>
                    </m:acc>
                    <m:r>
                      <a:rPr lang="en-US" altLang="ko-KR">
                        <a:latin typeface="Cambria Math"/>
                      </a:rPr>
                      <m:t>=</m:t>
                    </m:r>
                    <m:r>
                      <a:rPr lang="en-US" altLang="ko-KR" b="0" i="1" smtClean="0">
                        <a:latin typeface="Cambria Math" panose="02040503050406030204" pitchFamily="18" charset="0"/>
                      </a:rPr>
                      <m:t>0.5</m:t>
                    </m:r>
                    <m:r>
                      <a:rPr lang="en-US" altLang="ko-KR" i="1">
                        <a:latin typeface="Cambria Math"/>
                      </a:rPr>
                      <m:t>+</m:t>
                    </m:r>
                    <m:r>
                      <a:rPr lang="en-US" altLang="ko-KR" b="0" i="0" smtClean="0">
                        <a:latin typeface="Cambria Math" panose="02040503050406030204" pitchFamily="18" charset="0"/>
                      </a:rPr>
                      <m:t>0.1</m:t>
                    </m:r>
                    <m:r>
                      <m:rPr>
                        <m:sty m:val="p"/>
                      </m:rPr>
                      <a:rPr lang="en-US" altLang="ko-KR">
                        <a:latin typeface="Cambria Math"/>
                      </a:rPr>
                      <m:t>X</m:t>
                    </m:r>
                  </m:oMath>
                </a14:m>
                <a:endParaRPr lang="en-US" altLang="ko-KR" dirty="0"/>
              </a:p>
              <a:p>
                <a:pPr lvl="1"/>
                <a:endParaRPr lang="en-US" altLang="ko-KR" dirty="0"/>
              </a:p>
              <a:p>
                <a:r>
                  <a:rPr lang="ko-KR" altLang="en-US" dirty="0"/>
                  <a:t>문제에 대한 데이터</a:t>
                </a:r>
                <a:endParaRPr lang="en-US" altLang="ko-KR" dirty="0"/>
              </a:p>
              <a:p>
                <a:pPr lvl="1"/>
                <a:endParaRPr lang="ko-KR"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49" t="-1926"/>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A1B9FD8E-913F-4EDC-886F-771DE62C693A}"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10</a:t>
            </a:fld>
            <a:endParaRPr lang="en-US"/>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nvPr>
            </p:nvGraphicFramePr>
            <p:xfrm>
              <a:off x="2438400" y="4267200"/>
              <a:ext cx="4495800" cy="1712595"/>
            </p:xfrm>
            <a:graphic>
              <a:graphicData uri="http://schemas.openxmlformats.org/drawingml/2006/table">
                <a:tbl>
                  <a:tblPr firstRow="1" bandRow="1">
                    <a:tableStyleId>{5C22544A-7EE6-4342-B048-85BDC9FD1C3A}</a:tableStyleId>
                  </a:tblPr>
                  <a:tblGrid>
                    <a:gridCol w="2226542">
                      <a:extLst>
                        <a:ext uri="{9D8B030D-6E8A-4147-A177-3AD203B41FA5}">
                          <a16:colId xmlns:a16="http://schemas.microsoft.com/office/drawing/2014/main" val="20000"/>
                        </a:ext>
                      </a:extLst>
                    </a:gridCol>
                    <a:gridCol w="2269258">
                      <a:extLst>
                        <a:ext uri="{9D8B030D-6E8A-4147-A177-3AD203B41FA5}">
                          <a16:colId xmlns:a16="http://schemas.microsoft.com/office/drawing/2014/main" val="20001"/>
                        </a:ext>
                      </a:extLst>
                    </a:gridCol>
                  </a:tblGrid>
                  <a:tr h="570865">
                    <a:tc>
                      <a:txBody>
                        <a:bodyPr/>
                        <a:lstStyle/>
                        <a:p>
                          <a:pPr algn="ctr">
                            <a:lnSpc>
                              <a:spcPct val="115000"/>
                            </a:lnSpc>
                            <a:spcAft>
                              <a:spcPts val="0"/>
                            </a:spcAft>
                          </a:pPr>
                          <a:r>
                            <a:rPr lang="en-US" sz="2400" dirty="0">
                              <a:effectLst/>
                              <a:latin typeface="Calibri"/>
                              <a:ea typeface="맑은 고딕"/>
                              <a:cs typeface="Times New Roman"/>
                            </a:rPr>
                            <a:t>X</a:t>
                          </a:r>
                        </a:p>
                      </a:txBody>
                      <a:tcPr marL="68580" marR="68580"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acc>
                                  <m:accPr>
                                    <m:chr m:val="̂"/>
                                    <m:ctrlPr>
                                      <a:rPr lang="en-US" altLang="ko-KR" sz="2400" i="1" smtClean="0">
                                        <a:latin typeface="Cambria Math" panose="02040503050406030204" pitchFamily="18" charset="0"/>
                                      </a:rPr>
                                    </m:ctrlPr>
                                  </m:accPr>
                                  <m:e>
                                    <m:r>
                                      <a:rPr lang="en-US" altLang="ko-KR" sz="2400" b="0" i="1" smtClean="0">
                                        <a:latin typeface="Cambria Math" panose="02040503050406030204" pitchFamily="18" charset="0"/>
                                      </a:rPr>
                                      <m:t>𝑦</m:t>
                                    </m:r>
                                  </m:e>
                                </m:acc>
                              </m:oMath>
                            </m:oMathPara>
                          </a14:m>
                          <a:endParaRPr lang="en-US" sz="2400" dirty="0">
                            <a:effectLst/>
                            <a:latin typeface="Calibri"/>
                            <a:ea typeface="맑은 고딕"/>
                            <a:cs typeface="Times New Roman"/>
                          </a:endParaRPr>
                        </a:p>
                      </a:txBody>
                      <a:tcPr marL="68580" marR="68580" marT="0" marB="0" anchor="ctr"/>
                    </a:tc>
                    <a:extLst>
                      <a:ext uri="{0D108BD9-81ED-4DB2-BD59-A6C34878D82A}">
                        <a16:rowId xmlns:a16="http://schemas.microsoft.com/office/drawing/2014/main" val="10000"/>
                      </a:ext>
                    </a:extLst>
                  </a:tr>
                  <a:tr h="570865">
                    <a:tc>
                      <a:txBody>
                        <a:bodyPr/>
                        <a:lstStyle/>
                        <a:p>
                          <a:pPr algn="ctr">
                            <a:lnSpc>
                              <a:spcPct val="115000"/>
                            </a:lnSpc>
                            <a:spcAft>
                              <a:spcPts val="0"/>
                            </a:spcAft>
                          </a:pPr>
                          <a:r>
                            <a:rPr lang="en-US" sz="1800" dirty="0">
                              <a:effectLst/>
                            </a:rPr>
                            <a:t>40</a:t>
                          </a:r>
                          <a:endParaRPr lang="en-US" sz="1800" dirty="0">
                            <a:effectLst/>
                            <a:latin typeface="Calibri"/>
                            <a:ea typeface="맑은 고딕"/>
                            <a:cs typeface="Times New Roman"/>
                          </a:endParaRPr>
                        </a:p>
                      </a:txBody>
                      <a:tcPr marL="68580" marR="68580" marT="0" marB="0" anchor="ctr"/>
                    </a:tc>
                    <a:tc>
                      <a:txBody>
                        <a:bodyPr/>
                        <a:lstStyle/>
                        <a:p>
                          <a:pPr algn="ctr">
                            <a:lnSpc>
                              <a:spcPct val="115000"/>
                            </a:lnSpc>
                            <a:spcAft>
                              <a:spcPts val="0"/>
                            </a:spcAft>
                          </a:pPr>
                          <a:endParaRPr lang="en-US" sz="1800" dirty="0">
                            <a:effectLst/>
                            <a:latin typeface="Calibri"/>
                            <a:ea typeface="맑은 고딕"/>
                            <a:cs typeface="Times New Roman"/>
                          </a:endParaRPr>
                        </a:p>
                      </a:txBody>
                      <a:tcPr marL="68580" marR="68580" marT="0" marB="0" anchor="ctr"/>
                    </a:tc>
                    <a:extLst>
                      <a:ext uri="{0D108BD9-81ED-4DB2-BD59-A6C34878D82A}">
                        <a16:rowId xmlns:a16="http://schemas.microsoft.com/office/drawing/2014/main" val="10001"/>
                      </a:ext>
                    </a:extLst>
                  </a:tr>
                  <a:tr h="570865">
                    <a:tc>
                      <a:txBody>
                        <a:bodyPr/>
                        <a:lstStyle/>
                        <a:p>
                          <a:pPr algn="ctr">
                            <a:lnSpc>
                              <a:spcPct val="115000"/>
                            </a:lnSpc>
                            <a:spcAft>
                              <a:spcPts val="0"/>
                            </a:spcAft>
                          </a:pPr>
                          <a:r>
                            <a:rPr lang="en-US" sz="1800" dirty="0">
                              <a:effectLst/>
                            </a:rPr>
                            <a:t>50</a:t>
                          </a:r>
                          <a:endParaRPr lang="en-US" sz="1800" dirty="0">
                            <a:effectLst/>
                            <a:latin typeface="Calibri"/>
                            <a:ea typeface="맑은 고딕"/>
                            <a:cs typeface="Times New Roman"/>
                          </a:endParaRPr>
                        </a:p>
                      </a:txBody>
                      <a:tcPr marL="68580" marR="68580" marT="0" marB="0" anchor="ctr"/>
                    </a:tc>
                    <a:tc>
                      <a:txBody>
                        <a:bodyPr/>
                        <a:lstStyle/>
                        <a:p>
                          <a:pPr algn="ctr">
                            <a:lnSpc>
                              <a:spcPct val="115000"/>
                            </a:lnSpc>
                            <a:spcAft>
                              <a:spcPts val="0"/>
                            </a:spcAft>
                          </a:pPr>
                          <a:endParaRPr lang="en-US" sz="1800" dirty="0">
                            <a:effectLst/>
                            <a:latin typeface="Calibri"/>
                            <a:ea typeface="맑은 고딕"/>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2996259227"/>
                  </p:ext>
                </p:extLst>
              </p:nvPr>
            </p:nvGraphicFramePr>
            <p:xfrm>
              <a:off x="2438400" y="4267200"/>
              <a:ext cx="4495800" cy="1712595"/>
            </p:xfrm>
            <a:graphic>
              <a:graphicData uri="http://schemas.openxmlformats.org/drawingml/2006/table">
                <a:tbl>
                  <a:tblPr firstRow="1" bandRow="1">
                    <a:tableStyleId>{5C22544A-7EE6-4342-B048-85BDC9FD1C3A}</a:tableStyleId>
                  </a:tblPr>
                  <a:tblGrid>
                    <a:gridCol w="2226542">
                      <a:extLst>
                        <a:ext uri="{9D8B030D-6E8A-4147-A177-3AD203B41FA5}">
                          <a16:colId xmlns:a16="http://schemas.microsoft.com/office/drawing/2014/main" val="20000"/>
                        </a:ext>
                      </a:extLst>
                    </a:gridCol>
                    <a:gridCol w="2269258">
                      <a:extLst>
                        <a:ext uri="{9D8B030D-6E8A-4147-A177-3AD203B41FA5}">
                          <a16:colId xmlns:a16="http://schemas.microsoft.com/office/drawing/2014/main" val="20001"/>
                        </a:ext>
                      </a:extLst>
                    </a:gridCol>
                  </a:tblGrid>
                  <a:tr h="570865">
                    <a:tc>
                      <a:txBody>
                        <a:bodyPr/>
                        <a:lstStyle/>
                        <a:p>
                          <a:pPr algn="ctr">
                            <a:lnSpc>
                              <a:spcPct val="115000"/>
                            </a:lnSpc>
                            <a:spcAft>
                              <a:spcPts val="0"/>
                            </a:spcAft>
                          </a:pPr>
                          <a:r>
                            <a:rPr lang="en-US" sz="2400" dirty="0" smtClean="0">
                              <a:effectLst/>
                              <a:latin typeface="Calibri"/>
                              <a:ea typeface="맑은 고딕"/>
                              <a:cs typeface="Times New Roman"/>
                            </a:rPr>
                            <a:t>X</a:t>
                          </a:r>
                          <a:endParaRPr lang="en-US" sz="2400" dirty="0">
                            <a:effectLst/>
                            <a:latin typeface="Calibri"/>
                            <a:ea typeface="맑은 고딕"/>
                            <a:cs typeface="Times New Roman"/>
                          </a:endParaRPr>
                        </a:p>
                      </a:txBody>
                      <a:tcPr marL="68580" marR="68580" marT="0" marB="0" anchor="ctr"/>
                    </a:tc>
                    <a:tc>
                      <a:txBody>
                        <a:bodyPr/>
                        <a:lstStyle/>
                        <a:p>
                          <a:endParaRPr lang="ko-KR"/>
                        </a:p>
                      </a:txBody>
                      <a:tcPr marL="68580" marR="68580" marT="0" marB="0" anchor="ctr">
                        <a:blipFill>
                          <a:blip r:embed="rId3"/>
                          <a:stretch>
                            <a:fillRect l="-98391" t="-2128" r="-1072" b="-202128"/>
                          </a:stretch>
                        </a:blipFill>
                      </a:tcPr>
                    </a:tc>
                    <a:extLst>
                      <a:ext uri="{0D108BD9-81ED-4DB2-BD59-A6C34878D82A}">
                        <a16:rowId xmlns:a16="http://schemas.microsoft.com/office/drawing/2014/main" val="10000"/>
                      </a:ext>
                    </a:extLst>
                  </a:tr>
                  <a:tr h="570865">
                    <a:tc>
                      <a:txBody>
                        <a:bodyPr/>
                        <a:lstStyle/>
                        <a:p>
                          <a:pPr algn="ctr">
                            <a:lnSpc>
                              <a:spcPct val="115000"/>
                            </a:lnSpc>
                            <a:spcAft>
                              <a:spcPts val="0"/>
                            </a:spcAft>
                          </a:pPr>
                          <a:r>
                            <a:rPr lang="en-US" sz="1800" dirty="0">
                              <a:effectLst/>
                            </a:rPr>
                            <a:t>4</a:t>
                          </a:r>
                          <a:r>
                            <a:rPr lang="en-US" sz="1800" dirty="0" smtClean="0">
                              <a:effectLst/>
                            </a:rPr>
                            <a:t>0</a:t>
                          </a:r>
                          <a:endParaRPr lang="en-US" sz="1800" dirty="0">
                            <a:effectLst/>
                            <a:latin typeface="Calibri"/>
                            <a:ea typeface="맑은 고딕"/>
                            <a:cs typeface="Times New Roman"/>
                          </a:endParaRPr>
                        </a:p>
                      </a:txBody>
                      <a:tcPr marL="68580" marR="68580" marT="0" marB="0" anchor="ctr"/>
                    </a:tc>
                    <a:tc>
                      <a:txBody>
                        <a:bodyPr/>
                        <a:lstStyle/>
                        <a:p>
                          <a:pPr algn="ctr">
                            <a:lnSpc>
                              <a:spcPct val="115000"/>
                            </a:lnSpc>
                            <a:spcAft>
                              <a:spcPts val="0"/>
                            </a:spcAft>
                          </a:pPr>
                          <a:endParaRPr lang="en-US" sz="1800" dirty="0">
                            <a:effectLst/>
                            <a:latin typeface="Calibri"/>
                            <a:ea typeface="맑은 고딕"/>
                            <a:cs typeface="Times New Roman"/>
                          </a:endParaRPr>
                        </a:p>
                      </a:txBody>
                      <a:tcPr marL="68580" marR="68580" marT="0" marB="0" anchor="ctr"/>
                    </a:tc>
                    <a:extLst>
                      <a:ext uri="{0D108BD9-81ED-4DB2-BD59-A6C34878D82A}">
                        <a16:rowId xmlns:a16="http://schemas.microsoft.com/office/drawing/2014/main" val="10001"/>
                      </a:ext>
                    </a:extLst>
                  </a:tr>
                  <a:tr h="570865">
                    <a:tc>
                      <a:txBody>
                        <a:bodyPr/>
                        <a:lstStyle/>
                        <a:p>
                          <a:pPr algn="ctr">
                            <a:lnSpc>
                              <a:spcPct val="115000"/>
                            </a:lnSpc>
                            <a:spcAft>
                              <a:spcPts val="0"/>
                            </a:spcAft>
                          </a:pPr>
                          <a:r>
                            <a:rPr lang="en-US" sz="1800" dirty="0" smtClean="0">
                              <a:effectLst/>
                            </a:rPr>
                            <a:t>50</a:t>
                          </a:r>
                          <a:endParaRPr lang="en-US" sz="1800" dirty="0">
                            <a:effectLst/>
                            <a:latin typeface="Calibri"/>
                            <a:ea typeface="맑은 고딕"/>
                            <a:cs typeface="Times New Roman"/>
                          </a:endParaRPr>
                        </a:p>
                      </a:txBody>
                      <a:tcPr marL="68580" marR="68580" marT="0" marB="0" anchor="ctr"/>
                    </a:tc>
                    <a:tc>
                      <a:txBody>
                        <a:bodyPr/>
                        <a:lstStyle/>
                        <a:p>
                          <a:pPr algn="ctr">
                            <a:lnSpc>
                              <a:spcPct val="115000"/>
                            </a:lnSpc>
                            <a:spcAft>
                              <a:spcPts val="0"/>
                            </a:spcAft>
                          </a:pPr>
                          <a:endParaRPr lang="en-US" sz="1800" dirty="0">
                            <a:effectLst/>
                            <a:latin typeface="Calibri"/>
                            <a:ea typeface="맑은 고딕"/>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mc:Fallback>
      </mc:AlternateContent>
    </p:spTree>
    <p:extLst>
      <p:ext uri="{BB962C8B-B14F-4D97-AF65-F5344CB8AC3E}">
        <p14:creationId xmlns:p14="http://schemas.microsoft.com/office/powerpoint/2010/main" val="2487235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Machine Learning</a:t>
            </a:r>
            <a:endParaRPr lang="ko-KR" altLang="en-US" dirty="0"/>
          </a:p>
        </p:txBody>
      </p:sp>
      <p:sp>
        <p:nvSpPr>
          <p:cNvPr id="3" name="Content Placeholder 2"/>
          <p:cNvSpPr>
            <a:spLocks noGrp="1"/>
          </p:cNvSpPr>
          <p:nvPr>
            <p:ph idx="1"/>
          </p:nvPr>
        </p:nvSpPr>
        <p:spPr/>
        <p:txBody>
          <a:bodyPr/>
          <a:lstStyle/>
          <a:p>
            <a:r>
              <a:rPr lang="en-US" altLang="ko-KR" sz="2800" dirty="0"/>
              <a:t>Summary</a:t>
            </a:r>
          </a:p>
          <a:p>
            <a:pPr lvl="1"/>
            <a:r>
              <a:rPr lang="ko-KR" altLang="en-US" sz="2400" dirty="0"/>
              <a:t>학습이란</a:t>
            </a:r>
            <a:r>
              <a:rPr lang="en-US" altLang="ko-KR" sz="2400" dirty="0"/>
              <a:t>?</a:t>
            </a:r>
          </a:p>
          <a:p>
            <a:pPr lvl="2"/>
            <a:r>
              <a:rPr lang="ko-KR" altLang="en-US" sz="2000" dirty="0"/>
              <a:t>우리가 선택한 수학적 모형을 이용해서 학습데이터에 존재하는 </a:t>
            </a:r>
            <a:r>
              <a:rPr lang="en-US" altLang="ko-KR" sz="2000" dirty="0"/>
              <a:t>IVs</a:t>
            </a:r>
            <a:r>
              <a:rPr lang="ko-KR" altLang="en-US" sz="2000" dirty="0"/>
              <a:t>와 </a:t>
            </a:r>
            <a:r>
              <a:rPr lang="en-US" altLang="ko-KR" sz="2000" dirty="0"/>
              <a:t>DV </a:t>
            </a:r>
            <a:r>
              <a:rPr lang="ko-KR" altLang="en-US" sz="2000" dirty="0"/>
              <a:t>간의 </a:t>
            </a:r>
            <a:r>
              <a:rPr lang="en-US" altLang="ko-KR" sz="2000" dirty="0"/>
              <a:t>best </a:t>
            </a:r>
            <a:r>
              <a:rPr lang="ko-KR" altLang="en-US" sz="2000" dirty="0"/>
              <a:t>관계를 파악</a:t>
            </a:r>
            <a:endParaRPr lang="en-US" altLang="ko-KR" sz="2000" dirty="0"/>
          </a:p>
          <a:p>
            <a:pPr lvl="2"/>
            <a:r>
              <a:rPr lang="ko-KR" altLang="en-US" sz="2000" dirty="0"/>
              <a:t>이는 학습을 통해서 </a:t>
            </a:r>
            <a:r>
              <a:rPr lang="en-US" altLang="ko-KR" sz="2000" dirty="0"/>
              <a:t>optimal values of the parameters</a:t>
            </a:r>
            <a:r>
              <a:rPr lang="ko-KR" altLang="en-US" sz="2000" dirty="0"/>
              <a:t>를 찾는다는 것을 의미 </a:t>
            </a:r>
            <a:endParaRPr lang="en-US" altLang="ko-KR" sz="2000" dirty="0"/>
          </a:p>
          <a:p>
            <a:pPr lvl="3"/>
            <a:r>
              <a:rPr lang="ko-KR" altLang="en-US" sz="1600" dirty="0"/>
              <a:t>즉</a:t>
            </a:r>
            <a:r>
              <a:rPr lang="en-US" altLang="ko-KR" sz="1600" dirty="0"/>
              <a:t>, optimal values of the parameters =&gt; IVs</a:t>
            </a:r>
            <a:r>
              <a:rPr lang="ko-KR" altLang="en-US" sz="1600" dirty="0"/>
              <a:t>와 </a:t>
            </a:r>
            <a:r>
              <a:rPr lang="en-US" altLang="ko-KR" sz="1600" dirty="0"/>
              <a:t>DV</a:t>
            </a:r>
            <a:r>
              <a:rPr lang="ko-KR" altLang="en-US" sz="1600" dirty="0"/>
              <a:t>의 관계를 가장 잘 설명</a:t>
            </a:r>
          </a:p>
        </p:txBody>
      </p:sp>
      <p:sp>
        <p:nvSpPr>
          <p:cNvPr id="4" name="Date Placeholder 3"/>
          <p:cNvSpPr>
            <a:spLocks noGrp="1"/>
          </p:cNvSpPr>
          <p:nvPr>
            <p:ph type="dt" sz="half" idx="10"/>
          </p:nvPr>
        </p:nvSpPr>
        <p:spPr/>
        <p:txBody>
          <a:bodyPr/>
          <a:lstStyle/>
          <a:p>
            <a:fld id="{2D29352C-23B1-48D1-BB5C-6E4911C4C329}"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11</a:t>
            </a:fld>
            <a:endParaRPr lang="en-US"/>
          </a:p>
        </p:txBody>
      </p:sp>
    </p:spTree>
    <p:extLst>
      <p:ext uri="{BB962C8B-B14F-4D97-AF65-F5344CB8AC3E}">
        <p14:creationId xmlns:p14="http://schemas.microsoft.com/office/powerpoint/2010/main" val="2379281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3" name="Content Placeholder 2"/>
          <p:cNvSpPr>
            <a:spLocks noGrp="1"/>
          </p:cNvSpPr>
          <p:nvPr>
            <p:ph idx="1"/>
          </p:nvPr>
        </p:nvSpPr>
        <p:spPr/>
        <p:txBody>
          <a:bodyPr/>
          <a:lstStyle/>
          <a:p>
            <a:r>
              <a:rPr lang="ko-KR" altLang="en-US" sz="2000" dirty="0"/>
              <a:t>지도학습 알고리즘이 적용될 수 있는 문제 유형 </a:t>
            </a:r>
            <a:r>
              <a:rPr lang="en-US" altLang="ko-KR" sz="2000" dirty="0"/>
              <a:t>(</a:t>
            </a:r>
            <a:r>
              <a:rPr lang="ko-KR" altLang="en-US" sz="2000" dirty="0"/>
              <a:t>종속변수의 유형에 따라 결정</a:t>
            </a:r>
            <a:r>
              <a:rPr lang="en-US" altLang="ko-KR" sz="2000" dirty="0"/>
              <a:t>)</a:t>
            </a:r>
          </a:p>
          <a:p>
            <a:pPr lvl="1"/>
            <a:r>
              <a:rPr lang="ko-KR" altLang="en-US" sz="2000" dirty="0"/>
              <a:t>회귀문제 </a:t>
            </a:r>
            <a:r>
              <a:rPr lang="en-US" altLang="ko-KR" sz="2000" dirty="0"/>
              <a:t>(Regression problem)</a:t>
            </a:r>
          </a:p>
          <a:p>
            <a:pPr lvl="2"/>
            <a:r>
              <a:rPr lang="en-US" sz="2000" dirty="0"/>
              <a:t>When the DV is a continuous variable</a:t>
            </a:r>
          </a:p>
          <a:p>
            <a:pPr lvl="2"/>
            <a:r>
              <a:rPr lang="en-US" sz="2000" dirty="0"/>
              <a:t>Example algorithms</a:t>
            </a:r>
          </a:p>
          <a:p>
            <a:pPr lvl="3"/>
            <a:r>
              <a:rPr lang="en-US" sz="1400" dirty="0"/>
              <a:t>Linear regression</a:t>
            </a:r>
          </a:p>
          <a:p>
            <a:pPr lvl="3"/>
            <a:r>
              <a:rPr lang="en-US" sz="1400" dirty="0"/>
              <a:t>Feedforward neural network</a:t>
            </a:r>
          </a:p>
          <a:p>
            <a:pPr lvl="1"/>
            <a:r>
              <a:rPr lang="ko-KR" altLang="en-US" sz="2000" dirty="0"/>
              <a:t>분류문제 </a:t>
            </a:r>
            <a:r>
              <a:rPr lang="en-US" altLang="ko-KR" sz="2000" dirty="0"/>
              <a:t>(Classification problem)</a:t>
            </a:r>
          </a:p>
          <a:p>
            <a:pPr lvl="2"/>
            <a:r>
              <a:rPr lang="en-US" sz="2000" dirty="0"/>
              <a:t>When the DV is a categorical (or nominal) variable</a:t>
            </a:r>
          </a:p>
          <a:p>
            <a:pPr lvl="3"/>
            <a:r>
              <a:rPr lang="en-US" sz="1400" dirty="0"/>
              <a:t>Example algorithms</a:t>
            </a:r>
          </a:p>
          <a:p>
            <a:pPr lvl="4"/>
            <a:r>
              <a:rPr lang="en-US" sz="1400" dirty="0"/>
              <a:t>Logistic regression</a:t>
            </a:r>
          </a:p>
          <a:p>
            <a:pPr lvl="4"/>
            <a:r>
              <a:rPr lang="en-US" sz="1400" dirty="0"/>
              <a:t>Support vector machine</a:t>
            </a:r>
          </a:p>
          <a:p>
            <a:pPr lvl="4"/>
            <a:r>
              <a:rPr lang="en-US" sz="1400" dirty="0"/>
              <a:t>Decision tree</a:t>
            </a:r>
          </a:p>
          <a:p>
            <a:pPr lvl="4"/>
            <a:r>
              <a:rPr lang="en-US" sz="1400" dirty="0"/>
              <a:t>CNN, RNN</a:t>
            </a:r>
          </a:p>
          <a:p>
            <a:endParaRPr lang="en-US" sz="2000" dirty="0"/>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4" name="Date Placeholder 3"/>
          <p:cNvSpPr>
            <a:spLocks noGrp="1"/>
          </p:cNvSpPr>
          <p:nvPr>
            <p:ph type="dt" sz="half" idx="10"/>
          </p:nvPr>
        </p:nvSpPr>
        <p:spPr/>
        <p:txBody>
          <a:bodyPr/>
          <a:lstStyle/>
          <a:p>
            <a:fld id="{ADE6D952-A944-4C8C-AD79-7693438C3558}" type="datetime1">
              <a:rPr lang="en-US" altLang="ko-KR" smtClean="0"/>
              <a:t>10/15/2024</a:t>
            </a:fld>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12</a:t>
            </a:fld>
            <a:endParaRPr lang="en-US"/>
          </a:p>
        </p:txBody>
      </p:sp>
    </p:spTree>
    <p:extLst>
      <p:ext uri="{BB962C8B-B14F-4D97-AF65-F5344CB8AC3E}">
        <p14:creationId xmlns:p14="http://schemas.microsoft.com/office/powerpoint/2010/main" val="339459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3" name="Content Placeholder 2"/>
          <p:cNvSpPr>
            <a:spLocks noGrp="1"/>
          </p:cNvSpPr>
          <p:nvPr>
            <p:ph idx="1"/>
          </p:nvPr>
        </p:nvSpPr>
        <p:spPr/>
        <p:txBody>
          <a:bodyPr/>
          <a:lstStyle/>
          <a:p>
            <a:r>
              <a:rPr lang="en-US" sz="2000" dirty="0"/>
              <a:t>Diverse ML models</a:t>
            </a:r>
          </a:p>
          <a:p>
            <a:pPr lvl="1"/>
            <a:r>
              <a:rPr lang="en-US" sz="1800" dirty="0"/>
              <a:t>There exist many different types of ML models, also known as algorithms</a:t>
            </a:r>
          </a:p>
          <a:p>
            <a:pPr lvl="1"/>
            <a:r>
              <a:rPr lang="en-US" sz="1800" dirty="0"/>
              <a:t>Examples of ML models (mathematical models)</a:t>
            </a:r>
          </a:p>
          <a:p>
            <a:pPr lvl="2"/>
            <a:r>
              <a:rPr lang="en-US" sz="1400" dirty="0"/>
              <a:t>Linear regression</a:t>
            </a:r>
          </a:p>
          <a:p>
            <a:pPr lvl="2"/>
            <a:r>
              <a:rPr lang="en-US" sz="1400" dirty="0"/>
              <a:t>Logistic regression</a:t>
            </a:r>
          </a:p>
          <a:p>
            <a:pPr lvl="2"/>
            <a:r>
              <a:rPr lang="en-US" sz="1400" dirty="0"/>
              <a:t>SVM (Support vector machines)</a:t>
            </a:r>
          </a:p>
          <a:p>
            <a:pPr lvl="2"/>
            <a:r>
              <a:rPr lang="en-US" sz="1400" dirty="0"/>
              <a:t>Decision Tree</a:t>
            </a:r>
          </a:p>
          <a:p>
            <a:pPr lvl="2"/>
            <a:r>
              <a:rPr lang="en-US" sz="1400" dirty="0"/>
              <a:t>Ensemble methods</a:t>
            </a:r>
          </a:p>
          <a:p>
            <a:pPr lvl="2"/>
            <a:r>
              <a:rPr lang="en-US" sz="1400" dirty="0"/>
              <a:t>Neural networks that resemble a human brain</a:t>
            </a:r>
          </a:p>
          <a:p>
            <a:pPr lvl="3"/>
            <a:r>
              <a:rPr lang="en-US" sz="1400" dirty="0"/>
              <a:t>Deep learning	</a:t>
            </a:r>
          </a:p>
          <a:p>
            <a:pPr lvl="1"/>
            <a:r>
              <a:rPr lang="en-US" sz="1800" b="1" u="sng" dirty="0"/>
              <a:t>The appropriate model that you should use is determined by the problem that you want to solve and the characteristics of the dataset that you have</a:t>
            </a:r>
          </a:p>
        </p:txBody>
      </p:sp>
      <p:sp>
        <p:nvSpPr>
          <p:cNvPr id="4" name="Date Placeholder 3"/>
          <p:cNvSpPr>
            <a:spLocks noGrp="1"/>
          </p:cNvSpPr>
          <p:nvPr>
            <p:ph type="dt" sz="half" idx="10"/>
          </p:nvPr>
        </p:nvSpPr>
        <p:spPr/>
        <p:txBody>
          <a:bodyPr/>
          <a:lstStyle/>
          <a:p>
            <a:fld id="{BFBAE37B-D0F7-4484-AD24-EB4BA7643B4A}"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13</a:t>
            </a:fld>
            <a:endParaRPr lang="en-US"/>
          </a:p>
        </p:txBody>
      </p:sp>
    </p:spTree>
    <p:extLst>
      <p:ext uri="{BB962C8B-B14F-4D97-AF65-F5344CB8AC3E}">
        <p14:creationId xmlns:p14="http://schemas.microsoft.com/office/powerpoint/2010/main" val="2247430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find the optimal values?</a:t>
            </a:r>
          </a:p>
        </p:txBody>
      </p:sp>
      <p:sp>
        <p:nvSpPr>
          <p:cNvPr id="3" name="Content Placeholder 2"/>
          <p:cNvSpPr>
            <a:spLocks noGrp="1"/>
          </p:cNvSpPr>
          <p:nvPr>
            <p:ph idx="1"/>
          </p:nvPr>
        </p:nvSpPr>
        <p:spPr/>
        <p:txBody>
          <a:bodyPr/>
          <a:lstStyle/>
          <a:p>
            <a:r>
              <a:rPr lang="en-US" sz="2000" dirty="0"/>
              <a:t>Then how can a computer find such values, which are called the </a:t>
            </a:r>
            <a:r>
              <a:rPr lang="en-US" sz="2000" b="1" u="sng" dirty="0"/>
              <a:t>optimal values</a:t>
            </a:r>
            <a:r>
              <a:rPr lang="en-US" sz="2000" dirty="0"/>
              <a:t>?</a:t>
            </a:r>
          </a:p>
          <a:p>
            <a:r>
              <a:rPr lang="en-US" altLang="ko-KR" sz="2000" dirty="0"/>
              <a:t>Optimal values =&gt; </a:t>
            </a:r>
            <a:r>
              <a:rPr lang="ko-KR" altLang="en-US" sz="2000" dirty="0"/>
              <a:t>모형을 통해 종속변수를 가장 잘 설명하는 파라미터 값</a:t>
            </a:r>
            <a:endParaRPr lang="en-US" altLang="ko-KR" sz="2000" dirty="0"/>
          </a:p>
          <a:p>
            <a:r>
              <a:rPr lang="ko-KR" altLang="en-US" sz="2000" dirty="0"/>
              <a:t>학습 데이터를 가장 잘 설명한다는 것은</a:t>
            </a:r>
            <a:r>
              <a:rPr lang="en-US" altLang="ko-KR" sz="2000" dirty="0"/>
              <a:t>, </a:t>
            </a:r>
            <a:r>
              <a:rPr lang="ko-KR" altLang="en-US" sz="2000" dirty="0"/>
              <a:t>즉</a:t>
            </a:r>
            <a:r>
              <a:rPr lang="en-US" altLang="ko-KR" sz="2000" dirty="0"/>
              <a:t>, </a:t>
            </a:r>
            <a:r>
              <a:rPr lang="ko-KR" altLang="en-US" sz="2000" dirty="0"/>
              <a:t>학습 데이터에 존재하는 독립변수와 종속변수의 관계를 가장 잘 설명한다는 것은 </a:t>
            </a:r>
            <a:r>
              <a:rPr lang="en-US" altLang="ko-KR" sz="2000" dirty="0"/>
              <a:t>=&gt; </a:t>
            </a:r>
            <a:r>
              <a:rPr lang="ko-KR" altLang="en-US" sz="2000" dirty="0"/>
              <a:t>설명하지 못하는 정도를 최소화 한다는 것</a:t>
            </a:r>
            <a:endParaRPr lang="en-US" altLang="ko-KR" sz="2000" dirty="0"/>
          </a:p>
          <a:p>
            <a:r>
              <a:rPr lang="ko-KR" altLang="en-US" sz="2000" dirty="0"/>
              <a:t>설명하지 못하는 정도를 비용함수 </a:t>
            </a:r>
            <a:r>
              <a:rPr lang="en-US" altLang="ko-KR" sz="2000" dirty="0"/>
              <a:t>(</a:t>
            </a:r>
            <a:r>
              <a:rPr lang="ko-KR" altLang="en-US" sz="2000" dirty="0"/>
              <a:t>혹은 손실함수</a:t>
            </a:r>
            <a:r>
              <a:rPr lang="en-US" altLang="ko-KR" sz="2000" dirty="0"/>
              <a:t>)</a:t>
            </a:r>
            <a:r>
              <a:rPr lang="ko-KR" altLang="en-US" sz="2000" dirty="0"/>
              <a:t>를 이용해서 표현</a:t>
            </a:r>
            <a:endParaRPr lang="en-US" altLang="ko-KR" sz="1600" dirty="0"/>
          </a:p>
          <a:p>
            <a:pPr lvl="1"/>
            <a:endParaRPr lang="en-US" sz="1600" dirty="0"/>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4" name="Date Placeholder 3"/>
          <p:cNvSpPr>
            <a:spLocks noGrp="1"/>
          </p:cNvSpPr>
          <p:nvPr>
            <p:ph type="dt" sz="half" idx="10"/>
          </p:nvPr>
        </p:nvSpPr>
        <p:spPr/>
        <p:txBody>
          <a:bodyPr/>
          <a:lstStyle/>
          <a:p>
            <a:fld id="{7A3CDAFE-2CE6-4CDF-B9AA-07220135BAFB}" type="datetime1">
              <a:rPr lang="en-US" altLang="ko-KR" smtClean="0"/>
              <a:t>10/15/2024</a:t>
            </a:fld>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14</a:t>
            </a:fld>
            <a:endParaRPr lang="en-US"/>
          </a:p>
        </p:txBody>
      </p:sp>
    </p:spTree>
    <p:extLst>
      <p:ext uri="{BB962C8B-B14F-4D97-AF65-F5344CB8AC3E}">
        <p14:creationId xmlns:p14="http://schemas.microsoft.com/office/powerpoint/2010/main" val="3508784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3" name="Content Placeholder 2"/>
          <p:cNvSpPr>
            <a:spLocks noGrp="1"/>
          </p:cNvSpPr>
          <p:nvPr>
            <p:ph idx="1"/>
          </p:nvPr>
        </p:nvSpPr>
        <p:spPr/>
        <p:txBody>
          <a:bodyPr/>
          <a:lstStyle/>
          <a:p>
            <a:r>
              <a:rPr lang="en-US" sz="2400" dirty="0"/>
              <a:t>Cost function (</a:t>
            </a:r>
            <a:r>
              <a:rPr lang="ko-KR" altLang="en-US" sz="2400" dirty="0"/>
              <a:t>비용함수</a:t>
            </a:r>
            <a:r>
              <a:rPr lang="en-US" altLang="ko-KR" sz="2400" dirty="0"/>
              <a:t>, </a:t>
            </a:r>
            <a:r>
              <a:rPr lang="ko-KR" altLang="en-US" sz="2400" dirty="0"/>
              <a:t>손실함수 </a:t>
            </a:r>
            <a:r>
              <a:rPr lang="en-US" altLang="ko-KR" sz="2400" dirty="0"/>
              <a:t>(loss function))</a:t>
            </a:r>
            <a:endParaRPr lang="en-US" sz="2400" dirty="0"/>
          </a:p>
          <a:p>
            <a:pPr lvl="1"/>
            <a:r>
              <a:rPr lang="en-US" sz="2000" dirty="0"/>
              <a:t>A function that indicates the </a:t>
            </a:r>
            <a:r>
              <a:rPr lang="en-US" sz="2000" b="1" u="sng" dirty="0"/>
              <a:t>extent of the overall errors</a:t>
            </a:r>
            <a:r>
              <a:rPr lang="en-US" sz="2000" dirty="0"/>
              <a:t> that exist in the training data.</a:t>
            </a:r>
          </a:p>
          <a:p>
            <a:pPr marL="457200" lvl="1" indent="0">
              <a:buNone/>
            </a:pPr>
            <a:r>
              <a:rPr lang="en-US" altLang="ko-KR" sz="2000" dirty="0"/>
              <a:t>=&gt; </a:t>
            </a:r>
            <a:r>
              <a:rPr lang="ko-KR" altLang="en-US" sz="2000" dirty="0"/>
              <a:t>비용함수는 학습 데이터에 존재하는 전체의 에러 정도</a:t>
            </a:r>
            <a:r>
              <a:rPr lang="en-US" altLang="ko-KR" sz="2000" dirty="0"/>
              <a:t>, </a:t>
            </a:r>
            <a:r>
              <a:rPr lang="ko-KR" altLang="en-US" sz="2000" dirty="0"/>
              <a:t>즉</a:t>
            </a:r>
            <a:r>
              <a:rPr lang="en-US" altLang="ko-KR" sz="2000" dirty="0"/>
              <a:t>, </a:t>
            </a:r>
            <a:r>
              <a:rPr lang="ko-KR" altLang="en-US" sz="2000" dirty="0"/>
              <a:t>모형이 설명하지 못하는 정도를 의미함</a:t>
            </a:r>
            <a:r>
              <a:rPr lang="en-US" altLang="ko-KR" sz="2000" dirty="0"/>
              <a:t>.</a:t>
            </a:r>
          </a:p>
          <a:p>
            <a:pPr lvl="1"/>
            <a:r>
              <a:rPr lang="en-US" altLang="ko-KR" sz="2000" dirty="0"/>
              <a:t>That is, a computer tries to find the values of the parameters that </a:t>
            </a:r>
            <a:r>
              <a:rPr lang="en-US" altLang="ko-KR" sz="2000" b="1" u="sng" dirty="0"/>
              <a:t>minimize the value of  the cost function</a:t>
            </a:r>
            <a:r>
              <a:rPr lang="en-US" altLang="ko-KR" sz="2000" dirty="0"/>
              <a:t>.</a:t>
            </a:r>
          </a:p>
          <a:p>
            <a:pPr lvl="2"/>
            <a:endParaRPr lang="en-US" altLang="ko-KR" sz="1600" dirty="0"/>
          </a:p>
          <a:p>
            <a:pPr lvl="1"/>
            <a:endParaRPr lang="en-US" sz="2000" dirty="0"/>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Date Placeholder 5"/>
          <p:cNvSpPr>
            <a:spLocks noGrp="1"/>
          </p:cNvSpPr>
          <p:nvPr>
            <p:ph type="dt" sz="half" idx="10"/>
          </p:nvPr>
        </p:nvSpPr>
        <p:spPr/>
        <p:txBody>
          <a:bodyPr/>
          <a:lstStyle/>
          <a:p>
            <a:fld id="{FB66AC72-FAAE-480D-BA5D-BDF735B9D639}" type="datetime1">
              <a:rPr lang="en-US" altLang="ko-KR" smtClean="0"/>
              <a:t>10/15/2024</a:t>
            </a:fld>
            <a:endParaRPr lang="en-US"/>
          </a:p>
        </p:txBody>
      </p:sp>
      <p:sp>
        <p:nvSpPr>
          <p:cNvPr id="7" name="Slide Number Placeholder 6"/>
          <p:cNvSpPr>
            <a:spLocks noGrp="1"/>
          </p:cNvSpPr>
          <p:nvPr>
            <p:ph type="sldNum" sz="quarter" idx="12"/>
          </p:nvPr>
        </p:nvSpPr>
        <p:spPr/>
        <p:txBody>
          <a:bodyPr/>
          <a:lstStyle/>
          <a:p>
            <a:fld id="{B1A96CDA-AC9E-4D10-87FE-92C3AF95A555}" type="slidenum">
              <a:rPr lang="en-US" smtClean="0"/>
              <a:pPr/>
              <a:t>15</a:t>
            </a:fld>
            <a:endParaRPr lang="en-US"/>
          </a:p>
        </p:txBody>
      </p:sp>
    </p:spTree>
    <p:extLst>
      <p:ext uri="{BB962C8B-B14F-4D97-AF65-F5344CB8AC3E}">
        <p14:creationId xmlns:p14="http://schemas.microsoft.com/office/powerpoint/2010/main" val="3393544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Machine Learning</a:t>
            </a:r>
            <a:r>
              <a:rPr lang="ko-KR" altLang="en-US" dirty="0"/>
              <a: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ko-KR" altLang="en-US" sz="2400" dirty="0"/>
                  <a:t>비용함수의 종류</a:t>
                </a:r>
                <a:endParaRPr lang="en-US" altLang="ko-KR" sz="2400" dirty="0"/>
              </a:p>
              <a:p>
                <a:pPr lvl="1"/>
                <a:r>
                  <a:rPr lang="ko-KR" altLang="en-US" sz="1800" dirty="0"/>
                  <a:t>비용함수의 형태는 문제의 종류에 따라 구분</a:t>
                </a:r>
                <a:endParaRPr lang="en-US" altLang="ko-KR" sz="1800" dirty="0"/>
              </a:p>
              <a:p>
                <a:pPr lvl="1"/>
                <a:r>
                  <a:rPr lang="ko-KR" altLang="en-US" sz="1800" dirty="0"/>
                  <a:t>회귀 문제의 비용함수</a:t>
                </a:r>
                <a:endParaRPr lang="en-US" altLang="ko-KR" sz="1800" dirty="0"/>
              </a:p>
              <a:p>
                <a:pPr lvl="2"/>
                <a14:m>
                  <m:oMath xmlns:m="http://schemas.openxmlformats.org/officeDocument/2006/math">
                    <m:f>
                      <m:fPr>
                        <m:ctrlPr>
                          <a:rPr lang="en-US" altLang="ko-KR" sz="1600" i="1">
                            <a:latin typeface="Cambria Math" panose="02040503050406030204" pitchFamily="18" charset="0"/>
                          </a:rPr>
                        </m:ctrlPr>
                      </m:fPr>
                      <m:num>
                        <m:r>
                          <a:rPr lang="en-US" altLang="ko-KR" sz="1600" i="1">
                            <a:latin typeface="Cambria Math" panose="02040503050406030204" pitchFamily="18" charset="0"/>
                          </a:rPr>
                          <m:t>1</m:t>
                        </m:r>
                      </m:num>
                      <m:den>
                        <m:r>
                          <a:rPr lang="en-US" altLang="ko-KR" sz="1600" i="1">
                            <a:latin typeface="Cambria Math" panose="02040503050406030204" pitchFamily="18" charset="0"/>
                          </a:rPr>
                          <m:t>𝑁</m:t>
                        </m:r>
                      </m:den>
                    </m:f>
                    <m:nary>
                      <m:naryPr>
                        <m:chr m:val="∑"/>
                        <m:limLoc m:val="undOvr"/>
                        <m:supHide m:val="on"/>
                        <m:ctrlPr>
                          <a:rPr lang="en-US" altLang="ko-KR" sz="1600" i="1">
                            <a:latin typeface="Cambria Math" panose="02040503050406030204" pitchFamily="18" charset="0"/>
                          </a:rPr>
                        </m:ctrlPr>
                      </m:naryPr>
                      <m:sub>
                        <m:r>
                          <a:rPr lang="en-US" altLang="ko-KR" sz="1600" i="1">
                            <a:latin typeface="Cambria Math"/>
                          </a:rPr>
                          <m:t>𝑖</m:t>
                        </m:r>
                      </m:sub>
                      <m:sup/>
                      <m:e>
                        <m:sSub>
                          <m:sSubPr>
                            <m:ctrlPr>
                              <a:rPr lang="en-US" altLang="ko-KR" sz="1600" i="1">
                                <a:latin typeface="Cambria Math" panose="02040503050406030204" pitchFamily="18" charset="0"/>
                              </a:rPr>
                            </m:ctrlPr>
                          </m:sSubPr>
                          <m:e>
                            <m:r>
                              <a:rPr lang="en-US" altLang="ko-KR" sz="1600">
                                <a:latin typeface="Cambria Math"/>
                              </a:rPr>
                              <m:t>|</m:t>
                            </m:r>
                            <m:r>
                              <m:rPr>
                                <m:sty m:val="p"/>
                              </m:rPr>
                              <a:rPr lang="en-US" altLang="ko-KR" sz="1600">
                                <a:latin typeface="Cambria Math"/>
                              </a:rPr>
                              <m:t>y</m:t>
                            </m:r>
                          </m:e>
                          <m:sub>
                            <m:r>
                              <a:rPr lang="en-US" altLang="ko-KR" sz="1600" i="1">
                                <a:latin typeface="Cambria Math"/>
                              </a:rPr>
                              <m:t>𝑖</m:t>
                            </m:r>
                          </m:sub>
                        </m:sSub>
                        <m:r>
                          <a:rPr lang="en-US" altLang="ko-KR" sz="1600" i="1">
                            <a:latin typeface="Cambria Math"/>
                          </a:rPr>
                          <m:t>−</m:t>
                        </m:r>
                        <m:r>
                          <a:rPr lang="en-US" altLang="ko-KR" sz="1600">
                            <a:latin typeface="Cambria Math"/>
                          </a:rPr>
                          <m:t> </m:t>
                        </m:r>
                        <m:sSub>
                          <m:sSubPr>
                            <m:ctrlPr>
                              <a:rPr lang="en-US" altLang="ko-KR" sz="1600" i="1">
                                <a:latin typeface="Cambria Math" panose="02040503050406030204" pitchFamily="18" charset="0"/>
                              </a:rPr>
                            </m:ctrlPr>
                          </m:sSubPr>
                          <m:e>
                            <m:acc>
                              <m:accPr>
                                <m:chr m:val="̂"/>
                                <m:ctrlPr>
                                  <a:rPr lang="en-US" altLang="ko-KR" sz="1600" i="1">
                                    <a:latin typeface="Cambria Math" panose="02040503050406030204" pitchFamily="18" charset="0"/>
                                  </a:rPr>
                                </m:ctrlPr>
                              </m:accPr>
                              <m:e>
                                <m:r>
                                  <a:rPr lang="en-US" altLang="ko-KR" sz="1600" i="1">
                                    <a:latin typeface="Cambria Math"/>
                                  </a:rPr>
                                  <m:t>𝑦</m:t>
                                </m:r>
                              </m:e>
                            </m:acc>
                          </m:e>
                          <m:sub>
                            <m:r>
                              <a:rPr lang="en-US" altLang="ko-KR" sz="1600" i="1">
                                <a:latin typeface="Cambria Math"/>
                              </a:rPr>
                              <m:t>𝑖</m:t>
                            </m:r>
                          </m:sub>
                        </m:sSub>
                        <m:r>
                          <a:rPr lang="en-US" altLang="ko-KR" sz="1600" i="1">
                            <a:latin typeface="Cambria Math"/>
                          </a:rPr>
                          <m:t>|</m:t>
                        </m:r>
                      </m:e>
                    </m:nary>
                  </m:oMath>
                </a14:m>
                <a:r>
                  <a:rPr lang="en-US" altLang="ko-KR" sz="1600" dirty="0"/>
                  <a:t> (mean absolute errors)</a:t>
                </a:r>
              </a:p>
              <a:p>
                <a:pPr lvl="2"/>
                <a14:m>
                  <m:oMath xmlns:m="http://schemas.openxmlformats.org/officeDocument/2006/math">
                    <m:f>
                      <m:fPr>
                        <m:ctrlPr>
                          <a:rPr lang="en-US" altLang="ko-KR" sz="1600" i="1">
                            <a:latin typeface="Cambria Math" panose="02040503050406030204" pitchFamily="18" charset="0"/>
                          </a:rPr>
                        </m:ctrlPr>
                      </m:fPr>
                      <m:num>
                        <m:r>
                          <a:rPr lang="en-US" altLang="ko-KR" sz="1600" i="1">
                            <a:latin typeface="Cambria Math" panose="02040503050406030204" pitchFamily="18" charset="0"/>
                          </a:rPr>
                          <m:t>1</m:t>
                        </m:r>
                      </m:num>
                      <m:den>
                        <m:r>
                          <a:rPr lang="en-US" altLang="ko-KR" sz="1600" i="1">
                            <a:latin typeface="Cambria Math" panose="02040503050406030204" pitchFamily="18" charset="0"/>
                          </a:rPr>
                          <m:t>𝑁</m:t>
                        </m:r>
                      </m:den>
                    </m:f>
                    <m:nary>
                      <m:naryPr>
                        <m:chr m:val="∑"/>
                        <m:limLoc m:val="undOvr"/>
                        <m:supHide m:val="on"/>
                        <m:ctrlPr>
                          <a:rPr lang="en-US" altLang="ko-KR" sz="1600" i="1">
                            <a:latin typeface="Cambria Math" panose="02040503050406030204" pitchFamily="18" charset="0"/>
                          </a:rPr>
                        </m:ctrlPr>
                      </m:naryPr>
                      <m:sub>
                        <m:r>
                          <a:rPr lang="en-US" altLang="ko-KR" sz="1600" i="1">
                            <a:latin typeface="Cambria Math"/>
                          </a:rPr>
                          <m:t>𝑖</m:t>
                        </m:r>
                      </m:sub>
                      <m:sup/>
                      <m:e>
                        <m:sSup>
                          <m:sSupPr>
                            <m:ctrlPr>
                              <a:rPr lang="en-US" altLang="ko-KR" sz="1600" i="1">
                                <a:latin typeface="Cambria Math" panose="02040503050406030204" pitchFamily="18" charset="0"/>
                              </a:rPr>
                            </m:ctrlPr>
                          </m:sSupPr>
                          <m:e>
                            <m:sSub>
                              <m:sSubPr>
                                <m:ctrlPr>
                                  <a:rPr lang="en-US" altLang="ko-KR" sz="1600" i="1">
                                    <a:latin typeface="Cambria Math" panose="02040503050406030204" pitchFamily="18" charset="0"/>
                                  </a:rPr>
                                </m:ctrlPr>
                              </m:sSubPr>
                              <m:e>
                                <m:r>
                                  <a:rPr lang="en-US" altLang="ko-KR" sz="1600">
                                    <a:latin typeface="Cambria Math"/>
                                  </a:rPr>
                                  <m:t>(</m:t>
                                </m:r>
                                <m:r>
                                  <a:rPr lang="en-US" altLang="ko-KR" sz="1600" i="1">
                                    <a:latin typeface="Cambria Math"/>
                                  </a:rPr>
                                  <m:t>𝑦</m:t>
                                </m:r>
                              </m:e>
                              <m:sub>
                                <m:r>
                                  <a:rPr lang="en-US" altLang="ko-KR" sz="1600" i="1">
                                    <a:latin typeface="Cambria Math"/>
                                  </a:rPr>
                                  <m:t>𝑖</m:t>
                                </m:r>
                              </m:sub>
                            </m:sSub>
                            <m:r>
                              <a:rPr lang="en-US" altLang="ko-KR" sz="1600" i="1">
                                <a:latin typeface="Cambria Math"/>
                              </a:rPr>
                              <m:t>−</m:t>
                            </m:r>
                            <m:r>
                              <a:rPr lang="en-US" altLang="ko-KR" sz="1600">
                                <a:latin typeface="Cambria Math"/>
                              </a:rPr>
                              <m:t> </m:t>
                            </m:r>
                            <m:sSub>
                              <m:sSubPr>
                                <m:ctrlPr>
                                  <a:rPr lang="en-US" altLang="ko-KR" sz="1600" i="1">
                                    <a:latin typeface="Cambria Math" panose="02040503050406030204" pitchFamily="18" charset="0"/>
                                  </a:rPr>
                                </m:ctrlPr>
                              </m:sSubPr>
                              <m:e>
                                <m:acc>
                                  <m:accPr>
                                    <m:chr m:val="̂"/>
                                    <m:ctrlPr>
                                      <a:rPr lang="en-US" altLang="ko-KR" sz="1600" i="1">
                                        <a:latin typeface="Cambria Math" panose="02040503050406030204" pitchFamily="18" charset="0"/>
                                      </a:rPr>
                                    </m:ctrlPr>
                                  </m:accPr>
                                  <m:e>
                                    <m:r>
                                      <a:rPr lang="en-US" altLang="ko-KR" sz="1600" i="1">
                                        <a:latin typeface="Cambria Math"/>
                                      </a:rPr>
                                      <m:t>𝑦</m:t>
                                    </m:r>
                                  </m:e>
                                </m:acc>
                              </m:e>
                              <m:sub>
                                <m:r>
                                  <a:rPr lang="en-US" altLang="ko-KR" sz="1600" i="1">
                                    <a:latin typeface="Cambria Math"/>
                                  </a:rPr>
                                  <m:t>𝑖</m:t>
                                </m:r>
                              </m:sub>
                            </m:sSub>
                            <m:r>
                              <a:rPr lang="en-US" altLang="ko-KR" sz="1600" i="1">
                                <a:latin typeface="Cambria Math"/>
                              </a:rPr>
                              <m:t>)</m:t>
                            </m:r>
                          </m:e>
                          <m:sup>
                            <m:r>
                              <a:rPr lang="en-US" altLang="ko-KR" sz="1600" i="1">
                                <a:latin typeface="Cambria Math"/>
                              </a:rPr>
                              <m:t>2</m:t>
                            </m:r>
                          </m:sup>
                        </m:sSup>
                      </m:e>
                    </m:nary>
                  </m:oMath>
                </a14:m>
                <a:r>
                  <a:rPr lang="en-US" altLang="ko-KR" sz="1600" dirty="0"/>
                  <a:t> </a:t>
                </a:r>
                <a:r>
                  <a:rPr lang="en-US" altLang="ko-KR" sz="1600" b="1" dirty="0"/>
                  <a:t>(mean squared errors)</a:t>
                </a:r>
                <a:endParaRPr lang="en-US" altLang="ko-KR" sz="1800" dirty="0"/>
              </a:p>
              <a:p>
                <a:pPr lvl="1"/>
                <a:r>
                  <a:rPr lang="ko-KR" altLang="en-US" sz="1800" dirty="0"/>
                  <a:t>분류 문제의 비용함수</a:t>
                </a:r>
                <a:endParaRPr lang="en-US" altLang="ko-KR" sz="1800" dirty="0"/>
              </a:p>
              <a:p>
                <a:pPr lvl="2"/>
                <a:r>
                  <a:rPr lang="ko-KR" altLang="en-US" sz="1600" dirty="0"/>
                  <a:t>교차 엔트로피 </a:t>
                </a:r>
                <a:r>
                  <a:rPr lang="en-US" altLang="ko-KR" sz="1600" dirty="0"/>
                  <a:t>(</a:t>
                </a:r>
                <a14:m>
                  <m:oMath xmlns:m="http://schemas.openxmlformats.org/officeDocument/2006/math">
                    <m:sSub>
                      <m:sSubPr>
                        <m:ctrlPr>
                          <a:rPr lang="en-US" altLang="ko-KR" sz="1600" i="1">
                            <a:latin typeface="Cambria Math" panose="02040503050406030204" pitchFamily="18" charset="0"/>
                          </a:rPr>
                        </m:ctrlPr>
                      </m:sSubPr>
                      <m:e>
                        <m:r>
                          <a:rPr lang="en-US" altLang="ko-KR" sz="1600" i="1">
                            <a:latin typeface="Cambria Math"/>
                          </a:rPr>
                          <m:t>𝑦</m:t>
                        </m:r>
                      </m:e>
                      <m:sub>
                        <m:r>
                          <a:rPr lang="en-US" altLang="ko-KR" sz="1600" i="1">
                            <a:latin typeface="Cambria Math"/>
                          </a:rPr>
                          <m:t>𝑖</m:t>
                        </m:r>
                      </m:sub>
                    </m:sSub>
                    <m:r>
                      <a:rPr lang="en-US" altLang="ko-KR" sz="1600" i="1">
                        <a:latin typeface="Cambria Math" panose="02040503050406030204" pitchFamily="18" charset="0"/>
                        <a:ea typeface="Cambria Math" panose="02040503050406030204" pitchFamily="18" charset="0"/>
                      </a:rPr>
                      <m:t>∈{0, 1}</m:t>
                    </m:r>
                  </m:oMath>
                </a14:m>
                <a:r>
                  <a:rPr lang="en-US" altLang="ko-KR" sz="1600" dirty="0"/>
                  <a:t> </a:t>
                </a:r>
                <a:r>
                  <a:rPr lang="ko-KR" altLang="en-US" sz="1600" dirty="0"/>
                  <a:t>인 경우</a:t>
                </a:r>
                <a:r>
                  <a:rPr lang="en-US" altLang="ko-KR" sz="1600" dirty="0"/>
                  <a:t>)</a:t>
                </a:r>
              </a:p>
              <a:p>
                <a:pPr lvl="2"/>
                <a14:m>
                  <m:oMath xmlns:m="http://schemas.openxmlformats.org/officeDocument/2006/math">
                    <m:r>
                      <a:rPr lang="en-US" altLang="ko-KR" sz="1400" i="1">
                        <a:latin typeface="Cambria Math"/>
                      </a:rPr>
                      <m:t>𝐸</m:t>
                    </m:r>
                    <m:r>
                      <a:rPr lang="en-US" altLang="ko-KR" sz="1400" i="1">
                        <a:latin typeface="Cambria Math"/>
                      </a:rPr>
                      <m:t>= −</m:t>
                    </m:r>
                    <m:d>
                      <m:dPr>
                        <m:begChr m:val="["/>
                        <m:endChr m:val="]"/>
                        <m:ctrlPr>
                          <a:rPr lang="en-US" altLang="ko-KR" sz="1400" i="1">
                            <a:latin typeface="Cambria Math" panose="02040503050406030204" pitchFamily="18" charset="0"/>
                          </a:rPr>
                        </m:ctrlPr>
                      </m:dPr>
                      <m:e>
                        <m:nary>
                          <m:naryPr>
                            <m:chr m:val="∑"/>
                            <m:limLoc m:val="undOvr"/>
                            <m:ctrlPr>
                              <a:rPr lang="en-US" altLang="ko-KR" sz="1400" i="1">
                                <a:latin typeface="Cambria Math" panose="02040503050406030204" pitchFamily="18" charset="0"/>
                              </a:rPr>
                            </m:ctrlPr>
                          </m:naryPr>
                          <m:sub>
                            <m:r>
                              <a:rPr lang="en-US" altLang="ko-KR" sz="1400" i="1">
                                <a:latin typeface="Cambria Math"/>
                              </a:rPr>
                              <m:t>𝑖</m:t>
                            </m:r>
                            <m:r>
                              <a:rPr lang="en-US" altLang="ko-KR" sz="1400" i="1">
                                <a:latin typeface="Cambria Math"/>
                              </a:rPr>
                              <m:t>=1</m:t>
                            </m:r>
                          </m:sub>
                          <m:sup>
                            <m:r>
                              <a:rPr lang="en-US" altLang="ko-KR" sz="1400" i="1">
                                <a:latin typeface="Cambria Math"/>
                              </a:rPr>
                              <m:t>𝑁</m:t>
                            </m:r>
                          </m:sup>
                          <m:e>
                            <m:sSub>
                              <m:sSubPr>
                                <m:ctrlPr>
                                  <a:rPr lang="en-US" altLang="ko-KR" sz="1400" i="1">
                                    <a:latin typeface="Cambria Math" panose="02040503050406030204" pitchFamily="18" charset="0"/>
                                  </a:rPr>
                                </m:ctrlPr>
                              </m:sSubPr>
                              <m:e>
                                <m:r>
                                  <a:rPr lang="en-US" altLang="ko-KR" sz="1400" i="1">
                                    <a:latin typeface="Cambria Math"/>
                                  </a:rPr>
                                  <m:t>𝑦</m:t>
                                </m:r>
                              </m:e>
                              <m:sub>
                                <m:r>
                                  <a:rPr lang="en-US" altLang="ko-KR" sz="1400" i="1">
                                    <a:latin typeface="Cambria Math"/>
                                  </a:rPr>
                                  <m:t>𝑖</m:t>
                                </m:r>
                              </m:sub>
                            </m:sSub>
                            <m:func>
                              <m:funcPr>
                                <m:ctrlPr>
                                  <a:rPr lang="en-US" altLang="ko-KR" sz="1400" i="1">
                                    <a:latin typeface="Cambria Math" panose="02040503050406030204" pitchFamily="18" charset="0"/>
                                  </a:rPr>
                                </m:ctrlPr>
                              </m:funcPr>
                              <m:fName>
                                <m:r>
                                  <m:rPr>
                                    <m:sty m:val="p"/>
                                  </m:rPr>
                                  <a:rPr lang="en-US" altLang="ko-KR" sz="1400">
                                    <a:latin typeface="Cambria Math"/>
                                  </a:rPr>
                                  <m:t>ln</m:t>
                                </m:r>
                              </m:fName>
                              <m:e>
                                <m:r>
                                  <a:rPr lang="en-US" altLang="ko-KR" sz="1400" i="1">
                                    <a:latin typeface="Cambria Math"/>
                                  </a:rPr>
                                  <m:t>𝑝</m:t>
                                </m:r>
                                <m:r>
                                  <a:rPr lang="en-US" altLang="ko-KR" sz="1400" i="1">
                                    <a:latin typeface="Cambria Math"/>
                                  </a:rPr>
                                  <m:t>(</m:t>
                                </m:r>
                                <m:sSub>
                                  <m:sSubPr>
                                    <m:ctrlPr>
                                      <a:rPr lang="en-US" altLang="ko-KR" sz="1400" i="1">
                                        <a:latin typeface="Cambria Math" panose="02040503050406030204" pitchFamily="18" charset="0"/>
                                      </a:rPr>
                                    </m:ctrlPr>
                                  </m:sSubPr>
                                  <m:e>
                                    <m:r>
                                      <a:rPr lang="en-US" altLang="ko-KR" sz="1400" i="1">
                                        <a:latin typeface="Cambria Math"/>
                                      </a:rPr>
                                      <m:t>𝑦</m:t>
                                    </m:r>
                                  </m:e>
                                  <m:sub>
                                    <m:r>
                                      <a:rPr lang="en-US" altLang="ko-KR" sz="1400" i="1">
                                        <a:latin typeface="Cambria Math"/>
                                      </a:rPr>
                                      <m:t>𝑖</m:t>
                                    </m:r>
                                  </m:sub>
                                </m:sSub>
                                <m:r>
                                  <a:rPr lang="en-US" altLang="ko-KR" sz="1400" i="1">
                                    <a:latin typeface="Cambria Math"/>
                                  </a:rPr>
                                  <m:t>=1)</m:t>
                                </m:r>
                              </m:e>
                            </m:func>
                            <m:r>
                              <a:rPr lang="en-US" altLang="ko-KR" sz="1400" i="1">
                                <a:latin typeface="Cambria Math"/>
                              </a:rPr>
                              <m:t>+</m:t>
                            </m:r>
                            <m:d>
                              <m:dPr>
                                <m:ctrlPr>
                                  <a:rPr lang="en-US" altLang="ko-KR" sz="1400" i="1">
                                    <a:latin typeface="Cambria Math" panose="02040503050406030204" pitchFamily="18" charset="0"/>
                                  </a:rPr>
                                </m:ctrlPr>
                              </m:dPr>
                              <m:e>
                                <m:r>
                                  <a:rPr lang="en-US" altLang="ko-KR" sz="1400" i="1">
                                    <a:latin typeface="Cambria Math"/>
                                  </a:rPr>
                                  <m:t>1−</m:t>
                                </m:r>
                                <m:sSub>
                                  <m:sSubPr>
                                    <m:ctrlPr>
                                      <a:rPr lang="en-US" altLang="ko-KR" sz="1400" i="1">
                                        <a:latin typeface="Cambria Math" panose="02040503050406030204" pitchFamily="18" charset="0"/>
                                      </a:rPr>
                                    </m:ctrlPr>
                                  </m:sSubPr>
                                  <m:e>
                                    <m:r>
                                      <a:rPr lang="en-US" altLang="ko-KR" sz="1400" i="1">
                                        <a:latin typeface="Cambria Math"/>
                                      </a:rPr>
                                      <m:t>𝑦</m:t>
                                    </m:r>
                                  </m:e>
                                  <m:sub>
                                    <m:r>
                                      <a:rPr lang="en-US" altLang="ko-KR" sz="1400" i="1">
                                        <a:latin typeface="Cambria Math"/>
                                      </a:rPr>
                                      <m:t>𝑖</m:t>
                                    </m:r>
                                  </m:sub>
                                </m:sSub>
                              </m:e>
                            </m:d>
                            <m:func>
                              <m:funcPr>
                                <m:ctrlPr>
                                  <a:rPr lang="en-US" altLang="ko-KR" sz="1400" i="1">
                                    <a:latin typeface="Cambria Math" panose="02040503050406030204" pitchFamily="18" charset="0"/>
                                  </a:rPr>
                                </m:ctrlPr>
                              </m:funcPr>
                              <m:fName>
                                <m:r>
                                  <m:rPr>
                                    <m:sty m:val="p"/>
                                  </m:rPr>
                                  <a:rPr lang="en-US" altLang="ko-KR" sz="1400">
                                    <a:latin typeface="Cambria Math"/>
                                  </a:rPr>
                                  <m:t>ln</m:t>
                                </m:r>
                              </m:fName>
                              <m:e>
                                <m:r>
                                  <a:rPr lang="en-US" altLang="ko-KR" sz="1400" i="1">
                                    <a:latin typeface="Cambria Math"/>
                                  </a:rPr>
                                  <m:t>𝑝</m:t>
                                </m:r>
                                <m:r>
                                  <a:rPr lang="en-US" altLang="ko-KR" sz="1400" i="1">
                                    <a:latin typeface="Cambria Math"/>
                                  </a:rPr>
                                  <m:t>(</m:t>
                                </m:r>
                                <m:sSub>
                                  <m:sSubPr>
                                    <m:ctrlPr>
                                      <a:rPr lang="en-US" altLang="ko-KR" sz="1400" i="1">
                                        <a:latin typeface="Cambria Math" panose="02040503050406030204" pitchFamily="18" charset="0"/>
                                      </a:rPr>
                                    </m:ctrlPr>
                                  </m:sSubPr>
                                  <m:e>
                                    <m:r>
                                      <a:rPr lang="en-US" altLang="ko-KR" sz="1400" i="1">
                                        <a:latin typeface="Cambria Math"/>
                                      </a:rPr>
                                      <m:t>𝑦</m:t>
                                    </m:r>
                                  </m:e>
                                  <m:sub>
                                    <m:r>
                                      <a:rPr lang="en-US" altLang="ko-KR" sz="1400" i="1">
                                        <a:latin typeface="Cambria Math"/>
                                      </a:rPr>
                                      <m:t>𝑖</m:t>
                                    </m:r>
                                  </m:sub>
                                </m:sSub>
                                <m:r>
                                  <a:rPr lang="en-US" altLang="ko-KR" sz="1400" i="1">
                                    <a:latin typeface="Cambria Math"/>
                                  </a:rPr>
                                  <m:t>=</m:t>
                                </m:r>
                                <m:r>
                                  <a:rPr lang="en-US" altLang="ko-KR" sz="1400" i="1">
                                    <a:latin typeface="Cambria Math" panose="02040503050406030204" pitchFamily="18" charset="0"/>
                                  </a:rPr>
                                  <m:t>0</m:t>
                                </m:r>
                                <m:r>
                                  <a:rPr lang="en-US" altLang="ko-KR" sz="1400" i="1">
                                    <a:latin typeface="Cambria Math"/>
                                  </a:rPr>
                                  <m:t>)</m:t>
                                </m:r>
                              </m:e>
                            </m:func>
                          </m:e>
                        </m:nary>
                      </m:e>
                    </m:d>
                  </m:oMath>
                </a14:m>
                <a:endParaRPr lang="en-US" altLang="ko-KR" sz="1800" dirty="0"/>
              </a:p>
              <a:p>
                <a:pPr lvl="3"/>
                <a14:m>
                  <m:oMath xmlns:m="http://schemas.openxmlformats.org/officeDocument/2006/math">
                    <m:r>
                      <a:rPr lang="en-US" altLang="ko-KR" sz="1400" i="1">
                        <a:latin typeface="Cambria Math"/>
                      </a:rPr>
                      <m:t>𝑝</m:t>
                    </m:r>
                    <m:r>
                      <a:rPr lang="en-US" altLang="ko-KR" sz="1400" i="1">
                        <a:latin typeface="Cambria Math"/>
                      </a:rPr>
                      <m:t>(</m:t>
                    </m:r>
                    <m:sSub>
                      <m:sSubPr>
                        <m:ctrlPr>
                          <a:rPr lang="en-US" altLang="ko-KR" sz="1400" i="1">
                            <a:latin typeface="Cambria Math" panose="02040503050406030204" pitchFamily="18" charset="0"/>
                          </a:rPr>
                        </m:ctrlPr>
                      </m:sSubPr>
                      <m:e>
                        <m:r>
                          <a:rPr lang="en-US" altLang="ko-KR" sz="1400" i="1">
                            <a:latin typeface="Cambria Math"/>
                          </a:rPr>
                          <m:t>𝑦</m:t>
                        </m:r>
                      </m:e>
                      <m:sub>
                        <m:r>
                          <a:rPr lang="en-US" altLang="ko-KR" sz="1400" i="1">
                            <a:latin typeface="Cambria Math"/>
                          </a:rPr>
                          <m:t>𝑖</m:t>
                        </m:r>
                      </m:sub>
                    </m:sSub>
                    <m:r>
                      <a:rPr lang="en-US" altLang="ko-KR" sz="1400" i="1">
                        <a:latin typeface="Cambria Math"/>
                      </a:rPr>
                      <m:t>=1)</m:t>
                    </m:r>
                  </m:oMath>
                </a14:m>
                <a:r>
                  <a:rPr lang="en-US" altLang="ko-KR" sz="1400" dirty="0"/>
                  <a:t> =&gt; </a:t>
                </a:r>
                <a:r>
                  <a:rPr lang="en-US" altLang="ko-KR" sz="1400" dirty="0" err="1"/>
                  <a:t>i</a:t>
                </a:r>
                <a:r>
                  <a:rPr lang="ko-KR" altLang="en-US" sz="1400" dirty="0"/>
                  <a:t>번째 관측치의 종속변수 값이 </a:t>
                </a:r>
                <a:r>
                  <a:rPr lang="en-US" altLang="ko-KR" sz="1400" dirty="0"/>
                  <a:t>1</a:t>
                </a:r>
                <a:r>
                  <a:rPr lang="ko-KR" altLang="en-US" sz="1400" dirty="0"/>
                  <a:t>일 확률</a:t>
                </a:r>
                <a:endParaRPr lang="en-US" altLang="ko-KR" sz="1400" dirty="0"/>
              </a:p>
              <a:p>
                <a:pPr lvl="3"/>
                <a14:m>
                  <m:oMath xmlns:m="http://schemas.openxmlformats.org/officeDocument/2006/math">
                    <m:r>
                      <a:rPr lang="en-US" altLang="ko-KR" sz="1400" i="1">
                        <a:latin typeface="Cambria Math"/>
                      </a:rPr>
                      <m:t>𝑝</m:t>
                    </m:r>
                    <m:r>
                      <a:rPr lang="en-US" altLang="ko-KR" sz="1400" i="1">
                        <a:latin typeface="Cambria Math"/>
                      </a:rPr>
                      <m:t>(</m:t>
                    </m:r>
                    <m:sSub>
                      <m:sSubPr>
                        <m:ctrlPr>
                          <a:rPr lang="en-US" altLang="ko-KR" sz="1400" i="1">
                            <a:latin typeface="Cambria Math" panose="02040503050406030204" pitchFamily="18" charset="0"/>
                          </a:rPr>
                        </m:ctrlPr>
                      </m:sSubPr>
                      <m:e>
                        <m:r>
                          <a:rPr lang="en-US" altLang="ko-KR" sz="1400" i="1">
                            <a:latin typeface="Cambria Math"/>
                          </a:rPr>
                          <m:t>𝑦</m:t>
                        </m:r>
                      </m:e>
                      <m:sub>
                        <m:r>
                          <a:rPr lang="en-US" altLang="ko-KR" sz="1400" i="1">
                            <a:latin typeface="Cambria Math"/>
                          </a:rPr>
                          <m:t>𝑖</m:t>
                        </m:r>
                      </m:sub>
                    </m:sSub>
                    <m:r>
                      <a:rPr lang="en-US" altLang="ko-KR" sz="1400" i="1">
                        <a:latin typeface="Cambria Math"/>
                      </a:rPr>
                      <m:t>=</m:t>
                    </m:r>
                    <m:r>
                      <a:rPr lang="en-US" altLang="ko-KR" sz="1400" i="1">
                        <a:latin typeface="Cambria Math" panose="02040503050406030204" pitchFamily="18" charset="0"/>
                      </a:rPr>
                      <m:t>0</m:t>
                    </m:r>
                    <m:r>
                      <a:rPr lang="en-US" altLang="ko-KR" sz="1400" i="1">
                        <a:latin typeface="Cambria Math"/>
                      </a:rPr>
                      <m:t>)</m:t>
                    </m:r>
                  </m:oMath>
                </a14:m>
                <a:r>
                  <a:rPr lang="en-US" altLang="ko-KR" sz="1400" dirty="0"/>
                  <a:t> =&gt; </a:t>
                </a:r>
                <a:r>
                  <a:rPr lang="en-US" altLang="ko-KR" sz="1400" dirty="0" err="1"/>
                  <a:t>i</a:t>
                </a:r>
                <a:r>
                  <a:rPr lang="ko-KR" altLang="en-US" sz="1400" dirty="0"/>
                  <a:t>번째 관측치의 종속변수 값이 </a:t>
                </a:r>
                <a:r>
                  <a:rPr lang="en-US" altLang="ko-KR" sz="1400" dirty="0"/>
                  <a:t>0</a:t>
                </a:r>
                <a:r>
                  <a:rPr lang="ko-KR" altLang="en-US" sz="1400" dirty="0"/>
                  <a:t>일 확률</a:t>
                </a:r>
                <a:endParaRPr lang="en-US" altLang="ko-KR" sz="1400" dirty="0"/>
              </a:p>
              <a:p>
                <a:pPr lvl="4"/>
                <a:r>
                  <a:rPr lang="ko-KR" altLang="en-US" sz="1600" dirty="0"/>
                  <a:t>이러한 확률 값은 모형을 통해서 예측</a:t>
                </a:r>
                <a:endParaRPr lang="en-US" altLang="ko-KR" sz="1600" dirty="0"/>
              </a:p>
              <a:p>
                <a:pPr lvl="2"/>
                <a:r>
                  <a:rPr lang="ko-KR" altLang="en-US" sz="1400" dirty="0"/>
                  <a:t>비용함수의 값은 모형을 통한 예측이 잘못 될 수록 증가</a:t>
                </a:r>
                <a:endParaRPr lang="en-US" altLang="ko-KR" sz="1400" dirty="0"/>
              </a:p>
              <a:p>
                <a:pPr lvl="1"/>
                <a:endParaRPr lang="ko-KR"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7" t="-1185"/>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354702B9-8FC0-4DA1-BF37-CAED0D8382C9}"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16</a:t>
            </a:fld>
            <a:endParaRPr lang="en-US"/>
          </a:p>
        </p:txBody>
      </p:sp>
    </p:spTree>
    <p:extLst>
      <p:ext uri="{BB962C8B-B14F-4D97-AF65-F5344CB8AC3E}">
        <p14:creationId xmlns:p14="http://schemas.microsoft.com/office/powerpoint/2010/main" val="1779600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743325"/>
            <a:ext cx="7772400" cy="1362075"/>
          </a:xfrm>
        </p:spPr>
        <p:txBody>
          <a:bodyPr/>
          <a:lstStyle/>
          <a:p>
            <a:r>
              <a:rPr lang="en-US" altLang="ko-KR" cap="none" dirty="0"/>
              <a:t>How to find the optimal values of the parameters that minimize the cost function?</a:t>
            </a:r>
            <a:endParaRPr lang="ko-KR" altLang="en-US" cap="none" dirty="0"/>
          </a:p>
        </p:txBody>
      </p:sp>
      <p:sp>
        <p:nvSpPr>
          <p:cNvPr id="4" name="Date Placeholder 3"/>
          <p:cNvSpPr>
            <a:spLocks noGrp="1"/>
          </p:cNvSpPr>
          <p:nvPr>
            <p:ph type="dt" sz="half" idx="10"/>
          </p:nvPr>
        </p:nvSpPr>
        <p:spPr/>
        <p:txBody>
          <a:bodyPr/>
          <a:lstStyle/>
          <a:p>
            <a:fld id="{10C6F41E-990A-4631-AF24-AC6372971F0C}"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17</a:t>
            </a:fld>
            <a:endParaRPr lang="en-US"/>
          </a:p>
        </p:txBody>
      </p:sp>
    </p:spTree>
    <p:extLst>
      <p:ext uri="{BB962C8B-B14F-4D97-AF65-F5344CB8AC3E}">
        <p14:creationId xmlns:p14="http://schemas.microsoft.com/office/powerpoint/2010/main" val="1057790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Machine Learning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Another example</a:t>
                </a:r>
              </a:p>
              <a:p>
                <a:pPr lvl="1"/>
                <a:r>
                  <a:rPr lang="en-US" sz="2000" dirty="0"/>
                  <a:t>y: salary, X: experience in years</a:t>
                </a:r>
              </a:p>
              <a:p>
                <a:pPr lvl="1"/>
                <a:r>
                  <a:rPr lang="en-US" sz="2000" dirty="0"/>
                  <a:t>Model: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a:rPr>
                          <m:t>𝑦</m:t>
                        </m:r>
                      </m:e>
                    </m:acc>
                    <m:r>
                      <a:rPr lang="en-US" sz="2000" i="1">
                        <a:latin typeface="Cambria Math"/>
                      </a:rPr>
                      <m:t>= </m:t>
                    </m:r>
                    <m:sSub>
                      <m:sSubPr>
                        <m:ctrlPr>
                          <a:rPr lang="en-US" sz="2000" i="1">
                            <a:latin typeface="Cambria Math" panose="02040503050406030204" pitchFamily="18" charset="0"/>
                          </a:rPr>
                        </m:ctrlPr>
                      </m:sSubPr>
                      <m:e>
                        <m:r>
                          <m:rPr>
                            <m:sty m:val="p"/>
                          </m:rPr>
                          <a:rPr lang="en-US" sz="2000" i="0">
                            <a:latin typeface="Cambria Math"/>
                          </a:rPr>
                          <m:t>b</m:t>
                        </m:r>
                      </m:e>
                      <m:sub>
                        <m:r>
                          <a:rPr lang="en-US" sz="2000" i="0">
                            <a:latin typeface="Cambria Math"/>
                          </a:rPr>
                          <m:t>1</m:t>
                        </m:r>
                      </m:sub>
                    </m:sSub>
                    <m:sSub>
                      <m:sSubPr>
                        <m:ctrlPr>
                          <a:rPr lang="en-US" sz="2000" i="1">
                            <a:latin typeface="Cambria Math" panose="02040503050406030204" pitchFamily="18" charset="0"/>
                          </a:rPr>
                        </m:ctrlPr>
                      </m:sSubPr>
                      <m:e>
                        <m:r>
                          <m:rPr>
                            <m:sty m:val="p"/>
                          </m:rPr>
                          <a:rPr lang="en-US" sz="2000" i="0">
                            <a:latin typeface="Cambria Math"/>
                          </a:rPr>
                          <m:t>X</m:t>
                        </m:r>
                      </m:e>
                      <m:sub>
                        <m:r>
                          <a:rPr lang="en-US" sz="2000" i="0">
                            <a:latin typeface="Cambria Math"/>
                          </a:rPr>
                          <m:t>1</m:t>
                        </m:r>
                      </m:sub>
                    </m:sSub>
                  </m:oMath>
                </a14:m>
                <a:r>
                  <a:rPr lang="en-US" sz="2000" dirty="0"/>
                  <a:t> (No intercept for explanation)</a:t>
                </a:r>
              </a:p>
              <a:p>
                <a:pPr lvl="1"/>
                <a:r>
                  <a:rPr lang="en-US" sz="2000" dirty="0"/>
                  <a:t>Training data, N = 2, i.e., two persons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8" t="-1185"/>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ko-KR" altLang="en-US"/>
              <a:t>지도학습</a:t>
            </a:r>
            <a:endParaRPr lang="en-US" dirty="0"/>
          </a:p>
        </p:txBody>
      </p:sp>
      <p:graphicFrame>
        <p:nvGraphicFramePr>
          <p:cNvPr id="7" name="Table 6"/>
          <p:cNvGraphicFramePr>
            <a:graphicFrameLocks noGrp="1"/>
          </p:cNvGraphicFramePr>
          <p:nvPr>
            <p:extLst/>
          </p:nvPr>
        </p:nvGraphicFramePr>
        <p:xfrm>
          <a:off x="1143000" y="3657600"/>
          <a:ext cx="2644775" cy="1207451"/>
        </p:xfrm>
        <a:graphic>
          <a:graphicData uri="http://schemas.openxmlformats.org/drawingml/2006/table">
            <a:tbl>
              <a:tblPr firstRow="1" bandRow="1">
                <a:tableStyleId>{5C22544A-7EE6-4342-B048-85BDC9FD1C3A}</a:tableStyleId>
              </a:tblPr>
              <a:tblGrid>
                <a:gridCol w="1359213">
                  <a:extLst>
                    <a:ext uri="{9D8B030D-6E8A-4147-A177-3AD203B41FA5}">
                      <a16:colId xmlns:a16="http://schemas.microsoft.com/office/drawing/2014/main" val="20000"/>
                    </a:ext>
                  </a:extLst>
                </a:gridCol>
                <a:gridCol w="1285562">
                  <a:extLst>
                    <a:ext uri="{9D8B030D-6E8A-4147-A177-3AD203B41FA5}">
                      <a16:colId xmlns:a16="http://schemas.microsoft.com/office/drawing/2014/main" val="20001"/>
                    </a:ext>
                  </a:extLst>
                </a:gridCol>
              </a:tblGrid>
              <a:tr h="607193">
                <a:tc>
                  <a:txBody>
                    <a:bodyPr/>
                    <a:lstStyle/>
                    <a:p>
                      <a:pPr algn="ctr">
                        <a:lnSpc>
                          <a:spcPct val="115000"/>
                        </a:lnSpc>
                        <a:spcAft>
                          <a:spcPts val="0"/>
                        </a:spcAft>
                      </a:pPr>
                      <a:r>
                        <a:rPr lang="en-US" sz="1400" dirty="0">
                          <a:effectLst/>
                        </a:rPr>
                        <a:t>experience</a:t>
                      </a:r>
                      <a:endParaRPr lang="en-US" sz="1400" dirty="0">
                        <a:effectLst/>
                        <a:latin typeface="Calibri"/>
                        <a:ea typeface="맑은 고딕"/>
                        <a:cs typeface="Times New Roman"/>
                      </a:endParaRPr>
                    </a:p>
                  </a:txBody>
                  <a:tcPr marL="68580" marR="68580" marT="0" marB="0" anchor="ctr"/>
                </a:tc>
                <a:tc>
                  <a:txBody>
                    <a:bodyPr/>
                    <a:lstStyle/>
                    <a:p>
                      <a:pPr algn="ctr">
                        <a:lnSpc>
                          <a:spcPct val="115000"/>
                        </a:lnSpc>
                        <a:spcAft>
                          <a:spcPts val="0"/>
                        </a:spcAft>
                      </a:pPr>
                      <a:r>
                        <a:rPr lang="en-US" sz="1400" dirty="0">
                          <a:effectLst/>
                        </a:rPr>
                        <a:t>salary</a:t>
                      </a:r>
                      <a:endParaRPr lang="en-US" sz="1400" dirty="0">
                        <a:effectLst/>
                        <a:latin typeface="Calibri"/>
                        <a:ea typeface="맑은 고딕"/>
                        <a:cs typeface="Times New Roman"/>
                      </a:endParaRPr>
                    </a:p>
                  </a:txBody>
                  <a:tcPr marL="68580" marR="68580" marT="0" marB="0" anchor="ctr"/>
                </a:tc>
                <a:extLst>
                  <a:ext uri="{0D108BD9-81ED-4DB2-BD59-A6C34878D82A}">
                    <a16:rowId xmlns:a16="http://schemas.microsoft.com/office/drawing/2014/main" val="10000"/>
                  </a:ext>
                </a:extLst>
              </a:tr>
              <a:tr h="300129">
                <a:tc>
                  <a:txBody>
                    <a:bodyPr/>
                    <a:lstStyle/>
                    <a:p>
                      <a:pPr algn="ctr">
                        <a:lnSpc>
                          <a:spcPct val="115000"/>
                        </a:lnSpc>
                        <a:spcAft>
                          <a:spcPts val="0"/>
                        </a:spcAft>
                      </a:pPr>
                      <a:r>
                        <a:rPr lang="en-US" sz="1400">
                          <a:effectLst/>
                        </a:rPr>
                        <a:t>1</a:t>
                      </a:r>
                      <a:endParaRPr lang="en-US" sz="1400">
                        <a:effectLst/>
                        <a:latin typeface="Calibri"/>
                        <a:ea typeface="맑은 고딕"/>
                        <a:cs typeface="Times New Roman"/>
                      </a:endParaRPr>
                    </a:p>
                  </a:txBody>
                  <a:tcPr marL="68580" marR="68580" marT="0" marB="0" anchor="ctr"/>
                </a:tc>
                <a:tc>
                  <a:txBody>
                    <a:bodyPr/>
                    <a:lstStyle/>
                    <a:p>
                      <a:pPr algn="ctr">
                        <a:lnSpc>
                          <a:spcPct val="115000"/>
                        </a:lnSpc>
                        <a:spcAft>
                          <a:spcPts val="0"/>
                        </a:spcAft>
                      </a:pPr>
                      <a:r>
                        <a:rPr lang="en-US" sz="1400">
                          <a:effectLst/>
                        </a:rPr>
                        <a:t>2</a:t>
                      </a:r>
                      <a:endParaRPr lang="en-US" sz="1400">
                        <a:effectLst/>
                        <a:latin typeface="Calibri"/>
                        <a:ea typeface="맑은 고딕"/>
                        <a:cs typeface="Times New Roman"/>
                      </a:endParaRPr>
                    </a:p>
                  </a:txBody>
                  <a:tcPr marL="68580" marR="68580" marT="0" marB="0" anchor="ctr"/>
                </a:tc>
                <a:extLst>
                  <a:ext uri="{0D108BD9-81ED-4DB2-BD59-A6C34878D82A}">
                    <a16:rowId xmlns:a16="http://schemas.microsoft.com/office/drawing/2014/main" val="10001"/>
                  </a:ext>
                </a:extLst>
              </a:tr>
              <a:tr h="300129">
                <a:tc>
                  <a:txBody>
                    <a:bodyPr/>
                    <a:lstStyle/>
                    <a:p>
                      <a:pPr algn="ctr">
                        <a:lnSpc>
                          <a:spcPct val="115000"/>
                        </a:lnSpc>
                        <a:spcAft>
                          <a:spcPts val="0"/>
                        </a:spcAft>
                      </a:pPr>
                      <a:r>
                        <a:rPr lang="en-US" sz="1400">
                          <a:effectLst/>
                        </a:rPr>
                        <a:t>2</a:t>
                      </a:r>
                      <a:endParaRPr lang="en-US" sz="1400">
                        <a:effectLst/>
                        <a:latin typeface="Calibri"/>
                        <a:ea typeface="맑은 고딕"/>
                        <a:cs typeface="Times New Roman"/>
                      </a:endParaRPr>
                    </a:p>
                  </a:txBody>
                  <a:tcPr marL="68580" marR="68580" marT="0" marB="0" anchor="ctr"/>
                </a:tc>
                <a:tc>
                  <a:txBody>
                    <a:bodyPr/>
                    <a:lstStyle/>
                    <a:p>
                      <a:pPr algn="ctr">
                        <a:lnSpc>
                          <a:spcPct val="115000"/>
                        </a:lnSpc>
                        <a:spcAft>
                          <a:spcPts val="0"/>
                        </a:spcAft>
                      </a:pPr>
                      <a:r>
                        <a:rPr lang="en-US" sz="1400" dirty="0">
                          <a:effectLst/>
                        </a:rPr>
                        <a:t>6</a:t>
                      </a:r>
                      <a:endParaRPr lang="en-US" sz="1400" dirty="0">
                        <a:effectLst/>
                        <a:latin typeface="Calibri"/>
                        <a:ea typeface="맑은 고딕"/>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4114800" y="3886200"/>
                <a:ext cx="3085717" cy="2181559"/>
              </a:xfrm>
              <a:prstGeom prst="rect">
                <a:avLst/>
              </a:prstGeom>
              <a:noFill/>
            </p:spPr>
            <p:txBody>
              <a:bodyPr wrap="none" rtlCol="0">
                <a:spAutoFit/>
              </a:bodyPr>
              <a:lstStyle/>
              <a:p>
                <a:r>
                  <a:rPr lang="en-US" sz="1600" dirty="0"/>
                  <a:t>Then, what is the cost function?</a:t>
                </a:r>
              </a:p>
              <a:p>
                <a:pPr/>
                <a14:m>
                  <m:oMathPara xmlns:m="http://schemas.openxmlformats.org/officeDocument/2006/math">
                    <m:oMathParaPr>
                      <m:jc m:val="centerGroup"/>
                    </m:oMathParaPr>
                    <m:oMath xmlns:m="http://schemas.openxmlformats.org/officeDocument/2006/math">
                      <m:r>
                        <m:rPr>
                          <m:sty m:val="p"/>
                        </m:rPr>
                        <a:rPr lang="en-US" sz="1600" b="0" i="0" smtClean="0">
                          <a:latin typeface="Cambria Math"/>
                        </a:rPr>
                        <m:t>E</m:t>
                      </m:r>
                      <m:r>
                        <a:rPr lang="en-US" sz="1600" b="0" i="0" smtClean="0">
                          <a:latin typeface="Cambria Math"/>
                        </a:rPr>
                        <m:t>= </m:t>
                      </m:r>
                      <m:f>
                        <m:fPr>
                          <m:ctrlPr>
                            <a:rPr lang="en-US" sz="1600" i="1">
                              <a:latin typeface="Cambria Math" panose="02040503050406030204" pitchFamily="18" charset="0"/>
                            </a:rPr>
                          </m:ctrlPr>
                        </m:fPr>
                        <m:num>
                          <m:r>
                            <a:rPr lang="en-US" sz="1600" i="1">
                              <a:latin typeface="Cambria Math"/>
                            </a:rPr>
                            <m:t>1</m:t>
                          </m:r>
                        </m:num>
                        <m:den>
                          <m:r>
                            <a:rPr lang="en-US" sz="1600" i="1">
                              <a:latin typeface="Cambria Math"/>
                            </a:rPr>
                            <m:t>2</m:t>
                          </m:r>
                        </m:den>
                      </m:f>
                      <m:nary>
                        <m:naryPr>
                          <m:chr m:val="∑"/>
                          <m:limLoc m:val="undOvr"/>
                          <m:ctrlPr>
                            <a:rPr lang="en-US" sz="1600" i="1">
                              <a:latin typeface="Cambria Math" panose="02040503050406030204" pitchFamily="18" charset="0"/>
                            </a:rPr>
                          </m:ctrlPr>
                        </m:naryPr>
                        <m:sub>
                          <m:r>
                            <a:rPr lang="en-US" sz="1600" i="1">
                              <a:latin typeface="Cambria Math"/>
                            </a:rPr>
                            <m:t>𝑖</m:t>
                          </m:r>
                          <m:r>
                            <a:rPr lang="en-US" sz="1600" i="1">
                              <a:latin typeface="Cambria Math"/>
                            </a:rPr>
                            <m:t>=1</m:t>
                          </m:r>
                        </m:sub>
                        <m:sup>
                          <m:r>
                            <a:rPr lang="en-US" sz="1600" i="1">
                              <a:latin typeface="Cambria Math"/>
                            </a:rPr>
                            <m:t>2</m:t>
                          </m:r>
                        </m:sup>
                        <m:e>
                          <m:sSup>
                            <m:sSupPr>
                              <m:ctrlPr>
                                <a:rPr lang="en-US" sz="1600" i="1">
                                  <a:latin typeface="Cambria Math" panose="02040503050406030204" pitchFamily="18" charset="0"/>
                                </a:rPr>
                              </m:ctrlPr>
                            </m:sSupPr>
                            <m:e>
                              <m:r>
                                <a:rPr lang="en-US" sz="1600">
                                  <a:latin typeface="Cambria Math"/>
                                </a:rPr>
                                <m:t>(</m:t>
                              </m:r>
                              <m:sSub>
                                <m:sSubPr>
                                  <m:ctrlPr>
                                    <a:rPr lang="en-US" sz="1600" i="1">
                                      <a:latin typeface="Cambria Math" panose="02040503050406030204" pitchFamily="18" charset="0"/>
                                    </a:rPr>
                                  </m:ctrlPr>
                                </m:sSubPr>
                                <m:e>
                                  <m:r>
                                    <m:rPr>
                                      <m:sty m:val="p"/>
                                    </m:rPr>
                                    <a:rPr lang="en-US" sz="1600">
                                      <a:latin typeface="Cambria Math"/>
                                    </a:rPr>
                                    <m:t>y</m:t>
                                  </m:r>
                                </m:e>
                                <m:sub>
                                  <m:r>
                                    <a:rPr lang="en-US" sz="1600" i="1">
                                      <a:latin typeface="Cambria Math"/>
                                    </a:rPr>
                                    <m:t>𝑖</m:t>
                                  </m:r>
                                </m:sub>
                              </m:sSub>
                              <m:r>
                                <a:rPr lang="en-US" sz="1600" i="1">
                                  <a:latin typeface="Cambria Math"/>
                                </a:rPr>
                                <m:t>−</m:t>
                              </m:r>
                              <m:r>
                                <a:rPr lang="en-US" sz="1600">
                                  <a:latin typeface="Cambria Math"/>
                                </a:rPr>
                                <m:t> </m:t>
                              </m:r>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m:rPr>
                                          <m:sty m:val="p"/>
                                        </m:rPr>
                                        <a:rPr lang="en-US" sz="1600">
                                          <a:latin typeface="Cambria Math"/>
                                        </a:rPr>
                                        <m:t>y</m:t>
                                      </m:r>
                                    </m:e>
                                  </m:acc>
                                </m:e>
                                <m:sub>
                                  <m:r>
                                    <a:rPr lang="en-US" sz="1600" i="1">
                                      <a:latin typeface="Cambria Math"/>
                                    </a:rPr>
                                    <m:t>𝑖</m:t>
                                  </m:r>
                                </m:sub>
                              </m:sSub>
                              <m:r>
                                <a:rPr lang="en-US" sz="1600" i="1">
                                  <a:latin typeface="Cambria Math"/>
                                </a:rPr>
                                <m:t>)</m:t>
                              </m:r>
                            </m:e>
                            <m:sup>
                              <m:r>
                                <a:rPr lang="en-US" sz="1600" i="1">
                                  <a:latin typeface="Cambria Math"/>
                                </a:rPr>
                                <m:t>2</m:t>
                              </m:r>
                            </m:sup>
                          </m:sSup>
                        </m:e>
                      </m:nary>
                    </m:oMath>
                  </m:oMathPara>
                </a14:m>
                <a:endParaRPr lang="en-US" sz="1600" dirty="0"/>
              </a:p>
              <a:p>
                <a:r>
                  <a:rPr lang="en-US" sz="1600" dirty="0"/>
                  <a:t>= </a:t>
                </a:r>
                <a14:m>
                  <m:oMath xmlns:m="http://schemas.openxmlformats.org/officeDocument/2006/math">
                    <m:f>
                      <m:fPr>
                        <m:ctrlPr>
                          <a:rPr lang="en-US" sz="1600" i="1">
                            <a:latin typeface="Cambria Math" panose="02040503050406030204" pitchFamily="18" charset="0"/>
                          </a:rPr>
                        </m:ctrlPr>
                      </m:fPr>
                      <m:num>
                        <m:r>
                          <a:rPr lang="en-US" sz="1600" i="1">
                            <a:latin typeface="Cambria Math"/>
                          </a:rPr>
                          <m:t>1</m:t>
                        </m:r>
                      </m:num>
                      <m:den>
                        <m:r>
                          <a:rPr lang="en-US" sz="1600" i="1">
                            <a:latin typeface="Cambria Math"/>
                          </a:rPr>
                          <m:t>2</m:t>
                        </m:r>
                      </m:den>
                    </m:f>
                    <m:d>
                      <m:dPr>
                        <m:begChr m:val="["/>
                        <m:endChr m:val="]"/>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m:rPr>
                                        <m:sty m:val="p"/>
                                      </m:rPr>
                                      <a:rPr lang="en-US" sz="1600">
                                        <a:latin typeface="Cambria Math"/>
                                      </a:rPr>
                                      <m:t>y</m:t>
                                    </m:r>
                                  </m:e>
                                  <m:sub>
                                    <m:r>
                                      <a:rPr lang="en-US" sz="1600" i="1">
                                        <a:latin typeface="Cambria Math"/>
                                      </a:rPr>
                                      <m:t>1</m:t>
                                    </m:r>
                                  </m:sub>
                                </m:sSub>
                                <m:r>
                                  <a:rPr lang="en-US" sz="1600" i="1">
                                    <a:latin typeface="Cambria Math"/>
                                  </a:rPr>
                                  <m:t>−</m:t>
                                </m:r>
                                <m:r>
                                  <a:rPr lang="en-US" sz="1600">
                                    <a:latin typeface="Cambria Math"/>
                                  </a:rPr>
                                  <m:t> </m:t>
                                </m:r>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m:rPr>
                                            <m:sty m:val="p"/>
                                          </m:rPr>
                                          <a:rPr lang="en-US" sz="1600">
                                            <a:latin typeface="Cambria Math"/>
                                          </a:rPr>
                                          <m:t>y</m:t>
                                        </m:r>
                                      </m:e>
                                    </m:acc>
                                  </m:e>
                                  <m:sub>
                                    <m:r>
                                      <a:rPr lang="en-US" sz="1600" i="1">
                                        <a:latin typeface="Cambria Math"/>
                                      </a:rPr>
                                      <m:t>1</m:t>
                                    </m:r>
                                  </m:sub>
                                </m:sSub>
                              </m:e>
                            </m:d>
                          </m:e>
                          <m:sup>
                            <m:r>
                              <a:rPr lang="en-US" sz="1600" i="1">
                                <a:latin typeface="Cambria Math"/>
                              </a:rPr>
                              <m:t>2</m:t>
                            </m:r>
                          </m:sup>
                        </m:sSup>
                        <m:r>
                          <a:rPr lang="en-US" sz="1600">
                            <a:latin typeface="Cambria Math"/>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m:rPr>
                                        <m:sty m:val="p"/>
                                      </m:rPr>
                                      <a:rPr lang="en-US" sz="1600">
                                        <a:latin typeface="Cambria Math"/>
                                      </a:rPr>
                                      <m:t>y</m:t>
                                    </m:r>
                                  </m:e>
                                  <m:sub>
                                    <m:r>
                                      <a:rPr lang="en-US" sz="1600" i="1">
                                        <a:latin typeface="Cambria Math"/>
                                      </a:rPr>
                                      <m:t>2</m:t>
                                    </m:r>
                                  </m:sub>
                                </m:sSub>
                                <m:r>
                                  <a:rPr lang="en-US" sz="1600" i="1">
                                    <a:latin typeface="Cambria Math"/>
                                  </a:rPr>
                                  <m:t>−</m:t>
                                </m:r>
                                <m:r>
                                  <a:rPr lang="en-US" sz="1600">
                                    <a:latin typeface="Cambria Math"/>
                                  </a:rPr>
                                  <m:t> </m:t>
                                </m:r>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m:rPr>
                                            <m:sty m:val="p"/>
                                          </m:rPr>
                                          <a:rPr lang="en-US" sz="1600">
                                            <a:latin typeface="Cambria Math"/>
                                          </a:rPr>
                                          <m:t>y</m:t>
                                        </m:r>
                                      </m:e>
                                    </m:acc>
                                  </m:e>
                                  <m:sub>
                                    <m:r>
                                      <a:rPr lang="en-US" sz="1600" i="1">
                                        <a:latin typeface="Cambria Math"/>
                                      </a:rPr>
                                      <m:t>2</m:t>
                                    </m:r>
                                  </m:sub>
                                </m:sSub>
                              </m:e>
                            </m:d>
                          </m:e>
                          <m:sup>
                            <m:r>
                              <a:rPr lang="en-US" sz="1600" i="1">
                                <a:latin typeface="Cambria Math"/>
                              </a:rPr>
                              <m:t>2</m:t>
                            </m:r>
                          </m:sup>
                        </m:sSup>
                      </m:e>
                    </m:d>
                  </m:oMath>
                </a14:m>
                <a:endParaRPr lang="en-US" sz="1600" dirty="0"/>
              </a:p>
              <a:p>
                <a:r>
                  <a:rPr lang="en-US" sz="1600" dirty="0"/>
                  <a:t>= </a:t>
                </a:r>
                <a14:m>
                  <m:oMath xmlns:m="http://schemas.openxmlformats.org/officeDocument/2006/math">
                    <m:f>
                      <m:fPr>
                        <m:ctrlPr>
                          <a:rPr lang="en-US" sz="1600" i="1">
                            <a:latin typeface="Cambria Math" panose="02040503050406030204" pitchFamily="18" charset="0"/>
                          </a:rPr>
                        </m:ctrlPr>
                      </m:fPr>
                      <m:num>
                        <m:r>
                          <a:rPr lang="en-US" sz="1600" i="1">
                            <a:latin typeface="Cambria Math"/>
                          </a:rPr>
                          <m:t>1</m:t>
                        </m:r>
                      </m:num>
                      <m:den>
                        <m:r>
                          <a:rPr lang="en-US" sz="1600" i="1">
                            <a:latin typeface="Cambria Math"/>
                          </a:rPr>
                          <m:t>2</m:t>
                        </m:r>
                      </m:den>
                    </m:f>
                    <m:d>
                      <m:dPr>
                        <m:begChr m:val="["/>
                        <m:endChr m:val="]"/>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a:latin typeface="Cambria Math"/>
                                  </a:rPr>
                                  <m:t>2</m:t>
                                </m:r>
                                <m:r>
                                  <a:rPr lang="en-US" sz="1600" i="1">
                                    <a:latin typeface="Cambria Math"/>
                                  </a:rPr>
                                  <m:t>−</m:t>
                                </m:r>
                                <m:r>
                                  <a:rPr lang="en-US" sz="1600">
                                    <a:latin typeface="Cambria Math"/>
                                  </a:rPr>
                                  <m:t> </m:t>
                                </m:r>
                                <m:sSub>
                                  <m:sSubPr>
                                    <m:ctrlPr>
                                      <a:rPr lang="en-US" sz="1600" i="1">
                                        <a:latin typeface="Cambria Math" panose="02040503050406030204" pitchFamily="18" charset="0"/>
                                      </a:rPr>
                                    </m:ctrlPr>
                                  </m:sSubPr>
                                  <m:e>
                                    <m:r>
                                      <a:rPr lang="en-US" sz="1600" i="1">
                                        <a:latin typeface="Cambria Math"/>
                                      </a:rPr>
                                      <m:t>1</m:t>
                                    </m:r>
                                    <m:r>
                                      <a:rPr lang="en-US" sz="1600" i="1">
                                        <a:latin typeface="Cambria Math"/>
                                      </a:rPr>
                                      <m:t>𝑏</m:t>
                                    </m:r>
                                  </m:e>
                                  <m:sub>
                                    <m:r>
                                      <a:rPr lang="en-US" sz="1600" i="1">
                                        <a:latin typeface="Cambria Math"/>
                                      </a:rPr>
                                      <m:t>1</m:t>
                                    </m:r>
                                  </m:sub>
                                </m:sSub>
                              </m:e>
                            </m:d>
                          </m:e>
                          <m:sup>
                            <m:r>
                              <a:rPr lang="en-US" sz="1600" i="1">
                                <a:latin typeface="Cambria Math"/>
                              </a:rPr>
                              <m:t>2</m:t>
                            </m:r>
                          </m:sup>
                        </m:sSup>
                        <m:r>
                          <a:rPr lang="en-US" sz="1600">
                            <a:latin typeface="Cambria Math"/>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a:latin typeface="Cambria Math"/>
                                  </a:rPr>
                                  <m:t>6</m:t>
                                </m:r>
                                <m:r>
                                  <a:rPr lang="en-US" sz="1600" i="1">
                                    <a:latin typeface="Cambria Math"/>
                                  </a:rPr>
                                  <m:t>−</m:t>
                                </m:r>
                                <m:r>
                                  <a:rPr lang="en-US" sz="1600">
                                    <a:latin typeface="Cambria Math"/>
                                  </a:rPr>
                                  <m:t> </m:t>
                                </m:r>
                                <m:sSub>
                                  <m:sSubPr>
                                    <m:ctrlPr>
                                      <a:rPr lang="en-US" sz="1600" i="1">
                                        <a:latin typeface="Cambria Math" panose="02040503050406030204" pitchFamily="18" charset="0"/>
                                      </a:rPr>
                                    </m:ctrlPr>
                                  </m:sSubPr>
                                  <m:e>
                                    <m:r>
                                      <a:rPr lang="en-US" sz="1600" i="1">
                                        <a:latin typeface="Cambria Math"/>
                                      </a:rPr>
                                      <m:t>2</m:t>
                                    </m:r>
                                    <m:r>
                                      <a:rPr lang="en-US" sz="1600" i="1">
                                        <a:latin typeface="Cambria Math"/>
                                      </a:rPr>
                                      <m:t>𝑏</m:t>
                                    </m:r>
                                  </m:e>
                                  <m:sub>
                                    <m:r>
                                      <a:rPr lang="en-US" sz="1600" i="1">
                                        <a:latin typeface="Cambria Math"/>
                                      </a:rPr>
                                      <m:t>1</m:t>
                                    </m:r>
                                  </m:sub>
                                </m:sSub>
                              </m:e>
                            </m:d>
                          </m:e>
                          <m:sup>
                            <m:r>
                              <a:rPr lang="en-US" sz="1600" i="1">
                                <a:latin typeface="Cambria Math"/>
                              </a:rPr>
                              <m:t>2</m:t>
                            </m:r>
                          </m:sup>
                        </m:sSup>
                      </m:e>
                    </m:d>
                  </m:oMath>
                </a14:m>
                <a:endParaRPr lang="en-US" sz="1600" dirty="0"/>
              </a:p>
              <a:p>
                <a:r>
                  <a:rPr lang="en-US" sz="1600" dirty="0"/>
                  <a:t>= </a:t>
                </a:r>
                <a14:m>
                  <m:oMath xmlns:m="http://schemas.openxmlformats.org/officeDocument/2006/math">
                    <m:sSup>
                      <m:sSupPr>
                        <m:ctrlPr>
                          <a:rPr lang="en-US" sz="1600" i="1">
                            <a:latin typeface="Cambria Math" panose="02040503050406030204" pitchFamily="18" charset="0"/>
                          </a:rPr>
                        </m:ctrlPr>
                      </m:sSupPr>
                      <m:e>
                        <m:f>
                          <m:fPr>
                            <m:ctrlPr>
                              <a:rPr lang="en-US" sz="1600" i="1">
                                <a:latin typeface="Cambria Math" panose="02040503050406030204" pitchFamily="18" charset="0"/>
                              </a:rPr>
                            </m:ctrlPr>
                          </m:fPr>
                          <m:num>
                            <m:r>
                              <a:rPr lang="en-US" sz="1600" i="1">
                                <a:latin typeface="Cambria Math"/>
                              </a:rPr>
                              <m:t>5</m:t>
                            </m:r>
                          </m:num>
                          <m:den>
                            <m:r>
                              <a:rPr lang="en-US" sz="1600" i="1">
                                <a:latin typeface="Cambria Math"/>
                              </a:rPr>
                              <m:t>2</m:t>
                            </m:r>
                          </m:den>
                        </m:f>
                        <m:sSub>
                          <m:sSubPr>
                            <m:ctrlPr>
                              <a:rPr lang="en-US" sz="1600" i="1">
                                <a:latin typeface="Cambria Math" panose="02040503050406030204" pitchFamily="18" charset="0"/>
                              </a:rPr>
                            </m:ctrlPr>
                          </m:sSubPr>
                          <m:e>
                            <m:r>
                              <a:rPr lang="en-US" sz="1600" i="1">
                                <a:latin typeface="Cambria Math"/>
                              </a:rPr>
                              <m:t>𝑏</m:t>
                            </m:r>
                          </m:e>
                          <m:sub>
                            <m:r>
                              <a:rPr lang="en-US" sz="1600" i="1">
                                <a:latin typeface="Cambria Math"/>
                              </a:rPr>
                              <m:t>1</m:t>
                            </m:r>
                          </m:sub>
                        </m:sSub>
                      </m:e>
                      <m:sup>
                        <m:r>
                          <a:rPr lang="en-US" sz="1600" i="1">
                            <a:latin typeface="Cambria Math"/>
                          </a:rPr>
                          <m:t>2</m:t>
                        </m:r>
                      </m:sup>
                    </m:sSup>
                    <m:r>
                      <a:rPr lang="en-US" sz="1600" i="1">
                        <a:latin typeface="Cambria Math"/>
                      </a:rPr>
                      <m:t>−14</m:t>
                    </m:r>
                    <m:sSub>
                      <m:sSubPr>
                        <m:ctrlPr>
                          <a:rPr lang="en-US" sz="1600" i="1">
                            <a:latin typeface="Cambria Math" panose="02040503050406030204" pitchFamily="18" charset="0"/>
                          </a:rPr>
                        </m:ctrlPr>
                      </m:sSubPr>
                      <m:e>
                        <m:r>
                          <a:rPr lang="en-US" sz="1600" i="1">
                            <a:latin typeface="Cambria Math"/>
                          </a:rPr>
                          <m:t>𝑏</m:t>
                        </m:r>
                      </m:e>
                      <m:sub>
                        <m:r>
                          <a:rPr lang="en-US" sz="1600" i="1">
                            <a:latin typeface="Cambria Math"/>
                          </a:rPr>
                          <m:t>1</m:t>
                        </m:r>
                      </m:sub>
                    </m:sSub>
                    <m:r>
                      <a:rPr lang="en-US" sz="1600" i="1">
                        <a:latin typeface="Cambria Math"/>
                      </a:rPr>
                      <m:t>+20</m:t>
                    </m:r>
                  </m:oMath>
                </a14:m>
                <a:endParaRPr lang="en-US"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4114800" y="3886200"/>
                <a:ext cx="3085717" cy="2181559"/>
              </a:xfrm>
              <a:prstGeom prst="rect">
                <a:avLst/>
              </a:prstGeom>
              <a:blipFill rotWithShape="1">
                <a:blip r:embed="rId3"/>
                <a:stretch>
                  <a:fillRect l="-988" t="-840"/>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fld id="{4075EEB3-6CA1-42B7-9049-1A41EDBA51D8}" type="datetime1">
              <a:rPr lang="en-US" altLang="ko-KR" smtClean="0"/>
              <a:t>10/15/2024</a:t>
            </a:fld>
            <a:endParaRPr lang="en-US"/>
          </a:p>
        </p:txBody>
      </p:sp>
      <p:sp>
        <p:nvSpPr>
          <p:cNvPr id="9" name="Slide Number Placeholder 8"/>
          <p:cNvSpPr>
            <a:spLocks noGrp="1"/>
          </p:cNvSpPr>
          <p:nvPr>
            <p:ph type="sldNum" sz="quarter" idx="12"/>
          </p:nvPr>
        </p:nvSpPr>
        <p:spPr/>
        <p:txBody>
          <a:bodyPr/>
          <a:lstStyle/>
          <a:p>
            <a:fld id="{B1A96CDA-AC9E-4D10-87FE-92C3AF95A555}" type="slidenum">
              <a:rPr lang="en-US" smtClean="0"/>
              <a:pPr/>
              <a:t>18</a:t>
            </a:fld>
            <a:endParaRPr lang="en-US"/>
          </a:p>
        </p:txBody>
      </p:sp>
      <p:sp>
        <p:nvSpPr>
          <p:cNvPr id="10" name="TextBox 9"/>
          <p:cNvSpPr txBox="1"/>
          <p:nvPr/>
        </p:nvSpPr>
        <p:spPr>
          <a:xfrm>
            <a:off x="16476" y="5264746"/>
            <a:ext cx="3505200" cy="923330"/>
          </a:xfrm>
          <a:prstGeom prst="rect">
            <a:avLst/>
          </a:prstGeom>
          <a:noFill/>
        </p:spPr>
        <p:txBody>
          <a:bodyPr wrap="square" rtlCol="0">
            <a:spAutoFit/>
          </a:bodyPr>
          <a:lstStyle/>
          <a:p>
            <a:r>
              <a:rPr lang="ko-KR" altLang="en-US" dirty="0"/>
              <a:t>이것이 우리의 모형이 데이터를 </a:t>
            </a:r>
            <a:endParaRPr lang="en-US" altLang="ko-KR" dirty="0"/>
          </a:p>
          <a:p>
            <a:r>
              <a:rPr lang="ko-KR" altLang="en-US" dirty="0"/>
              <a:t>설명하지 못하는 정도 </a:t>
            </a:r>
            <a:r>
              <a:rPr lang="en-US" altLang="ko-KR" dirty="0"/>
              <a:t>(</a:t>
            </a:r>
            <a:r>
              <a:rPr lang="ko-KR" altLang="en-US" dirty="0"/>
              <a:t>즉</a:t>
            </a:r>
            <a:r>
              <a:rPr lang="en-US" altLang="ko-KR" dirty="0"/>
              <a:t>, </a:t>
            </a:r>
            <a:r>
              <a:rPr lang="ko-KR" altLang="en-US" dirty="0"/>
              <a:t>오차의 정도</a:t>
            </a:r>
            <a:r>
              <a:rPr lang="en-US" altLang="ko-KR" dirty="0"/>
              <a:t>)</a:t>
            </a:r>
            <a:endParaRPr lang="ko-KR" altLang="en-US" dirty="0"/>
          </a:p>
        </p:txBody>
      </p:sp>
      <p:cxnSp>
        <p:nvCxnSpPr>
          <p:cNvPr id="11" name="Straight Arrow Connector 10"/>
          <p:cNvCxnSpPr/>
          <p:nvPr/>
        </p:nvCxnSpPr>
        <p:spPr bwMode="auto">
          <a:xfrm>
            <a:off x="3132438" y="5638800"/>
            <a:ext cx="982362" cy="762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01341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Machine Learning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a:t>Example model: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a:rPr>
                          <m:t>𝑦</m:t>
                        </m:r>
                      </m:e>
                    </m:acc>
                    <m:r>
                      <a:rPr lang="en-US" sz="2000" i="1">
                        <a:latin typeface="Cambria Math"/>
                      </a:rPr>
                      <m:t>= </m:t>
                    </m:r>
                    <m:sSub>
                      <m:sSubPr>
                        <m:ctrlPr>
                          <a:rPr lang="en-US" sz="2000" i="1">
                            <a:latin typeface="Cambria Math" panose="02040503050406030204" pitchFamily="18" charset="0"/>
                          </a:rPr>
                        </m:ctrlPr>
                      </m:sSubPr>
                      <m:e>
                        <m:r>
                          <m:rPr>
                            <m:sty m:val="p"/>
                          </m:rPr>
                          <a:rPr lang="en-US" sz="2000" i="0">
                            <a:latin typeface="Cambria Math"/>
                          </a:rPr>
                          <m:t>b</m:t>
                        </m:r>
                      </m:e>
                      <m:sub>
                        <m:r>
                          <a:rPr lang="en-US" sz="2000" i="0">
                            <a:latin typeface="Cambria Math"/>
                          </a:rPr>
                          <m:t>1</m:t>
                        </m:r>
                      </m:sub>
                    </m:sSub>
                    <m:sSub>
                      <m:sSubPr>
                        <m:ctrlPr>
                          <a:rPr lang="en-US" sz="2000" i="1">
                            <a:latin typeface="Cambria Math" panose="02040503050406030204" pitchFamily="18" charset="0"/>
                          </a:rPr>
                        </m:ctrlPr>
                      </m:sSubPr>
                      <m:e>
                        <m:r>
                          <m:rPr>
                            <m:sty m:val="p"/>
                          </m:rPr>
                          <a:rPr lang="en-US" sz="2000" i="0">
                            <a:latin typeface="Cambria Math"/>
                          </a:rPr>
                          <m:t>X</m:t>
                        </m:r>
                      </m:e>
                      <m:sub>
                        <m:r>
                          <a:rPr lang="en-US" sz="2000" i="0">
                            <a:latin typeface="Cambria Math"/>
                          </a:rPr>
                          <m:t>1</m:t>
                        </m:r>
                      </m:sub>
                    </m:sSub>
                  </m:oMath>
                </a14:m>
                <a:r>
                  <a:rPr lang="en-US" sz="2000" dirty="0"/>
                  <a:t> (cont’d)</a:t>
                </a:r>
              </a:p>
              <a:p>
                <a:r>
                  <a:rPr lang="en-US" sz="2000" dirty="0"/>
                  <a:t>Cost function: </a:t>
                </a:r>
                <a14:m>
                  <m:oMath xmlns:m="http://schemas.openxmlformats.org/officeDocument/2006/math">
                    <m:r>
                      <m:rPr>
                        <m:sty m:val="p"/>
                      </m:rPr>
                      <a:rPr lang="en-US" sz="2000" b="0" i="0" smtClean="0">
                        <a:latin typeface="Cambria Math"/>
                      </a:rPr>
                      <m:t>E</m:t>
                    </m:r>
                    <m:r>
                      <a:rPr lang="en-US" sz="2000" b="0" i="0" smtClean="0">
                        <a:latin typeface="Cambria Math"/>
                      </a:rPr>
                      <m:t>(</m:t>
                    </m:r>
                    <m:sSub>
                      <m:sSubPr>
                        <m:ctrlPr>
                          <a:rPr lang="en-US" sz="2000" i="1">
                            <a:latin typeface="Cambria Math" panose="02040503050406030204" pitchFamily="18" charset="0"/>
                          </a:rPr>
                        </m:ctrlPr>
                      </m:sSubPr>
                      <m:e>
                        <m:r>
                          <m:rPr>
                            <m:sty m:val="p"/>
                          </m:rPr>
                          <a:rPr lang="en-US" sz="2000" i="0">
                            <a:latin typeface="Cambria Math"/>
                          </a:rPr>
                          <m:t>b</m:t>
                        </m:r>
                      </m:e>
                      <m:sub>
                        <m:r>
                          <a:rPr lang="en-US" sz="2000" i="0">
                            <a:latin typeface="Cambria Math"/>
                          </a:rPr>
                          <m:t>1</m:t>
                        </m:r>
                      </m:sub>
                    </m:sSub>
                    <m:r>
                      <a:rPr lang="en-US" sz="2000" b="0" i="0" smtClean="0">
                        <a:latin typeface="Cambria Math"/>
                      </a:rPr>
                      <m:t>)= </m:t>
                    </m:r>
                    <m:sSup>
                      <m:sSupPr>
                        <m:ctrlPr>
                          <a:rPr lang="en-US" sz="2000" i="1">
                            <a:latin typeface="Cambria Math" panose="02040503050406030204" pitchFamily="18" charset="0"/>
                          </a:rPr>
                        </m:ctrlPr>
                      </m:sSupPr>
                      <m:e>
                        <m:f>
                          <m:fPr>
                            <m:ctrlPr>
                              <a:rPr lang="en-US" sz="2000" i="1">
                                <a:latin typeface="Cambria Math" panose="02040503050406030204" pitchFamily="18" charset="0"/>
                              </a:rPr>
                            </m:ctrlPr>
                          </m:fPr>
                          <m:num>
                            <m:r>
                              <a:rPr lang="en-US" sz="2000" i="1">
                                <a:latin typeface="Cambria Math"/>
                              </a:rPr>
                              <m:t>5</m:t>
                            </m:r>
                          </m:num>
                          <m:den>
                            <m:r>
                              <a:rPr lang="en-US" sz="2000" i="1">
                                <a:latin typeface="Cambria Math"/>
                              </a:rPr>
                              <m:t>2</m:t>
                            </m:r>
                          </m:den>
                        </m:f>
                        <m:sSub>
                          <m:sSubPr>
                            <m:ctrlPr>
                              <a:rPr lang="en-US" sz="2000" i="1">
                                <a:latin typeface="Cambria Math" panose="02040503050406030204" pitchFamily="18" charset="0"/>
                              </a:rPr>
                            </m:ctrlPr>
                          </m:sSubPr>
                          <m:e>
                            <m:r>
                              <m:rPr>
                                <m:sty m:val="p"/>
                              </m:rPr>
                              <a:rPr lang="en-US" sz="2000" i="0">
                                <a:latin typeface="Cambria Math"/>
                              </a:rPr>
                              <m:t>b</m:t>
                            </m:r>
                          </m:e>
                          <m:sub>
                            <m:r>
                              <a:rPr lang="en-US" sz="2000" i="0">
                                <a:latin typeface="Cambria Math"/>
                              </a:rPr>
                              <m:t>1</m:t>
                            </m:r>
                          </m:sub>
                        </m:sSub>
                      </m:e>
                      <m:sup>
                        <m:r>
                          <a:rPr lang="en-US" sz="2000" i="1">
                            <a:latin typeface="Cambria Math"/>
                          </a:rPr>
                          <m:t>2</m:t>
                        </m:r>
                      </m:sup>
                    </m:sSup>
                    <m:r>
                      <a:rPr lang="en-US" sz="2000" i="1">
                        <a:latin typeface="Cambria Math"/>
                      </a:rPr>
                      <m:t>−14</m:t>
                    </m:r>
                    <m:sSub>
                      <m:sSubPr>
                        <m:ctrlPr>
                          <a:rPr lang="en-US" sz="2000" i="1">
                            <a:latin typeface="Cambria Math" panose="02040503050406030204" pitchFamily="18" charset="0"/>
                          </a:rPr>
                        </m:ctrlPr>
                      </m:sSubPr>
                      <m:e>
                        <m:r>
                          <m:rPr>
                            <m:sty m:val="p"/>
                          </m:rPr>
                          <a:rPr lang="en-US" sz="2000" i="0">
                            <a:latin typeface="Cambria Math"/>
                          </a:rPr>
                          <m:t>b</m:t>
                        </m:r>
                      </m:e>
                      <m:sub>
                        <m:r>
                          <a:rPr lang="en-US" sz="2000" i="0">
                            <a:latin typeface="Cambria Math"/>
                          </a:rPr>
                          <m:t>1</m:t>
                        </m:r>
                      </m:sub>
                    </m:sSub>
                    <m:r>
                      <a:rPr lang="en-US" sz="2000" i="1">
                        <a:latin typeface="Cambria Math"/>
                      </a:rPr>
                      <m:t>+20</m:t>
                    </m:r>
                  </m:oMath>
                </a14:m>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889"/>
                </a:stretch>
              </a:blipFill>
            </p:spPr>
            <p:txBody>
              <a:bodyPr/>
              <a:lstStyle/>
              <a:p>
                <a:r>
                  <a:rPr lang="ko-KR" altLang="en-US">
                    <a:noFill/>
                  </a:rPr>
                  <a:t> </a:t>
                </a:r>
              </a:p>
            </p:txBody>
          </p:sp>
        </mc:Fallback>
      </mc:AlternateContent>
      <p:sp>
        <p:nvSpPr>
          <p:cNvPr id="5" name="Footer Placeholder 4"/>
          <p:cNvSpPr>
            <a:spLocks noGrp="1"/>
          </p:cNvSpPr>
          <p:nvPr>
            <p:ph type="ftr" sz="quarter" idx="11"/>
          </p:nvPr>
        </p:nvSpPr>
        <p:spPr/>
        <p:txBody>
          <a:bodyPr/>
          <a:lstStyle/>
          <a:p>
            <a:r>
              <a:rPr lang="ko-KR" altLang="en-US"/>
              <a:t>지도학습</a:t>
            </a:r>
            <a:endParaRPr lang="en-US" dirty="0"/>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3048000"/>
            <a:ext cx="5257800" cy="3124200"/>
          </a:xfrm>
          <a:prstGeom prst="rect">
            <a:avLst/>
          </a:prstGeom>
          <a:noFill/>
        </p:spPr>
      </p:pic>
      <mc:AlternateContent xmlns:mc="http://schemas.openxmlformats.org/markup-compatibility/2006" xmlns:a14="http://schemas.microsoft.com/office/drawing/2010/main">
        <mc:Choice Requires="a14">
          <p:sp>
            <p:nvSpPr>
              <p:cNvPr id="8" name="TextBox 7"/>
              <p:cNvSpPr txBox="1"/>
              <p:nvPr/>
            </p:nvSpPr>
            <p:spPr>
              <a:xfrm>
                <a:off x="6172200" y="3505200"/>
                <a:ext cx="2743200" cy="923330"/>
              </a:xfrm>
              <a:prstGeom prst="rect">
                <a:avLst/>
              </a:prstGeom>
              <a:noFill/>
            </p:spPr>
            <p:txBody>
              <a:bodyPr wrap="square" rtlCol="0">
                <a:spAutoFit/>
              </a:bodyPr>
              <a:lstStyle/>
              <a:p>
                <a:r>
                  <a:rPr lang="en-US" dirty="0"/>
                  <a:t>We need to find </a:t>
                </a:r>
                <a14:m>
                  <m:oMath xmlns:m="http://schemas.openxmlformats.org/officeDocument/2006/math">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m:rPr>
                                <m:sty m:val="p"/>
                              </m:rPr>
                              <a:rPr lang="en-US" i="0">
                                <a:latin typeface="Cambria Math"/>
                              </a:rPr>
                              <m:t>b</m:t>
                            </m:r>
                          </m:e>
                          <m:sub>
                            <m:r>
                              <a:rPr lang="en-US" i="0">
                                <a:latin typeface="Cambria Math"/>
                              </a:rPr>
                              <m:t>1</m:t>
                            </m:r>
                          </m:sub>
                        </m:sSub>
                      </m:e>
                      <m:sup>
                        <m:r>
                          <a:rPr lang="en-US" i="1">
                            <a:latin typeface="Cambria Math"/>
                          </a:rPr>
                          <m:t>∗</m:t>
                        </m:r>
                      </m:sup>
                    </m:sSup>
                  </m:oMath>
                </a14:m>
                <a:endParaRPr lang="en-US" dirty="0"/>
              </a:p>
              <a:p>
                <a:r>
                  <a:rPr lang="en-US" dirty="0"/>
                  <a:t>that minimizes the cost function. </a:t>
                </a:r>
              </a:p>
            </p:txBody>
          </p:sp>
        </mc:Choice>
        <mc:Fallback xmlns="">
          <p:sp>
            <p:nvSpPr>
              <p:cNvPr id="8" name="TextBox 7"/>
              <p:cNvSpPr txBox="1">
                <a:spLocks noRot="1" noChangeAspect="1" noMove="1" noResize="1" noEditPoints="1" noAdjustHandles="1" noChangeArrowheads="1" noChangeShapeType="1" noTextEdit="1"/>
              </p:cNvSpPr>
              <p:nvPr/>
            </p:nvSpPr>
            <p:spPr>
              <a:xfrm>
                <a:off x="6172200" y="3505200"/>
                <a:ext cx="2743200" cy="923330"/>
              </a:xfrm>
              <a:prstGeom prst="rect">
                <a:avLst/>
              </a:prstGeom>
              <a:blipFill>
                <a:blip r:embed="rId4"/>
                <a:stretch>
                  <a:fillRect l="-2000" t="-3311" b="-9934"/>
                </a:stretch>
              </a:blipFill>
            </p:spPr>
            <p:txBody>
              <a:bodyPr/>
              <a:lstStyle/>
              <a:p>
                <a:r>
                  <a:rPr lang="ko-KR" altLang="en-US">
                    <a:noFill/>
                  </a:rPr>
                  <a:t> </a:t>
                </a:r>
              </a:p>
            </p:txBody>
          </p:sp>
        </mc:Fallback>
      </mc:AlternateContent>
      <p:sp>
        <p:nvSpPr>
          <p:cNvPr id="9" name="Date Placeholder 8"/>
          <p:cNvSpPr>
            <a:spLocks noGrp="1"/>
          </p:cNvSpPr>
          <p:nvPr>
            <p:ph type="dt" sz="half" idx="10"/>
          </p:nvPr>
        </p:nvSpPr>
        <p:spPr/>
        <p:txBody>
          <a:bodyPr/>
          <a:lstStyle/>
          <a:p>
            <a:fld id="{3A22D35E-A65D-440D-A6FA-B70AD319FE46}" type="datetime1">
              <a:rPr lang="en-US" altLang="ko-KR" smtClean="0"/>
              <a:t>10/15/2024</a:t>
            </a:fld>
            <a:endParaRPr lang="en-US"/>
          </a:p>
        </p:txBody>
      </p:sp>
      <p:sp>
        <p:nvSpPr>
          <p:cNvPr id="10" name="Slide Number Placeholder 9"/>
          <p:cNvSpPr>
            <a:spLocks noGrp="1"/>
          </p:cNvSpPr>
          <p:nvPr>
            <p:ph type="sldNum" sz="quarter" idx="12"/>
          </p:nvPr>
        </p:nvSpPr>
        <p:spPr/>
        <p:txBody>
          <a:bodyPr/>
          <a:lstStyle/>
          <a:p>
            <a:fld id="{B1A96CDA-AC9E-4D10-87FE-92C3AF95A555}" type="slidenum">
              <a:rPr lang="en-US" smtClean="0"/>
              <a:pPr/>
              <a:t>19</a:t>
            </a:fld>
            <a:endParaRPr lang="en-US"/>
          </a:p>
        </p:txBody>
      </p:sp>
    </p:spTree>
    <p:extLst>
      <p:ext uri="{BB962C8B-B14F-4D97-AF65-F5344CB8AC3E}">
        <p14:creationId xmlns:p14="http://schemas.microsoft.com/office/powerpoint/2010/main" val="1509241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Machine learning</a:t>
            </a:r>
            <a:endParaRPr lang="ko-KR" altLang="en-US" dirty="0"/>
          </a:p>
        </p:txBody>
      </p:sp>
      <p:sp>
        <p:nvSpPr>
          <p:cNvPr id="3" name="Content Placeholder 2"/>
          <p:cNvSpPr>
            <a:spLocks noGrp="1"/>
          </p:cNvSpPr>
          <p:nvPr>
            <p:ph idx="1"/>
          </p:nvPr>
        </p:nvSpPr>
        <p:spPr/>
        <p:txBody>
          <a:bodyPr/>
          <a:lstStyle/>
          <a:p>
            <a:r>
              <a:rPr lang="ko-KR" altLang="en-US" dirty="0"/>
              <a:t>지도학습</a:t>
            </a:r>
            <a:endParaRPr lang="en-US" altLang="ko-KR" dirty="0"/>
          </a:p>
          <a:p>
            <a:pPr lvl="1"/>
            <a:r>
              <a:rPr lang="ko-KR" altLang="en-US" dirty="0"/>
              <a:t>원리</a:t>
            </a:r>
            <a:endParaRPr lang="en-US" altLang="ko-KR" dirty="0"/>
          </a:p>
          <a:p>
            <a:pPr lvl="2"/>
            <a:r>
              <a:rPr lang="en-US" altLang="ko-KR" dirty="0"/>
              <a:t>In order for a computer to learn, there must be some data that the computer can study</a:t>
            </a:r>
          </a:p>
          <a:p>
            <a:pPr lvl="2"/>
            <a:r>
              <a:rPr lang="en-US" altLang="ko-KR" dirty="0"/>
              <a:t>The data, called training data (</a:t>
            </a:r>
            <a:r>
              <a:rPr lang="ko-KR" altLang="en-US" dirty="0"/>
              <a:t>학습데이터</a:t>
            </a:r>
            <a:r>
              <a:rPr lang="en-US" altLang="ko-KR" dirty="0"/>
              <a:t>), has the correct answers and some hints for the answers. </a:t>
            </a:r>
          </a:p>
          <a:p>
            <a:pPr lvl="2"/>
            <a:r>
              <a:rPr lang="en-US" altLang="ko-KR" dirty="0"/>
              <a:t>By studying the data, a machine learns </a:t>
            </a:r>
            <a:r>
              <a:rPr lang="en-US" altLang="ko-KR" u="sng" dirty="0"/>
              <a:t>the (best) relationship between the hints and answers. </a:t>
            </a:r>
            <a:r>
              <a:rPr lang="en-US" altLang="ko-KR" dirty="0"/>
              <a:t>This process is called learning.</a:t>
            </a:r>
            <a:endParaRPr lang="en-US" altLang="ko-KR" u="sng" dirty="0"/>
          </a:p>
          <a:p>
            <a:endParaRPr lang="ko-KR" altLang="en-US" dirty="0"/>
          </a:p>
        </p:txBody>
      </p:sp>
      <p:sp>
        <p:nvSpPr>
          <p:cNvPr id="4" name="Date Placeholder 3"/>
          <p:cNvSpPr>
            <a:spLocks noGrp="1"/>
          </p:cNvSpPr>
          <p:nvPr>
            <p:ph type="dt" sz="half" idx="10"/>
          </p:nvPr>
        </p:nvSpPr>
        <p:spPr/>
        <p:txBody>
          <a:bodyPr/>
          <a:lstStyle/>
          <a:p>
            <a:fld id="{2E1593EB-5A0C-4103-99BB-A8DC621B1A9E}"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a:t>
            </a:fld>
            <a:endParaRPr lang="en-US"/>
          </a:p>
        </p:txBody>
      </p:sp>
    </p:spTree>
    <p:extLst>
      <p:ext uri="{BB962C8B-B14F-4D97-AF65-F5344CB8AC3E}">
        <p14:creationId xmlns:p14="http://schemas.microsoft.com/office/powerpoint/2010/main" val="571592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Machine Learning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1800" dirty="0"/>
                  <a:t>Cost function: </a:t>
                </a:r>
                <a14:m>
                  <m:oMath xmlns:m="http://schemas.openxmlformats.org/officeDocument/2006/math">
                    <m:r>
                      <m:rPr>
                        <m:sty m:val="p"/>
                      </m:rPr>
                      <a:rPr lang="en-US" sz="1800" b="0" i="0" smtClean="0">
                        <a:latin typeface="Cambria Math"/>
                      </a:rPr>
                      <m:t>E</m:t>
                    </m:r>
                    <m:r>
                      <a:rPr lang="en-US" sz="1800" b="0" i="0" smtClean="0">
                        <a:latin typeface="Cambria Math"/>
                      </a:rPr>
                      <m:t>(</m:t>
                    </m:r>
                    <m:sSub>
                      <m:sSubPr>
                        <m:ctrlPr>
                          <a:rPr lang="en-US" sz="1800" i="1">
                            <a:latin typeface="Cambria Math" panose="02040503050406030204" pitchFamily="18" charset="0"/>
                          </a:rPr>
                        </m:ctrlPr>
                      </m:sSubPr>
                      <m:e>
                        <m:r>
                          <m:rPr>
                            <m:sty m:val="p"/>
                          </m:rPr>
                          <a:rPr lang="en-US" sz="1800" i="0">
                            <a:latin typeface="Cambria Math"/>
                          </a:rPr>
                          <m:t>b</m:t>
                        </m:r>
                      </m:e>
                      <m:sub>
                        <m:r>
                          <a:rPr lang="en-US" sz="1800" i="0">
                            <a:latin typeface="Cambria Math"/>
                          </a:rPr>
                          <m:t>1</m:t>
                        </m:r>
                      </m:sub>
                    </m:sSub>
                    <m:r>
                      <a:rPr lang="en-US" sz="1800" b="0" i="0" smtClean="0">
                        <a:latin typeface="Cambria Math"/>
                      </a:rPr>
                      <m:t>)= </m:t>
                    </m:r>
                    <m:sSup>
                      <m:sSupPr>
                        <m:ctrlPr>
                          <a:rPr lang="en-US" sz="1800" i="1">
                            <a:latin typeface="Cambria Math" panose="02040503050406030204" pitchFamily="18" charset="0"/>
                          </a:rPr>
                        </m:ctrlPr>
                      </m:sSupPr>
                      <m:e>
                        <m:f>
                          <m:fPr>
                            <m:ctrlPr>
                              <a:rPr lang="en-US" sz="1800" i="1">
                                <a:latin typeface="Cambria Math" panose="02040503050406030204" pitchFamily="18" charset="0"/>
                              </a:rPr>
                            </m:ctrlPr>
                          </m:fPr>
                          <m:num>
                            <m:r>
                              <a:rPr lang="en-US" sz="1800" i="1">
                                <a:latin typeface="Cambria Math"/>
                              </a:rPr>
                              <m:t>5</m:t>
                            </m:r>
                          </m:num>
                          <m:den>
                            <m:r>
                              <a:rPr lang="en-US" sz="1800" i="1">
                                <a:latin typeface="Cambria Math"/>
                              </a:rPr>
                              <m:t>2</m:t>
                            </m:r>
                          </m:den>
                        </m:f>
                        <m:sSub>
                          <m:sSubPr>
                            <m:ctrlPr>
                              <a:rPr lang="en-US" sz="1800" i="1">
                                <a:latin typeface="Cambria Math" panose="02040503050406030204" pitchFamily="18" charset="0"/>
                              </a:rPr>
                            </m:ctrlPr>
                          </m:sSubPr>
                          <m:e>
                            <m:r>
                              <m:rPr>
                                <m:sty m:val="p"/>
                              </m:rPr>
                              <a:rPr lang="en-US" sz="1800" i="0">
                                <a:latin typeface="Cambria Math"/>
                              </a:rPr>
                              <m:t>b</m:t>
                            </m:r>
                          </m:e>
                          <m:sub>
                            <m:r>
                              <a:rPr lang="en-US" sz="1800" i="0">
                                <a:latin typeface="Cambria Math"/>
                              </a:rPr>
                              <m:t>1</m:t>
                            </m:r>
                          </m:sub>
                        </m:sSub>
                      </m:e>
                      <m:sup>
                        <m:r>
                          <a:rPr lang="en-US" sz="1800" i="1">
                            <a:latin typeface="Cambria Math"/>
                          </a:rPr>
                          <m:t>2</m:t>
                        </m:r>
                      </m:sup>
                    </m:sSup>
                    <m:r>
                      <a:rPr lang="en-US" sz="1800" i="1">
                        <a:latin typeface="Cambria Math"/>
                      </a:rPr>
                      <m:t>−14</m:t>
                    </m:r>
                    <m:sSub>
                      <m:sSubPr>
                        <m:ctrlPr>
                          <a:rPr lang="en-US" sz="1800" i="1">
                            <a:latin typeface="Cambria Math" panose="02040503050406030204" pitchFamily="18" charset="0"/>
                          </a:rPr>
                        </m:ctrlPr>
                      </m:sSubPr>
                      <m:e>
                        <m:r>
                          <m:rPr>
                            <m:sty m:val="p"/>
                          </m:rPr>
                          <a:rPr lang="en-US" sz="1800" i="0">
                            <a:latin typeface="Cambria Math"/>
                          </a:rPr>
                          <m:t>b</m:t>
                        </m:r>
                      </m:e>
                      <m:sub>
                        <m:r>
                          <a:rPr lang="en-US" sz="1800" i="0">
                            <a:latin typeface="Cambria Math"/>
                          </a:rPr>
                          <m:t>1</m:t>
                        </m:r>
                      </m:sub>
                    </m:sSub>
                    <m:r>
                      <a:rPr lang="en-US" sz="1800" i="1">
                        <a:latin typeface="Cambria Math"/>
                      </a:rPr>
                      <m:t>+20</m:t>
                    </m:r>
                  </m:oMath>
                </a14:m>
                <a:r>
                  <a:rPr lang="en-US" sz="1800" dirty="0"/>
                  <a:t> (cont’d)</a:t>
                </a:r>
              </a:p>
              <a:p>
                <a:r>
                  <a:rPr lang="en-US" sz="1800" dirty="0"/>
                  <a:t>How to find the optimal </a:t>
                </a: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a:rPr>
                          <m:t>b</m:t>
                        </m:r>
                      </m:e>
                      <m:sub>
                        <m:r>
                          <a:rPr lang="en-US" sz="1800">
                            <a:latin typeface="Cambria Math"/>
                          </a:rPr>
                          <m:t>1</m:t>
                        </m:r>
                      </m:sub>
                    </m:sSub>
                  </m:oMath>
                </a14:m>
                <a:r>
                  <a:rPr lang="en-US" sz="1800" dirty="0"/>
                  <a:t> (i.e., </a:t>
                </a:r>
                <a14:m>
                  <m:oMath xmlns:m="http://schemas.openxmlformats.org/officeDocument/2006/math">
                    <m:sSup>
                      <m:sSupPr>
                        <m:ctrlPr>
                          <a:rPr lang="en-US" sz="1800" i="1">
                            <a:latin typeface="Cambria Math" panose="02040503050406030204" pitchFamily="18" charset="0"/>
                          </a:rPr>
                        </m:ctrlPr>
                      </m:sSupPr>
                      <m:e>
                        <m:sSub>
                          <m:sSubPr>
                            <m:ctrlPr>
                              <a:rPr lang="en-US" sz="1800" i="1">
                                <a:latin typeface="Cambria Math" panose="02040503050406030204" pitchFamily="18" charset="0"/>
                              </a:rPr>
                            </m:ctrlPr>
                          </m:sSubPr>
                          <m:e>
                            <m:r>
                              <m:rPr>
                                <m:sty m:val="p"/>
                              </m:rPr>
                              <a:rPr lang="en-US" sz="1800">
                                <a:latin typeface="Cambria Math"/>
                              </a:rPr>
                              <m:t>b</m:t>
                            </m:r>
                          </m:e>
                          <m:sub>
                            <m:r>
                              <a:rPr lang="en-US" sz="1800">
                                <a:latin typeface="Cambria Math"/>
                              </a:rPr>
                              <m:t>1</m:t>
                            </m:r>
                          </m:sub>
                        </m:sSub>
                      </m:e>
                      <m:sup>
                        <m:r>
                          <a:rPr lang="en-US" sz="1800" i="1">
                            <a:latin typeface="Cambria Math"/>
                          </a:rPr>
                          <m:t>∗</m:t>
                        </m:r>
                      </m:sup>
                    </m:sSup>
                  </m:oMath>
                </a14:m>
                <a:r>
                  <a:rPr lang="en-US" sz="1800" dirty="0"/>
                  <a:t>)</a:t>
                </a:r>
                <a:endParaRPr lang="en-US" altLang="ko-KR" sz="1800" dirty="0"/>
              </a:p>
              <a:p>
                <a:pPr lvl="1"/>
                <a:r>
                  <a:rPr lang="ko-KR" altLang="en-US" sz="1600" dirty="0"/>
                  <a:t>정규방정식 </a:t>
                </a:r>
                <a:r>
                  <a:rPr lang="en-US" altLang="ko-KR" sz="1600" dirty="0"/>
                  <a:t>(</a:t>
                </a:r>
                <a:r>
                  <a:rPr lang="en-US" sz="1600" dirty="0"/>
                  <a:t>Normal equation) </a:t>
                </a:r>
                <a:r>
                  <a:rPr lang="ko-KR" altLang="en-US" sz="1600" dirty="0"/>
                  <a:t>방법</a:t>
                </a:r>
                <a:endParaRPr lang="en-US" altLang="ko-KR" sz="1600" dirty="0"/>
              </a:p>
              <a:p>
                <a:pPr lvl="2"/>
                <a:r>
                  <a:rPr lang="ko-KR" altLang="en-US" sz="1100" dirty="0"/>
                  <a:t>접선의 기울기 </a:t>
                </a:r>
                <a:r>
                  <a:rPr lang="en-US" altLang="ko-KR" sz="1100" dirty="0"/>
                  <a:t>= 0 </a:t>
                </a:r>
              </a:p>
              <a:p>
                <a:pPr lvl="1"/>
                <a:r>
                  <a:rPr lang="ko-KR" altLang="en-US" sz="1600" dirty="0"/>
                  <a:t>경사하강법</a:t>
                </a:r>
                <a:endParaRPr lang="en-US" sz="1600" dirty="0"/>
              </a:p>
              <a:p>
                <a:r>
                  <a:rPr lang="en-US" sz="1800" dirty="0"/>
                  <a:t>Method </a:t>
                </a:r>
                <a:r>
                  <a:rPr lang="en-US" sz="1800" dirty="0">
                    <a:latin typeface="맑은 고딕" panose="020B0503020000020004" pitchFamily="50" charset="-127"/>
                    <a:ea typeface="맑은 고딕" panose="020B0503020000020004" pitchFamily="50" charset="-127"/>
                  </a:rPr>
                  <a:t>①</a:t>
                </a:r>
                <a:r>
                  <a:rPr lang="en-US" sz="1800" dirty="0"/>
                  <a:t>: “</a:t>
                </a:r>
                <a:r>
                  <a:rPr lang="ko-KR" altLang="en-US" sz="1800" dirty="0"/>
                  <a:t>접선의 기울기 </a:t>
                </a:r>
                <a:r>
                  <a:rPr lang="en-US" altLang="ko-KR" sz="1800" dirty="0"/>
                  <a:t>= 0”</a:t>
                </a:r>
                <a:r>
                  <a:rPr lang="ko-KR" altLang="en-US" sz="1800" dirty="0"/>
                  <a:t> 이용하기</a:t>
                </a:r>
                <a:endParaRPr lang="en-US" altLang="ko-KR" sz="1800" dirty="0"/>
              </a:p>
              <a:p>
                <a:pPr lvl="1"/>
                <a:r>
                  <a:rPr lang="ko-KR" altLang="en-US" sz="1400" dirty="0"/>
                  <a:t>접선의 기울기는 </a:t>
                </a:r>
                <a:r>
                  <a:rPr lang="en-US" altLang="ko-KR" sz="1400" dirty="0"/>
                  <a:t>1</a:t>
                </a:r>
                <a:r>
                  <a:rPr lang="ko-KR" altLang="en-US" sz="1400" dirty="0"/>
                  <a:t>차 도함수 </a:t>
                </a:r>
                <a:r>
                  <a:rPr lang="en-US" altLang="ko-KR" sz="1400" dirty="0"/>
                  <a:t>(</a:t>
                </a:r>
                <a:r>
                  <a:rPr lang="ko-KR" altLang="en-US" sz="1400" dirty="0"/>
                  <a:t>즉</a:t>
                </a:r>
                <a:r>
                  <a:rPr lang="en-US" altLang="ko-KR" sz="1400" dirty="0"/>
                  <a:t>, </a:t>
                </a:r>
                <a:r>
                  <a:rPr lang="ko-KR" altLang="en-US" sz="1400" dirty="0"/>
                  <a:t>미분값</a:t>
                </a:r>
                <a:r>
                  <a:rPr lang="en-US" altLang="ko-KR" sz="1400" dirty="0"/>
                  <a:t>)</a:t>
                </a:r>
                <a:r>
                  <a:rPr lang="ko-KR" altLang="en-US" sz="1400" dirty="0"/>
                  <a:t>를 이용해서 구한다</a:t>
                </a:r>
                <a:r>
                  <a:rPr lang="en-US" altLang="ko-KR" sz="1400" dirty="0"/>
                  <a:t>. </a:t>
                </a:r>
                <a:endParaRPr lang="en-US" sz="1400" dirty="0"/>
              </a:p>
              <a:p>
                <a:pPr lvl="1"/>
                <a:r>
                  <a:rPr lang="en-US" sz="1400" dirty="0"/>
                  <a:t>That is, we need to find the value that satisfies </a:t>
                </a:r>
                <a14:m>
                  <m:oMath xmlns:m="http://schemas.openxmlformats.org/officeDocument/2006/math">
                    <m:f>
                      <m:fPr>
                        <m:ctrlPr>
                          <a:rPr lang="en-US" sz="1400" i="1">
                            <a:latin typeface="Cambria Math" panose="02040503050406030204" pitchFamily="18" charset="0"/>
                          </a:rPr>
                        </m:ctrlPr>
                      </m:fPr>
                      <m:num>
                        <m:r>
                          <a:rPr lang="en-US" sz="1400" i="1">
                            <a:latin typeface="Cambria Math"/>
                          </a:rPr>
                          <m:t>𝜕</m:t>
                        </m:r>
                        <m:r>
                          <a:rPr lang="en-US" sz="1400" i="1">
                            <a:latin typeface="Cambria Math"/>
                          </a:rPr>
                          <m:t>𝐸</m:t>
                        </m:r>
                      </m:num>
                      <m:den>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𝑏</m:t>
                            </m:r>
                          </m:e>
                          <m:sub>
                            <m:r>
                              <a:rPr lang="en-US" sz="1400" i="1">
                                <a:latin typeface="Cambria Math"/>
                              </a:rPr>
                              <m:t>1</m:t>
                            </m:r>
                          </m:sub>
                        </m:sSub>
                      </m:den>
                    </m:f>
                    <m:r>
                      <a:rPr lang="en-US" sz="1400">
                        <a:latin typeface="Cambria Math"/>
                      </a:rPr>
                      <m:t>=0</m:t>
                    </m:r>
                  </m:oMath>
                </a14:m>
                <a:endParaRPr lang="en-US" sz="1400" dirty="0"/>
              </a:p>
              <a:p>
                <a:pPr lvl="1"/>
                <a:r>
                  <a:rPr lang="en-US" sz="1400" dirty="0"/>
                  <a:t>What is </a:t>
                </a:r>
                <a14:m>
                  <m:oMath xmlns:m="http://schemas.openxmlformats.org/officeDocument/2006/math">
                    <m:f>
                      <m:fPr>
                        <m:ctrlPr>
                          <a:rPr lang="en-US" sz="1400" i="1">
                            <a:latin typeface="Cambria Math" panose="02040503050406030204" pitchFamily="18" charset="0"/>
                          </a:rPr>
                        </m:ctrlPr>
                      </m:fPr>
                      <m:num>
                        <m:r>
                          <a:rPr lang="en-US" sz="1400" i="1">
                            <a:latin typeface="Cambria Math"/>
                          </a:rPr>
                          <m:t>𝜕</m:t>
                        </m:r>
                        <m:r>
                          <a:rPr lang="en-US" sz="1400" i="1">
                            <a:latin typeface="Cambria Math"/>
                          </a:rPr>
                          <m:t>𝐸</m:t>
                        </m:r>
                      </m:num>
                      <m:den>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𝑏</m:t>
                            </m:r>
                          </m:e>
                          <m:sub>
                            <m:r>
                              <a:rPr lang="en-US" sz="1400" i="1">
                                <a:latin typeface="Cambria Math"/>
                              </a:rPr>
                              <m:t>1</m:t>
                            </m:r>
                          </m:sub>
                        </m:sSub>
                      </m:den>
                    </m:f>
                  </m:oMath>
                </a14:m>
                <a:r>
                  <a:rPr lang="en-US" sz="1400" dirty="0"/>
                  <a:t>? </a:t>
                </a:r>
              </a:p>
              <a:p>
                <a:pPr lvl="1"/>
                <a14:m>
                  <m:oMath xmlns:m="http://schemas.openxmlformats.org/officeDocument/2006/math">
                    <m:f>
                      <m:fPr>
                        <m:ctrlPr>
                          <a:rPr lang="en-US" sz="1400" i="1">
                            <a:latin typeface="Cambria Math" panose="02040503050406030204" pitchFamily="18" charset="0"/>
                          </a:rPr>
                        </m:ctrlPr>
                      </m:fPr>
                      <m:num>
                        <m:r>
                          <a:rPr lang="en-US" sz="1400" i="1">
                            <a:latin typeface="Cambria Math"/>
                          </a:rPr>
                          <m:t>𝜕</m:t>
                        </m:r>
                        <m:r>
                          <a:rPr lang="en-US" sz="1400" i="1">
                            <a:latin typeface="Cambria Math"/>
                          </a:rPr>
                          <m:t>𝐸</m:t>
                        </m:r>
                      </m:num>
                      <m:den>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𝑏</m:t>
                            </m:r>
                          </m:e>
                          <m:sub>
                            <m:r>
                              <a:rPr lang="en-US" sz="1400" i="1">
                                <a:latin typeface="Cambria Math"/>
                              </a:rPr>
                              <m:t>1</m:t>
                            </m:r>
                          </m:sub>
                        </m:sSub>
                      </m:den>
                    </m:f>
                    <m:r>
                      <a:rPr lang="en-US" sz="1400" i="1">
                        <a:latin typeface="Cambria Math"/>
                      </a:rPr>
                      <m:t>=5</m:t>
                    </m:r>
                    <m:sSub>
                      <m:sSubPr>
                        <m:ctrlPr>
                          <a:rPr lang="en-US" sz="1400" i="1">
                            <a:latin typeface="Cambria Math" panose="02040503050406030204" pitchFamily="18" charset="0"/>
                          </a:rPr>
                        </m:ctrlPr>
                      </m:sSubPr>
                      <m:e>
                        <m:r>
                          <a:rPr lang="en-US" sz="1400" i="1">
                            <a:latin typeface="Cambria Math"/>
                          </a:rPr>
                          <m:t>𝑏</m:t>
                        </m:r>
                      </m:e>
                      <m:sub>
                        <m:r>
                          <a:rPr lang="en-US" sz="1400" i="1">
                            <a:latin typeface="Cambria Math"/>
                          </a:rPr>
                          <m:t>1</m:t>
                        </m:r>
                      </m:sub>
                    </m:sSub>
                    <m:r>
                      <a:rPr lang="en-US" sz="1400" i="1">
                        <a:latin typeface="Cambria Math"/>
                      </a:rPr>
                      <m:t>−14</m:t>
                    </m:r>
                  </m:oMath>
                </a14:m>
                <a:endParaRPr lang="en-US" sz="1400" dirty="0"/>
              </a:p>
              <a:p>
                <a:pPr lvl="1"/>
                <a:endParaRPr lang="en-US" sz="1800" dirty="0">
                  <a:ea typeface="+mn-ea"/>
                  <a:cs typeface="+mn-cs"/>
                </a:endParaRPr>
              </a:p>
              <a:p>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ko-KR" altLang="en-US">
                    <a:noFill/>
                  </a:rPr>
                  <a:t> </a:t>
                </a:r>
              </a:p>
            </p:txBody>
          </p:sp>
        </mc:Fallback>
      </mc:AlternateContent>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Date Placeholder 5"/>
          <p:cNvSpPr>
            <a:spLocks noGrp="1"/>
          </p:cNvSpPr>
          <p:nvPr>
            <p:ph type="dt" sz="half" idx="10"/>
          </p:nvPr>
        </p:nvSpPr>
        <p:spPr/>
        <p:txBody>
          <a:bodyPr/>
          <a:lstStyle/>
          <a:p>
            <a:fld id="{788D9F2A-4834-421B-A86A-D8531226F4FA}" type="datetime1">
              <a:rPr lang="en-US" altLang="ko-KR" smtClean="0"/>
              <a:t>10/15/2024</a:t>
            </a:fld>
            <a:endParaRPr lang="en-US"/>
          </a:p>
        </p:txBody>
      </p:sp>
      <p:sp>
        <p:nvSpPr>
          <p:cNvPr id="7" name="Slide Number Placeholder 6"/>
          <p:cNvSpPr>
            <a:spLocks noGrp="1"/>
          </p:cNvSpPr>
          <p:nvPr>
            <p:ph type="sldNum" sz="quarter" idx="12"/>
          </p:nvPr>
        </p:nvSpPr>
        <p:spPr/>
        <p:txBody>
          <a:bodyPr/>
          <a:lstStyle/>
          <a:p>
            <a:fld id="{B1A96CDA-AC9E-4D10-87FE-92C3AF95A555}" type="slidenum">
              <a:rPr lang="en-US" smtClean="0"/>
              <a:pPr/>
              <a:t>20</a:t>
            </a:fld>
            <a:endParaRPr lang="en-US"/>
          </a:p>
        </p:txBody>
      </p:sp>
    </p:spTree>
    <p:extLst>
      <p:ext uri="{BB962C8B-B14F-4D97-AF65-F5344CB8AC3E}">
        <p14:creationId xmlns:p14="http://schemas.microsoft.com/office/powerpoint/2010/main" val="4211110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a:t>Cost function: </a:t>
                </a:r>
                <a14:m>
                  <m:oMath xmlns:m="http://schemas.openxmlformats.org/officeDocument/2006/math">
                    <m:r>
                      <m:rPr>
                        <m:sty m:val="p"/>
                      </m:rPr>
                      <a:rPr lang="en-US" sz="2000" b="0" i="0" smtClean="0">
                        <a:latin typeface="Cambria Math"/>
                      </a:rPr>
                      <m:t>E</m:t>
                    </m:r>
                    <m:r>
                      <a:rPr lang="en-US" sz="2000" b="0" i="0" smtClean="0">
                        <a:latin typeface="Cambria Math"/>
                      </a:rPr>
                      <m:t>(</m:t>
                    </m:r>
                    <m:sSub>
                      <m:sSubPr>
                        <m:ctrlPr>
                          <a:rPr lang="en-US" sz="2000" i="1">
                            <a:latin typeface="Cambria Math" panose="02040503050406030204" pitchFamily="18" charset="0"/>
                          </a:rPr>
                        </m:ctrlPr>
                      </m:sSubPr>
                      <m:e>
                        <m:r>
                          <m:rPr>
                            <m:sty m:val="p"/>
                          </m:rPr>
                          <a:rPr lang="en-US" sz="2000" i="0">
                            <a:latin typeface="Cambria Math"/>
                          </a:rPr>
                          <m:t>b</m:t>
                        </m:r>
                      </m:e>
                      <m:sub>
                        <m:r>
                          <a:rPr lang="en-US" sz="2000" i="0">
                            <a:latin typeface="Cambria Math"/>
                          </a:rPr>
                          <m:t>1</m:t>
                        </m:r>
                      </m:sub>
                    </m:sSub>
                    <m:r>
                      <a:rPr lang="en-US" sz="2000" b="0" i="0" smtClean="0">
                        <a:latin typeface="Cambria Math"/>
                      </a:rPr>
                      <m:t>)= </m:t>
                    </m:r>
                    <m:sSup>
                      <m:sSupPr>
                        <m:ctrlPr>
                          <a:rPr lang="en-US" sz="2000" i="1">
                            <a:latin typeface="Cambria Math" panose="02040503050406030204" pitchFamily="18" charset="0"/>
                          </a:rPr>
                        </m:ctrlPr>
                      </m:sSupPr>
                      <m:e>
                        <m:f>
                          <m:fPr>
                            <m:ctrlPr>
                              <a:rPr lang="en-US" sz="2000" i="1">
                                <a:latin typeface="Cambria Math" panose="02040503050406030204" pitchFamily="18" charset="0"/>
                              </a:rPr>
                            </m:ctrlPr>
                          </m:fPr>
                          <m:num>
                            <m:r>
                              <a:rPr lang="en-US" sz="2000" i="1">
                                <a:latin typeface="Cambria Math"/>
                              </a:rPr>
                              <m:t>5</m:t>
                            </m:r>
                          </m:num>
                          <m:den>
                            <m:r>
                              <a:rPr lang="en-US" sz="2000" i="1">
                                <a:latin typeface="Cambria Math"/>
                              </a:rPr>
                              <m:t>2</m:t>
                            </m:r>
                          </m:den>
                        </m:f>
                        <m:sSub>
                          <m:sSubPr>
                            <m:ctrlPr>
                              <a:rPr lang="en-US" sz="2000" i="1">
                                <a:latin typeface="Cambria Math" panose="02040503050406030204" pitchFamily="18" charset="0"/>
                              </a:rPr>
                            </m:ctrlPr>
                          </m:sSubPr>
                          <m:e>
                            <m:r>
                              <m:rPr>
                                <m:sty m:val="p"/>
                              </m:rPr>
                              <a:rPr lang="en-US" sz="2000" i="0">
                                <a:latin typeface="Cambria Math"/>
                              </a:rPr>
                              <m:t>b</m:t>
                            </m:r>
                          </m:e>
                          <m:sub>
                            <m:r>
                              <a:rPr lang="en-US" sz="2000" i="0">
                                <a:latin typeface="Cambria Math"/>
                              </a:rPr>
                              <m:t>1</m:t>
                            </m:r>
                          </m:sub>
                        </m:sSub>
                      </m:e>
                      <m:sup>
                        <m:r>
                          <a:rPr lang="en-US" sz="2000" i="1">
                            <a:latin typeface="Cambria Math"/>
                          </a:rPr>
                          <m:t>2</m:t>
                        </m:r>
                      </m:sup>
                    </m:sSup>
                    <m:r>
                      <a:rPr lang="en-US" sz="2000" i="1">
                        <a:latin typeface="Cambria Math"/>
                      </a:rPr>
                      <m:t>−14</m:t>
                    </m:r>
                    <m:sSub>
                      <m:sSubPr>
                        <m:ctrlPr>
                          <a:rPr lang="en-US" sz="2000" i="1">
                            <a:latin typeface="Cambria Math" panose="02040503050406030204" pitchFamily="18" charset="0"/>
                          </a:rPr>
                        </m:ctrlPr>
                      </m:sSubPr>
                      <m:e>
                        <m:r>
                          <m:rPr>
                            <m:sty m:val="p"/>
                          </m:rPr>
                          <a:rPr lang="en-US" sz="2000" i="0">
                            <a:latin typeface="Cambria Math"/>
                          </a:rPr>
                          <m:t>b</m:t>
                        </m:r>
                      </m:e>
                      <m:sub>
                        <m:r>
                          <a:rPr lang="en-US" sz="2000" i="0">
                            <a:latin typeface="Cambria Math"/>
                          </a:rPr>
                          <m:t>1</m:t>
                        </m:r>
                      </m:sub>
                    </m:sSub>
                    <m:r>
                      <a:rPr lang="en-US" sz="2000" i="1">
                        <a:latin typeface="Cambria Math"/>
                      </a:rPr>
                      <m:t>+20</m:t>
                    </m:r>
                  </m:oMath>
                </a14:m>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ko-KR" altLang="en-US"/>
              <a:t>지도학습</a:t>
            </a:r>
            <a:endParaRPr lang="en-US" dirty="0"/>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667000"/>
            <a:ext cx="5257800" cy="3124200"/>
          </a:xfrm>
          <a:prstGeom prst="rect">
            <a:avLst/>
          </a:prstGeom>
          <a:noFill/>
        </p:spPr>
      </p:pic>
      <mc:AlternateContent xmlns:mc="http://schemas.openxmlformats.org/markup-compatibility/2006" xmlns:a14="http://schemas.microsoft.com/office/drawing/2010/main">
        <mc:Choice Requires="a14">
          <p:sp>
            <p:nvSpPr>
              <p:cNvPr id="9" name="Rectangle 8"/>
              <p:cNvSpPr/>
              <p:nvPr/>
            </p:nvSpPr>
            <p:spPr>
              <a:xfrm>
                <a:off x="6324600" y="3196467"/>
                <a:ext cx="1012778" cy="485197"/>
              </a:xfrm>
              <a:prstGeom prst="rect">
                <a:avLst/>
              </a:prstGeom>
            </p:spPr>
            <p:txBody>
              <a:bodyPr wrap="none">
                <a:spAutoFit/>
              </a:bodyPr>
              <a:lstStyle/>
              <a:p>
                <a14:m>
                  <m:oMath xmlns:m="http://schemas.openxmlformats.org/officeDocument/2006/math">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m:rPr>
                                <m:sty m:val="p"/>
                              </m:rPr>
                              <a:rPr lang="en-US">
                                <a:latin typeface="Cambria Math"/>
                              </a:rPr>
                              <m:t>b</m:t>
                            </m:r>
                          </m:e>
                          <m:sub>
                            <m:r>
                              <a:rPr lang="en-US">
                                <a:latin typeface="Cambria Math"/>
                              </a:rPr>
                              <m:t>1</m:t>
                            </m:r>
                          </m:sub>
                        </m:sSub>
                      </m:e>
                      <m:sup>
                        <m:r>
                          <a:rPr lang="en-US" i="1">
                            <a:latin typeface="Cambria Math"/>
                          </a:rPr>
                          <m:t>∗</m:t>
                        </m:r>
                      </m:sup>
                    </m:sSup>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a:rPr>
                          <m:t>14</m:t>
                        </m:r>
                      </m:num>
                      <m:den>
                        <m:r>
                          <a:rPr lang="en-US" i="1">
                            <a:latin typeface="Cambria Math"/>
                          </a:rPr>
                          <m:t>5</m:t>
                        </m:r>
                      </m:den>
                    </m:f>
                  </m:oMath>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6324600" y="3196467"/>
                <a:ext cx="1012778" cy="485197"/>
              </a:xfrm>
              <a:prstGeom prst="rect">
                <a:avLst/>
              </a:prstGeom>
              <a:blipFill rotWithShape="1">
                <a:blip r:embed="rId4"/>
                <a:stretch>
                  <a:fillRect b="-5000"/>
                </a:stretch>
              </a:blipFill>
            </p:spPr>
            <p:txBody>
              <a:bodyPr/>
              <a:lstStyle/>
              <a:p>
                <a:r>
                  <a:rPr lang="en-US">
                    <a:noFill/>
                  </a:rPr>
                  <a:t> </a:t>
                </a:r>
              </a:p>
            </p:txBody>
          </p:sp>
        </mc:Fallback>
      </mc:AlternateContent>
      <p:cxnSp>
        <p:nvCxnSpPr>
          <p:cNvPr id="11" name="Straight Arrow Connector 10"/>
          <p:cNvCxnSpPr/>
          <p:nvPr/>
        </p:nvCxnSpPr>
        <p:spPr bwMode="auto">
          <a:xfrm flipH="1">
            <a:off x="3886200" y="3681664"/>
            <a:ext cx="2944789" cy="149993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2057400" y="5210475"/>
            <a:ext cx="3505200" cy="0"/>
          </a:xfrm>
          <a:prstGeom prst="line">
            <a:avLst/>
          </a:prstGeom>
          <a:solidFill>
            <a:schemeClr val="accent1"/>
          </a:solidFill>
          <a:ln w="25400"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4" name="Rectangle 13"/>
              <p:cNvSpPr/>
              <p:nvPr/>
            </p:nvSpPr>
            <p:spPr>
              <a:xfrm>
                <a:off x="6477000" y="4163033"/>
                <a:ext cx="1313423" cy="537198"/>
              </a:xfrm>
              <a:prstGeom prst="rect">
                <a:avLst/>
              </a:prstGeom>
            </p:spPr>
            <p:txBody>
              <a:bodyPr wrap="square">
                <a:spAutoFit/>
              </a:bodyPr>
              <a:lstStyle/>
              <a:p>
                <a:pPr lvl="1"/>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rPr>
                          </m:ctrlPr>
                        </m:fPr>
                        <m:num>
                          <m:r>
                            <a:rPr lang="en-US" sz="1400" i="1">
                              <a:latin typeface="Cambria Math"/>
                            </a:rPr>
                            <m:t>𝜕</m:t>
                          </m:r>
                          <m:r>
                            <a:rPr lang="en-US" sz="1400" i="1">
                              <a:latin typeface="Cambria Math"/>
                            </a:rPr>
                            <m:t>𝐸</m:t>
                          </m:r>
                        </m:num>
                        <m:den>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𝑏</m:t>
                              </m:r>
                            </m:e>
                            <m:sub>
                              <m:r>
                                <a:rPr lang="en-US" sz="1400" i="1">
                                  <a:latin typeface="Cambria Math"/>
                                </a:rPr>
                                <m:t>1</m:t>
                              </m:r>
                            </m:sub>
                          </m:sSub>
                        </m:den>
                      </m:f>
                      <m:r>
                        <a:rPr lang="en-US" sz="1400">
                          <a:latin typeface="Cambria Math"/>
                        </a:rPr>
                        <m:t>=0</m:t>
                      </m:r>
                    </m:oMath>
                  </m:oMathPara>
                </a14:m>
                <a:endParaRPr lang="en-US" sz="1400" dirty="0"/>
              </a:p>
            </p:txBody>
          </p:sp>
        </mc:Choice>
        <mc:Fallback xmlns="">
          <p:sp>
            <p:nvSpPr>
              <p:cNvPr id="14" name="Rectangle 13"/>
              <p:cNvSpPr>
                <a:spLocks noRot="1" noChangeAspect="1" noMove="1" noResize="1" noEditPoints="1" noAdjustHandles="1" noChangeArrowheads="1" noChangeShapeType="1" noTextEdit="1"/>
              </p:cNvSpPr>
              <p:nvPr/>
            </p:nvSpPr>
            <p:spPr>
              <a:xfrm>
                <a:off x="6477000" y="4163033"/>
                <a:ext cx="1313423" cy="537198"/>
              </a:xfrm>
              <a:prstGeom prst="rect">
                <a:avLst/>
              </a:prstGeom>
              <a:blipFill rotWithShape="1">
                <a:blip r:embed="rId5"/>
                <a:stretch>
                  <a:fillRect/>
                </a:stretch>
              </a:blipFill>
            </p:spPr>
            <p:txBody>
              <a:bodyPr/>
              <a:lstStyle/>
              <a:p>
                <a:r>
                  <a:rPr lang="en-US">
                    <a:noFill/>
                  </a:rPr>
                  <a:t> </a:t>
                </a:r>
              </a:p>
            </p:txBody>
          </p:sp>
        </mc:Fallback>
      </mc:AlternateContent>
      <p:cxnSp>
        <p:nvCxnSpPr>
          <p:cNvPr id="16" name="Straight Arrow Connector 15"/>
          <p:cNvCxnSpPr>
            <a:stCxn id="14" idx="2"/>
          </p:cNvCxnSpPr>
          <p:nvPr/>
        </p:nvCxnSpPr>
        <p:spPr bwMode="auto">
          <a:xfrm flipH="1">
            <a:off x="5257800" y="4700231"/>
            <a:ext cx="1875912" cy="48136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Date Placeholder 5"/>
          <p:cNvSpPr>
            <a:spLocks noGrp="1"/>
          </p:cNvSpPr>
          <p:nvPr>
            <p:ph type="dt" sz="half" idx="10"/>
          </p:nvPr>
        </p:nvSpPr>
        <p:spPr/>
        <p:txBody>
          <a:bodyPr/>
          <a:lstStyle/>
          <a:p>
            <a:fld id="{EC4A99F3-A576-4F50-B928-AC2041828F41}" type="datetime1">
              <a:rPr lang="en-US" altLang="ko-KR" smtClean="0"/>
              <a:t>10/15/2024</a:t>
            </a:fld>
            <a:endParaRPr lang="en-US"/>
          </a:p>
        </p:txBody>
      </p:sp>
      <p:sp>
        <p:nvSpPr>
          <p:cNvPr id="8" name="Slide Number Placeholder 7"/>
          <p:cNvSpPr>
            <a:spLocks noGrp="1"/>
          </p:cNvSpPr>
          <p:nvPr>
            <p:ph type="sldNum" sz="quarter" idx="12"/>
          </p:nvPr>
        </p:nvSpPr>
        <p:spPr/>
        <p:txBody>
          <a:bodyPr/>
          <a:lstStyle/>
          <a:p>
            <a:fld id="{B1A96CDA-AC9E-4D10-87FE-92C3AF95A555}" type="slidenum">
              <a:rPr lang="en-US" smtClean="0"/>
              <a:pPr/>
              <a:t>21</a:t>
            </a:fld>
            <a:endParaRPr lang="en-US"/>
          </a:p>
        </p:txBody>
      </p:sp>
    </p:spTree>
    <p:extLst>
      <p:ext uri="{BB962C8B-B14F-4D97-AF65-F5344CB8AC3E}">
        <p14:creationId xmlns:p14="http://schemas.microsoft.com/office/powerpoint/2010/main" val="329962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What’s the next?</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ko-KR" altLang="en-US" dirty="0"/>
                  <a:t>학습을 통해 구체적 형태의 모형 도출</a:t>
                </a:r>
                <a:endParaRPr lang="en-US" altLang="ko-KR" dirty="0"/>
              </a:p>
              <a:p>
                <a:pPr lvl="1"/>
                <a:r>
                  <a:rPr lang="ko-KR" altLang="en-US" dirty="0"/>
                  <a:t>즉</a:t>
                </a:r>
                <a:r>
                  <a:rPr lang="en-US" altLang="ko-KR" dirty="0"/>
                  <a:t>, a model with the optimal parameter values</a:t>
                </a:r>
              </a:p>
              <a:p>
                <a:pPr lvl="1"/>
                <a:r>
                  <a:rPr lang="ko-KR" altLang="en-US" dirty="0"/>
                  <a:t>앞의 경우 </a:t>
                </a:r>
                <a:r>
                  <a:rPr lang="en-US" altLang="ko-KR" dirty="0"/>
                  <a:t>=&gt; </a:t>
                </a:r>
                <a14:m>
                  <m:oMath xmlns:m="http://schemas.openxmlformats.org/officeDocument/2006/math">
                    <m:acc>
                      <m:accPr>
                        <m:chr m:val="̂"/>
                        <m:ctrlPr>
                          <a:rPr lang="en-US" altLang="ko-KR" i="1">
                            <a:latin typeface="Cambria Math" panose="02040503050406030204" pitchFamily="18" charset="0"/>
                          </a:rPr>
                        </m:ctrlPr>
                      </m:accPr>
                      <m:e>
                        <m:r>
                          <a:rPr lang="en-US" altLang="ko-KR" i="1">
                            <a:latin typeface="Cambria Math"/>
                          </a:rPr>
                          <m:t>𝑦</m:t>
                        </m:r>
                      </m:e>
                    </m:acc>
                    <m:r>
                      <a:rPr lang="en-US" altLang="ko-KR" i="1">
                        <a:latin typeface="Cambria Math"/>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14</m:t>
                        </m:r>
                      </m:num>
                      <m:den>
                        <m:r>
                          <a:rPr lang="en-US" altLang="ko-KR" b="0" i="1" smtClean="0">
                            <a:latin typeface="Cambria Math" panose="02040503050406030204" pitchFamily="18" charset="0"/>
                          </a:rPr>
                          <m:t>5</m:t>
                        </m:r>
                      </m:den>
                    </m:f>
                    <m:sSub>
                      <m:sSubPr>
                        <m:ctrlPr>
                          <a:rPr lang="en-US" altLang="ko-KR" i="1">
                            <a:latin typeface="Cambria Math" panose="02040503050406030204" pitchFamily="18" charset="0"/>
                          </a:rPr>
                        </m:ctrlPr>
                      </m:sSubPr>
                      <m:e>
                        <m:r>
                          <m:rPr>
                            <m:sty m:val="p"/>
                          </m:rPr>
                          <a:rPr lang="en-US" altLang="ko-KR">
                            <a:latin typeface="Cambria Math"/>
                          </a:rPr>
                          <m:t>X</m:t>
                        </m:r>
                      </m:e>
                      <m:sub>
                        <m:r>
                          <a:rPr lang="en-US" altLang="ko-KR">
                            <a:latin typeface="Cambria Math"/>
                          </a:rPr>
                          <m:t>1</m:t>
                        </m:r>
                      </m:sub>
                    </m:sSub>
                  </m:oMath>
                </a14:m>
                <a:endParaRPr lang="en-US" altLang="ko-KR" dirty="0"/>
              </a:p>
              <a:p>
                <a:pPr lvl="1"/>
                <a:r>
                  <a:rPr lang="en-US" altLang="ko-KR" dirty="0"/>
                  <a:t>Unseen data</a:t>
                </a:r>
                <a:r>
                  <a:rPr lang="ko-KR" altLang="en-US" dirty="0"/>
                  <a:t>에 적용</a:t>
                </a:r>
                <a:endParaRPr lang="en-US" altLang="ko-KR" dirty="0"/>
              </a:p>
              <a:p>
                <a:pPr lvl="1"/>
                <a:r>
                  <a:rPr lang="ko-KR" altLang="en-US" dirty="0"/>
                  <a:t>예</a:t>
                </a:r>
                <a:r>
                  <a:rPr lang="en-US" altLang="ko-KR" dirty="0"/>
                  <a:t>) </a:t>
                </a:r>
              </a:p>
              <a:p>
                <a:pPr lvl="1"/>
                <a:endParaRPr lang="ko-KR"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9" t="-1926"/>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BEC9FA4E-6F5A-45D1-9B76-BC3D2911A9C7}"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22</a:t>
            </a:fld>
            <a:endParaRPr lang="en-US"/>
          </a:p>
        </p:txBody>
      </p:sp>
      <p:graphicFrame>
        <p:nvGraphicFramePr>
          <p:cNvPr id="7" name="Table 6"/>
          <p:cNvGraphicFramePr>
            <a:graphicFrameLocks noGrp="1"/>
          </p:cNvGraphicFramePr>
          <p:nvPr>
            <p:extLst/>
          </p:nvPr>
        </p:nvGraphicFramePr>
        <p:xfrm>
          <a:off x="2590800" y="5050473"/>
          <a:ext cx="5257800" cy="111252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70840">
                <a:tc>
                  <a:txBody>
                    <a:bodyPr/>
                    <a:lstStyle/>
                    <a:p>
                      <a:pPr algn="ctr" latinLnBrk="1"/>
                      <a:r>
                        <a:rPr lang="ko-KR" altLang="en-US" dirty="0"/>
                        <a:t>관측치</a:t>
                      </a:r>
                    </a:p>
                  </a:txBody>
                  <a:tcPr/>
                </a:tc>
                <a:tc>
                  <a:txBody>
                    <a:bodyPr/>
                    <a:lstStyle/>
                    <a:p>
                      <a:pPr algn="ctr" latinLnBrk="1"/>
                      <a:r>
                        <a:rPr lang="en-US" altLang="ko-KR" dirty="0"/>
                        <a:t>X</a:t>
                      </a:r>
                      <a:endParaRPr lang="ko-KR" altLang="en-US" dirty="0"/>
                    </a:p>
                  </a:txBody>
                  <a:tcPr/>
                </a:tc>
                <a:tc>
                  <a:txBody>
                    <a:bodyPr/>
                    <a:lstStyle/>
                    <a:p>
                      <a:pPr algn="ctr" latinLnBrk="1"/>
                      <a:r>
                        <a:rPr lang="en-US" altLang="ko-KR" dirty="0"/>
                        <a:t>y </a:t>
                      </a:r>
                      <a:r>
                        <a:rPr lang="ko-KR" altLang="en-US" dirty="0"/>
                        <a:t>예측치</a:t>
                      </a:r>
                    </a:p>
                  </a:txBody>
                  <a:tcPr/>
                </a:tc>
                <a:extLst>
                  <a:ext uri="{0D108BD9-81ED-4DB2-BD59-A6C34878D82A}">
                    <a16:rowId xmlns:a16="http://schemas.microsoft.com/office/drawing/2014/main" val="10000"/>
                  </a:ext>
                </a:extLst>
              </a:tr>
              <a:tr h="370840">
                <a:tc>
                  <a:txBody>
                    <a:bodyPr/>
                    <a:lstStyle/>
                    <a:p>
                      <a:pPr algn="ctr" latinLnBrk="1"/>
                      <a:r>
                        <a:rPr lang="en-US" altLang="ko-KR" dirty="0"/>
                        <a:t>1</a:t>
                      </a:r>
                      <a:endParaRPr lang="ko-KR" altLang="en-US" dirty="0"/>
                    </a:p>
                  </a:txBody>
                  <a:tcPr/>
                </a:tc>
                <a:tc>
                  <a:txBody>
                    <a:bodyPr/>
                    <a:lstStyle/>
                    <a:p>
                      <a:pPr algn="ctr" latinLnBrk="1"/>
                      <a:r>
                        <a:rPr lang="en-US" altLang="ko-KR" dirty="0"/>
                        <a:t>5</a:t>
                      </a:r>
                      <a:endParaRPr lang="ko-KR" altLang="en-US" dirty="0"/>
                    </a:p>
                  </a:txBody>
                  <a:tcPr/>
                </a:tc>
                <a:tc>
                  <a:txBody>
                    <a:bodyPr/>
                    <a:lstStyle/>
                    <a:p>
                      <a:pPr algn="ctr" latinLnBrk="1"/>
                      <a:endParaRPr lang="ko-KR" altLang="en-US" dirty="0"/>
                    </a:p>
                  </a:txBody>
                  <a:tcPr/>
                </a:tc>
                <a:extLst>
                  <a:ext uri="{0D108BD9-81ED-4DB2-BD59-A6C34878D82A}">
                    <a16:rowId xmlns:a16="http://schemas.microsoft.com/office/drawing/2014/main" val="10001"/>
                  </a:ext>
                </a:extLst>
              </a:tr>
              <a:tr h="370840">
                <a:tc>
                  <a:txBody>
                    <a:bodyPr/>
                    <a:lstStyle/>
                    <a:p>
                      <a:pPr algn="ctr" latinLnBrk="1"/>
                      <a:r>
                        <a:rPr lang="en-US" altLang="ko-KR" dirty="0"/>
                        <a:t>2</a:t>
                      </a:r>
                      <a:endParaRPr lang="ko-KR" altLang="en-US" dirty="0"/>
                    </a:p>
                  </a:txBody>
                  <a:tcPr/>
                </a:tc>
                <a:tc>
                  <a:txBody>
                    <a:bodyPr/>
                    <a:lstStyle/>
                    <a:p>
                      <a:pPr algn="ctr" latinLnBrk="1"/>
                      <a:r>
                        <a:rPr lang="en-US" altLang="ko-KR" dirty="0"/>
                        <a:t>15</a:t>
                      </a:r>
                      <a:endParaRPr lang="ko-KR" altLang="en-US" dirty="0"/>
                    </a:p>
                  </a:txBody>
                  <a:tcPr/>
                </a:tc>
                <a:tc>
                  <a:txBody>
                    <a:bodyPr/>
                    <a:lstStyle/>
                    <a:p>
                      <a:pPr algn="ctr" latinLnBrk="1"/>
                      <a:endParaRPr lang="ko-KR" alt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95052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cap="none" dirty="0"/>
              <a:t>경사하강법 </a:t>
            </a:r>
            <a:r>
              <a:rPr lang="en-US" altLang="ko-KR" cap="none" dirty="0"/>
              <a:t>(Gradient Descent)</a:t>
            </a:r>
            <a:endParaRPr lang="ko-KR" altLang="en-US" cap="none" dirty="0"/>
          </a:p>
        </p:txBody>
      </p:sp>
      <p:sp>
        <p:nvSpPr>
          <p:cNvPr id="3" name="Text Placeholder 2"/>
          <p:cNvSpPr>
            <a:spLocks noGrp="1"/>
          </p:cNvSpPr>
          <p:nvPr>
            <p:ph type="body" idx="1"/>
          </p:nvPr>
        </p:nvSpPr>
        <p:spPr/>
        <p:txBody>
          <a:bodyPr/>
          <a:lstStyle/>
          <a:p>
            <a:endParaRPr lang="ko-KR" altLang="en-US"/>
          </a:p>
        </p:txBody>
      </p:sp>
      <p:sp>
        <p:nvSpPr>
          <p:cNvPr id="4" name="Date Placeholder 3"/>
          <p:cNvSpPr>
            <a:spLocks noGrp="1"/>
          </p:cNvSpPr>
          <p:nvPr>
            <p:ph type="dt" sz="half" idx="10"/>
          </p:nvPr>
        </p:nvSpPr>
        <p:spPr/>
        <p:txBody>
          <a:bodyPr/>
          <a:lstStyle/>
          <a:p>
            <a:fld id="{E0D094EE-ADD9-4236-9B1B-571445E5E38C}"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23</a:t>
            </a:fld>
            <a:endParaRPr lang="en-US"/>
          </a:p>
        </p:txBody>
      </p:sp>
    </p:spTree>
    <p:extLst>
      <p:ext uri="{BB962C8B-B14F-4D97-AF65-F5344CB8AC3E}">
        <p14:creationId xmlns:p14="http://schemas.microsoft.com/office/powerpoint/2010/main" val="3736862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경사하강법</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How to find the values of parameters that minimize the given cost function?</a:t>
                </a:r>
              </a:p>
              <a:p>
                <a:pPr lvl="1"/>
                <a:r>
                  <a:rPr lang="en-US" dirty="0"/>
                  <a:t>1) Use the first order condition</a:t>
                </a:r>
              </a:p>
              <a:p>
                <a:pPr lvl="2"/>
                <a:r>
                  <a:rPr lang="en-US" dirty="0"/>
                  <a:t>solve </a:t>
                </a:r>
                <a14:m>
                  <m:oMath xmlns:m="http://schemas.openxmlformats.org/officeDocument/2006/math">
                    <m:f>
                      <m:fPr>
                        <m:ctrlPr>
                          <a:rPr lang="en-US" i="1" smtClean="0">
                            <a:latin typeface="Cambria Math" panose="02040503050406030204" pitchFamily="18" charset="0"/>
                          </a:rPr>
                        </m:ctrlPr>
                      </m:fPr>
                      <m:num>
                        <m:r>
                          <a:rPr lang="en-US" i="1" smtClean="0">
                            <a:latin typeface="Cambria Math"/>
                            <a:ea typeface="Cambria Math"/>
                          </a:rPr>
                          <m:t>𝜕</m:t>
                        </m:r>
                        <m:r>
                          <a:rPr lang="en-US" b="0" i="1" smtClean="0">
                            <a:latin typeface="Cambria Math"/>
                            <a:ea typeface="Cambria Math"/>
                          </a:rPr>
                          <m:t>𝐸</m:t>
                        </m:r>
                      </m:num>
                      <m:den>
                        <m:r>
                          <a:rPr lang="en-US" i="1" smtClean="0">
                            <a:latin typeface="Cambria Math"/>
                            <a:ea typeface="Cambria Math"/>
                          </a:rPr>
                          <m:t>𝜕</m:t>
                        </m:r>
                        <m:sSub>
                          <m:sSubPr>
                            <m:ctrlPr>
                              <a:rPr lang="en-US" i="1" smtClean="0">
                                <a:latin typeface="Cambria Math" panose="02040503050406030204" pitchFamily="18" charset="0"/>
                                <a:ea typeface="Cambria Math"/>
                              </a:rPr>
                            </m:ctrlPr>
                          </m:sSubPr>
                          <m:e>
                            <m:r>
                              <a:rPr lang="en-US" b="0" i="1" smtClean="0">
                                <a:latin typeface="Cambria Math"/>
                                <a:ea typeface="Cambria Math"/>
                              </a:rPr>
                              <m:t>𝑏</m:t>
                            </m:r>
                          </m:e>
                          <m:sub>
                            <m:r>
                              <a:rPr lang="en-US" b="0" i="1" smtClean="0">
                                <a:latin typeface="Cambria Math"/>
                                <a:ea typeface="Cambria Math"/>
                              </a:rPr>
                              <m:t>𝑖</m:t>
                            </m:r>
                          </m:sub>
                        </m:sSub>
                      </m:den>
                    </m:f>
                    <m:r>
                      <a:rPr lang="en-US" b="0" i="1" smtClean="0">
                        <a:latin typeface="Cambria Math"/>
                      </a:rPr>
                      <m:t>=0</m:t>
                    </m:r>
                  </m:oMath>
                </a14:m>
                <a:endParaRPr lang="en-US" dirty="0"/>
              </a:p>
              <a:p>
                <a:pPr lvl="2"/>
                <a:r>
                  <a:rPr lang="en-US" dirty="0"/>
                  <a:t>But, this method is not always applicable </a:t>
                </a:r>
              </a:p>
              <a:p>
                <a:pPr lvl="3"/>
                <a:r>
                  <a:rPr lang="en-US" dirty="0"/>
                  <a:t>Cost function is not convex (</a:t>
                </a:r>
                <a:r>
                  <a:rPr lang="ko-KR" altLang="en-US" dirty="0"/>
                  <a:t>즉</a:t>
                </a:r>
                <a:r>
                  <a:rPr lang="en-US" altLang="ko-KR" dirty="0"/>
                  <a:t>, </a:t>
                </a:r>
                <a:r>
                  <a:rPr lang="ko-KR" altLang="en-US" dirty="0"/>
                  <a:t>아래로 볼록하지 않은 경우 존재</a:t>
                </a:r>
                <a:r>
                  <a:rPr lang="en-US" altLang="ko-KR" dirty="0"/>
                  <a:t>)</a:t>
                </a:r>
              </a:p>
              <a:p>
                <a:pPr lvl="3"/>
                <a:r>
                  <a:rPr lang="ko-KR" altLang="en-US" dirty="0"/>
                  <a:t>미분값을 계산할 수 없는 경우 </a:t>
                </a:r>
                <a:r>
                  <a:rPr lang="en-US" altLang="ko-KR" dirty="0"/>
                  <a:t>(not a closed form)</a:t>
                </a:r>
              </a:p>
              <a:p>
                <a:pPr lvl="3"/>
                <a:r>
                  <a:rPr lang="ko-KR" altLang="en-US" dirty="0"/>
                  <a:t>파라미터의 수가 많은 경우</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49" t="-1926" b="-281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E1DBE2B-A5DB-4D82-889C-0056ECC8A169}"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24</a:t>
            </a:fld>
            <a:endParaRPr lang="en-US"/>
          </a:p>
        </p:txBody>
      </p:sp>
    </p:spTree>
    <p:extLst>
      <p:ext uri="{BB962C8B-B14F-4D97-AF65-F5344CB8AC3E}">
        <p14:creationId xmlns:p14="http://schemas.microsoft.com/office/powerpoint/2010/main" val="935267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경사하강법</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How to find the values of parameters that minimize the given cost function?</a:t>
                </a:r>
              </a:p>
              <a:p>
                <a:pPr lvl="1"/>
                <a:r>
                  <a:rPr lang="en-US" sz="2400" dirty="0"/>
                  <a:t>2) Gradient Descent (</a:t>
                </a:r>
                <a:r>
                  <a:rPr lang="ko-KR" altLang="en-US" sz="2400" dirty="0"/>
                  <a:t>경사하강법</a:t>
                </a:r>
                <a:r>
                  <a:rPr lang="en-US" altLang="ko-KR" sz="2400" dirty="0"/>
                  <a:t>)</a:t>
                </a:r>
              </a:p>
              <a:p>
                <a:pPr lvl="2"/>
                <a:r>
                  <a:rPr lang="en-US" sz="2000" dirty="0"/>
                  <a:t>Gradient: </a:t>
                </a:r>
                <a:r>
                  <a:rPr lang="ko-KR" altLang="en-US" sz="2000" dirty="0"/>
                  <a:t>경사</a:t>
                </a:r>
                <a:r>
                  <a:rPr lang="en-US" altLang="ko-KR" sz="2000" dirty="0"/>
                  <a:t>, </a:t>
                </a:r>
                <a:r>
                  <a:rPr lang="ko-KR" altLang="en-US" sz="2000" dirty="0"/>
                  <a:t>접선의 기울기 </a:t>
                </a:r>
                <a:r>
                  <a:rPr lang="en-US" altLang="ko-KR" sz="2000" dirty="0"/>
                  <a:t>(</a:t>
                </a:r>
                <a:r>
                  <a:rPr lang="ko-KR" altLang="en-US" sz="2000" dirty="0"/>
                  <a:t>즉</a:t>
                </a:r>
                <a:r>
                  <a:rPr lang="en-US" altLang="ko-KR" sz="2000" dirty="0"/>
                  <a:t>, </a:t>
                </a:r>
                <a:r>
                  <a:rPr lang="ko-KR" altLang="en-US" sz="2000" dirty="0"/>
                  <a:t>미분값을 의미</a:t>
                </a:r>
                <a:r>
                  <a:rPr lang="en-US" altLang="ko-KR" sz="2000" dirty="0"/>
                  <a:t>)</a:t>
                </a:r>
              </a:p>
              <a:p>
                <a:pPr lvl="2"/>
                <a:r>
                  <a:rPr lang="ko-KR" altLang="en-US" sz="2000" dirty="0"/>
                  <a:t>하강</a:t>
                </a:r>
                <a:r>
                  <a:rPr lang="en-US" altLang="ko-KR" sz="2000" dirty="0"/>
                  <a:t>: </a:t>
                </a:r>
                <a:r>
                  <a:rPr lang="ko-KR" altLang="en-US" sz="2000" dirty="0"/>
                  <a:t>기울기를 이용해서 밑으로 내려간다는 의미</a:t>
                </a:r>
                <a:endParaRPr lang="en-US" altLang="ko-KR" sz="2000" dirty="0"/>
              </a:p>
              <a:p>
                <a:pPr lvl="2"/>
                <a:r>
                  <a:rPr lang="ko-KR" altLang="en-US" sz="2000" dirty="0"/>
                  <a:t>경사하강법은</a:t>
                </a:r>
                <a:r>
                  <a:rPr lang="en-US" sz="2000" dirty="0"/>
                  <a:t>  </a:t>
                </a:r>
                <a14:m>
                  <m:oMath xmlns:m="http://schemas.openxmlformats.org/officeDocument/2006/math">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a:rPr>
                              <m:t>𝑏</m:t>
                            </m:r>
                          </m:e>
                          <m:sub>
                            <m:r>
                              <a:rPr lang="en-US" sz="2000" b="0" i="1" smtClean="0">
                                <a:latin typeface="Cambria Math" panose="02040503050406030204" pitchFamily="18" charset="0"/>
                              </a:rPr>
                              <m:t>𝑖</m:t>
                            </m:r>
                          </m:sub>
                        </m:sSub>
                      </m:e>
                      <m:sup>
                        <m:r>
                          <a:rPr lang="en-US" sz="2000" i="1">
                            <a:latin typeface="Cambria Math"/>
                          </a:rPr>
                          <m:t>∗</m:t>
                        </m:r>
                      </m:sup>
                    </m:sSup>
                  </m:oMath>
                </a14:m>
                <a:r>
                  <a:rPr lang="ko-KR" altLang="en-US" sz="2000" dirty="0"/>
                  <a:t>의 값을 한 번에 구하는 것이 아니라</a:t>
                </a:r>
                <a:r>
                  <a:rPr lang="en-US" sz="2000" dirty="0"/>
                  <a:t>, </a:t>
                </a:r>
                <a:r>
                  <a:rPr lang="ko-KR" altLang="en-US" sz="2000" dirty="0"/>
                  <a:t>기울기를 이용해서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𝑏</m:t>
                        </m:r>
                      </m:e>
                      <m:sub>
                        <m:r>
                          <a:rPr lang="en-US" sz="2000" b="0" i="1" smtClean="0">
                            <a:latin typeface="Cambria Math" panose="02040503050406030204" pitchFamily="18" charset="0"/>
                          </a:rPr>
                          <m:t>𝑖</m:t>
                        </m:r>
                      </m:sub>
                    </m:sSub>
                  </m:oMath>
                </a14:m>
                <a:r>
                  <a:rPr lang="en-US" sz="2000" dirty="0"/>
                  <a:t> </a:t>
                </a:r>
                <a:r>
                  <a:rPr lang="ko-KR" altLang="en-US" sz="2000" dirty="0"/>
                  <a:t>값을 조금씩 업데이트를 해서</a:t>
                </a:r>
                <a:r>
                  <a:rPr lang="en-US" sz="2000" dirty="0"/>
                  <a:t>  </a:t>
                </a:r>
                <a14:m>
                  <m:oMath xmlns:m="http://schemas.openxmlformats.org/officeDocument/2006/math">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a:rPr>
                              <m:t>𝑏</m:t>
                            </m:r>
                          </m:e>
                          <m:sub>
                            <m:r>
                              <a:rPr lang="en-US" sz="2000" b="0" i="1" smtClean="0">
                                <a:latin typeface="Cambria Math" panose="02040503050406030204" pitchFamily="18" charset="0"/>
                              </a:rPr>
                              <m:t>𝑖</m:t>
                            </m:r>
                          </m:sub>
                        </m:sSub>
                      </m:e>
                      <m:sup>
                        <m:r>
                          <a:rPr lang="en-US" sz="2000" i="1">
                            <a:latin typeface="Cambria Math"/>
                          </a:rPr>
                          <m:t>∗</m:t>
                        </m:r>
                      </m:sup>
                    </m:sSup>
                  </m:oMath>
                </a14:m>
                <a:r>
                  <a:rPr lang="en-US" sz="2000" dirty="0"/>
                  <a:t> </a:t>
                </a:r>
                <a:r>
                  <a:rPr lang="ko-KR" altLang="en-US" sz="2000" dirty="0"/>
                  <a:t>를 찾는 방법</a:t>
                </a:r>
                <a:endParaRPr lang="en-US" altLang="ko-KR" sz="2000" dirty="0"/>
              </a:p>
              <a:p>
                <a:pPr lvl="2"/>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𝑏</m:t>
                        </m:r>
                      </m:e>
                      <m:sub>
                        <m:r>
                          <a:rPr lang="en-US" sz="2000" b="0" i="1" smtClean="0">
                            <a:latin typeface="Cambria Math" panose="02040503050406030204" pitchFamily="18" charset="0"/>
                          </a:rPr>
                          <m:t>𝑖</m:t>
                        </m:r>
                        <m:r>
                          <a:rPr lang="en-US" sz="2000" i="1">
                            <a:latin typeface="Cambria Math"/>
                          </a:rPr>
                          <m:t>,</m:t>
                        </m:r>
                        <m:r>
                          <a:rPr lang="en-US" sz="2000" i="1">
                            <a:latin typeface="Cambria Math"/>
                          </a:rPr>
                          <m:t>𝑛𝑒𝑤</m:t>
                        </m:r>
                      </m:sub>
                    </m:sSub>
                    <m:r>
                      <a:rPr lang="en-US" sz="2000">
                        <a:latin typeface="Cambria Math"/>
                      </a:rPr>
                      <m:t>= </m:t>
                    </m:r>
                    <m:sSub>
                      <m:sSubPr>
                        <m:ctrlPr>
                          <a:rPr lang="en-US" sz="2000" i="1">
                            <a:latin typeface="Cambria Math" panose="02040503050406030204" pitchFamily="18" charset="0"/>
                          </a:rPr>
                        </m:ctrlPr>
                      </m:sSubPr>
                      <m:e>
                        <m:r>
                          <a:rPr lang="en-US" sz="2000" i="1">
                            <a:latin typeface="Cambria Math"/>
                          </a:rPr>
                          <m:t>𝑏</m:t>
                        </m:r>
                      </m:e>
                      <m:sub>
                        <m:r>
                          <a:rPr lang="en-US" sz="2000" b="0" i="1" smtClean="0">
                            <a:latin typeface="Cambria Math" panose="02040503050406030204" pitchFamily="18" charset="0"/>
                          </a:rPr>
                          <m:t>𝑖</m:t>
                        </m:r>
                        <m:r>
                          <a:rPr lang="en-US" sz="2000" i="1">
                            <a:latin typeface="Cambria Math"/>
                          </a:rPr>
                          <m:t>, </m:t>
                        </m:r>
                        <m:r>
                          <a:rPr lang="en-US" sz="2000" i="1">
                            <a:latin typeface="Cambria Math"/>
                          </a:rPr>
                          <m:t>𝑐𝑢𝑟𝑟𝑒𝑛𝑡</m:t>
                        </m:r>
                      </m:sub>
                    </m:sSub>
                    <m:r>
                      <a:rPr lang="en-US" sz="2000" i="1">
                        <a:latin typeface="Cambria Math"/>
                      </a:rPr>
                      <m:t>−</m:t>
                    </m:r>
                    <m:r>
                      <a:rPr lang="en-US" sz="2000" i="1">
                        <a:latin typeface="Cambria Math"/>
                      </a:rPr>
                      <m:t>𝜂</m:t>
                    </m:r>
                    <m:f>
                      <m:fPr>
                        <m:ctrlPr>
                          <a:rPr lang="en-US" sz="2000" i="1">
                            <a:latin typeface="Cambria Math" panose="02040503050406030204" pitchFamily="18" charset="0"/>
                          </a:rPr>
                        </m:ctrlPr>
                      </m:fPr>
                      <m:num>
                        <m:r>
                          <a:rPr lang="en-US" sz="2000">
                            <a:latin typeface="Cambria Math"/>
                          </a:rPr>
                          <m:t>𝜕</m:t>
                        </m:r>
                        <m:r>
                          <m:rPr>
                            <m:sty m:val="p"/>
                          </m:rPr>
                          <a:rPr lang="en-US" sz="2000">
                            <a:latin typeface="Cambria Math"/>
                          </a:rPr>
                          <m:t>E</m:t>
                        </m:r>
                      </m:num>
                      <m:den>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𝑏</m:t>
                            </m:r>
                          </m:e>
                          <m:sub>
                            <m:r>
                              <a:rPr lang="en-US" sz="2000" b="0" i="1" smtClean="0">
                                <a:latin typeface="Cambria Math" panose="02040503050406030204" pitchFamily="18" charset="0"/>
                              </a:rPr>
                              <m:t>𝑖</m:t>
                            </m:r>
                          </m:sub>
                        </m:sSub>
                      </m:den>
                    </m:f>
                    <m:r>
                      <a:rPr lang="en-US" sz="2000" b="0" i="1" smtClean="0">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a:rPr>
                          <m:t>𝑏</m:t>
                        </m:r>
                      </m:e>
                      <m:sub>
                        <m:r>
                          <a:rPr lang="en-US" altLang="ko-KR" sz="2000" i="1">
                            <a:latin typeface="Cambria Math" panose="02040503050406030204" pitchFamily="18" charset="0"/>
                          </a:rPr>
                          <m:t>𝑖</m:t>
                        </m:r>
                        <m:r>
                          <a:rPr lang="en-US" altLang="ko-KR" sz="2000" i="1">
                            <a:latin typeface="Cambria Math"/>
                          </a:rPr>
                          <m:t>, </m:t>
                        </m:r>
                        <m:r>
                          <a:rPr lang="en-US" altLang="ko-KR" sz="2000" i="1">
                            <a:latin typeface="Cambria Math"/>
                          </a:rPr>
                          <m:t>𝑐𝑢𝑟𝑟𝑒𝑛𝑡</m:t>
                        </m:r>
                      </m:sub>
                    </m:sSub>
                    <m:r>
                      <a:rPr lang="en-US" altLang="ko-KR" sz="2000" b="0" i="1" smtClean="0">
                        <a:latin typeface="Cambria Math" panose="02040503050406030204" pitchFamily="18" charset="0"/>
                      </a:rPr>
                      <m:t>)</m:t>
                    </m:r>
                  </m:oMath>
                </a14:m>
                <a:endParaRPr lang="en-US" sz="2000" dirty="0"/>
              </a:p>
              <a:p>
                <a:pPr lvl="2"/>
                <a14:m>
                  <m:oMath xmlns:m="http://schemas.openxmlformats.org/officeDocument/2006/math">
                    <m:f>
                      <m:fPr>
                        <m:ctrlPr>
                          <a:rPr lang="en-US" altLang="ko-KR" sz="2000" i="1">
                            <a:latin typeface="Cambria Math" panose="02040503050406030204" pitchFamily="18" charset="0"/>
                          </a:rPr>
                        </m:ctrlPr>
                      </m:fPr>
                      <m:num>
                        <m:r>
                          <a:rPr lang="en-US" altLang="ko-KR" sz="2000">
                            <a:latin typeface="Cambria Math"/>
                          </a:rPr>
                          <m:t>𝜕</m:t>
                        </m:r>
                        <m:r>
                          <m:rPr>
                            <m:sty m:val="p"/>
                          </m:rPr>
                          <a:rPr lang="en-US" altLang="ko-KR" sz="2000">
                            <a:latin typeface="Cambria Math"/>
                          </a:rPr>
                          <m:t>E</m:t>
                        </m:r>
                      </m:num>
                      <m:den>
                        <m:r>
                          <a:rPr lang="en-US" altLang="ko-KR" sz="2000" i="1">
                            <a:latin typeface="Cambria Math"/>
                          </a:rPr>
                          <m:t>𝜕</m:t>
                        </m:r>
                        <m:sSub>
                          <m:sSubPr>
                            <m:ctrlPr>
                              <a:rPr lang="en-US" altLang="ko-KR" sz="2000" i="1">
                                <a:latin typeface="Cambria Math" panose="02040503050406030204" pitchFamily="18" charset="0"/>
                              </a:rPr>
                            </m:ctrlPr>
                          </m:sSubPr>
                          <m:e>
                            <m:r>
                              <a:rPr lang="en-US" altLang="ko-KR" sz="2000" i="1">
                                <a:latin typeface="Cambria Math"/>
                              </a:rPr>
                              <m:t>𝑏</m:t>
                            </m:r>
                          </m:e>
                          <m:sub>
                            <m:r>
                              <a:rPr lang="en-US" altLang="ko-KR" sz="2000" i="1">
                                <a:latin typeface="Cambria Math" panose="02040503050406030204" pitchFamily="18" charset="0"/>
                              </a:rPr>
                              <m:t>𝑖</m:t>
                            </m:r>
                          </m:sub>
                        </m:sSub>
                      </m:den>
                    </m:f>
                    <m:d>
                      <m:dPr>
                        <m:ctrlPr>
                          <a:rPr lang="en-US" altLang="ko-KR" sz="2000" i="1">
                            <a:latin typeface="Cambria Math" panose="02040503050406030204" pitchFamily="18" charset="0"/>
                          </a:rPr>
                        </m:ctrlPr>
                      </m:dPr>
                      <m:e>
                        <m:sSub>
                          <m:sSubPr>
                            <m:ctrlPr>
                              <a:rPr lang="en-US" altLang="ko-KR" sz="2000" i="1">
                                <a:latin typeface="Cambria Math" panose="02040503050406030204" pitchFamily="18" charset="0"/>
                              </a:rPr>
                            </m:ctrlPr>
                          </m:sSubPr>
                          <m:e>
                            <m:r>
                              <a:rPr lang="en-US" altLang="ko-KR" sz="2000" i="1">
                                <a:latin typeface="Cambria Math"/>
                              </a:rPr>
                              <m:t>𝑏</m:t>
                            </m:r>
                          </m:e>
                          <m:sub>
                            <m:r>
                              <a:rPr lang="en-US" altLang="ko-KR" sz="2000" i="1">
                                <a:latin typeface="Cambria Math" panose="02040503050406030204" pitchFamily="18" charset="0"/>
                              </a:rPr>
                              <m:t>𝑖</m:t>
                            </m:r>
                            <m:r>
                              <a:rPr lang="en-US" altLang="ko-KR" sz="2000" i="1">
                                <a:latin typeface="Cambria Math"/>
                              </a:rPr>
                              <m:t>, </m:t>
                            </m:r>
                            <m:r>
                              <a:rPr lang="en-US" altLang="ko-KR" sz="2000" i="1">
                                <a:latin typeface="Cambria Math"/>
                              </a:rPr>
                              <m:t>𝑐𝑢𝑟𝑟𝑒𝑛𝑡</m:t>
                            </m:r>
                          </m:sub>
                        </m:sSub>
                      </m:e>
                    </m:d>
                  </m:oMath>
                </a14:m>
                <a:r>
                  <a:rPr lang="en-US" altLang="ko-KR" sz="2000" dirty="0"/>
                  <a:t>: </a:t>
                </a:r>
                <a14:m>
                  <m:oMath xmlns:m="http://schemas.openxmlformats.org/officeDocument/2006/math">
                    <m:sSub>
                      <m:sSubPr>
                        <m:ctrlPr>
                          <a:rPr lang="en-US" altLang="ko-KR" sz="2000" i="1">
                            <a:latin typeface="Cambria Math" panose="02040503050406030204" pitchFamily="18" charset="0"/>
                          </a:rPr>
                        </m:ctrlPr>
                      </m:sSubPr>
                      <m:e>
                        <m:r>
                          <a:rPr lang="en-US" altLang="ko-KR" sz="2000" i="1">
                            <a:latin typeface="Cambria Math"/>
                          </a:rPr>
                          <m:t>𝑏</m:t>
                        </m:r>
                      </m:e>
                      <m:sub>
                        <m:r>
                          <a:rPr lang="en-US" altLang="ko-KR" sz="2000" i="1">
                            <a:latin typeface="Cambria Math" panose="02040503050406030204" pitchFamily="18" charset="0"/>
                          </a:rPr>
                          <m:t>𝑖</m:t>
                        </m:r>
                        <m:r>
                          <a:rPr lang="en-US" altLang="ko-KR" sz="2000" i="1">
                            <a:latin typeface="Cambria Math"/>
                          </a:rPr>
                          <m:t>, </m:t>
                        </m:r>
                        <m:r>
                          <a:rPr lang="en-US" altLang="ko-KR" sz="2000" i="1">
                            <a:latin typeface="Cambria Math"/>
                          </a:rPr>
                          <m:t>𝑐𝑢𝑟𝑟𝑒𝑛𝑡</m:t>
                        </m:r>
                      </m:sub>
                    </m:sSub>
                  </m:oMath>
                </a14:m>
                <a:r>
                  <a:rPr lang="ko-KR" altLang="en-US" sz="2000" dirty="0"/>
                  <a:t>에서의 접선의 기울기 </a:t>
                </a:r>
                <a:endParaRPr lang="en-US" altLang="ko-KR" sz="2000" dirty="0"/>
              </a:p>
              <a:p>
                <a:pPr lvl="2"/>
                <a:endParaRPr lang="en-US" sz="2000" dirty="0"/>
              </a:p>
              <a:p>
                <a:pPr lvl="2"/>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14" t="-1630" b="-3407"/>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185A85AC-AED4-4134-9B42-2C4F26D6D52B}"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25</a:t>
            </a:fld>
            <a:endParaRPr lang="en-US"/>
          </a:p>
        </p:txBody>
      </p:sp>
    </p:spTree>
    <p:extLst>
      <p:ext uri="{BB962C8B-B14F-4D97-AF65-F5344CB8AC3E}">
        <p14:creationId xmlns:p14="http://schemas.microsoft.com/office/powerpoint/2010/main" val="1097596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Previous example</a:t>
                </a:r>
              </a:p>
              <a:p>
                <a:pPr lvl="1"/>
                <a:r>
                  <a:rPr lang="en-US" sz="2000" dirty="0"/>
                  <a:t>y: salary, X: experience in years</a:t>
                </a:r>
              </a:p>
              <a:p>
                <a:pPr lvl="1"/>
                <a:r>
                  <a:rPr lang="en-US" sz="2000" dirty="0"/>
                  <a:t>Model: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a:rPr>
                          <m:t>𝑦</m:t>
                        </m:r>
                      </m:e>
                    </m:acc>
                    <m:r>
                      <a:rPr lang="en-US" sz="2000" i="1">
                        <a:latin typeface="Cambria Math"/>
                      </a:rPr>
                      <m:t>= </m:t>
                    </m:r>
                    <m:sSub>
                      <m:sSubPr>
                        <m:ctrlPr>
                          <a:rPr lang="en-US" sz="2000" i="1">
                            <a:latin typeface="Cambria Math" panose="02040503050406030204" pitchFamily="18" charset="0"/>
                          </a:rPr>
                        </m:ctrlPr>
                      </m:sSubPr>
                      <m:e>
                        <m:r>
                          <m:rPr>
                            <m:sty m:val="p"/>
                          </m:rPr>
                          <a:rPr lang="en-US" sz="2000" i="0">
                            <a:latin typeface="Cambria Math"/>
                          </a:rPr>
                          <m:t>b</m:t>
                        </m:r>
                      </m:e>
                      <m:sub>
                        <m:r>
                          <a:rPr lang="en-US" sz="2000" i="0">
                            <a:latin typeface="Cambria Math"/>
                          </a:rPr>
                          <m:t>1</m:t>
                        </m:r>
                      </m:sub>
                    </m:sSub>
                    <m:sSub>
                      <m:sSubPr>
                        <m:ctrlPr>
                          <a:rPr lang="en-US" sz="2000" i="1">
                            <a:latin typeface="Cambria Math" panose="02040503050406030204" pitchFamily="18" charset="0"/>
                          </a:rPr>
                        </m:ctrlPr>
                      </m:sSubPr>
                      <m:e>
                        <m:r>
                          <m:rPr>
                            <m:sty m:val="p"/>
                          </m:rPr>
                          <a:rPr lang="en-US" sz="2000" i="0">
                            <a:latin typeface="Cambria Math"/>
                          </a:rPr>
                          <m:t>X</m:t>
                        </m:r>
                      </m:e>
                      <m:sub>
                        <m:r>
                          <a:rPr lang="en-US" sz="2000" i="0">
                            <a:latin typeface="Cambria Math"/>
                          </a:rPr>
                          <m:t>1</m:t>
                        </m:r>
                      </m:sub>
                    </m:sSub>
                  </m:oMath>
                </a14:m>
                <a:r>
                  <a:rPr lang="en-US" sz="2000" dirty="0"/>
                  <a:t> (No intercept for explanation)</a:t>
                </a:r>
              </a:p>
              <a:p>
                <a:pPr lvl="1"/>
                <a:r>
                  <a:rPr lang="en-US" sz="2000" dirty="0"/>
                  <a:t>Training data, N = 2, i.e., two persons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7" t="-1185"/>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3FE023E2-9851-4803-8E96-7B4BE06E00CF}"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26</a:t>
            </a:fld>
            <a:endParaRPr lang="en-US"/>
          </a:p>
        </p:txBody>
      </p:sp>
      <p:graphicFrame>
        <p:nvGraphicFramePr>
          <p:cNvPr id="7" name="Table 6"/>
          <p:cNvGraphicFramePr>
            <a:graphicFrameLocks noGrp="1"/>
          </p:cNvGraphicFramePr>
          <p:nvPr>
            <p:extLst/>
          </p:nvPr>
        </p:nvGraphicFramePr>
        <p:xfrm>
          <a:off x="1143000" y="3657600"/>
          <a:ext cx="2644775" cy="1207451"/>
        </p:xfrm>
        <a:graphic>
          <a:graphicData uri="http://schemas.openxmlformats.org/drawingml/2006/table">
            <a:tbl>
              <a:tblPr firstRow="1" bandRow="1">
                <a:tableStyleId>{5C22544A-7EE6-4342-B048-85BDC9FD1C3A}</a:tableStyleId>
              </a:tblPr>
              <a:tblGrid>
                <a:gridCol w="1359213">
                  <a:extLst>
                    <a:ext uri="{9D8B030D-6E8A-4147-A177-3AD203B41FA5}">
                      <a16:colId xmlns:a16="http://schemas.microsoft.com/office/drawing/2014/main" val="20000"/>
                    </a:ext>
                  </a:extLst>
                </a:gridCol>
                <a:gridCol w="1285562">
                  <a:extLst>
                    <a:ext uri="{9D8B030D-6E8A-4147-A177-3AD203B41FA5}">
                      <a16:colId xmlns:a16="http://schemas.microsoft.com/office/drawing/2014/main" val="20001"/>
                    </a:ext>
                  </a:extLst>
                </a:gridCol>
              </a:tblGrid>
              <a:tr h="607193">
                <a:tc>
                  <a:txBody>
                    <a:bodyPr/>
                    <a:lstStyle/>
                    <a:p>
                      <a:pPr algn="ctr">
                        <a:lnSpc>
                          <a:spcPct val="115000"/>
                        </a:lnSpc>
                        <a:spcAft>
                          <a:spcPts val="0"/>
                        </a:spcAft>
                      </a:pPr>
                      <a:r>
                        <a:rPr lang="en-US" sz="1400" dirty="0">
                          <a:effectLst/>
                        </a:rPr>
                        <a:t>experience</a:t>
                      </a:r>
                      <a:endParaRPr lang="en-US" sz="1400" dirty="0">
                        <a:effectLst/>
                        <a:latin typeface="Calibri"/>
                        <a:ea typeface="맑은 고딕"/>
                        <a:cs typeface="Times New Roman"/>
                      </a:endParaRPr>
                    </a:p>
                  </a:txBody>
                  <a:tcPr marL="68580" marR="68580" marT="0" marB="0" anchor="ctr"/>
                </a:tc>
                <a:tc>
                  <a:txBody>
                    <a:bodyPr/>
                    <a:lstStyle/>
                    <a:p>
                      <a:pPr algn="ctr">
                        <a:lnSpc>
                          <a:spcPct val="115000"/>
                        </a:lnSpc>
                        <a:spcAft>
                          <a:spcPts val="0"/>
                        </a:spcAft>
                      </a:pPr>
                      <a:r>
                        <a:rPr lang="en-US" sz="1400" dirty="0">
                          <a:effectLst/>
                        </a:rPr>
                        <a:t>salary</a:t>
                      </a:r>
                      <a:endParaRPr lang="en-US" sz="1400" dirty="0">
                        <a:effectLst/>
                        <a:latin typeface="Calibri"/>
                        <a:ea typeface="맑은 고딕"/>
                        <a:cs typeface="Times New Roman"/>
                      </a:endParaRPr>
                    </a:p>
                  </a:txBody>
                  <a:tcPr marL="68580" marR="68580" marT="0" marB="0" anchor="ctr"/>
                </a:tc>
                <a:extLst>
                  <a:ext uri="{0D108BD9-81ED-4DB2-BD59-A6C34878D82A}">
                    <a16:rowId xmlns:a16="http://schemas.microsoft.com/office/drawing/2014/main" val="10000"/>
                  </a:ext>
                </a:extLst>
              </a:tr>
              <a:tr h="300129">
                <a:tc>
                  <a:txBody>
                    <a:bodyPr/>
                    <a:lstStyle/>
                    <a:p>
                      <a:pPr algn="ctr">
                        <a:lnSpc>
                          <a:spcPct val="115000"/>
                        </a:lnSpc>
                        <a:spcAft>
                          <a:spcPts val="0"/>
                        </a:spcAft>
                      </a:pPr>
                      <a:r>
                        <a:rPr lang="en-US" sz="1400">
                          <a:effectLst/>
                        </a:rPr>
                        <a:t>1</a:t>
                      </a:r>
                      <a:endParaRPr lang="en-US" sz="1400">
                        <a:effectLst/>
                        <a:latin typeface="Calibri"/>
                        <a:ea typeface="맑은 고딕"/>
                        <a:cs typeface="Times New Roman"/>
                      </a:endParaRPr>
                    </a:p>
                  </a:txBody>
                  <a:tcPr marL="68580" marR="68580" marT="0" marB="0" anchor="ctr"/>
                </a:tc>
                <a:tc>
                  <a:txBody>
                    <a:bodyPr/>
                    <a:lstStyle/>
                    <a:p>
                      <a:pPr algn="ctr">
                        <a:lnSpc>
                          <a:spcPct val="115000"/>
                        </a:lnSpc>
                        <a:spcAft>
                          <a:spcPts val="0"/>
                        </a:spcAft>
                      </a:pPr>
                      <a:r>
                        <a:rPr lang="en-US" sz="1400">
                          <a:effectLst/>
                        </a:rPr>
                        <a:t>2</a:t>
                      </a:r>
                      <a:endParaRPr lang="en-US" sz="1400">
                        <a:effectLst/>
                        <a:latin typeface="Calibri"/>
                        <a:ea typeface="맑은 고딕"/>
                        <a:cs typeface="Times New Roman"/>
                      </a:endParaRPr>
                    </a:p>
                  </a:txBody>
                  <a:tcPr marL="68580" marR="68580" marT="0" marB="0" anchor="ctr"/>
                </a:tc>
                <a:extLst>
                  <a:ext uri="{0D108BD9-81ED-4DB2-BD59-A6C34878D82A}">
                    <a16:rowId xmlns:a16="http://schemas.microsoft.com/office/drawing/2014/main" val="10001"/>
                  </a:ext>
                </a:extLst>
              </a:tr>
              <a:tr h="300129">
                <a:tc>
                  <a:txBody>
                    <a:bodyPr/>
                    <a:lstStyle/>
                    <a:p>
                      <a:pPr algn="ctr">
                        <a:lnSpc>
                          <a:spcPct val="115000"/>
                        </a:lnSpc>
                        <a:spcAft>
                          <a:spcPts val="0"/>
                        </a:spcAft>
                      </a:pPr>
                      <a:r>
                        <a:rPr lang="en-US" sz="1400">
                          <a:effectLst/>
                        </a:rPr>
                        <a:t>2</a:t>
                      </a:r>
                      <a:endParaRPr lang="en-US" sz="1400">
                        <a:effectLst/>
                        <a:latin typeface="Calibri"/>
                        <a:ea typeface="맑은 고딕"/>
                        <a:cs typeface="Times New Roman"/>
                      </a:endParaRPr>
                    </a:p>
                  </a:txBody>
                  <a:tcPr marL="68580" marR="68580" marT="0" marB="0" anchor="ctr"/>
                </a:tc>
                <a:tc>
                  <a:txBody>
                    <a:bodyPr/>
                    <a:lstStyle/>
                    <a:p>
                      <a:pPr algn="ctr">
                        <a:lnSpc>
                          <a:spcPct val="115000"/>
                        </a:lnSpc>
                        <a:spcAft>
                          <a:spcPts val="0"/>
                        </a:spcAft>
                      </a:pPr>
                      <a:r>
                        <a:rPr lang="en-US" sz="1400" dirty="0">
                          <a:effectLst/>
                        </a:rPr>
                        <a:t>6</a:t>
                      </a:r>
                      <a:endParaRPr lang="en-US" sz="1400" dirty="0">
                        <a:effectLst/>
                        <a:latin typeface="Calibri"/>
                        <a:ea typeface="맑은 고딕"/>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4114800" y="3886200"/>
                <a:ext cx="3085717" cy="2181559"/>
              </a:xfrm>
              <a:prstGeom prst="rect">
                <a:avLst/>
              </a:prstGeom>
              <a:noFill/>
            </p:spPr>
            <p:txBody>
              <a:bodyPr wrap="none" rtlCol="0">
                <a:spAutoFit/>
              </a:bodyPr>
              <a:lstStyle/>
              <a:p>
                <a:r>
                  <a:rPr lang="en-US" sz="1600" dirty="0"/>
                  <a:t>Then, what is the cost function?</a:t>
                </a:r>
              </a:p>
              <a:p>
                <a:pPr/>
                <a14:m>
                  <m:oMathPara xmlns:m="http://schemas.openxmlformats.org/officeDocument/2006/math">
                    <m:oMathParaPr>
                      <m:jc m:val="centerGroup"/>
                    </m:oMathParaPr>
                    <m:oMath xmlns:m="http://schemas.openxmlformats.org/officeDocument/2006/math">
                      <m:r>
                        <m:rPr>
                          <m:sty m:val="p"/>
                        </m:rPr>
                        <a:rPr lang="en-US" sz="1600" b="0" i="0" smtClean="0">
                          <a:latin typeface="Cambria Math"/>
                        </a:rPr>
                        <m:t>E</m:t>
                      </m:r>
                      <m:r>
                        <a:rPr lang="en-US" sz="1600" b="0" i="0" smtClean="0">
                          <a:latin typeface="Cambria Math"/>
                        </a:rPr>
                        <m:t>= </m:t>
                      </m:r>
                      <m:f>
                        <m:fPr>
                          <m:ctrlPr>
                            <a:rPr lang="en-US" sz="1600" i="1">
                              <a:latin typeface="Cambria Math" panose="02040503050406030204" pitchFamily="18" charset="0"/>
                            </a:rPr>
                          </m:ctrlPr>
                        </m:fPr>
                        <m:num>
                          <m:r>
                            <a:rPr lang="en-US" sz="1600" i="1">
                              <a:latin typeface="Cambria Math"/>
                            </a:rPr>
                            <m:t>1</m:t>
                          </m:r>
                        </m:num>
                        <m:den>
                          <m:r>
                            <a:rPr lang="en-US" sz="1600" i="1">
                              <a:latin typeface="Cambria Math"/>
                            </a:rPr>
                            <m:t>2</m:t>
                          </m:r>
                        </m:den>
                      </m:f>
                      <m:nary>
                        <m:naryPr>
                          <m:chr m:val="∑"/>
                          <m:limLoc m:val="undOvr"/>
                          <m:ctrlPr>
                            <a:rPr lang="en-US" sz="1600" i="1">
                              <a:latin typeface="Cambria Math" panose="02040503050406030204" pitchFamily="18" charset="0"/>
                            </a:rPr>
                          </m:ctrlPr>
                        </m:naryPr>
                        <m:sub>
                          <m:r>
                            <a:rPr lang="en-US" sz="1600" i="1">
                              <a:latin typeface="Cambria Math"/>
                            </a:rPr>
                            <m:t>𝑖</m:t>
                          </m:r>
                          <m:r>
                            <a:rPr lang="en-US" sz="1600" i="1">
                              <a:latin typeface="Cambria Math"/>
                            </a:rPr>
                            <m:t>=1</m:t>
                          </m:r>
                        </m:sub>
                        <m:sup>
                          <m:r>
                            <a:rPr lang="en-US" sz="1600" i="1">
                              <a:latin typeface="Cambria Math"/>
                            </a:rPr>
                            <m:t>2</m:t>
                          </m:r>
                        </m:sup>
                        <m:e>
                          <m:sSup>
                            <m:sSupPr>
                              <m:ctrlPr>
                                <a:rPr lang="en-US" sz="1600" i="1">
                                  <a:latin typeface="Cambria Math" panose="02040503050406030204" pitchFamily="18" charset="0"/>
                                </a:rPr>
                              </m:ctrlPr>
                            </m:sSupPr>
                            <m:e>
                              <m:r>
                                <a:rPr lang="en-US" sz="1600">
                                  <a:latin typeface="Cambria Math"/>
                                </a:rPr>
                                <m:t>(</m:t>
                              </m:r>
                              <m:sSub>
                                <m:sSubPr>
                                  <m:ctrlPr>
                                    <a:rPr lang="en-US" sz="1600" i="1">
                                      <a:latin typeface="Cambria Math" panose="02040503050406030204" pitchFamily="18" charset="0"/>
                                    </a:rPr>
                                  </m:ctrlPr>
                                </m:sSubPr>
                                <m:e>
                                  <m:r>
                                    <m:rPr>
                                      <m:sty m:val="p"/>
                                    </m:rPr>
                                    <a:rPr lang="en-US" sz="1600">
                                      <a:latin typeface="Cambria Math"/>
                                    </a:rPr>
                                    <m:t>y</m:t>
                                  </m:r>
                                </m:e>
                                <m:sub>
                                  <m:r>
                                    <a:rPr lang="en-US" sz="1600" i="1">
                                      <a:latin typeface="Cambria Math"/>
                                    </a:rPr>
                                    <m:t>𝑖</m:t>
                                  </m:r>
                                </m:sub>
                              </m:sSub>
                              <m:r>
                                <a:rPr lang="en-US" sz="1600" i="1">
                                  <a:latin typeface="Cambria Math"/>
                                </a:rPr>
                                <m:t>−</m:t>
                              </m:r>
                              <m:r>
                                <a:rPr lang="en-US" sz="1600">
                                  <a:latin typeface="Cambria Math"/>
                                </a:rPr>
                                <m:t> </m:t>
                              </m:r>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m:rPr>
                                          <m:sty m:val="p"/>
                                        </m:rPr>
                                        <a:rPr lang="en-US" sz="1600">
                                          <a:latin typeface="Cambria Math"/>
                                        </a:rPr>
                                        <m:t>y</m:t>
                                      </m:r>
                                    </m:e>
                                  </m:acc>
                                </m:e>
                                <m:sub>
                                  <m:r>
                                    <a:rPr lang="en-US" sz="1600" i="1">
                                      <a:latin typeface="Cambria Math"/>
                                    </a:rPr>
                                    <m:t>𝑖</m:t>
                                  </m:r>
                                </m:sub>
                              </m:sSub>
                              <m:r>
                                <a:rPr lang="en-US" sz="1600" i="1">
                                  <a:latin typeface="Cambria Math"/>
                                </a:rPr>
                                <m:t>)</m:t>
                              </m:r>
                            </m:e>
                            <m:sup>
                              <m:r>
                                <a:rPr lang="en-US" sz="1600" i="1">
                                  <a:latin typeface="Cambria Math"/>
                                </a:rPr>
                                <m:t>2</m:t>
                              </m:r>
                            </m:sup>
                          </m:sSup>
                        </m:e>
                      </m:nary>
                    </m:oMath>
                  </m:oMathPara>
                </a14:m>
                <a:endParaRPr lang="en-US" sz="1600" dirty="0"/>
              </a:p>
              <a:p>
                <a:r>
                  <a:rPr lang="en-US" sz="1600" dirty="0"/>
                  <a:t>= </a:t>
                </a:r>
                <a14:m>
                  <m:oMath xmlns:m="http://schemas.openxmlformats.org/officeDocument/2006/math">
                    <m:f>
                      <m:fPr>
                        <m:ctrlPr>
                          <a:rPr lang="en-US" sz="1600" i="1">
                            <a:latin typeface="Cambria Math" panose="02040503050406030204" pitchFamily="18" charset="0"/>
                          </a:rPr>
                        </m:ctrlPr>
                      </m:fPr>
                      <m:num>
                        <m:r>
                          <a:rPr lang="en-US" sz="1600" i="1">
                            <a:latin typeface="Cambria Math"/>
                          </a:rPr>
                          <m:t>1</m:t>
                        </m:r>
                      </m:num>
                      <m:den>
                        <m:r>
                          <a:rPr lang="en-US" sz="1600" i="1">
                            <a:latin typeface="Cambria Math"/>
                          </a:rPr>
                          <m:t>2</m:t>
                        </m:r>
                      </m:den>
                    </m:f>
                    <m:d>
                      <m:dPr>
                        <m:begChr m:val="["/>
                        <m:endChr m:val="]"/>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m:rPr>
                                        <m:sty m:val="p"/>
                                      </m:rPr>
                                      <a:rPr lang="en-US" sz="1600">
                                        <a:latin typeface="Cambria Math"/>
                                      </a:rPr>
                                      <m:t>y</m:t>
                                    </m:r>
                                  </m:e>
                                  <m:sub>
                                    <m:r>
                                      <a:rPr lang="en-US" sz="1600" i="1">
                                        <a:latin typeface="Cambria Math"/>
                                      </a:rPr>
                                      <m:t>1</m:t>
                                    </m:r>
                                  </m:sub>
                                </m:sSub>
                                <m:r>
                                  <a:rPr lang="en-US" sz="1600" i="1">
                                    <a:latin typeface="Cambria Math"/>
                                  </a:rPr>
                                  <m:t>−</m:t>
                                </m:r>
                                <m:r>
                                  <a:rPr lang="en-US" sz="1600">
                                    <a:latin typeface="Cambria Math"/>
                                  </a:rPr>
                                  <m:t> </m:t>
                                </m:r>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m:rPr>
                                            <m:sty m:val="p"/>
                                          </m:rPr>
                                          <a:rPr lang="en-US" sz="1600">
                                            <a:latin typeface="Cambria Math"/>
                                          </a:rPr>
                                          <m:t>y</m:t>
                                        </m:r>
                                      </m:e>
                                    </m:acc>
                                  </m:e>
                                  <m:sub>
                                    <m:r>
                                      <a:rPr lang="en-US" sz="1600" i="1">
                                        <a:latin typeface="Cambria Math"/>
                                      </a:rPr>
                                      <m:t>1</m:t>
                                    </m:r>
                                  </m:sub>
                                </m:sSub>
                              </m:e>
                            </m:d>
                          </m:e>
                          <m:sup>
                            <m:r>
                              <a:rPr lang="en-US" sz="1600" i="1">
                                <a:latin typeface="Cambria Math"/>
                              </a:rPr>
                              <m:t>2</m:t>
                            </m:r>
                          </m:sup>
                        </m:sSup>
                        <m:r>
                          <a:rPr lang="en-US" sz="1600">
                            <a:latin typeface="Cambria Math"/>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m:rPr>
                                        <m:sty m:val="p"/>
                                      </m:rPr>
                                      <a:rPr lang="en-US" sz="1600">
                                        <a:latin typeface="Cambria Math"/>
                                      </a:rPr>
                                      <m:t>y</m:t>
                                    </m:r>
                                  </m:e>
                                  <m:sub>
                                    <m:r>
                                      <a:rPr lang="en-US" sz="1600" i="1">
                                        <a:latin typeface="Cambria Math"/>
                                      </a:rPr>
                                      <m:t>2</m:t>
                                    </m:r>
                                  </m:sub>
                                </m:sSub>
                                <m:r>
                                  <a:rPr lang="en-US" sz="1600" i="1">
                                    <a:latin typeface="Cambria Math"/>
                                  </a:rPr>
                                  <m:t>−</m:t>
                                </m:r>
                                <m:r>
                                  <a:rPr lang="en-US" sz="1600">
                                    <a:latin typeface="Cambria Math"/>
                                  </a:rPr>
                                  <m:t> </m:t>
                                </m:r>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m:rPr>
                                            <m:sty m:val="p"/>
                                          </m:rPr>
                                          <a:rPr lang="en-US" sz="1600">
                                            <a:latin typeface="Cambria Math"/>
                                          </a:rPr>
                                          <m:t>y</m:t>
                                        </m:r>
                                      </m:e>
                                    </m:acc>
                                  </m:e>
                                  <m:sub>
                                    <m:r>
                                      <a:rPr lang="en-US" sz="1600" i="1">
                                        <a:latin typeface="Cambria Math"/>
                                      </a:rPr>
                                      <m:t>2</m:t>
                                    </m:r>
                                  </m:sub>
                                </m:sSub>
                              </m:e>
                            </m:d>
                          </m:e>
                          <m:sup>
                            <m:r>
                              <a:rPr lang="en-US" sz="1600" i="1">
                                <a:latin typeface="Cambria Math"/>
                              </a:rPr>
                              <m:t>2</m:t>
                            </m:r>
                          </m:sup>
                        </m:sSup>
                      </m:e>
                    </m:d>
                  </m:oMath>
                </a14:m>
                <a:endParaRPr lang="en-US" sz="1600" dirty="0"/>
              </a:p>
              <a:p>
                <a:r>
                  <a:rPr lang="en-US" sz="1600" dirty="0"/>
                  <a:t>= </a:t>
                </a:r>
                <a14:m>
                  <m:oMath xmlns:m="http://schemas.openxmlformats.org/officeDocument/2006/math">
                    <m:f>
                      <m:fPr>
                        <m:ctrlPr>
                          <a:rPr lang="en-US" sz="1600" i="1">
                            <a:latin typeface="Cambria Math" panose="02040503050406030204" pitchFamily="18" charset="0"/>
                          </a:rPr>
                        </m:ctrlPr>
                      </m:fPr>
                      <m:num>
                        <m:r>
                          <a:rPr lang="en-US" sz="1600" i="1">
                            <a:latin typeface="Cambria Math"/>
                          </a:rPr>
                          <m:t>1</m:t>
                        </m:r>
                      </m:num>
                      <m:den>
                        <m:r>
                          <a:rPr lang="en-US" sz="1600" i="1">
                            <a:latin typeface="Cambria Math"/>
                          </a:rPr>
                          <m:t>2</m:t>
                        </m:r>
                      </m:den>
                    </m:f>
                    <m:d>
                      <m:dPr>
                        <m:begChr m:val="["/>
                        <m:endChr m:val="]"/>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a:latin typeface="Cambria Math"/>
                                  </a:rPr>
                                  <m:t>2</m:t>
                                </m:r>
                                <m:r>
                                  <a:rPr lang="en-US" sz="1600" i="1">
                                    <a:latin typeface="Cambria Math"/>
                                  </a:rPr>
                                  <m:t>−</m:t>
                                </m:r>
                                <m:r>
                                  <a:rPr lang="en-US" sz="1600">
                                    <a:latin typeface="Cambria Math"/>
                                  </a:rPr>
                                  <m:t> </m:t>
                                </m:r>
                                <m:sSub>
                                  <m:sSubPr>
                                    <m:ctrlPr>
                                      <a:rPr lang="en-US" sz="1600" i="1">
                                        <a:latin typeface="Cambria Math" panose="02040503050406030204" pitchFamily="18" charset="0"/>
                                      </a:rPr>
                                    </m:ctrlPr>
                                  </m:sSubPr>
                                  <m:e>
                                    <m:r>
                                      <a:rPr lang="en-US" sz="1600" i="1">
                                        <a:latin typeface="Cambria Math"/>
                                      </a:rPr>
                                      <m:t>1</m:t>
                                    </m:r>
                                    <m:r>
                                      <a:rPr lang="en-US" sz="1600" i="1">
                                        <a:latin typeface="Cambria Math"/>
                                      </a:rPr>
                                      <m:t>𝑏</m:t>
                                    </m:r>
                                  </m:e>
                                  <m:sub>
                                    <m:r>
                                      <a:rPr lang="en-US" sz="1600" i="1">
                                        <a:latin typeface="Cambria Math"/>
                                      </a:rPr>
                                      <m:t>1</m:t>
                                    </m:r>
                                  </m:sub>
                                </m:sSub>
                              </m:e>
                            </m:d>
                          </m:e>
                          <m:sup>
                            <m:r>
                              <a:rPr lang="en-US" sz="1600" i="1">
                                <a:latin typeface="Cambria Math"/>
                              </a:rPr>
                              <m:t>2</m:t>
                            </m:r>
                          </m:sup>
                        </m:sSup>
                        <m:r>
                          <a:rPr lang="en-US" sz="1600">
                            <a:latin typeface="Cambria Math"/>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a:latin typeface="Cambria Math"/>
                                  </a:rPr>
                                  <m:t>6</m:t>
                                </m:r>
                                <m:r>
                                  <a:rPr lang="en-US" sz="1600" i="1">
                                    <a:latin typeface="Cambria Math"/>
                                  </a:rPr>
                                  <m:t>−</m:t>
                                </m:r>
                                <m:r>
                                  <a:rPr lang="en-US" sz="1600">
                                    <a:latin typeface="Cambria Math"/>
                                  </a:rPr>
                                  <m:t> </m:t>
                                </m:r>
                                <m:sSub>
                                  <m:sSubPr>
                                    <m:ctrlPr>
                                      <a:rPr lang="en-US" sz="1600" i="1">
                                        <a:latin typeface="Cambria Math" panose="02040503050406030204" pitchFamily="18" charset="0"/>
                                      </a:rPr>
                                    </m:ctrlPr>
                                  </m:sSubPr>
                                  <m:e>
                                    <m:r>
                                      <a:rPr lang="en-US" sz="1600" i="1">
                                        <a:latin typeface="Cambria Math"/>
                                      </a:rPr>
                                      <m:t>2</m:t>
                                    </m:r>
                                    <m:r>
                                      <a:rPr lang="en-US" sz="1600" i="1">
                                        <a:latin typeface="Cambria Math"/>
                                      </a:rPr>
                                      <m:t>𝑏</m:t>
                                    </m:r>
                                  </m:e>
                                  <m:sub>
                                    <m:r>
                                      <a:rPr lang="en-US" sz="1600" i="1">
                                        <a:latin typeface="Cambria Math"/>
                                      </a:rPr>
                                      <m:t>1</m:t>
                                    </m:r>
                                  </m:sub>
                                </m:sSub>
                              </m:e>
                            </m:d>
                          </m:e>
                          <m:sup>
                            <m:r>
                              <a:rPr lang="en-US" sz="1600" i="1">
                                <a:latin typeface="Cambria Math"/>
                              </a:rPr>
                              <m:t>2</m:t>
                            </m:r>
                          </m:sup>
                        </m:sSup>
                      </m:e>
                    </m:d>
                  </m:oMath>
                </a14:m>
                <a:endParaRPr lang="en-US" sz="1600" dirty="0"/>
              </a:p>
              <a:p>
                <a:r>
                  <a:rPr lang="en-US" sz="1600" dirty="0"/>
                  <a:t>= </a:t>
                </a:r>
                <a14:m>
                  <m:oMath xmlns:m="http://schemas.openxmlformats.org/officeDocument/2006/math">
                    <m:sSup>
                      <m:sSupPr>
                        <m:ctrlPr>
                          <a:rPr lang="en-US" sz="1600" i="1">
                            <a:latin typeface="Cambria Math" panose="02040503050406030204" pitchFamily="18" charset="0"/>
                          </a:rPr>
                        </m:ctrlPr>
                      </m:sSupPr>
                      <m:e>
                        <m:f>
                          <m:fPr>
                            <m:ctrlPr>
                              <a:rPr lang="en-US" sz="1600" i="1">
                                <a:latin typeface="Cambria Math" panose="02040503050406030204" pitchFamily="18" charset="0"/>
                              </a:rPr>
                            </m:ctrlPr>
                          </m:fPr>
                          <m:num>
                            <m:r>
                              <a:rPr lang="en-US" sz="1600" i="1">
                                <a:latin typeface="Cambria Math"/>
                              </a:rPr>
                              <m:t>5</m:t>
                            </m:r>
                          </m:num>
                          <m:den>
                            <m:r>
                              <a:rPr lang="en-US" sz="1600" i="1">
                                <a:latin typeface="Cambria Math"/>
                              </a:rPr>
                              <m:t>2</m:t>
                            </m:r>
                          </m:den>
                        </m:f>
                        <m:sSub>
                          <m:sSubPr>
                            <m:ctrlPr>
                              <a:rPr lang="en-US" sz="1600" i="1">
                                <a:latin typeface="Cambria Math" panose="02040503050406030204" pitchFamily="18" charset="0"/>
                              </a:rPr>
                            </m:ctrlPr>
                          </m:sSubPr>
                          <m:e>
                            <m:r>
                              <a:rPr lang="en-US" sz="1600" i="1">
                                <a:latin typeface="Cambria Math"/>
                              </a:rPr>
                              <m:t>𝑏</m:t>
                            </m:r>
                          </m:e>
                          <m:sub>
                            <m:r>
                              <a:rPr lang="en-US" sz="1600" i="1">
                                <a:latin typeface="Cambria Math"/>
                              </a:rPr>
                              <m:t>1</m:t>
                            </m:r>
                          </m:sub>
                        </m:sSub>
                      </m:e>
                      <m:sup>
                        <m:r>
                          <a:rPr lang="en-US" sz="1600" i="1">
                            <a:latin typeface="Cambria Math"/>
                          </a:rPr>
                          <m:t>2</m:t>
                        </m:r>
                      </m:sup>
                    </m:sSup>
                    <m:r>
                      <a:rPr lang="en-US" sz="1600" i="1">
                        <a:latin typeface="Cambria Math" panose="02040503050406030204" pitchFamily="18" charset="0"/>
                      </a:rPr>
                      <m:t>−</m:t>
                    </m:r>
                    <m:r>
                      <a:rPr lang="en-US" sz="1600" i="1">
                        <a:latin typeface="Cambria Math"/>
                      </a:rPr>
                      <m:t>14</m:t>
                    </m:r>
                    <m:sSub>
                      <m:sSubPr>
                        <m:ctrlPr>
                          <a:rPr lang="en-US" sz="1600" i="1">
                            <a:latin typeface="Cambria Math" panose="02040503050406030204" pitchFamily="18" charset="0"/>
                          </a:rPr>
                        </m:ctrlPr>
                      </m:sSubPr>
                      <m:e>
                        <m:r>
                          <a:rPr lang="en-US" sz="1600" i="1">
                            <a:latin typeface="Cambria Math"/>
                          </a:rPr>
                          <m:t>𝑏</m:t>
                        </m:r>
                      </m:e>
                      <m:sub>
                        <m:r>
                          <a:rPr lang="en-US" sz="1600" i="1">
                            <a:latin typeface="Cambria Math"/>
                          </a:rPr>
                          <m:t>1</m:t>
                        </m:r>
                      </m:sub>
                    </m:sSub>
                    <m:r>
                      <a:rPr lang="en-US" sz="1600" i="1">
                        <a:latin typeface="Cambria Math"/>
                      </a:rPr>
                      <m:t>+20</m:t>
                    </m:r>
                  </m:oMath>
                </a14:m>
                <a:endParaRPr lang="en-US"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4114800" y="3886200"/>
                <a:ext cx="3085717" cy="2181559"/>
              </a:xfrm>
              <a:prstGeom prst="rect">
                <a:avLst/>
              </a:prstGeom>
              <a:blipFill rotWithShape="1">
                <a:blip r:embed="rId3"/>
                <a:stretch>
                  <a:fillRect l="-988" t="-840"/>
                </a:stretch>
              </a:blipFill>
            </p:spPr>
            <p:txBody>
              <a:bodyPr/>
              <a:lstStyle/>
              <a:p>
                <a:r>
                  <a:rPr lang="en-US">
                    <a:noFill/>
                  </a:rPr>
                  <a:t> </a:t>
                </a:r>
              </a:p>
            </p:txBody>
          </p:sp>
        </mc:Fallback>
      </mc:AlternateContent>
    </p:spTree>
    <p:extLst>
      <p:ext uri="{BB962C8B-B14F-4D97-AF65-F5344CB8AC3E}">
        <p14:creationId xmlns:p14="http://schemas.microsoft.com/office/powerpoint/2010/main" val="109941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a:t>Cost function: </a:t>
                </a:r>
                <a14:m>
                  <m:oMath xmlns:m="http://schemas.openxmlformats.org/officeDocument/2006/math">
                    <m:r>
                      <m:rPr>
                        <m:sty m:val="p"/>
                      </m:rPr>
                      <a:rPr lang="en-US" sz="2000" b="0" i="0" smtClean="0">
                        <a:latin typeface="Cambria Math"/>
                      </a:rPr>
                      <m:t>E</m:t>
                    </m:r>
                    <m:r>
                      <a:rPr lang="en-US" sz="2000" b="0" i="0" smtClean="0">
                        <a:latin typeface="Cambria Math"/>
                      </a:rPr>
                      <m:t>(</m:t>
                    </m:r>
                    <m:sSub>
                      <m:sSubPr>
                        <m:ctrlPr>
                          <a:rPr lang="en-US" sz="2000" i="1">
                            <a:latin typeface="Cambria Math" panose="02040503050406030204" pitchFamily="18" charset="0"/>
                          </a:rPr>
                        </m:ctrlPr>
                      </m:sSubPr>
                      <m:e>
                        <m:r>
                          <m:rPr>
                            <m:sty m:val="p"/>
                          </m:rPr>
                          <a:rPr lang="en-US" sz="2000" i="0">
                            <a:latin typeface="Cambria Math"/>
                          </a:rPr>
                          <m:t>b</m:t>
                        </m:r>
                      </m:e>
                      <m:sub>
                        <m:r>
                          <a:rPr lang="en-US" sz="2000" i="0">
                            <a:latin typeface="Cambria Math"/>
                          </a:rPr>
                          <m:t>1</m:t>
                        </m:r>
                      </m:sub>
                    </m:sSub>
                    <m:r>
                      <a:rPr lang="en-US" sz="2000" b="0" i="0" smtClean="0">
                        <a:latin typeface="Cambria Math"/>
                      </a:rPr>
                      <m:t>)= </m:t>
                    </m:r>
                    <m:sSup>
                      <m:sSupPr>
                        <m:ctrlPr>
                          <a:rPr lang="en-US" sz="2000" i="1">
                            <a:latin typeface="Cambria Math" panose="02040503050406030204" pitchFamily="18" charset="0"/>
                          </a:rPr>
                        </m:ctrlPr>
                      </m:sSupPr>
                      <m:e>
                        <m:f>
                          <m:fPr>
                            <m:ctrlPr>
                              <a:rPr lang="en-US" sz="2000" i="1">
                                <a:latin typeface="Cambria Math" panose="02040503050406030204" pitchFamily="18" charset="0"/>
                              </a:rPr>
                            </m:ctrlPr>
                          </m:fPr>
                          <m:num>
                            <m:r>
                              <a:rPr lang="en-US" sz="2000" i="1">
                                <a:latin typeface="Cambria Math"/>
                              </a:rPr>
                              <m:t>5</m:t>
                            </m:r>
                          </m:num>
                          <m:den>
                            <m:r>
                              <a:rPr lang="en-US" sz="2000" i="1">
                                <a:latin typeface="Cambria Math"/>
                              </a:rPr>
                              <m:t>2</m:t>
                            </m:r>
                          </m:den>
                        </m:f>
                        <m:sSub>
                          <m:sSubPr>
                            <m:ctrlPr>
                              <a:rPr lang="en-US" sz="2000" i="1">
                                <a:latin typeface="Cambria Math" panose="02040503050406030204" pitchFamily="18" charset="0"/>
                              </a:rPr>
                            </m:ctrlPr>
                          </m:sSubPr>
                          <m:e>
                            <m:r>
                              <m:rPr>
                                <m:sty m:val="p"/>
                              </m:rPr>
                              <a:rPr lang="en-US" sz="2000" i="0">
                                <a:latin typeface="Cambria Math"/>
                              </a:rPr>
                              <m:t>b</m:t>
                            </m:r>
                          </m:e>
                          <m:sub>
                            <m:r>
                              <a:rPr lang="en-US" sz="2000" i="0">
                                <a:latin typeface="Cambria Math"/>
                              </a:rPr>
                              <m:t>1</m:t>
                            </m:r>
                          </m:sub>
                        </m:sSub>
                      </m:e>
                      <m:sup>
                        <m:r>
                          <a:rPr lang="en-US" sz="2000" i="1">
                            <a:latin typeface="Cambria Math"/>
                          </a:rPr>
                          <m:t>2</m:t>
                        </m:r>
                      </m:sup>
                    </m:sSup>
                    <m:r>
                      <a:rPr lang="en-US" sz="2000" i="1">
                        <a:latin typeface="Cambria Math"/>
                      </a:rPr>
                      <m:t>−14</m:t>
                    </m:r>
                    <m:sSub>
                      <m:sSubPr>
                        <m:ctrlPr>
                          <a:rPr lang="en-US" sz="2000" i="1">
                            <a:latin typeface="Cambria Math" panose="02040503050406030204" pitchFamily="18" charset="0"/>
                          </a:rPr>
                        </m:ctrlPr>
                      </m:sSubPr>
                      <m:e>
                        <m:r>
                          <m:rPr>
                            <m:sty m:val="p"/>
                          </m:rPr>
                          <a:rPr lang="en-US" sz="2000" i="0">
                            <a:latin typeface="Cambria Math"/>
                          </a:rPr>
                          <m:t>b</m:t>
                        </m:r>
                      </m:e>
                      <m:sub>
                        <m:r>
                          <a:rPr lang="en-US" sz="2000" i="0">
                            <a:latin typeface="Cambria Math"/>
                          </a:rPr>
                          <m:t>1</m:t>
                        </m:r>
                      </m:sub>
                    </m:sSub>
                    <m:r>
                      <a:rPr lang="en-US" sz="2000" i="1">
                        <a:latin typeface="Cambria Math"/>
                      </a:rPr>
                      <m:t>+20</m:t>
                    </m:r>
                  </m:oMath>
                </a14:m>
                <a:endParaRPr lang="en-US" sz="2000" dirty="0"/>
              </a:p>
              <a:p>
                <a:pPr marL="342900" lvl="1" indent="-342900">
                  <a:buClr>
                    <a:schemeClr val="folHlink"/>
                  </a:buClr>
                  <a:buSzPct val="60000"/>
                </a:pPr>
                <a:r>
                  <a:rPr lang="ko-KR" altLang="en-US" sz="2000" dirty="0"/>
                  <a:t>미분값 </a:t>
                </a:r>
                <a:r>
                  <a:rPr lang="en-US" altLang="ko-KR" sz="2000" dirty="0"/>
                  <a:t>(FOC) </a:t>
                </a:r>
                <a:r>
                  <a:rPr lang="ko-KR" altLang="en-US" sz="2000" dirty="0"/>
                  <a:t>사용하기</a:t>
                </a:r>
                <a:r>
                  <a:rPr lang="en-US" altLang="ko-KR" sz="2000" dirty="0"/>
                  <a:t>: </a:t>
                </a:r>
                <a14:m>
                  <m:oMath xmlns:m="http://schemas.openxmlformats.org/officeDocument/2006/math">
                    <m:f>
                      <m:fPr>
                        <m:ctrlPr>
                          <a:rPr lang="en-US" sz="1400" i="1">
                            <a:latin typeface="Cambria Math" panose="02040503050406030204" pitchFamily="18" charset="0"/>
                          </a:rPr>
                        </m:ctrlPr>
                      </m:fPr>
                      <m:num>
                        <m:r>
                          <a:rPr lang="en-US" sz="1400" i="1">
                            <a:latin typeface="Cambria Math"/>
                          </a:rPr>
                          <m:t>𝜕</m:t>
                        </m:r>
                        <m:r>
                          <a:rPr lang="en-US" sz="1400" i="1">
                            <a:latin typeface="Cambria Math"/>
                          </a:rPr>
                          <m:t>𝐸</m:t>
                        </m:r>
                      </m:num>
                      <m:den>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𝑏</m:t>
                            </m:r>
                          </m:e>
                          <m:sub>
                            <m:r>
                              <a:rPr lang="en-US" sz="1400" i="1">
                                <a:latin typeface="Cambria Math"/>
                              </a:rPr>
                              <m:t>1</m:t>
                            </m:r>
                          </m:sub>
                        </m:sSub>
                      </m:den>
                    </m:f>
                    <m:r>
                      <a:rPr lang="en-US" sz="1400">
                        <a:latin typeface="Cambria Math"/>
                      </a:rPr>
                      <m:t>=0</m:t>
                    </m:r>
                  </m:oMath>
                </a14:m>
                <a:endParaRPr lang="en-US" sz="1400" dirty="0"/>
              </a:p>
              <a:p>
                <a:endParaRPr lang="en-US" sz="2000" dirty="0"/>
              </a:p>
              <a:p>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9273FD4-5147-40D1-8A04-C6A471D28535}"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27</a:t>
            </a:fld>
            <a:endParaRPr lang="en-US"/>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5977" y="3276600"/>
            <a:ext cx="5257800" cy="3124200"/>
          </a:xfrm>
          <a:prstGeom prst="rect">
            <a:avLst/>
          </a:prstGeom>
          <a:noFill/>
        </p:spPr>
      </p:pic>
      <mc:AlternateContent xmlns:mc="http://schemas.openxmlformats.org/markup-compatibility/2006" xmlns:a14="http://schemas.microsoft.com/office/drawing/2010/main">
        <mc:Choice Requires="a14">
          <p:sp>
            <p:nvSpPr>
              <p:cNvPr id="9" name="Rectangle 8"/>
              <p:cNvSpPr/>
              <p:nvPr/>
            </p:nvSpPr>
            <p:spPr>
              <a:xfrm>
                <a:off x="6916177" y="3806067"/>
                <a:ext cx="1012778" cy="485197"/>
              </a:xfrm>
              <a:prstGeom prst="rect">
                <a:avLst/>
              </a:prstGeom>
            </p:spPr>
            <p:txBody>
              <a:bodyPr wrap="none">
                <a:spAutoFit/>
              </a:bodyPr>
              <a:lstStyle/>
              <a:p>
                <a14:m>
                  <m:oMath xmlns:m="http://schemas.openxmlformats.org/officeDocument/2006/math">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m:rPr>
                                <m:sty m:val="p"/>
                              </m:rPr>
                              <a:rPr lang="en-US">
                                <a:latin typeface="Cambria Math"/>
                              </a:rPr>
                              <m:t>b</m:t>
                            </m:r>
                          </m:e>
                          <m:sub>
                            <m:r>
                              <a:rPr lang="en-US">
                                <a:latin typeface="Cambria Math"/>
                              </a:rPr>
                              <m:t>1</m:t>
                            </m:r>
                          </m:sub>
                        </m:sSub>
                      </m:e>
                      <m:sup>
                        <m:r>
                          <a:rPr lang="en-US" i="1">
                            <a:latin typeface="Cambria Math"/>
                          </a:rPr>
                          <m:t>∗</m:t>
                        </m:r>
                      </m:sup>
                    </m:sSup>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a:rPr>
                          <m:t>14</m:t>
                        </m:r>
                      </m:num>
                      <m:den>
                        <m:r>
                          <a:rPr lang="en-US" i="1">
                            <a:latin typeface="Cambria Math"/>
                          </a:rPr>
                          <m:t>5</m:t>
                        </m:r>
                      </m:den>
                    </m:f>
                  </m:oMath>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6916177" y="3806067"/>
                <a:ext cx="1012778" cy="485197"/>
              </a:xfrm>
              <a:prstGeom prst="rect">
                <a:avLst/>
              </a:prstGeom>
              <a:blipFill rotWithShape="1">
                <a:blip r:embed="rId4"/>
                <a:stretch>
                  <a:fillRect b="-5000"/>
                </a:stretch>
              </a:blipFill>
            </p:spPr>
            <p:txBody>
              <a:bodyPr/>
              <a:lstStyle/>
              <a:p>
                <a:r>
                  <a:rPr lang="en-US">
                    <a:noFill/>
                  </a:rPr>
                  <a:t> </a:t>
                </a:r>
              </a:p>
            </p:txBody>
          </p:sp>
        </mc:Fallback>
      </mc:AlternateContent>
      <p:cxnSp>
        <p:nvCxnSpPr>
          <p:cNvPr id="11" name="Straight Arrow Connector 10"/>
          <p:cNvCxnSpPr/>
          <p:nvPr/>
        </p:nvCxnSpPr>
        <p:spPr bwMode="auto">
          <a:xfrm flipH="1">
            <a:off x="4477777" y="4291264"/>
            <a:ext cx="2944789" cy="149993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2648977" y="5820075"/>
            <a:ext cx="3505200" cy="0"/>
          </a:xfrm>
          <a:prstGeom prst="line">
            <a:avLst/>
          </a:prstGeom>
          <a:solidFill>
            <a:schemeClr val="accent1"/>
          </a:solidFill>
          <a:ln w="25400"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4" name="Rectangle 13"/>
              <p:cNvSpPr/>
              <p:nvPr/>
            </p:nvSpPr>
            <p:spPr>
              <a:xfrm>
                <a:off x="7068577" y="4772633"/>
                <a:ext cx="1313423" cy="537198"/>
              </a:xfrm>
              <a:prstGeom prst="rect">
                <a:avLst/>
              </a:prstGeom>
            </p:spPr>
            <p:txBody>
              <a:bodyPr wrap="square">
                <a:spAutoFit/>
              </a:bodyPr>
              <a:lstStyle/>
              <a:p>
                <a:pPr lvl="1"/>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rPr>
                          </m:ctrlPr>
                        </m:fPr>
                        <m:num>
                          <m:r>
                            <a:rPr lang="en-US" sz="1400" i="1">
                              <a:latin typeface="Cambria Math"/>
                            </a:rPr>
                            <m:t>𝜕</m:t>
                          </m:r>
                          <m:r>
                            <a:rPr lang="en-US" sz="1400" i="1">
                              <a:latin typeface="Cambria Math"/>
                            </a:rPr>
                            <m:t>𝐸</m:t>
                          </m:r>
                        </m:num>
                        <m:den>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𝑏</m:t>
                              </m:r>
                            </m:e>
                            <m:sub>
                              <m:r>
                                <a:rPr lang="en-US" sz="1400" i="1">
                                  <a:latin typeface="Cambria Math"/>
                                </a:rPr>
                                <m:t>1</m:t>
                              </m:r>
                            </m:sub>
                          </m:sSub>
                        </m:den>
                      </m:f>
                      <m:r>
                        <a:rPr lang="en-US" sz="1400">
                          <a:latin typeface="Cambria Math"/>
                        </a:rPr>
                        <m:t>=0</m:t>
                      </m:r>
                    </m:oMath>
                  </m:oMathPara>
                </a14:m>
                <a:endParaRPr lang="en-US" sz="1400" dirty="0"/>
              </a:p>
            </p:txBody>
          </p:sp>
        </mc:Choice>
        <mc:Fallback xmlns="">
          <p:sp>
            <p:nvSpPr>
              <p:cNvPr id="14" name="Rectangle 13"/>
              <p:cNvSpPr>
                <a:spLocks noRot="1" noChangeAspect="1" noMove="1" noResize="1" noEditPoints="1" noAdjustHandles="1" noChangeArrowheads="1" noChangeShapeType="1" noTextEdit="1"/>
              </p:cNvSpPr>
              <p:nvPr/>
            </p:nvSpPr>
            <p:spPr>
              <a:xfrm>
                <a:off x="7068577" y="4772633"/>
                <a:ext cx="1313423" cy="537198"/>
              </a:xfrm>
              <a:prstGeom prst="rect">
                <a:avLst/>
              </a:prstGeom>
              <a:blipFill rotWithShape="1">
                <a:blip r:embed="rId5"/>
                <a:stretch>
                  <a:fillRect/>
                </a:stretch>
              </a:blipFill>
            </p:spPr>
            <p:txBody>
              <a:bodyPr/>
              <a:lstStyle/>
              <a:p>
                <a:r>
                  <a:rPr lang="en-US">
                    <a:noFill/>
                  </a:rPr>
                  <a:t> </a:t>
                </a:r>
              </a:p>
            </p:txBody>
          </p:sp>
        </mc:Fallback>
      </mc:AlternateContent>
      <p:cxnSp>
        <p:nvCxnSpPr>
          <p:cNvPr id="16" name="Straight Arrow Connector 15"/>
          <p:cNvCxnSpPr>
            <a:stCxn id="14" idx="2"/>
          </p:cNvCxnSpPr>
          <p:nvPr/>
        </p:nvCxnSpPr>
        <p:spPr bwMode="auto">
          <a:xfrm flipH="1">
            <a:off x="5849377" y="5309831"/>
            <a:ext cx="1875912" cy="48136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92087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경사하강법</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To find </a:t>
                </a:r>
                <a14:m>
                  <m:oMath xmlns:m="http://schemas.openxmlformats.org/officeDocument/2006/math">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m:rPr>
                                <m:sty m:val="p"/>
                              </m:rPr>
                              <a:rPr lang="en-US" sz="2400">
                                <a:latin typeface="Cambria Math"/>
                              </a:rPr>
                              <m:t>b</m:t>
                            </m:r>
                          </m:e>
                          <m:sub>
                            <m:r>
                              <a:rPr lang="en-US" sz="2400">
                                <a:latin typeface="Cambria Math"/>
                              </a:rPr>
                              <m:t>1</m:t>
                            </m:r>
                          </m:sub>
                        </m:sSub>
                      </m:e>
                      <m:sup>
                        <m:r>
                          <a:rPr lang="en-US" sz="2400" i="1">
                            <a:latin typeface="Cambria Math"/>
                          </a:rPr>
                          <m:t>∗</m:t>
                        </m:r>
                      </m:sup>
                    </m:sSup>
                  </m:oMath>
                </a14:m>
                <a:r>
                  <a:rPr lang="en-US" sz="2400" dirty="0"/>
                  <a:t> using the gradient descent method</a:t>
                </a:r>
              </a:p>
              <a:p>
                <a:pPr lvl="1"/>
                <a:r>
                  <a:rPr lang="ko-KR" altLang="en-US" sz="2000" dirty="0"/>
                  <a:t>비용함수</a:t>
                </a:r>
                <a:r>
                  <a:rPr lang="en-US" altLang="ko-KR" sz="2000" dirty="0"/>
                  <a:t>:</a:t>
                </a:r>
                <a14:m>
                  <m:oMath xmlns:m="http://schemas.openxmlformats.org/officeDocument/2006/math">
                    <m:r>
                      <a:rPr lang="en-US" sz="2000" i="1">
                        <a:latin typeface="Cambria Math"/>
                      </a:rPr>
                      <m:t>𝐸</m:t>
                    </m:r>
                    <m:r>
                      <a:rPr lang="en-US" sz="2000" i="1">
                        <a:latin typeface="Cambria Math"/>
                      </a:rPr>
                      <m:t>=</m:t>
                    </m:r>
                    <m:sSup>
                      <m:sSupPr>
                        <m:ctrlPr>
                          <a:rPr lang="en-US" sz="2000" i="1">
                            <a:latin typeface="Cambria Math" panose="02040503050406030204" pitchFamily="18" charset="0"/>
                          </a:rPr>
                        </m:ctrlPr>
                      </m:sSupPr>
                      <m:e>
                        <m:f>
                          <m:fPr>
                            <m:ctrlPr>
                              <a:rPr lang="en-US" sz="2000" i="1">
                                <a:latin typeface="Cambria Math" panose="02040503050406030204" pitchFamily="18" charset="0"/>
                              </a:rPr>
                            </m:ctrlPr>
                          </m:fPr>
                          <m:num>
                            <m:r>
                              <a:rPr lang="en-US" sz="2000" i="1">
                                <a:latin typeface="Cambria Math"/>
                              </a:rPr>
                              <m:t>5</m:t>
                            </m:r>
                          </m:num>
                          <m:den>
                            <m:r>
                              <a:rPr lang="en-US" sz="2000" i="1">
                                <a:latin typeface="Cambria Math"/>
                              </a:rPr>
                              <m:t>2</m:t>
                            </m:r>
                          </m:den>
                        </m:f>
                        <m:sSub>
                          <m:sSubPr>
                            <m:ctrlPr>
                              <a:rPr lang="en-US" sz="2000" i="1">
                                <a:latin typeface="Cambria Math" panose="02040503050406030204" pitchFamily="18" charset="0"/>
                              </a:rPr>
                            </m:ctrlPr>
                          </m:sSubPr>
                          <m:e>
                            <m:r>
                              <a:rPr lang="en-US" sz="2000" i="1">
                                <a:latin typeface="Cambria Math"/>
                              </a:rPr>
                              <m:t>𝑏</m:t>
                            </m:r>
                          </m:e>
                          <m:sub>
                            <m:r>
                              <a:rPr lang="en-US" sz="2000" i="1">
                                <a:latin typeface="Cambria Math"/>
                              </a:rPr>
                              <m:t>1</m:t>
                            </m:r>
                          </m:sub>
                        </m:sSub>
                      </m:e>
                      <m:sup>
                        <m:r>
                          <a:rPr lang="en-US" sz="2000" i="1">
                            <a:latin typeface="Cambria Math"/>
                          </a:rPr>
                          <m:t>2</m:t>
                        </m:r>
                      </m:sup>
                    </m:sSup>
                    <m:r>
                      <a:rPr lang="en-US" sz="2000" i="1">
                        <a:latin typeface="Cambria Math"/>
                      </a:rPr>
                      <m:t>−14</m:t>
                    </m:r>
                    <m:sSub>
                      <m:sSubPr>
                        <m:ctrlPr>
                          <a:rPr lang="en-US" sz="2000" i="1">
                            <a:latin typeface="Cambria Math" panose="02040503050406030204" pitchFamily="18" charset="0"/>
                          </a:rPr>
                        </m:ctrlPr>
                      </m:sSubPr>
                      <m:e>
                        <m:r>
                          <a:rPr lang="en-US" sz="2000" i="1">
                            <a:latin typeface="Cambria Math"/>
                          </a:rPr>
                          <m:t>𝑏</m:t>
                        </m:r>
                      </m:e>
                      <m:sub>
                        <m:r>
                          <a:rPr lang="en-US" sz="2000" i="1">
                            <a:latin typeface="Cambria Math"/>
                          </a:rPr>
                          <m:t>1</m:t>
                        </m:r>
                      </m:sub>
                    </m:sSub>
                    <m:r>
                      <a:rPr lang="en-US" sz="2000" i="1">
                        <a:latin typeface="Cambria Math"/>
                      </a:rPr>
                      <m:t>+20</m:t>
                    </m:r>
                  </m:oMath>
                </a14:m>
                <a:endParaRPr lang="en-US" sz="2000" dirty="0"/>
              </a:p>
              <a:p>
                <a:pPr lvl="1"/>
                <a:r>
                  <a:rPr lang="ko-KR" altLang="en-US" sz="2000" dirty="0"/>
                  <a:t>임의의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𝑏</m:t>
                        </m:r>
                      </m:e>
                      <m:sub>
                        <m:r>
                          <a:rPr lang="en-US" sz="2000" i="1">
                            <a:latin typeface="Cambria Math"/>
                          </a:rPr>
                          <m:t>1</m:t>
                        </m:r>
                      </m:sub>
                    </m:sSub>
                  </m:oMath>
                </a14:m>
                <a:r>
                  <a:rPr lang="ko-KR" altLang="en-US" sz="2000" dirty="0"/>
                  <a:t>값에서 시작 </a:t>
                </a:r>
                <a:r>
                  <a:rPr lang="en-US" altLang="ko-KR" sz="2000" dirty="0"/>
                  <a:t>(</a:t>
                </a:r>
                <a:r>
                  <a:rPr lang="ko-KR" altLang="en-US" sz="2000" dirty="0"/>
                  <a:t>보통 이값은 </a:t>
                </a:r>
                <a:r>
                  <a:rPr lang="en-US" altLang="ko-KR" sz="2000" dirty="0"/>
                  <a:t>random</a:t>
                </a:r>
                <a:r>
                  <a:rPr lang="ko-KR" altLang="en-US" sz="2000" dirty="0"/>
                  <a:t>하게 지정</a:t>
                </a:r>
                <a:r>
                  <a:rPr lang="en-US" altLang="ko-KR" sz="2000" dirty="0"/>
                  <a: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8" t="-133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B840D95E-05C5-49E9-A344-72B0ECE3F121}"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28</a:t>
            </a:fld>
            <a:endParaRPr lang="en-US"/>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3657600"/>
            <a:ext cx="5026660" cy="2590800"/>
          </a:xfrm>
          <a:prstGeom prst="rect">
            <a:avLst/>
          </a:prstGeom>
          <a:noFill/>
        </p:spPr>
      </p:pic>
      <mc:AlternateContent xmlns:mc="http://schemas.openxmlformats.org/markup-compatibility/2006" xmlns:a14="http://schemas.microsoft.com/office/drawing/2010/main">
        <mc:Choice Requires="a14">
          <p:sp>
            <p:nvSpPr>
              <p:cNvPr id="8" name="TextBox 7"/>
              <p:cNvSpPr txBox="1"/>
              <p:nvPr/>
            </p:nvSpPr>
            <p:spPr>
              <a:xfrm>
                <a:off x="533400" y="4114800"/>
                <a:ext cx="1965731" cy="369332"/>
              </a:xfrm>
              <a:prstGeom prst="rect">
                <a:avLst/>
              </a:prstGeom>
              <a:noFill/>
            </p:spPr>
            <p:txBody>
              <a:bodyPr wrap="none"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oMath>
                </a14:m>
                <a:r>
                  <a:rPr lang="ko-KR" altLang="en-US" dirty="0"/>
                  <a:t>의 </a:t>
                </a:r>
                <a:r>
                  <a:rPr lang="ko-KR" altLang="en-US" dirty="0" err="1"/>
                  <a:t>초깃값</a:t>
                </a:r>
                <a:r>
                  <a:rPr lang="ko-KR" altLang="en-US" dirty="0"/>
                  <a:t> </a:t>
                </a:r>
                <a:r>
                  <a:rPr lang="en-US" altLang="ko-KR" dirty="0"/>
                  <a:t>=</a:t>
                </a:r>
                <a:r>
                  <a:rPr lang="en-US" dirty="0"/>
                  <a:t> 15</a:t>
                </a:r>
              </a:p>
            </p:txBody>
          </p:sp>
        </mc:Choice>
        <mc:Fallback xmlns="">
          <p:sp>
            <p:nvSpPr>
              <p:cNvPr id="8" name="TextBox 7"/>
              <p:cNvSpPr txBox="1">
                <a:spLocks noRot="1" noChangeAspect="1" noMove="1" noResize="1" noEditPoints="1" noAdjustHandles="1" noChangeArrowheads="1" noChangeShapeType="1" noTextEdit="1"/>
              </p:cNvSpPr>
              <p:nvPr/>
            </p:nvSpPr>
            <p:spPr>
              <a:xfrm>
                <a:off x="533400" y="4114800"/>
                <a:ext cx="1965731" cy="369332"/>
              </a:xfrm>
              <a:prstGeom prst="rect">
                <a:avLst/>
              </a:prstGeom>
              <a:blipFill>
                <a:blip r:embed="rId4"/>
                <a:stretch>
                  <a:fillRect t="-8197" r="-1863" b="-24590"/>
                </a:stretch>
              </a:blipFill>
            </p:spPr>
            <p:txBody>
              <a:bodyPr/>
              <a:lstStyle/>
              <a:p>
                <a:r>
                  <a:rPr lang="en-US">
                    <a:noFill/>
                  </a:rPr>
                  <a:t> </a:t>
                </a:r>
              </a:p>
            </p:txBody>
          </p:sp>
        </mc:Fallback>
      </mc:AlternateContent>
    </p:spTree>
    <p:extLst>
      <p:ext uri="{BB962C8B-B14F-4D97-AF65-F5344CB8AC3E}">
        <p14:creationId xmlns:p14="http://schemas.microsoft.com/office/powerpoint/2010/main" val="3661635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경사하강법</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ko-KR" altLang="en-US" sz="2400" dirty="0"/>
                  <a:t>파라미터 값의 </a:t>
                </a:r>
                <a:r>
                  <a:rPr lang="en-US" altLang="ko-KR" sz="2400" dirty="0"/>
                  <a:t>update</a:t>
                </a:r>
              </a:p>
              <a:p>
                <a:pPr lvl="1"/>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𝑏</m:t>
                        </m:r>
                      </m:e>
                      <m:sub>
                        <m:r>
                          <a:rPr lang="en-US" sz="2000" i="1">
                            <a:latin typeface="Cambria Math"/>
                          </a:rPr>
                          <m:t>1,</m:t>
                        </m:r>
                        <m:r>
                          <a:rPr lang="en-US" sz="2000" i="1">
                            <a:latin typeface="Cambria Math"/>
                          </a:rPr>
                          <m:t>𝑛𝑒𝑤</m:t>
                        </m:r>
                      </m:sub>
                    </m:sSub>
                    <m:r>
                      <a:rPr lang="en-US" sz="2000">
                        <a:latin typeface="Cambria Math"/>
                      </a:rPr>
                      <m:t>= </m:t>
                    </m:r>
                    <m:sSub>
                      <m:sSubPr>
                        <m:ctrlPr>
                          <a:rPr lang="en-US" sz="2000" i="1">
                            <a:latin typeface="Cambria Math" panose="02040503050406030204" pitchFamily="18" charset="0"/>
                          </a:rPr>
                        </m:ctrlPr>
                      </m:sSubPr>
                      <m:e>
                        <m:r>
                          <a:rPr lang="en-US" sz="2000" i="1">
                            <a:latin typeface="Cambria Math"/>
                          </a:rPr>
                          <m:t>𝑏</m:t>
                        </m:r>
                      </m:e>
                      <m:sub>
                        <m:r>
                          <a:rPr lang="en-US" sz="2000" i="1">
                            <a:latin typeface="Cambria Math"/>
                          </a:rPr>
                          <m:t>1, </m:t>
                        </m:r>
                        <m:r>
                          <a:rPr lang="en-US" sz="2000" i="1">
                            <a:latin typeface="Cambria Math"/>
                          </a:rPr>
                          <m:t>𝑐𝑢𝑟𝑟𝑒𝑛𝑡</m:t>
                        </m:r>
                      </m:sub>
                    </m:sSub>
                    <m:r>
                      <a:rPr lang="en-US" sz="2000" i="1">
                        <a:latin typeface="Cambria Math"/>
                      </a:rPr>
                      <m:t>−</m:t>
                    </m:r>
                    <m:r>
                      <a:rPr lang="en-US" sz="2000" i="1">
                        <a:latin typeface="Cambria Math"/>
                      </a:rPr>
                      <m:t>𝜂</m:t>
                    </m:r>
                    <m:f>
                      <m:fPr>
                        <m:ctrlPr>
                          <a:rPr lang="en-US" sz="2000" i="1">
                            <a:latin typeface="Cambria Math" panose="02040503050406030204" pitchFamily="18" charset="0"/>
                          </a:rPr>
                        </m:ctrlPr>
                      </m:fPr>
                      <m:num>
                        <m:r>
                          <a:rPr lang="en-US" sz="2000">
                            <a:latin typeface="Cambria Math"/>
                          </a:rPr>
                          <m:t>𝜕</m:t>
                        </m:r>
                        <m:r>
                          <m:rPr>
                            <m:sty m:val="p"/>
                          </m:rPr>
                          <a:rPr lang="en-US" sz="2000">
                            <a:latin typeface="Cambria Math"/>
                          </a:rPr>
                          <m:t>E</m:t>
                        </m:r>
                      </m:num>
                      <m:den>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𝑏</m:t>
                            </m:r>
                          </m:e>
                          <m:sub>
                            <m:r>
                              <a:rPr lang="en-US" sz="2000" i="1">
                                <a:latin typeface="Cambria Math"/>
                              </a:rPr>
                              <m:t>1</m:t>
                            </m:r>
                          </m:sub>
                        </m:sSub>
                      </m:den>
                    </m:f>
                    <m:r>
                      <a:rPr lang="en-US" sz="2000" b="0" i="1" smtClean="0">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a:rPr>
                          <m:t>𝑏</m:t>
                        </m:r>
                      </m:e>
                      <m:sub>
                        <m:r>
                          <a:rPr lang="en-US" altLang="ko-KR" sz="2000" i="1">
                            <a:latin typeface="Cambria Math"/>
                          </a:rPr>
                          <m:t>1, </m:t>
                        </m:r>
                        <m:r>
                          <a:rPr lang="en-US" altLang="ko-KR" sz="2000" i="1">
                            <a:latin typeface="Cambria Math"/>
                          </a:rPr>
                          <m:t>𝑐𝑢𝑟𝑟𝑒𝑛𝑡</m:t>
                        </m:r>
                      </m:sub>
                    </m:sSub>
                    <m:r>
                      <a:rPr lang="en-US" altLang="ko-KR" sz="2000" b="0" i="1" smtClean="0">
                        <a:latin typeface="Cambria Math" panose="02040503050406030204" pitchFamily="18" charset="0"/>
                      </a:rPr>
                      <m:t>)</m:t>
                    </m:r>
                  </m:oMath>
                </a14:m>
                <a:endParaRPr lang="en-US" sz="2000" dirty="0"/>
              </a:p>
              <a:p>
                <a:pPr lvl="2"/>
                <a14:m>
                  <m:oMath xmlns:m="http://schemas.openxmlformats.org/officeDocument/2006/math">
                    <m:f>
                      <m:fPr>
                        <m:ctrlPr>
                          <a:rPr lang="en-US" sz="1800" i="1">
                            <a:latin typeface="Cambria Math" panose="02040503050406030204" pitchFamily="18" charset="0"/>
                          </a:rPr>
                        </m:ctrlPr>
                      </m:fPr>
                      <m:num>
                        <m:r>
                          <a:rPr lang="en-US" sz="1800">
                            <a:latin typeface="Cambria Math"/>
                          </a:rPr>
                          <m:t>𝜕</m:t>
                        </m:r>
                        <m:r>
                          <m:rPr>
                            <m:sty m:val="p"/>
                          </m:rPr>
                          <a:rPr lang="en-US" sz="1800">
                            <a:latin typeface="Cambria Math"/>
                          </a:rPr>
                          <m:t>E</m:t>
                        </m:r>
                      </m:num>
                      <m:den>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1</m:t>
                            </m:r>
                          </m:sub>
                        </m:sSub>
                      </m:den>
                    </m:f>
                  </m:oMath>
                </a14:m>
                <a:r>
                  <a:rPr lang="ko-KR" altLang="en-US" sz="1800" dirty="0"/>
                  <a:t>는</a:t>
                </a: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1</m:t>
                        </m:r>
                      </m:sub>
                    </m:sSub>
                  </m:oMath>
                </a14:m>
                <a:r>
                  <a:rPr lang="en-US" sz="1800" dirty="0"/>
                  <a:t> </a:t>
                </a:r>
                <a:r>
                  <a:rPr lang="ko-KR" altLang="en-US" sz="1800" dirty="0"/>
                  <a:t>의 현재값</a:t>
                </a:r>
                <a:r>
                  <a:rPr lang="en-US" sz="1800" dirty="0"/>
                  <a:t> (</a:t>
                </a:r>
                <a:r>
                  <a:rPr lang="ko-KR" altLang="en-US" sz="1800" dirty="0"/>
                  <a:t>즉</a:t>
                </a: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1, </m:t>
                        </m:r>
                        <m:r>
                          <a:rPr lang="en-US" sz="1800" i="1">
                            <a:latin typeface="Cambria Math"/>
                          </a:rPr>
                          <m:t>𝑐𝑢𝑟𝑟𝑒𝑛𝑡</m:t>
                        </m:r>
                      </m:sub>
                    </m:sSub>
                  </m:oMath>
                </a14:m>
                <a:r>
                  <a:rPr lang="en-US" sz="1800" dirty="0"/>
                  <a:t>)</a:t>
                </a:r>
                <a:r>
                  <a:rPr lang="ko-KR" altLang="en-US" sz="1800" dirty="0"/>
                  <a:t>에서의 비용함수의 기울기</a:t>
                </a:r>
                <a:endParaRPr lang="en-US" altLang="ko-KR" sz="1800" dirty="0"/>
              </a:p>
              <a:p>
                <a:pPr lvl="3"/>
                <a:r>
                  <a:rPr lang="ko-KR" altLang="en-US" sz="1400" dirty="0"/>
                  <a:t>즉</a:t>
                </a:r>
                <a14:m>
                  <m:oMath xmlns:m="http://schemas.openxmlformats.org/officeDocument/2006/math">
                    <m:r>
                      <a:rPr lang="en-US" altLang="ko-KR" sz="1400" b="0" i="0" smtClean="0">
                        <a:latin typeface="Cambria Math" panose="02040503050406030204" pitchFamily="18" charset="0"/>
                      </a:rPr>
                      <m:t>,</m:t>
                    </m:r>
                    <m:f>
                      <m:fPr>
                        <m:ctrlPr>
                          <a:rPr lang="en-US" sz="1400" i="1">
                            <a:latin typeface="Cambria Math" panose="02040503050406030204" pitchFamily="18" charset="0"/>
                          </a:rPr>
                        </m:ctrlPr>
                      </m:fPr>
                      <m:num>
                        <m:r>
                          <a:rPr lang="en-US" sz="1400">
                            <a:latin typeface="Cambria Math"/>
                          </a:rPr>
                          <m:t>𝜕</m:t>
                        </m:r>
                        <m:r>
                          <m:rPr>
                            <m:sty m:val="p"/>
                          </m:rPr>
                          <a:rPr lang="en-US" sz="1400">
                            <a:latin typeface="Cambria Math"/>
                          </a:rPr>
                          <m:t>E</m:t>
                        </m:r>
                      </m:num>
                      <m:den>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𝑏</m:t>
                            </m:r>
                          </m:e>
                          <m:sub>
                            <m:r>
                              <a:rPr lang="en-US" sz="1400" i="1">
                                <a:latin typeface="Cambria Math"/>
                              </a:rPr>
                              <m:t>1</m:t>
                            </m:r>
                          </m:sub>
                        </m:sSub>
                      </m:den>
                    </m:f>
                    <m:d>
                      <m:dPr>
                        <m:ctrlPr>
                          <a:rPr lang="en-US" sz="1400" i="1">
                            <a:latin typeface="Cambria Math" panose="02040503050406030204" pitchFamily="18" charset="0"/>
                          </a:rPr>
                        </m:ctrlPr>
                      </m:dPr>
                      <m:e>
                        <m:sSub>
                          <m:sSubPr>
                            <m:ctrlPr>
                              <a:rPr lang="en-US" altLang="ko-KR" sz="1400" i="1">
                                <a:latin typeface="Cambria Math" panose="02040503050406030204" pitchFamily="18" charset="0"/>
                              </a:rPr>
                            </m:ctrlPr>
                          </m:sSubPr>
                          <m:e>
                            <m:r>
                              <a:rPr lang="en-US" altLang="ko-KR" sz="1400" i="1">
                                <a:latin typeface="Cambria Math"/>
                              </a:rPr>
                              <m:t>𝑏</m:t>
                            </m:r>
                          </m:e>
                          <m:sub>
                            <m:r>
                              <a:rPr lang="en-US" altLang="ko-KR" sz="1400" i="1">
                                <a:latin typeface="Cambria Math"/>
                              </a:rPr>
                              <m:t>1, </m:t>
                            </m:r>
                            <m:r>
                              <a:rPr lang="en-US" altLang="ko-KR" sz="1400" i="1">
                                <a:latin typeface="Cambria Math"/>
                              </a:rPr>
                              <m:t>𝑐𝑢𝑟𝑟𝑒𝑛𝑡</m:t>
                            </m:r>
                          </m:sub>
                        </m:sSub>
                      </m:e>
                    </m:d>
                    <m:r>
                      <a:rPr lang="en-US" altLang="ko-KR" sz="1400" b="0" i="1" smtClean="0">
                        <a:latin typeface="Cambria Math" panose="02040503050406030204" pitchFamily="18" charset="0"/>
                      </a:rPr>
                      <m:t>=5</m:t>
                    </m:r>
                    <m:sSub>
                      <m:sSubPr>
                        <m:ctrlPr>
                          <a:rPr lang="en-US" altLang="ko-KR" sz="1400" i="1">
                            <a:latin typeface="Cambria Math" panose="02040503050406030204" pitchFamily="18" charset="0"/>
                          </a:rPr>
                        </m:ctrlPr>
                      </m:sSubPr>
                      <m:e>
                        <m:r>
                          <a:rPr lang="en-US" altLang="ko-KR" sz="1400" i="1">
                            <a:latin typeface="Cambria Math"/>
                          </a:rPr>
                          <m:t>𝑏</m:t>
                        </m:r>
                      </m:e>
                      <m:sub>
                        <m:r>
                          <a:rPr lang="en-US" altLang="ko-KR" sz="1400" i="1">
                            <a:latin typeface="Cambria Math"/>
                          </a:rPr>
                          <m:t>1</m:t>
                        </m:r>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𝑐𝑢𝑟𝑟𝑒𝑛𝑡</m:t>
                        </m:r>
                      </m:sub>
                    </m:sSub>
                    <m:r>
                      <a:rPr lang="en-US" altLang="ko-KR" sz="1400" b="0" i="1" smtClean="0">
                        <a:latin typeface="Cambria Math" panose="02040503050406030204" pitchFamily="18" charset="0"/>
                      </a:rPr>
                      <m:t>−14</m:t>
                    </m:r>
                  </m:oMath>
                </a14:m>
                <a:endParaRPr lang="en-US" altLang="ko-KR" sz="1400" dirty="0"/>
              </a:p>
              <a:p>
                <a:pPr lvl="2"/>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1</m:t>
                        </m:r>
                      </m:sub>
                    </m:sSub>
                  </m:oMath>
                </a14:m>
                <a:r>
                  <a:rPr lang="ko-KR" altLang="en-US" sz="1800" dirty="0"/>
                  <a:t>의 </a:t>
                </a:r>
                <a:r>
                  <a:rPr lang="ko-KR" altLang="en-US" sz="1800" dirty="0" err="1"/>
                  <a:t>현재값</a:t>
                </a:r>
                <a:r>
                  <a:rPr lang="en-US" altLang="ko-KR" sz="1800" dirty="0"/>
                  <a:t>=</a:t>
                </a:r>
                <a:r>
                  <a:rPr lang="en-US" sz="1800" dirty="0"/>
                  <a:t>15 </a:t>
                </a:r>
                <a:r>
                  <a:rPr lang="ko-KR" altLang="en-US" sz="1800" dirty="0"/>
                  <a:t>인 경우</a:t>
                </a:r>
                <a:r>
                  <a:rPr lang="en-US" altLang="ko-KR" sz="1800" dirty="0"/>
                  <a:t>, </a:t>
                </a:r>
                <a14:m>
                  <m:oMath xmlns:m="http://schemas.openxmlformats.org/officeDocument/2006/math">
                    <m:sSub>
                      <m:sSubPr>
                        <m:ctrlPr>
                          <a:rPr lang="en-US" altLang="ko-KR" sz="1800" i="1">
                            <a:latin typeface="Cambria Math" panose="02040503050406030204" pitchFamily="18" charset="0"/>
                          </a:rPr>
                        </m:ctrlPr>
                      </m:sSubPr>
                      <m:e>
                        <m:r>
                          <a:rPr lang="en-US" altLang="ko-KR" sz="1800" i="1">
                            <a:latin typeface="Cambria Math"/>
                          </a:rPr>
                          <m:t>𝑏</m:t>
                        </m:r>
                      </m:e>
                      <m:sub>
                        <m:r>
                          <a:rPr lang="en-US" altLang="ko-KR" sz="1800" i="1">
                            <a:latin typeface="Cambria Math"/>
                          </a:rPr>
                          <m:t>1</m:t>
                        </m:r>
                        <m:r>
                          <a:rPr lang="en-US" altLang="ko-KR" sz="1800" i="1">
                            <a:latin typeface="Cambria Math" panose="02040503050406030204" pitchFamily="18" charset="0"/>
                          </a:rPr>
                          <m:t>,</m:t>
                        </m:r>
                        <m:r>
                          <a:rPr lang="en-US" altLang="ko-KR" sz="1800" i="1">
                            <a:latin typeface="Cambria Math" panose="02040503050406030204" pitchFamily="18" charset="0"/>
                          </a:rPr>
                          <m:t>𝑐𝑢𝑟𝑟𝑒𝑛𝑡</m:t>
                        </m:r>
                      </m:sub>
                    </m:sSub>
                    <m:r>
                      <a:rPr lang="en-US" altLang="ko-KR" sz="1800" b="0" i="1" smtClean="0">
                        <a:latin typeface="Cambria Math" panose="02040503050406030204" pitchFamily="18" charset="0"/>
                      </a:rPr>
                      <m:t>=15</m:t>
                    </m:r>
                  </m:oMath>
                </a14:m>
                <a:endParaRPr lang="en-US" sz="1800" dirty="0"/>
              </a:p>
              <a:p>
                <a:pPr lvl="3"/>
                <a14:m>
                  <m:oMath xmlns:m="http://schemas.openxmlformats.org/officeDocument/2006/math">
                    <m:f>
                      <m:fPr>
                        <m:ctrlPr>
                          <a:rPr lang="en-US" sz="1600" i="1">
                            <a:latin typeface="Cambria Math" panose="02040503050406030204" pitchFamily="18" charset="0"/>
                          </a:rPr>
                        </m:ctrlPr>
                      </m:fPr>
                      <m:num>
                        <m:r>
                          <a:rPr lang="en-US" sz="1600">
                            <a:latin typeface="Cambria Math"/>
                          </a:rPr>
                          <m:t>𝜕</m:t>
                        </m:r>
                        <m:r>
                          <m:rPr>
                            <m:sty m:val="p"/>
                          </m:rPr>
                          <a:rPr lang="en-US" sz="1600">
                            <a:latin typeface="Cambria Math"/>
                          </a:rPr>
                          <m:t>E</m:t>
                        </m:r>
                      </m:num>
                      <m:den>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𝑏</m:t>
                            </m:r>
                          </m:e>
                          <m:sub>
                            <m:r>
                              <a:rPr lang="en-US" sz="1600" i="1">
                                <a:latin typeface="Cambria Math"/>
                              </a:rPr>
                              <m:t>1</m:t>
                            </m:r>
                          </m:sub>
                        </m:sSub>
                      </m:den>
                    </m:f>
                    <m:r>
                      <a:rPr lang="en-US" sz="1600" i="1">
                        <a:latin typeface="Cambria Math"/>
                      </a:rPr>
                      <m:t>(</m:t>
                    </m:r>
                    <m:r>
                      <a:rPr lang="en-US" sz="1600">
                        <a:latin typeface="Cambria Math"/>
                      </a:rPr>
                      <m:t>15</m:t>
                    </m:r>
                    <m:r>
                      <a:rPr lang="en-US" sz="1600" i="1">
                        <a:latin typeface="Cambria Math"/>
                      </a:rPr>
                      <m:t>)</m:t>
                    </m:r>
                  </m:oMath>
                </a14:m>
                <a:r>
                  <a:rPr lang="ko-KR" altLang="en-US" sz="1600" dirty="0"/>
                  <a:t>는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𝑏</m:t>
                        </m:r>
                      </m:e>
                      <m:sub>
                        <m:r>
                          <a:rPr lang="en-US" sz="1600" i="1">
                            <a:latin typeface="Cambria Math"/>
                          </a:rPr>
                          <m:t>1</m:t>
                        </m:r>
                      </m:sub>
                    </m:sSub>
                    <m:r>
                      <a:rPr lang="en-US" sz="1600" i="1">
                        <a:latin typeface="Cambria Math"/>
                      </a:rPr>
                      <m:t>= </m:t>
                    </m:r>
                  </m:oMath>
                </a14:m>
                <a:r>
                  <a:rPr lang="en-US" sz="1600" dirty="0"/>
                  <a:t> 15</a:t>
                </a:r>
                <a:r>
                  <a:rPr lang="ko-KR" altLang="en-US" sz="1600" dirty="0"/>
                  <a:t>인 지점에서의 미분값</a:t>
                </a:r>
                <a:endParaRPr lang="en-US" altLang="ko-KR" sz="1600" dirty="0"/>
              </a:p>
              <a:p>
                <a:pPr lvl="3"/>
                <a14:m>
                  <m:oMath xmlns:m="http://schemas.openxmlformats.org/officeDocument/2006/math">
                    <m:f>
                      <m:fPr>
                        <m:ctrlPr>
                          <a:rPr lang="en-US" sz="1600" i="1">
                            <a:latin typeface="Cambria Math" panose="02040503050406030204" pitchFamily="18" charset="0"/>
                          </a:rPr>
                        </m:ctrlPr>
                      </m:fPr>
                      <m:num>
                        <m:r>
                          <a:rPr lang="en-US" sz="1600">
                            <a:latin typeface="Cambria Math"/>
                          </a:rPr>
                          <m:t>𝜕</m:t>
                        </m:r>
                        <m:r>
                          <m:rPr>
                            <m:sty m:val="p"/>
                          </m:rPr>
                          <a:rPr lang="en-US" sz="1600">
                            <a:latin typeface="Cambria Math"/>
                          </a:rPr>
                          <m:t>E</m:t>
                        </m:r>
                      </m:num>
                      <m:den>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𝑏</m:t>
                            </m:r>
                          </m:e>
                          <m:sub>
                            <m:r>
                              <a:rPr lang="en-US" sz="1600" i="1">
                                <a:latin typeface="Cambria Math"/>
                              </a:rPr>
                              <m:t>1</m:t>
                            </m:r>
                          </m:sub>
                        </m:sSub>
                      </m:den>
                    </m:f>
                    <m:d>
                      <m:dPr>
                        <m:ctrlPr>
                          <a:rPr lang="en-US" sz="1600" i="1">
                            <a:latin typeface="Cambria Math" panose="02040503050406030204" pitchFamily="18" charset="0"/>
                          </a:rPr>
                        </m:ctrlPr>
                      </m:dPr>
                      <m:e>
                        <m:r>
                          <a:rPr lang="en-US" sz="1600">
                            <a:latin typeface="Cambria Math"/>
                          </a:rPr>
                          <m:t>15</m:t>
                        </m:r>
                      </m:e>
                    </m:d>
                    <m:r>
                      <a:rPr lang="en-US" sz="1600" i="1">
                        <a:latin typeface="Cambria Math"/>
                      </a:rPr>
                      <m:t>=5∗15−14=61</m:t>
                    </m:r>
                  </m:oMath>
                </a14:m>
                <a:endParaRPr lang="en-US" sz="1600" dirty="0"/>
              </a:p>
              <a:p>
                <a:pPr lvl="2"/>
                <a:r>
                  <a:rPr lang="en-US" sz="2000" dirty="0"/>
                  <a:t> </a:t>
                </a:r>
                <a14:m>
                  <m:oMath xmlns:m="http://schemas.openxmlformats.org/officeDocument/2006/math">
                    <m:r>
                      <a:rPr lang="en-US" sz="1800" i="1">
                        <a:latin typeface="Cambria Math"/>
                      </a:rPr>
                      <m:t>𝜂</m:t>
                    </m:r>
                  </m:oMath>
                </a14:m>
                <a:r>
                  <a:rPr lang="ko-KR" altLang="en-US" sz="1800" dirty="0"/>
                  <a:t>를</a:t>
                </a:r>
                <a:r>
                  <a:rPr lang="en-US" sz="1800" dirty="0"/>
                  <a:t> learning rate </a:t>
                </a:r>
                <a:r>
                  <a:rPr lang="ko-KR" altLang="en-US" sz="1800" dirty="0"/>
                  <a:t>혹은</a:t>
                </a:r>
                <a:r>
                  <a:rPr lang="en-US" sz="1800" dirty="0"/>
                  <a:t> step strength</a:t>
                </a:r>
              </a:p>
              <a:p>
                <a:pPr lvl="3"/>
                <a14:m>
                  <m:oMath xmlns:m="http://schemas.openxmlformats.org/officeDocument/2006/math">
                    <m:r>
                      <a:rPr lang="en-US" sz="1400" i="1">
                        <a:latin typeface="Cambria Math"/>
                      </a:rPr>
                      <m:t>𝜂</m:t>
                    </m:r>
                  </m:oMath>
                </a14:m>
                <a:r>
                  <a:rPr lang="ko-KR" altLang="en-US" sz="1400" dirty="0"/>
                  <a:t>가 크면 한번 업데이트의 값이 큰 것이고</a:t>
                </a:r>
                <a:r>
                  <a:rPr lang="en-US" sz="1400" dirty="0"/>
                  <a:t>,  </a:t>
                </a:r>
                <a:r>
                  <a:rPr lang="ko-KR" altLang="en-US" sz="1400" dirty="0"/>
                  <a:t>작으면 업데이트 되는 값이 작은 것을 의미</a:t>
                </a:r>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7" t="-1333" r="-78" b="-44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B9BAE48-5CF8-4D27-B658-28821BD9167F}"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29</a:t>
            </a:fld>
            <a:endParaRPr lang="en-US"/>
          </a:p>
        </p:txBody>
      </p:sp>
    </p:spTree>
    <p:extLst>
      <p:ext uri="{BB962C8B-B14F-4D97-AF65-F5344CB8AC3E}">
        <p14:creationId xmlns:p14="http://schemas.microsoft.com/office/powerpoint/2010/main" val="1166954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Machine learning</a:t>
            </a:r>
            <a:endParaRPr lang="ko-KR" altLang="en-US" dirty="0"/>
          </a:p>
        </p:txBody>
      </p:sp>
      <p:sp>
        <p:nvSpPr>
          <p:cNvPr id="3" name="Content Placeholder 2"/>
          <p:cNvSpPr>
            <a:spLocks noGrp="1"/>
          </p:cNvSpPr>
          <p:nvPr>
            <p:ph idx="1"/>
          </p:nvPr>
        </p:nvSpPr>
        <p:spPr/>
        <p:txBody>
          <a:bodyPr/>
          <a:lstStyle/>
          <a:p>
            <a:pPr lvl="1"/>
            <a:r>
              <a:rPr lang="ko-KR" altLang="en-US" dirty="0"/>
              <a:t>원리 </a:t>
            </a:r>
            <a:r>
              <a:rPr lang="en-US" altLang="ko-KR" dirty="0"/>
              <a:t>(cont’d)</a:t>
            </a:r>
          </a:p>
          <a:p>
            <a:pPr lvl="2"/>
            <a:r>
              <a:rPr lang="en-US" altLang="ko-KR" dirty="0"/>
              <a:t>The relationship is learned with a mathematical model (</a:t>
            </a:r>
            <a:r>
              <a:rPr lang="ko-KR" altLang="en-US" dirty="0"/>
              <a:t>즉</a:t>
            </a:r>
            <a:r>
              <a:rPr lang="en-US" altLang="ko-KR" dirty="0"/>
              <a:t>, </a:t>
            </a:r>
            <a:r>
              <a:rPr lang="ko-KR" altLang="en-US" dirty="0"/>
              <a:t>지도학습 알고리즘</a:t>
            </a:r>
            <a:r>
              <a:rPr lang="en-US" altLang="ko-KR" dirty="0"/>
              <a:t>)</a:t>
            </a:r>
          </a:p>
          <a:p>
            <a:pPr lvl="2"/>
            <a:r>
              <a:rPr lang="ko-KR" altLang="en-US" dirty="0"/>
              <a:t>수학적 모형을 사용해서 힌트와 정답간의 </a:t>
            </a:r>
            <a:r>
              <a:rPr lang="en-US" altLang="ko-KR" dirty="0"/>
              <a:t>best </a:t>
            </a:r>
            <a:r>
              <a:rPr lang="ko-KR" altLang="en-US" dirty="0"/>
              <a:t>관계를 파악</a:t>
            </a:r>
            <a:endParaRPr lang="en-US" altLang="ko-KR" dirty="0"/>
          </a:p>
          <a:p>
            <a:pPr lvl="2"/>
            <a:r>
              <a:rPr lang="en-US" altLang="ko-KR" dirty="0"/>
              <a:t>Using the mathematical model, the computer tries to </a:t>
            </a:r>
            <a:r>
              <a:rPr lang="en-US" altLang="ko-KR" u="sng" dirty="0"/>
              <a:t>predict correct answers for the data that do not have answers</a:t>
            </a:r>
            <a:r>
              <a:rPr lang="en-US" altLang="ko-KR" dirty="0"/>
              <a:t> but only have hints</a:t>
            </a:r>
          </a:p>
          <a:p>
            <a:endParaRPr lang="ko-KR" altLang="en-US" dirty="0"/>
          </a:p>
        </p:txBody>
      </p:sp>
      <p:sp>
        <p:nvSpPr>
          <p:cNvPr id="4" name="Date Placeholder 3"/>
          <p:cNvSpPr>
            <a:spLocks noGrp="1"/>
          </p:cNvSpPr>
          <p:nvPr>
            <p:ph type="dt" sz="half" idx="10"/>
          </p:nvPr>
        </p:nvSpPr>
        <p:spPr/>
        <p:txBody>
          <a:bodyPr/>
          <a:lstStyle/>
          <a:p>
            <a:fld id="{EF838147-599D-4A80-8B17-4E7104311D8B}"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a:t>
            </a:fld>
            <a:endParaRPr lang="en-US"/>
          </a:p>
        </p:txBody>
      </p:sp>
    </p:spTree>
    <p:extLst>
      <p:ext uri="{BB962C8B-B14F-4D97-AF65-F5344CB8AC3E}">
        <p14:creationId xmlns:p14="http://schemas.microsoft.com/office/powerpoint/2010/main" val="2775340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경사하강법</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ko-KR" altLang="en-US" sz="2400" dirty="0"/>
                  <a:t>파라미터 값의 </a:t>
                </a:r>
                <a:r>
                  <a:rPr lang="en-US" altLang="ko-KR" sz="2400" dirty="0"/>
                  <a:t>update</a:t>
                </a:r>
              </a:p>
              <a:p>
                <a:pPr lvl="1"/>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𝑏</m:t>
                        </m:r>
                      </m:e>
                      <m:sub>
                        <m:r>
                          <a:rPr lang="en-US" sz="2000" i="1">
                            <a:latin typeface="Cambria Math"/>
                          </a:rPr>
                          <m:t>1,</m:t>
                        </m:r>
                        <m:r>
                          <a:rPr lang="en-US" sz="2000" i="1">
                            <a:latin typeface="Cambria Math"/>
                          </a:rPr>
                          <m:t>𝑛𝑒𝑤</m:t>
                        </m:r>
                      </m:sub>
                    </m:sSub>
                    <m:r>
                      <a:rPr lang="en-US" sz="2000">
                        <a:latin typeface="Cambria Math"/>
                      </a:rPr>
                      <m:t>= </m:t>
                    </m:r>
                    <m:sSub>
                      <m:sSubPr>
                        <m:ctrlPr>
                          <a:rPr lang="en-US" sz="2000" i="1">
                            <a:latin typeface="Cambria Math" panose="02040503050406030204" pitchFamily="18" charset="0"/>
                          </a:rPr>
                        </m:ctrlPr>
                      </m:sSubPr>
                      <m:e>
                        <m:r>
                          <a:rPr lang="en-US" sz="2000" i="1">
                            <a:latin typeface="Cambria Math"/>
                          </a:rPr>
                          <m:t>𝑏</m:t>
                        </m:r>
                      </m:e>
                      <m:sub>
                        <m:r>
                          <a:rPr lang="en-US" sz="2000" i="1">
                            <a:latin typeface="Cambria Math"/>
                          </a:rPr>
                          <m:t>1, </m:t>
                        </m:r>
                        <m:r>
                          <a:rPr lang="en-US" sz="2000" i="1">
                            <a:latin typeface="Cambria Math"/>
                          </a:rPr>
                          <m:t>𝑐𝑢𝑟𝑟𝑒𝑛𝑡</m:t>
                        </m:r>
                      </m:sub>
                    </m:sSub>
                    <m:r>
                      <a:rPr lang="en-US" sz="2000" i="1">
                        <a:latin typeface="Cambria Math"/>
                      </a:rPr>
                      <m:t>−</m:t>
                    </m:r>
                    <m:r>
                      <a:rPr lang="en-US" sz="2000" i="1">
                        <a:latin typeface="Cambria Math"/>
                      </a:rPr>
                      <m:t>𝜂</m:t>
                    </m:r>
                    <m:f>
                      <m:fPr>
                        <m:ctrlPr>
                          <a:rPr lang="en-US" sz="2000" i="1">
                            <a:latin typeface="Cambria Math" panose="02040503050406030204" pitchFamily="18" charset="0"/>
                          </a:rPr>
                        </m:ctrlPr>
                      </m:fPr>
                      <m:num>
                        <m:r>
                          <a:rPr lang="en-US" sz="2000">
                            <a:latin typeface="Cambria Math"/>
                          </a:rPr>
                          <m:t>𝜕</m:t>
                        </m:r>
                        <m:r>
                          <m:rPr>
                            <m:sty m:val="p"/>
                          </m:rPr>
                          <a:rPr lang="en-US" sz="2000">
                            <a:latin typeface="Cambria Math"/>
                          </a:rPr>
                          <m:t>E</m:t>
                        </m:r>
                      </m:num>
                      <m:den>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𝑏</m:t>
                            </m:r>
                          </m:e>
                          <m:sub>
                            <m:r>
                              <a:rPr lang="en-US" sz="2000" i="1">
                                <a:latin typeface="Cambria Math"/>
                              </a:rPr>
                              <m:t>1</m:t>
                            </m:r>
                          </m:sub>
                        </m:sSub>
                      </m:den>
                    </m:f>
                  </m:oMath>
                </a14:m>
                <a:endParaRPr lang="en-US" sz="2000" dirty="0"/>
              </a:p>
              <a:p>
                <a:pPr lvl="2"/>
                <a14:m>
                  <m:oMath xmlns:m="http://schemas.openxmlformats.org/officeDocument/2006/math">
                    <m:r>
                      <a:rPr lang="en-US" sz="1600" i="1">
                        <a:latin typeface="Cambria Math"/>
                      </a:rPr>
                      <m:t>𝜂</m:t>
                    </m:r>
                  </m:oMath>
                </a14:m>
                <a:r>
                  <a:rPr lang="en-US" sz="1600" dirty="0"/>
                  <a:t> = 0.01 </a:t>
                </a:r>
                <a:r>
                  <a:rPr lang="ko-KR" altLang="en-US" sz="1600" dirty="0"/>
                  <a:t>인 경우</a:t>
                </a:r>
                <a:endParaRPr lang="en-US" altLang="ko-KR" sz="1600" dirty="0"/>
              </a:p>
              <a:p>
                <a:pPr lvl="2"/>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𝑏</m:t>
                        </m:r>
                      </m:e>
                      <m:sub>
                        <m:r>
                          <a:rPr lang="en-US" sz="1600" i="1">
                            <a:latin typeface="Cambria Math"/>
                          </a:rPr>
                          <m:t>1</m:t>
                        </m:r>
                      </m:sub>
                    </m:sSub>
                  </m:oMath>
                </a14:m>
                <a:r>
                  <a:rPr lang="en-US" sz="1600" dirty="0"/>
                  <a:t> (</a:t>
                </a:r>
                <a:r>
                  <a:rPr lang="ko-KR" altLang="en-US" sz="1600" dirty="0"/>
                  <a:t>즉</a:t>
                </a: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𝑏</m:t>
                        </m:r>
                      </m:e>
                      <m:sub>
                        <m:r>
                          <a:rPr lang="en-US" sz="1600" i="1">
                            <a:latin typeface="Cambria Math"/>
                          </a:rPr>
                          <m:t>1,</m:t>
                        </m:r>
                        <m:r>
                          <a:rPr lang="en-US" sz="1600" i="1">
                            <a:latin typeface="Cambria Math"/>
                          </a:rPr>
                          <m:t>𝑛𝑒𝑤</m:t>
                        </m:r>
                      </m:sub>
                    </m:sSub>
                  </m:oMath>
                </a14:m>
                <a:r>
                  <a:rPr lang="en-US" sz="1600" dirty="0"/>
                  <a:t>) =  </a:t>
                </a:r>
                <a14:m>
                  <m:oMath xmlns:m="http://schemas.openxmlformats.org/officeDocument/2006/math">
                    <m:r>
                      <a:rPr lang="en-US" sz="1600">
                        <a:latin typeface="Cambria Math"/>
                      </a:rPr>
                      <m:t>15</m:t>
                    </m:r>
                    <m:r>
                      <a:rPr lang="en-US" sz="1600" i="1">
                        <a:latin typeface="Cambria Math"/>
                      </a:rPr>
                      <m:t>−</m:t>
                    </m:r>
                    <m:r>
                      <a:rPr lang="en-US" sz="1600">
                        <a:latin typeface="Cambria Math"/>
                      </a:rPr>
                      <m:t>0.01</m:t>
                    </m:r>
                    <m:r>
                      <a:rPr lang="en-US" sz="1600" i="1">
                        <a:latin typeface="Cambria Math"/>
                      </a:rPr>
                      <m:t>∗</m:t>
                    </m:r>
                    <m:r>
                      <a:rPr lang="en-US" sz="1600">
                        <a:latin typeface="Cambria Math"/>
                      </a:rPr>
                      <m:t>61= 15</m:t>
                    </m:r>
                    <m:r>
                      <a:rPr lang="en-US" sz="1600" i="1">
                        <a:latin typeface="Cambria Math"/>
                      </a:rPr>
                      <m:t>−</m:t>
                    </m:r>
                    <m:r>
                      <a:rPr lang="en-US" sz="1600">
                        <a:latin typeface="Cambria Math"/>
                      </a:rPr>
                      <m:t>0.61</m:t>
                    </m:r>
                    <m:r>
                      <a:rPr lang="en-US" sz="1600" b="0" i="0" smtClean="0">
                        <a:latin typeface="Cambria Math"/>
                      </a:rPr>
                      <m:t>=14.39</m:t>
                    </m:r>
                  </m:oMath>
                </a14:m>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8" t="-148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4A01741-8E1A-4A1D-92FE-B4749A96D0BE}"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30</a:t>
            </a:fld>
            <a:endParaRPr lang="en-US"/>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962400"/>
            <a:ext cx="4572000" cy="2514600"/>
          </a:xfrm>
          <a:prstGeom prst="rect">
            <a:avLst/>
          </a:prstGeom>
          <a:noFill/>
        </p:spPr>
      </p:pic>
    </p:spTree>
    <p:extLst>
      <p:ext uri="{BB962C8B-B14F-4D97-AF65-F5344CB8AC3E}">
        <p14:creationId xmlns:p14="http://schemas.microsoft.com/office/powerpoint/2010/main" val="3604437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경사하강법</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ko-KR" altLang="en-US" dirty="0"/>
                  <a:t>그 다음 </a:t>
                </a:r>
                <a:r>
                  <a:rPr lang="en-US" altLang="ko-KR" dirty="0"/>
                  <a:t>iteration</a:t>
                </a:r>
              </a:p>
              <a:p>
                <a:pPr lvl="1"/>
                <a:r>
                  <a:rPr lang="en-US" altLang="ko-KR" dirty="0"/>
                  <a:t>Now, b</a:t>
                </a:r>
                <a:r>
                  <a:rPr lang="en-US" altLang="ko-KR" baseline="-25000" dirty="0"/>
                  <a:t>1,current</a:t>
                </a:r>
                <a:r>
                  <a:rPr lang="en-US" altLang="ko-KR" dirty="0"/>
                  <a:t> =</a:t>
                </a:r>
                <a14:m>
                  <m:oMath xmlns:m="http://schemas.openxmlformats.org/officeDocument/2006/math">
                    <m:r>
                      <a:rPr lang="en-US" altLang="ko-KR" b="0" i="0" smtClean="0">
                        <a:latin typeface="Cambria Math" panose="02040503050406030204" pitchFamily="18" charset="0"/>
                      </a:rPr>
                      <m:t> </m:t>
                    </m:r>
                    <m:r>
                      <a:rPr lang="en-US" altLang="ko-KR">
                        <a:latin typeface="Cambria Math"/>
                      </a:rPr>
                      <m:t>14.39</m:t>
                    </m:r>
                  </m:oMath>
                </a14:m>
                <a:endParaRPr lang="en-US" altLang="ko-KR" dirty="0"/>
              </a:p>
              <a:p>
                <a:pPr lvl="1"/>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a:rPr>
                          <m:t>𝑏</m:t>
                        </m:r>
                      </m:e>
                      <m:sub>
                        <m:r>
                          <a:rPr lang="en-US" altLang="ko-KR" i="1">
                            <a:latin typeface="Cambria Math"/>
                          </a:rPr>
                          <m:t>1</m:t>
                        </m:r>
                      </m:sub>
                    </m:sSub>
                  </m:oMath>
                </a14:m>
                <a:r>
                  <a:rPr lang="en-US" altLang="ko-KR" dirty="0"/>
                  <a:t> (</a:t>
                </a:r>
                <a:r>
                  <a:rPr lang="ko-KR" altLang="en-US" dirty="0"/>
                  <a:t>즉</a:t>
                </a:r>
                <a:r>
                  <a:rPr lang="en-US" altLang="ko-KR" dirty="0"/>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a:rPr>
                          <m:t>𝑏</m:t>
                        </m:r>
                      </m:e>
                      <m:sub>
                        <m:r>
                          <a:rPr lang="en-US" altLang="ko-KR" i="1">
                            <a:latin typeface="Cambria Math"/>
                          </a:rPr>
                          <m:t>1,</m:t>
                        </m:r>
                        <m:r>
                          <a:rPr lang="en-US" altLang="ko-KR" i="1">
                            <a:latin typeface="Cambria Math"/>
                          </a:rPr>
                          <m:t>𝑛𝑒𝑤</m:t>
                        </m:r>
                      </m:sub>
                    </m:sSub>
                  </m:oMath>
                </a14:m>
                <a:r>
                  <a:rPr lang="en-US" altLang="ko-KR" dirty="0"/>
                  <a:t>) =  </a:t>
                </a:r>
                <a14:m>
                  <m:oMath xmlns:m="http://schemas.openxmlformats.org/officeDocument/2006/math">
                    <m:r>
                      <a:rPr lang="en-US" altLang="ko-KR" dirty="0">
                        <a:latin typeface="Cambria Math" panose="02040503050406030204" pitchFamily="18" charset="0"/>
                      </a:rPr>
                      <m:t>1</m:t>
                    </m:r>
                    <m:r>
                      <a:rPr lang="en-US" altLang="ko-KR" b="0" i="0" dirty="0" smtClean="0">
                        <a:latin typeface="Cambria Math" panose="02040503050406030204" pitchFamily="18" charset="0"/>
                      </a:rPr>
                      <m:t>4.39</m:t>
                    </m:r>
                    <m:r>
                      <a:rPr lang="en-US" altLang="ko-KR" i="1">
                        <a:latin typeface="Cambria Math"/>
                      </a:rPr>
                      <m:t>−</m:t>
                    </m:r>
                    <m:r>
                      <a:rPr lang="en-US" altLang="ko-KR">
                        <a:latin typeface="Cambria Math"/>
                      </a:rPr>
                      <m:t>0.01</m:t>
                    </m:r>
                    <m:r>
                      <a:rPr lang="en-US" altLang="ko-KR" i="1">
                        <a:latin typeface="Cambria Math"/>
                      </a:rPr>
                      <m:t>∗</m:t>
                    </m:r>
                    <m:r>
                      <a:rPr lang="en-US" altLang="ko-KR" b="0" i="1" smtClean="0">
                        <a:latin typeface="Cambria Math" panose="02040503050406030204" pitchFamily="18" charset="0"/>
                      </a:rPr>
                      <m:t>(5∗14.39−14)</m:t>
                    </m:r>
                  </m:oMath>
                </a14:m>
                <a:r>
                  <a:rPr lang="en-US" altLang="ko-KR" dirty="0"/>
                  <a:t> = 13.81, which becomes b</a:t>
                </a:r>
                <a:r>
                  <a:rPr lang="en-US" altLang="ko-KR" baseline="-25000" dirty="0"/>
                  <a:t>1,current </a:t>
                </a:r>
                <a:r>
                  <a:rPr lang="en-US" altLang="ko-KR" dirty="0"/>
                  <a:t>in the next iteration</a:t>
                </a:r>
              </a:p>
              <a:p>
                <a:pPr lvl="1"/>
                <a:endParaRPr lang="en-US" altLang="ko-KR" dirty="0"/>
              </a:p>
              <a:p>
                <a:pPr lvl="1"/>
                <a:endParaRPr lang="ko-KR"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9" t="-1926"/>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81060176-58D6-4E77-8A5E-833DED2635B9}"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31</a:t>
            </a:fld>
            <a:endParaRPr lang="en-US"/>
          </a:p>
        </p:txBody>
      </p:sp>
    </p:spTree>
    <p:extLst>
      <p:ext uri="{BB962C8B-B14F-4D97-AF65-F5344CB8AC3E}">
        <p14:creationId xmlns:p14="http://schemas.microsoft.com/office/powerpoint/2010/main" val="1391849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경사하강법</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a:rPr>
                          <m:t>𝑏</m:t>
                        </m:r>
                      </m:e>
                      <m:sub>
                        <m:r>
                          <a:rPr lang="en-US" sz="1800" i="1">
                            <a:latin typeface="Cambria Math"/>
                          </a:rPr>
                          <m:t>1,</m:t>
                        </m:r>
                        <m:r>
                          <a:rPr lang="en-US" sz="1800" i="1">
                            <a:latin typeface="Cambria Math"/>
                          </a:rPr>
                          <m:t>𝑛𝑒𝑤</m:t>
                        </m:r>
                      </m:sub>
                    </m:sSub>
                    <m:r>
                      <a:rPr lang="en-US" sz="1800">
                        <a:latin typeface="Cambria Math"/>
                      </a:rPr>
                      <m:t>= </m:t>
                    </m:r>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1, </m:t>
                        </m:r>
                        <m:r>
                          <a:rPr lang="en-US" sz="1800" i="1">
                            <a:latin typeface="Cambria Math"/>
                          </a:rPr>
                          <m:t>𝑐𝑢𝑟𝑟𝑒𝑛𝑡</m:t>
                        </m:r>
                      </m:sub>
                    </m:sSub>
                    <m:r>
                      <a:rPr lang="en-US" sz="1800" i="1">
                        <a:latin typeface="Cambria Math"/>
                      </a:rPr>
                      <m:t>−</m:t>
                    </m:r>
                    <m:r>
                      <a:rPr lang="en-US" sz="1800" i="1">
                        <a:latin typeface="Cambria Math"/>
                      </a:rPr>
                      <m:t>𝜂</m:t>
                    </m:r>
                    <m:f>
                      <m:fPr>
                        <m:ctrlPr>
                          <a:rPr lang="en-US" sz="1800" i="1">
                            <a:latin typeface="Cambria Math" panose="02040503050406030204" pitchFamily="18" charset="0"/>
                          </a:rPr>
                        </m:ctrlPr>
                      </m:fPr>
                      <m:num>
                        <m:r>
                          <a:rPr lang="en-US" sz="1800">
                            <a:latin typeface="Cambria Math"/>
                          </a:rPr>
                          <m:t>𝜕</m:t>
                        </m:r>
                        <m:r>
                          <m:rPr>
                            <m:sty m:val="p"/>
                          </m:rPr>
                          <a:rPr lang="en-US" sz="1800">
                            <a:latin typeface="Cambria Math"/>
                          </a:rPr>
                          <m:t>E</m:t>
                        </m:r>
                      </m:num>
                      <m:den>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1</m:t>
                            </m:r>
                          </m:sub>
                        </m:sSub>
                      </m:den>
                    </m:f>
                  </m:oMath>
                </a14:m>
                <a:r>
                  <a:rPr lang="ko-KR" altLang="en-US" sz="1800" dirty="0"/>
                  <a:t>에서 </a:t>
                </a:r>
                <a14:m>
                  <m:oMath xmlns:m="http://schemas.openxmlformats.org/officeDocument/2006/math">
                    <m:r>
                      <a:rPr lang="en-US" sz="1800" i="1">
                        <a:latin typeface="Cambria Math"/>
                      </a:rPr>
                      <m:t>𝜂</m:t>
                    </m:r>
                    <m:f>
                      <m:fPr>
                        <m:ctrlPr>
                          <a:rPr lang="en-US" sz="1800" i="1">
                            <a:latin typeface="Cambria Math" panose="02040503050406030204" pitchFamily="18" charset="0"/>
                          </a:rPr>
                        </m:ctrlPr>
                      </m:fPr>
                      <m:num>
                        <m:r>
                          <a:rPr lang="en-US" sz="1800">
                            <a:latin typeface="Cambria Math"/>
                          </a:rPr>
                          <m:t>𝜕</m:t>
                        </m:r>
                        <m:r>
                          <m:rPr>
                            <m:sty m:val="p"/>
                          </m:rPr>
                          <a:rPr lang="en-US" sz="1800">
                            <a:latin typeface="Cambria Math"/>
                          </a:rPr>
                          <m:t>E</m:t>
                        </m:r>
                      </m:num>
                      <m:den>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1</m:t>
                            </m:r>
                          </m:sub>
                        </m:sSub>
                      </m:den>
                    </m:f>
                  </m:oMath>
                </a14:m>
                <a:r>
                  <a:rPr lang="en-US" sz="1800" dirty="0"/>
                  <a:t> </a:t>
                </a:r>
                <a:r>
                  <a:rPr lang="ko-KR" altLang="en-US" sz="1800" dirty="0"/>
                  <a:t>부호 생각해보기</a:t>
                </a:r>
                <a:endParaRPr lang="en-US" altLang="ko-KR" sz="1800" dirty="0"/>
              </a:p>
              <a:p>
                <a:pPr lvl="1"/>
                <a14:m>
                  <m:oMath xmlns:m="http://schemas.openxmlformats.org/officeDocument/2006/math">
                    <m:r>
                      <a:rPr lang="en-US" sz="1600" i="1">
                        <a:latin typeface="Cambria Math" panose="02040503050406030204" pitchFamily="18" charset="0"/>
                      </a:rPr>
                      <m:t>𝜂</m:t>
                    </m:r>
                  </m:oMath>
                </a14:m>
                <a:r>
                  <a:rPr lang="en-US" sz="1600" dirty="0"/>
                  <a:t> &gt; 0, always</a:t>
                </a:r>
              </a:p>
              <a:p>
                <a:pPr lvl="1"/>
                <a14:m>
                  <m:oMath xmlns:m="http://schemas.openxmlformats.org/officeDocument/2006/math">
                    <m:r>
                      <a:rPr lang="en-US" sz="1600" i="1" smtClean="0">
                        <a:latin typeface="Cambria Math"/>
                        <a:ea typeface="Cambria Math"/>
                      </a:rPr>
                      <m:t>∴</m:t>
                    </m:r>
                  </m:oMath>
                </a14:m>
                <a:r>
                  <a:rPr lang="en-US" sz="1600" dirty="0"/>
                  <a:t> The sign of </a:t>
                </a:r>
                <a14:m>
                  <m:oMath xmlns:m="http://schemas.openxmlformats.org/officeDocument/2006/math">
                    <m:r>
                      <a:rPr lang="en-US" sz="1600" i="1">
                        <a:latin typeface="Cambria Math"/>
                      </a:rPr>
                      <m:t>𝜂</m:t>
                    </m:r>
                    <m:f>
                      <m:fPr>
                        <m:ctrlPr>
                          <a:rPr lang="en-US" sz="1600" i="1">
                            <a:latin typeface="Cambria Math" panose="02040503050406030204" pitchFamily="18" charset="0"/>
                          </a:rPr>
                        </m:ctrlPr>
                      </m:fPr>
                      <m:num>
                        <m:r>
                          <a:rPr lang="en-US" sz="1600">
                            <a:latin typeface="Cambria Math"/>
                          </a:rPr>
                          <m:t>𝜕</m:t>
                        </m:r>
                        <m:r>
                          <m:rPr>
                            <m:sty m:val="p"/>
                          </m:rPr>
                          <a:rPr lang="en-US" sz="1600">
                            <a:latin typeface="Cambria Math"/>
                          </a:rPr>
                          <m:t>E</m:t>
                        </m:r>
                      </m:num>
                      <m:den>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𝑏</m:t>
                            </m:r>
                          </m:e>
                          <m:sub>
                            <m:r>
                              <a:rPr lang="en-US" sz="1600" i="1">
                                <a:latin typeface="Cambria Math"/>
                              </a:rPr>
                              <m:t>1</m:t>
                            </m:r>
                          </m:sub>
                        </m:sSub>
                      </m:den>
                    </m:f>
                  </m:oMath>
                </a14:m>
                <a:r>
                  <a:rPr lang="en-US" sz="1600" dirty="0"/>
                  <a:t> depends on the sign of </a:t>
                </a:r>
                <a14:m>
                  <m:oMath xmlns:m="http://schemas.openxmlformats.org/officeDocument/2006/math">
                    <m:f>
                      <m:fPr>
                        <m:ctrlPr>
                          <a:rPr lang="en-US" sz="1600" i="1">
                            <a:latin typeface="Cambria Math" panose="02040503050406030204" pitchFamily="18" charset="0"/>
                          </a:rPr>
                        </m:ctrlPr>
                      </m:fPr>
                      <m:num>
                        <m:r>
                          <a:rPr lang="en-US" sz="1600">
                            <a:latin typeface="Cambria Math"/>
                          </a:rPr>
                          <m:t>𝜕</m:t>
                        </m:r>
                        <m:r>
                          <m:rPr>
                            <m:sty m:val="p"/>
                          </m:rPr>
                          <a:rPr lang="en-US" sz="1600">
                            <a:latin typeface="Cambria Math"/>
                          </a:rPr>
                          <m:t>E</m:t>
                        </m:r>
                      </m:num>
                      <m:den>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𝑏</m:t>
                            </m:r>
                          </m:e>
                          <m:sub>
                            <m:r>
                              <a:rPr lang="en-US" sz="1600" i="1">
                                <a:latin typeface="Cambria Math"/>
                              </a:rPr>
                              <m:t>1</m:t>
                            </m:r>
                          </m:sub>
                        </m:sSub>
                      </m:den>
                    </m:f>
                  </m:oMath>
                </a14:m>
                <a:endParaRPr lang="en-US" sz="1600" dirty="0"/>
              </a:p>
              <a:p>
                <a:pPr lvl="1"/>
                <a:r>
                  <a:rPr lang="en-US" sz="1600" dirty="0"/>
                  <a:t>The sign of </a:t>
                </a:r>
                <a14:m>
                  <m:oMath xmlns:m="http://schemas.openxmlformats.org/officeDocument/2006/math">
                    <m:f>
                      <m:fPr>
                        <m:ctrlPr>
                          <a:rPr lang="en-US" sz="1600" i="1">
                            <a:latin typeface="Cambria Math" panose="02040503050406030204" pitchFamily="18" charset="0"/>
                          </a:rPr>
                        </m:ctrlPr>
                      </m:fPr>
                      <m:num>
                        <m:r>
                          <a:rPr lang="en-US" sz="1600">
                            <a:latin typeface="Cambria Math"/>
                          </a:rPr>
                          <m:t>𝜕</m:t>
                        </m:r>
                        <m:r>
                          <m:rPr>
                            <m:sty m:val="p"/>
                          </m:rPr>
                          <a:rPr lang="en-US" sz="1600">
                            <a:latin typeface="Cambria Math"/>
                          </a:rPr>
                          <m:t>E</m:t>
                        </m:r>
                      </m:num>
                      <m:den>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𝑏</m:t>
                            </m:r>
                          </m:e>
                          <m:sub>
                            <m:r>
                              <a:rPr lang="en-US" sz="1600" i="1">
                                <a:latin typeface="Cambria Math"/>
                              </a:rPr>
                              <m:t>1</m:t>
                            </m:r>
                          </m:sub>
                        </m:sSub>
                      </m:den>
                    </m:f>
                  </m:oMath>
                </a14:m>
                <a:r>
                  <a:rPr lang="en-US" sz="1600" dirty="0"/>
                  <a:t> varies with the position of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𝑏</m:t>
                        </m:r>
                      </m:e>
                      <m:sub>
                        <m:r>
                          <a:rPr lang="en-US" sz="1600" i="1">
                            <a:latin typeface="Cambria Math"/>
                          </a:rPr>
                          <m:t>1, </m:t>
                        </m:r>
                        <m:r>
                          <a:rPr lang="en-US" sz="1600" i="1">
                            <a:latin typeface="Cambria Math"/>
                          </a:rPr>
                          <m:t>𝑐𝑢𝑟𝑟𝑒𝑛𝑡</m:t>
                        </m:r>
                      </m:sub>
                    </m:sSub>
                  </m:oMath>
                </a14:m>
                <a:r>
                  <a:rPr lang="en-US" sz="1600" dirty="0"/>
                  <a:t> (whether &gt; </a:t>
                </a:r>
                <a14:m>
                  <m:oMath xmlns:m="http://schemas.openxmlformats.org/officeDocument/2006/math">
                    <m:sSup>
                      <m:sSupPr>
                        <m:ctrlPr>
                          <a:rPr lang="en-US" sz="1600" i="1">
                            <a:latin typeface="Cambria Math" panose="02040503050406030204" pitchFamily="18" charset="0"/>
                          </a:rPr>
                        </m:ctrlPr>
                      </m:sSupPr>
                      <m:e>
                        <m:sSub>
                          <m:sSubPr>
                            <m:ctrlPr>
                              <a:rPr lang="en-US" sz="1600" i="1">
                                <a:latin typeface="Cambria Math" panose="02040503050406030204" pitchFamily="18" charset="0"/>
                              </a:rPr>
                            </m:ctrlPr>
                          </m:sSubPr>
                          <m:e>
                            <m:r>
                              <m:rPr>
                                <m:sty m:val="p"/>
                              </m:rPr>
                              <a:rPr lang="en-US" sz="1600">
                                <a:latin typeface="Cambria Math"/>
                              </a:rPr>
                              <m:t>b</m:t>
                            </m:r>
                          </m:e>
                          <m:sub>
                            <m:r>
                              <a:rPr lang="en-US" sz="1600">
                                <a:latin typeface="Cambria Math"/>
                              </a:rPr>
                              <m:t>1</m:t>
                            </m:r>
                          </m:sub>
                        </m:sSub>
                      </m:e>
                      <m:sup>
                        <m:r>
                          <a:rPr lang="en-US" sz="1600" i="1">
                            <a:latin typeface="Cambria Math"/>
                          </a:rPr>
                          <m:t>∗</m:t>
                        </m:r>
                      </m:sup>
                    </m:sSup>
                  </m:oMath>
                </a14:m>
                <a:r>
                  <a:rPr lang="en-US" sz="1600" dirty="0"/>
                  <a:t> or &lt; </a:t>
                </a:r>
                <a14:m>
                  <m:oMath xmlns:m="http://schemas.openxmlformats.org/officeDocument/2006/math">
                    <m:sSup>
                      <m:sSupPr>
                        <m:ctrlPr>
                          <a:rPr lang="en-US" sz="1600" i="1">
                            <a:latin typeface="Cambria Math" panose="02040503050406030204" pitchFamily="18" charset="0"/>
                          </a:rPr>
                        </m:ctrlPr>
                      </m:sSupPr>
                      <m:e>
                        <m:sSub>
                          <m:sSubPr>
                            <m:ctrlPr>
                              <a:rPr lang="en-US" sz="1600" i="1">
                                <a:latin typeface="Cambria Math" panose="02040503050406030204" pitchFamily="18" charset="0"/>
                              </a:rPr>
                            </m:ctrlPr>
                          </m:sSubPr>
                          <m:e>
                            <m:r>
                              <m:rPr>
                                <m:sty m:val="p"/>
                              </m:rPr>
                              <a:rPr lang="en-US" sz="1600">
                                <a:latin typeface="Cambria Math"/>
                              </a:rPr>
                              <m:t>b</m:t>
                            </m:r>
                          </m:e>
                          <m:sub>
                            <m:r>
                              <a:rPr lang="en-US" sz="1600">
                                <a:latin typeface="Cambria Math"/>
                              </a:rPr>
                              <m:t>1</m:t>
                            </m:r>
                          </m:sub>
                        </m:sSub>
                      </m:e>
                      <m:sup>
                        <m:r>
                          <a:rPr lang="en-US" sz="1600" i="1">
                            <a:latin typeface="Cambria Math"/>
                          </a:rPr>
                          <m:t>∗</m:t>
                        </m:r>
                      </m:sup>
                    </m:sSup>
                  </m:oMath>
                </a14:m>
                <a:r>
                  <a:rPr lang="en-US" sz="1600" dirty="0"/>
                  <a:t>)</a:t>
                </a:r>
              </a:p>
              <a:p>
                <a:pPr lvl="2"/>
                <a:r>
                  <a:rPr lang="en-US" sz="1200" dirty="0"/>
                  <a:t>When </a:t>
                </a:r>
                <a14:m>
                  <m:oMath xmlns:m="http://schemas.openxmlformats.org/officeDocument/2006/math">
                    <m:sSub>
                      <m:sSubPr>
                        <m:ctrlPr>
                          <a:rPr lang="en-US" sz="1200" i="1">
                            <a:latin typeface="Cambria Math" panose="02040503050406030204" pitchFamily="18" charset="0"/>
                          </a:rPr>
                        </m:ctrlPr>
                      </m:sSubPr>
                      <m:e>
                        <m:r>
                          <a:rPr lang="en-US" sz="1200" i="1">
                            <a:latin typeface="Cambria Math"/>
                          </a:rPr>
                          <m:t>𝑏</m:t>
                        </m:r>
                      </m:e>
                      <m:sub>
                        <m:r>
                          <a:rPr lang="en-US" sz="1200" i="1">
                            <a:latin typeface="Cambria Math"/>
                          </a:rPr>
                          <m:t>1, </m:t>
                        </m:r>
                        <m:r>
                          <a:rPr lang="en-US" sz="1200" i="1">
                            <a:latin typeface="Cambria Math"/>
                          </a:rPr>
                          <m:t>𝑐𝑢𝑟𝑟𝑒𝑛𝑡</m:t>
                        </m:r>
                      </m:sub>
                    </m:sSub>
                  </m:oMath>
                </a14:m>
                <a:r>
                  <a:rPr lang="en-US" sz="1200" dirty="0"/>
                  <a:t> &gt; </a:t>
                </a:r>
                <a14:m>
                  <m:oMath xmlns:m="http://schemas.openxmlformats.org/officeDocument/2006/math">
                    <m:sSup>
                      <m:sSupPr>
                        <m:ctrlPr>
                          <a:rPr lang="en-US" sz="1200" i="1">
                            <a:latin typeface="Cambria Math" panose="02040503050406030204" pitchFamily="18" charset="0"/>
                          </a:rPr>
                        </m:ctrlPr>
                      </m:sSupPr>
                      <m:e>
                        <m:sSub>
                          <m:sSubPr>
                            <m:ctrlPr>
                              <a:rPr lang="en-US" sz="1200" i="1">
                                <a:latin typeface="Cambria Math" panose="02040503050406030204" pitchFamily="18" charset="0"/>
                              </a:rPr>
                            </m:ctrlPr>
                          </m:sSubPr>
                          <m:e>
                            <m:r>
                              <m:rPr>
                                <m:sty m:val="p"/>
                              </m:rPr>
                              <a:rPr lang="en-US" sz="1200">
                                <a:latin typeface="Cambria Math"/>
                              </a:rPr>
                              <m:t>b</m:t>
                            </m:r>
                          </m:e>
                          <m:sub>
                            <m:r>
                              <a:rPr lang="en-US" sz="1200">
                                <a:latin typeface="Cambria Math"/>
                              </a:rPr>
                              <m:t>1</m:t>
                            </m:r>
                          </m:sub>
                        </m:sSub>
                      </m:e>
                      <m:sup>
                        <m:r>
                          <a:rPr lang="en-US" sz="1200" i="1">
                            <a:latin typeface="Cambria Math"/>
                          </a:rPr>
                          <m:t>∗</m:t>
                        </m:r>
                      </m:sup>
                    </m:sSup>
                  </m:oMath>
                </a14:m>
                <a:r>
                  <a:rPr lang="en-US" sz="1200" dirty="0"/>
                  <a:t>, then </a:t>
                </a:r>
                <a14:m>
                  <m:oMath xmlns:m="http://schemas.openxmlformats.org/officeDocument/2006/math">
                    <m:f>
                      <m:fPr>
                        <m:ctrlPr>
                          <a:rPr lang="en-US" sz="1200" i="1">
                            <a:latin typeface="Cambria Math" panose="02040503050406030204" pitchFamily="18" charset="0"/>
                          </a:rPr>
                        </m:ctrlPr>
                      </m:fPr>
                      <m:num>
                        <m:r>
                          <a:rPr lang="en-US" sz="1200">
                            <a:latin typeface="Cambria Math"/>
                          </a:rPr>
                          <m:t>𝜕</m:t>
                        </m:r>
                        <m:r>
                          <m:rPr>
                            <m:sty m:val="p"/>
                          </m:rPr>
                          <a:rPr lang="en-US" sz="1200">
                            <a:latin typeface="Cambria Math"/>
                          </a:rPr>
                          <m:t>E</m:t>
                        </m:r>
                      </m:num>
                      <m:den>
                        <m:r>
                          <a:rPr lang="en-US" sz="1200" i="1">
                            <a:latin typeface="Cambria Math"/>
                          </a:rPr>
                          <m:t>𝜕</m:t>
                        </m:r>
                        <m:sSub>
                          <m:sSubPr>
                            <m:ctrlPr>
                              <a:rPr lang="en-US" sz="1200" i="1">
                                <a:latin typeface="Cambria Math" panose="02040503050406030204" pitchFamily="18" charset="0"/>
                              </a:rPr>
                            </m:ctrlPr>
                          </m:sSubPr>
                          <m:e>
                            <m:r>
                              <a:rPr lang="en-US" sz="1200" i="1">
                                <a:latin typeface="Cambria Math"/>
                              </a:rPr>
                              <m:t>𝑏</m:t>
                            </m:r>
                          </m:e>
                          <m:sub>
                            <m:r>
                              <a:rPr lang="en-US" sz="1200" i="1">
                                <a:latin typeface="Cambria Math"/>
                              </a:rPr>
                              <m:t>1</m:t>
                            </m:r>
                          </m:sub>
                        </m:sSub>
                      </m:den>
                    </m:f>
                  </m:oMath>
                </a14:m>
                <a:r>
                  <a:rPr lang="en-US" sz="1200" dirty="0"/>
                  <a:t>&gt;0</a:t>
                </a:r>
              </a:p>
              <a:p>
                <a:pPr lvl="2"/>
                <a:r>
                  <a:rPr lang="en-US" sz="1200" dirty="0"/>
                  <a:t>When </a:t>
                </a:r>
                <a14:m>
                  <m:oMath xmlns:m="http://schemas.openxmlformats.org/officeDocument/2006/math">
                    <m:sSub>
                      <m:sSubPr>
                        <m:ctrlPr>
                          <a:rPr lang="en-US" sz="1200" i="1">
                            <a:latin typeface="Cambria Math" panose="02040503050406030204" pitchFamily="18" charset="0"/>
                          </a:rPr>
                        </m:ctrlPr>
                      </m:sSubPr>
                      <m:e>
                        <m:r>
                          <a:rPr lang="en-US" sz="1200" i="1">
                            <a:latin typeface="Cambria Math"/>
                          </a:rPr>
                          <m:t>𝑏</m:t>
                        </m:r>
                      </m:e>
                      <m:sub>
                        <m:r>
                          <a:rPr lang="en-US" sz="1200" i="1">
                            <a:latin typeface="Cambria Math"/>
                          </a:rPr>
                          <m:t>1, </m:t>
                        </m:r>
                        <m:r>
                          <a:rPr lang="en-US" sz="1200" i="1">
                            <a:latin typeface="Cambria Math"/>
                          </a:rPr>
                          <m:t>𝑐𝑢𝑟𝑟𝑒𝑛𝑡</m:t>
                        </m:r>
                      </m:sub>
                    </m:sSub>
                  </m:oMath>
                </a14:m>
                <a:r>
                  <a:rPr lang="en-US" sz="1200" dirty="0"/>
                  <a:t> &lt; </a:t>
                </a:r>
                <a14:m>
                  <m:oMath xmlns:m="http://schemas.openxmlformats.org/officeDocument/2006/math">
                    <m:sSup>
                      <m:sSupPr>
                        <m:ctrlPr>
                          <a:rPr lang="en-US" sz="1200" i="1">
                            <a:latin typeface="Cambria Math" panose="02040503050406030204" pitchFamily="18" charset="0"/>
                          </a:rPr>
                        </m:ctrlPr>
                      </m:sSupPr>
                      <m:e>
                        <m:sSub>
                          <m:sSubPr>
                            <m:ctrlPr>
                              <a:rPr lang="en-US" sz="1200" i="1">
                                <a:latin typeface="Cambria Math" panose="02040503050406030204" pitchFamily="18" charset="0"/>
                              </a:rPr>
                            </m:ctrlPr>
                          </m:sSubPr>
                          <m:e>
                            <m:r>
                              <m:rPr>
                                <m:sty m:val="p"/>
                              </m:rPr>
                              <a:rPr lang="en-US" sz="1200">
                                <a:latin typeface="Cambria Math"/>
                              </a:rPr>
                              <m:t>b</m:t>
                            </m:r>
                          </m:e>
                          <m:sub>
                            <m:r>
                              <a:rPr lang="en-US" sz="1200">
                                <a:latin typeface="Cambria Math"/>
                              </a:rPr>
                              <m:t>1</m:t>
                            </m:r>
                          </m:sub>
                        </m:sSub>
                      </m:e>
                      <m:sup>
                        <m:r>
                          <a:rPr lang="en-US" sz="1200" i="1">
                            <a:latin typeface="Cambria Math"/>
                          </a:rPr>
                          <m:t>∗</m:t>
                        </m:r>
                      </m:sup>
                    </m:sSup>
                  </m:oMath>
                </a14:m>
                <a:r>
                  <a:rPr lang="en-US" sz="1200" dirty="0"/>
                  <a:t>, then </a:t>
                </a:r>
                <a14:m>
                  <m:oMath xmlns:m="http://schemas.openxmlformats.org/officeDocument/2006/math">
                    <m:f>
                      <m:fPr>
                        <m:ctrlPr>
                          <a:rPr lang="en-US" sz="1200" i="1">
                            <a:latin typeface="Cambria Math" panose="02040503050406030204" pitchFamily="18" charset="0"/>
                          </a:rPr>
                        </m:ctrlPr>
                      </m:fPr>
                      <m:num>
                        <m:r>
                          <a:rPr lang="en-US" sz="1200">
                            <a:latin typeface="Cambria Math"/>
                          </a:rPr>
                          <m:t>𝜕</m:t>
                        </m:r>
                        <m:r>
                          <m:rPr>
                            <m:sty m:val="p"/>
                          </m:rPr>
                          <a:rPr lang="en-US" sz="1200">
                            <a:latin typeface="Cambria Math"/>
                          </a:rPr>
                          <m:t>E</m:t>
                        </m:r>
                      </m:num>
                      <m:den>
                        <m:r>
                          <a:rPr lang="en-US" sz="1200" i="1">
                            <a:latin typeface="Cambria Math"/>
                          </a:rPr>
                          <m:t>𝜕</m:t>
                        </m:r>
                        <m:sSub>
                          <m:sSubPr>
                            <m:ctrlPr>
                              <a:rPr lang="en-US" sz="1200" i="1">
                                <a:latin typeface="Cambria Math" panose="02040503050406030204" pitchFamily="18" charset="0"/>
                              </a:rPr>
                            </m:ctrlPr>
                          </m:sSubPr>
                          <m:e>
                            <m:r>
                              <a:rPr lang="en-US" sz="1200" i="1">
                                <a:latin typeface="Cambria Math"/>
                              </a:rPr>
                              <m:t>𝑏</m:t>
                            </m:r>
                          </m:e>
                          <m:sub>
                            <m:r>
                              <a:rPr lang="en-US" sz="1200" i="1">
                                <a:latin typeface="Cambria Math"/>
                              </a:rPr>
                              <m:t>1</m:t>
                            </m:r>
                          </m:sub>
                        </m:sSub>
                      </m:den>
                    </m:f>
                    <m:r>
                      <a:rPr lang="en-US" sz="1200" b="0" i="0" smtClean="0">
                        <a:latin typeface="Cambria Math"/>
                      </a:rPr>
                      <m:t>&lt;</m:t>
                    </m:r>
                  </m:oMath>
                </a14:m>
                <a:r>
                  <a:rPr lang="en-US" sz="1200" dirty="0"/>
                  <a:t>0</a:t>
                </a:r>
              </a:p>
              <a:p>
                <a:pPr lvl="2"/>
                <a:endParaRPr lang="en-US"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8EFD048-365B-4805-8656-B489EF6CCEF9}"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32</a:t>
            </a:fld>
            <a:endParaRPr lang="en-US"/>
          </a:p>
        </p:txBody>
      </p:sp>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4142797"/>
            <a:ext cx="4249177" cy="2362200"/>
          </a:xfrm>
          <a:prstGeom prst="rect">
            <a:avLst/>
          </a:prstGeom>
          <a:noFill/>
        </p:spPr>
      </p:pic>
      <mc:AlternateContent xmlns:mc="http://schemas.openxmlformats.org/markup-compatibility/2006" xmlns:a14="http://schemas.microsoft.com/office/drawing/2010/main">
        <mc:Choice Requires="a14">
          <p:sp>
            <p:nvSpPr>
              <p:cNvPr id="9" name="Rectangle 8"/>
              <p:cNvSpPr/>
              <p:nvPr/>
            </p:nvSpPr>
            <p:spPr>
              <a:xfrm>
                <a:off x="6683422" y="6220403"/>
                <a:ext cx="823752" cy="397866"/>
              </a:xfrm>
              <a:prstGeom prst="rect">
                <a:avLst/>
              </a:prstGeom>
            </p:spPr>
            <p:txBody>
              <a:bodyPr wrap="none">
                <a:spAutoFit/>
              </a:bodyPr>
              <a:lstStyle/>
              <a:p>
                <a14:m>
                  <m:oMath xmlns:m="http://schemas.openxmlformats.org/officeDocument/2006/math">
                    <m:sSup>
                      <m:sSupPr>
                        <m:ctrlPr>
                          <a:rPr lang="en-US" sz="1400" i="1">
                            <a:latin typeface="Cambria Math" panose="02040503050406030204" pitchFamily="18" charset="0"/>
                          </a:rPr>
                        </m:ctrlPr>
                      </m:sSupPr>
                      <m:e>
                        <m:sSub>
                          <m:sSubPr>
                            <m:ctrlPr>
                              <a:rPr lang="en-US" sz="1400" i="1">
                                <a:latin typeface="Cambria Math" panose="02040503050406030204" pitchFamily="18" charset="0"/>
                              </a:rPr>
                            </m:ctrlPr>
                          </m:sSubPr>
                          <m:e>
                            <m:r>
                              <m:rPr>
                                <m:sty m:val="p"/>
                              </m:rPr>
                              <a:rPr lang="en-US" sz="1400">
                                <a:latin typeface="Cambria Math"/>
                              </a:rPr>
                              <m:t>b</m:t>
                            </m:r>
                          </m:e>
                          <m:sub>
                            <m:r>
                              <a:rPr lang="en-US" sz="1400">
                                <a:latin typeface="Cambria Math"/>
                              </a:rPr>
                              <m:t>1</m:t>
                            </m:r>
                          </m:sub>
                        </m:sSub>
                      </m:e>
                      <m:sup>
                        <m:r>
                          <a:rPr lang="en-US" sz="1400" i="1">
                            <a:latin typeface="Cambria Math"/>
                          </a:rPr>
                          <m:t>∗</m:t>
                        </m:r>
                      </m:sup>
                    </m:sSup>
                  </m:oMath>
                </a14:m>
                <a:r>
                  <a:rPr lang="en-US" sz="1400" dirty="0"/>
                  <a:t> = </a:t>
                </a:r>
                <a14:m>
                  <m:oMath xmlns:m="http://schemas.openxmlformats.org/officeDocument/2006/math">
                    <m:f>
                      <m:fPr>
                        <m:ctrlPr>
                          <a:rPr lang="en-US" sz="1400" i="1">
                            <a:latin typeface="Cambria Math" panose="02040503050406030204" pitchFamily="18" charset="0"/>
                          </a:rPr>
                        </m:ctrlPr>
                      </m:fPr>
                      <m:num>
                        <m:r>
                          <a:rPr lang="en-US" sz="1400" i="1">
                            <a:latin typeface="Cambria Math"/>
                          </a:rPr>
                          <m:t>14</m:t>
                        </m:r>
                      </m:num>
                      <m:den>
                        <m:r>
                          <a:rPr lang="en-US" sz="1400" i="1">
                            <a:latin typeface="Cambria Math"/>
                          </a:rPr>
                          <m:t>5</m:t>
                        </m:r>
                      </m:den>
                    </m:f>
                  </m:oMath>
                </a14:m>
                <a:endParaRPr lang="en-US" sz="1400" dirty="0"/>
              </a:p>
            </p:txBody>
          </p:sp>
        </mc:Choice>
        <mc:Fallback xmlns="">
          <p:sp>
            <p:nvSpPr>
              <p:cNvPr id="9" name="Rectangle 8"/>
              <p:cNvSpPr>
                <a:spLocks noRot="1" noChangeAspect="1" noMove="1" noResize="1" noEditPoints="1" noAdjustHandles="1" noChangeArrowheads="1" noChangeShapeType="1" noTextEdit="1"/>
              </p:cNvSpPr>
              <p:nvPr/>
            </p:nvSpPr>
            <p:spPr>
              <a:xfrm>
                <a:off x="6683422" y="6220403"/>
                <a:ext cx="823752" cy="397866"/>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13350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모델 성능 평가하기</a:t>
            </a:r>
          </a:p>
        </p:txBody>
      </p:sp>
      <p:sp>
        <p:nvSpPr>
          <p:cNvPr id="3" name="Text Placeholder 2"/>
          <p:cNvSpPr>
            <a:spLocks noGrp="1"/>
          </p:cNvSpPr>
          <p:nvPr>
            <p:ph type="body" idx="1"/>
          </p:nvPr>
        </p:nvSpPr>
        <p:spPr/>
        <p:txBody>
          <a:bodyPr/>
          <a:lstStyle/>
          <a:p>
            <a:endParaRPr lang="ko-KR" altLang="en-US"/>
          </a:p>
        </p:txBody>
      </p:sp>
      <p:sp>
        <p:nvSpPr>
          <p:cNvPr id="4" name="Date Placeholder 3"/>
          <p:cNvSpPr>
            <a:spLocks noGrp="1"/>
          </p:cNvSpPr>
          <p:nvPr>
            <p:ph type="dt" sz="half" idx="10"/>
          </p:nvPr>
        </p:nvSpPr>
        <p:spPr/>
        <p:txBody>
          <a:bodyPr/>
          <a:lstStyle/>
          <a:p>
            <a:fld id="{24959BAF-2128-47FC-8041-A67454438620}"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33</a:t>
            </a:fld>
            <a:endParaRPr lang="en-US"/>
          </a:p>
        </p:txBody>
      </p:sp>
    </p:spTree>
    <p:extLst>
      <p:ext uri="{BB962C8B-B14F-4D97-AF65-F5344CB8AC3E}">
        <p14:creationId xmlns:p14="http://schemas.microsoft.com/office/powerpoint/2010/main" val="2945386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지도학습 적용 순서</a:t>
            </a:r>
            <a:endParaRPr lang="en-US" dirty="0"/>
          </a:p>
        </p:txBody>
      </p:sp>
      <p:sp>
        <p:nvSpPr>
          <p:cNvPr id="3" name="Content Placeholder 2"/>
          <p:cNvSpPr>
            <a:spLocks noGrp="1"/>
          </p:cNvSpPr>
          <p:nvPr>
            <p:ph idx="1"/>
          </p:nvPr>
        </p:nvSpPr>
        <p:spPr/>
        <p:txBody>
          <a:bodyPr/>
          <a:lstStyle/>
          <a:p>
            <a:r>
              <a:rPr lang="en-US" sz="2800" dirty="0"/>
              <a:t>Main steps</a:t>
            </a:r>
          </a:p>
          <a:p>
            <a:pPr lvl="1"/>
            <a:r>
              <a:rPr lang="ko-KR" altLang="en-US" sz="2400" dirty="0"/>
              <a:t>학습데이터와 문제 데이터 준비</a:t>
            </a:r>
            <a:endParaRPr lang="en-US" altLang="ko-KR" sz="2400" dirty="0"/>
          </a:p>
          <a:p>
            <a:pPr lvl="1"/>
            <a:r>
              <a:rPr lang="ko-KR" altLang="en-US" sz="2400" dirty="0"/>
              <a:t>알고리즘 </a:t>
            </a:r>
            <a:r>
              <a:rPr lang="en-US" altLang="ko-KR" sz="2400" dirty="0"/>
              <a:t>(</a:t>
            </a:r>
            <a:r>
              <a:rPr lang="ko-KR" altLang="en-US" sz="2400" dirty="0"/>
              <a:t>혹은 모형</a:t>
            </a:r>
            <a:r>
              <a:rPr lang="en-US" altLang="ko-KR" sz="2400" dirty="0"/>
              <a:t>)</a:t>
            </a:r>
            <a:r>
              <a:rPr lang="ko-KR" altLang="en-US" sz="2400" dirty="0"/>
              <a:t> 선택</a:t>
            </a:r>
            <a:endParaRPr lang="en-US" altLang="ko-KR" sz="2400" dirty="0"/>
          </a:p>
          <a:p>
            <a:pPr lvl="1"/>
            <a:r>
              <a:rPr lang="ko-KR" altLang="en-US" sz="2400" dirty="0"/>
              <a:t>학습</a:t>
            </a:r>
            <a:endParaRPr lang="en-US" altLang="ko-KR" sz="2400" dirty="0"/>
          </a:p>
          <a:p>
            <a:pPr lvl="2"/>
            <a:r>
              <a:rPr lang="ko-KR" altLang="en-US" sz="1800" dirty="0"/>
              <a:t>파라미터의 최적값 도출</a:t>
            </a:r>
            <a:endParaRPr lang="en-US" altLang="ko-KR" sz="1800" dirty="0"/>
          </a:p>
          <a:p>
            <a:pPr lvl="1"/>
            <a:r>
              <a:rPr lang="ko-KR" altLang="en-US" sz="2400" dirty="0"/>
              <a:t>문제에 대한 데이터에 적용</a:t>
            </a:r>
            <a:endParaRPr lang="en-US" altLang="ko-KR" sz="2400" dirty="0"/>
          </a:p>
          <a:p>
            <a:pPr lvl="1"/>
            <a:endParaRPr lang="en-US" sz="2400" dirty="0"/>
          </a:p>
          <a:p>
            <a:pPr lvl="1"/>
            <a:r>
              <a:rPr lang="ko-KR" altLang="en-US" sz="2400" dirty="0"/>
              <a:t>추가적인 과정은</a:t>
            </a:r>
            <a:r>
              <a:rPr lang="en-US" altLang="ko-KR" sz="2400" dirty="0"/>
              <a:t>?</a:t>
            </a:r>
            <a:endParaRPr lang="en-US" sz="2400" dirty="0"/>
          </a:p>
          <a:p>
            <a:endParaRPr lang="en-US" sz="1800" dirty="0"/>
          </a:p>
        </p:txBody>
      </p:sp>
      <p:sp>
        <p:nvSpPr>
          <p:cNvPr id="4" name="Date Placeholder 3"/>
          <p:cNvSpPr>
            <a:spLocks noGrp="1"/>
          </p:cNvSpPr>
          <p:nvPr>
            <p:ph type="dt" sz="half" idx="10"/>
          </p:nvPr>
        </p:nvSpPr>
        <p:spPr/>
        <p:txBody>
          <a:bodyPr/>
          <a:lstStyle/>
          <a:p>
            <a:fld id="{1F9A7664-5438-46E1-8863-6C91C7B77E3C}"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34</a:t>
            </a:fld>
            <a:endParaRPr lang="en-US"/>
          </a:p>
        </p:txBody>
      </p:sp>
      <p:sp>
        <p:nvSpPr>
          <p:cNvPr id="8" name="Rectangle 7"/>
          <p:cNvSpPr/>
          <p:nvPr/>
        </p:nvSpPr>
        <p:spPr bwMode="auto">
          <a:xfrm>
            <a:off x="1524000" y="2514600"/>
            <a:ext cx="5257800" cy="21336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27615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지도학습</a:t>
            </a:r>
            <a:endParaRPr lang="en-US" dirty="0"/>
          </a:p>
        </p:txBody>
      </p:sp>
      <p:sp>
        <p:nvSpPr>
          <p:cNvPr id="3" name="Content Placeholder 2"/>
          <p:cNvSpPr>
            <a:spLocks noGrp="1"/>
          </p:cNvSpPr>
          <p:nvPr>
            <p:ph idx="1"/>
          </p:nvPr>
        </p:nvSpPr>
        <p:spPr/>
        <p:txBody>
          <a:bodyPr/>
          <a:lstStyle/>
          <a:p>
            <a:r>
              <a:rPr lang="ko-KR" altLang="en-US" sz="2400" dirty="0"/>
              <a:t>평가하기</a:t>
            </a:r>
            <a:endParaRPr lang="en-US" altLang="ko-KR" sz="2400" dirty="0"/>
          </a:p>
          <a:p>
            <a:pPr lvl="1"/>
            <a:r>
              <a:rPr lang="ko-KR" altLang="en-US" sz="2000" dirty="0"/>
              <a:t>학습데이터를 얼마나 잘 설명하는지는 그렇게 중요하지 않음</a:t>
            </a:r>
            <a:endParaRPr lang="en-US" altLang="ko-KR" sz="2000" dirty="0"/>
          </a:p>
          <a:p>
            <a:pPr lvl="1"/>
            <a:r>
              <a:rPr lang="ko-KR" altLang="en-US" sz="2000" dirty="0"/>
              <a:t>더 중요한 것은 </a:t>
            </a:r>
            <a:r>
              <a:rPr lang="en-US" altLang="ko-KR" sz="2000" dirty="0">
                <a:latin typeface="맑은 고딕" panose="020B0503020000020004" pitchFamily="50" charset="-127"/>
                <a:ea typeface="맑은 고딕" panose="020B0503020000020004" pitchFamily="50" charset="-127"/>
              </a:rPr>
              <a:t>⇒</a:t>
            </a:r>
            <a:r>
              <a:rPr lang="en-US" altLang="ko-KR" sz="2000" dirty="0"/>
              <a:t> </a:t>
            </a:r>
            <a:r>
              <a:rPr lang="ko-KR" altLang="en-US" sz="2000" dirty="0"/>
              <a:t>학습에 사용되지 않은 새로운 데이터를 얼마나 잘 설명하는냐가 중요 </a:t>
            </a:r>
            <a:r>
              <a:rPr lang="ko-KR" altLang="en-US" sz="2000" dirty="0">
                <a:latin typeface="맑은 고딕" panose="020B0503020000020004" pitchFamily="50" charset="-127"/>
                <a:ea typeface="맑은 고딕" panose="020B0503020000020004" pitchFamily="50" charset="-127"/>
              </a:rPr>
              <a:t>⇒ </a:t>
            </a:r>
            <a:r>
              <a:rPr lang="ko-KR" altLang="en-US" sz="2000" dirty="0"/>
              <a:t>이는 우리가 가지고 있는 실제 문제를 얼마나 잘 해결하느냐와 직결</a:t>
            </a:r>
            <a:endParaRPr lang="en-US" altLang="ko-KR" sz="2000" dirty="0"/>
          </a:p>
          <a:p>
            <a:pPr lvl="1"/>
            <a:r>
              <a:rPr lang="ko-KR" altLang="en-US" sz="2000" dirty="0"/>
              <a:t>평가를 위해서는 평가 데이터 필요</a:t>
            </a:r>
            <a:endParaRPr lang="en-US" altLang="ko-KR" sz="2000" dirty="0"/>
          </a:p>
          <a:p>
            <a:pPr lvl="1"/>
            <a:r>
              <a:rPr lang="ko-KR" altLang="en-US" sz="2000" dirty="0"/>
              <a:t>평가 데이터의 조건</a:t>
            </a:r>
            <a:endParaRPr lang="en-US" altLang="ko-KR" sz="2000" dirty="0"/>
          </a:p>
          <a:p>
            <a:pPr lvl="2"/>
            <a:r>
              <a:rPr lang="ko-KR" altLang="en-US" sz="1600" dirty="0"/>
              <a:t>정답이 존재해야함</a:t>
            </a:r>
            <a:endParaRPr lang="en-US" altLang="ko-KR" sz="1600" dirty="0"/>
          </a:p>
          <a:p>
            <a:pPr lvl="2"/>
            <a:r>
              <a:rPr lang="ko-KR" altLang="en-US" sz="1600" dirty="0"/>
              <a:t>학습에 사용되지 않은 데이터여야 함</a:t>
            </a:r>
            <a:endParaRPr lang="en-US" altLang="ko-KR" sz="1600" dirty="0"/>
          </a:p>
          <a:p>
            <a:pPr lvl="1"/>
            <a:r>
              <a:rPr lang="ko-KR" altLang="en-US" sz="2000" dirty="0"/>
              <a:t>이를 위해 정답이 있는 데이터를 학습 데이터와 평가 데이터로 분리</a:t>
            </a:r>
            <a:endParaRPr lang="en-US" altLang="ko-KR" sz="2000" dirty="0"/>
          </a:p>
          <a:p>
            <a:pPr lvl="1"/>
            <a:endParaRPr lang="en-US" sz="2000" dirty="0"/>
          </a:p>
          <a:p>
            <a:pPr lvl="3"/>
            <a:endParaRPr lang="en-US" sz="1200" dirty="0"/>
          </a:p>
        </p:txBody>
      </p:sp>
      <p:sp>
        <p:nvSpPr>
          <p:cNvPr id="4" name="Date Placeholder 3"/>
          <p:cNvSpPr>
            <a:spLocks noGrp="1"/>
          </p:cNvSpPr>
          <p:nvPr>
            <p:ph type="dt" sz="half" idx="10"/>
          </p:nvPr>
        </p:nvSpPr>
        <p:spPr/>
        <p:txBody>
          <a:bodyPr/>
          <a:lstStyle/>
          <a:p>
            <a:fld id="{62FB20C6-6F28-4A6C-8FF2-5382965B1C3A}"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35</a:t>
            </a:fld>
            <a:endParaRPr lang="en-US"/>
          </a:p>
        </p:txBody>
      </p:sp>
    </p:spTree>
    <p:extLst>
      <p:ext uri="{BB962C8B-B14F-4D97-AF65-F5344CB8AC3E}">
        <p14:creationId xmlns:p14="http://schemas.microsoft.com/office/powerpoint/2010/main" val="3038257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지도학습</a:t>
            </a:r>
          </a:p>
        </p:txBody>
      </p:sp>
      <p:sp>
        <p:nvSpPr>
          <p:cNvPr id="3" name="Content Placeholder 2"/>
          <p:cNvSpPr>
            <a:spLocks noGrp="1"/>
          </p:cNvSpPr>
          <p:nvPr>
            <p:ph idx="1"/>
          </p:nvPr>
        </p:nvSpPr>
        <p:spPr/>
        <p:txBody>
          <a:bodyPr/>
          <a:lstStyle/>
          <a:p>
            <a:r>
              <a:rPr lang="ko-KR" altLang="en-US" sz="2800" dirty="0"/>
              <a:t>평가하기 </a:t>
            </a:r>
            <a:r>
              <a:rPr lang="en-US" altLang="ko-KR" sz="2800" dirty="0"/>
              <a:t>(cont’d)</a:t>
            </a:r>
          </a:p>
          <a:p>
            <a:pPr lvl="1"/>
            <a:r>
              <a:rPr lang="en-US" altLang="ko-KR" sz="2400" dirty="0"/>
              <a:t>Training data</a:t>
            </a:r>
            <a:r>
              <a:rPr lang="ko-KR" altLang="en-US" sz="2400" dirty="0"/>
              <a:t>를 이용해서 학습</a:t>
            </a:r>
            <a:r>
              <a:rPr lang="en-US" altLang="ko-KR" sz="2400" dirty="0"/>
              <a:t>, </a:t>
            </a:r>
            <a:r>
              <a:rPr lang="ko-KR" altLang="en-US" sz="2400" dirty="0"/>
              <a:t>즉</a:t>
            </a:r>
            <a:r>
              <a:rPr lang="en-US" altLang="ko-KR" sz="2400" dirty="0"/>
              <a:t>, </a:t>
            </a:r>
            <a:r>
              <a:rPr lang="ko-KR" altLang="en-US" sz="2400" dirty="0"/>
              <a:t>파라미터의 최적값을 구함</a:t>
            </a:r>
            <a:endParaRPr lang="en-US" altLang="ko-KR" sz="2400" dirty="0"/>
          </a:p>
          <a:p>
            <a:pPr lvl="1"/>
            <a:r>
              <a:rPr lang="ko-KR" altLang="en-US" sz="2400" dirty="0"/>
              <a:t>이를 </a:t>
            </a:r>
            <a:r>
              <a:rPr lang="en-US" altLang="ko-KR" sz="2400" dirty="0"/>
              <a:t>test data</a:t>
            </a:r>
            <a:r>
              <a:rPr lang="ko-KR" altLang="en-US" sz="2400" dirty="0"/>
              <a:t>에 적용하여 각 관측치의 종속변수값을 예측</a:t>
            </a:r>
            <a:endParaRPr lang="en-US" altLang="ko-KR" sz="2400" dirty="0"/>
          </a:p>
          <a:p>
            <a:pPr lvl="2"/>
            <a:r>
              <a:rPr lang="ko-KR" altLang="en-US" sz="2000" dirty="0"/>
              <a:t>그 예측치를 실제의 종속변수값과 비교</a:t>
            </a:r>
            <a:endParaRPr lang="en-US" altLang="ko-KR" sz="2000" dirty="0"/>
          </a:p>
          <a:p>
            <a:pPr lvl="2"/>
            <a:r>
              <a:rPr lang="ko-KR" altLang="en-US" sz="2000" dirty="0"/>
              <a:t>실제의 종속변수를 잘 설명할수록 </a:t>
            </a:r>
            <a:r>
              <a:rPr lang="en-US" altLang="ko-KR" sz="2000" dirty="0"/>
              <a:t>(</a:t>
            </a:r>
            <a:r>
              <a:rPr lang="ko-KR" altLang="en-US" sz="2000" dirty="0"/>
              <a:t>즉</a:t>
            </a:r>
            <a:r>
              <a:rPr lang="en-US" altLang="ko-KR" sz="2000" dirty="0"/>
              <a:t>, </a:t>
            </a:r>
            <a:r>
              <a:rPr lang="ko-KR" altLang="en-US" sz="2000" dirty="0"/>
              <a:t>예측을 잘 할수록</a:t>
            </a:r>
            <a:r>
              <a:rPr lang="en-US" altLang="ko-KR" sz="2000" dirty="0"/>
              <a:t>) </a:t>
            </a:r>
            <a:r>
              <a:rPr lang="ko-KR" altLang="en-US" sz="2000" dirty="0"/>
              <a:t>모형의 성능이 좋은 것임</a:t>
            </a:r>
            <a:endParaRPr lang="en-US" altLang="ko-KR" sz="2000" dirty="0"/>
          </a:p>
        </p:txBody>
      </p:sp>
      <p:sp>
        <p:nvSpPr>
          <p:cNvPr id="4" name="Date Placeholder 3"/>
          <p:cNvSpPr>
            <a:spLocks noGrp="1"/>
          </p:cNvSpPr>
          <p:nvPr>
            <p:ph type="dt" sz="half" idx="10"/>
          </p:nvPr>
        </p:nvSpPr>
        <p:spPr/>
        <p:txBody>
          <a:bodyPr/>
          <a:lstStyle/>
          <a:p>
            <a:fld id="{CDF9A590-D227-4171-8759-5E8A0408B881}"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36</a:t>
            </a:fld>
            <a:endParaRPr lang="en-US"/>
          </a:p>
        </p:txBody>
      </p:sp>
    </p:spTree>
    <p:extLst>
      <p:ext uri="{BB962C8B-B14F-4D97-AF65-F5344CB8AC3E}">
        <p14:creationId xmlns:p14="http://schemas.microsoft.com/office/powerpoint/2010/main" val="668863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지도학습</a:t>
            </a:r>
          </a:p>
        </p:txBody>
      </p:sp>
      <p:sp>
        <p:nvSpPr>
          <p:cNvPr id="3" name="Content Placeholder 2"/>
          <p:cNvSpPr>
            <a:spLocks noGrp="1"/>
          </p:cNvSpPr>
          <p:nvPr>
            <p:ph idx="1"/>
          </p:nvPr>
        </p:nvSpPr>
        <p:spPr/>
        <p:txBody>
          <a:bodyPr/>
          <a:lstStyle/>
          <a:p>
            <a:r>
              <a:rPr lang="ko-KR" altLang="en-US" sz="2800" dirty="0"/>
              <a:t>평가하기 </a:t>
            </a:r>
            <a:r>
              <a:rPr lang="en-US" altLang="ko-KR" sz="2800" dirty="0"/>
              <a:t>(cont’d)</a:t>
            </a:r>
          </a:p>
          <a:p>
            <a:pPr lvl="1"/>
            <a:r>
              <a:rPr lang="ko-KR" altLang="en-US" sz="2400" dirty="0"/>
              <a:t>모형의 성능을 평가할 때 사용되는 </a:t>
            </a:r>
            <a:r>
              <a:rPr lang="en-US" altLang="ko-KR" sz="2400" dirty="0"/>
              <a:t>metrics</a:t>
            </a:r>
          </a:p>
          <a:p>
            <a:pPr lvl="2"/>
            <a:r>
              <a:rPr lang="ko-KR" altLang="en-US" sz="2000" dirty="0"/>
              <a:t>문제의 종류에 따라 상이</a:t>
            </a:r>
            <a:endParaRPr lang="en-US" altLang="ko-KR" sz="2000" dirty="0"/>
          </a:p>
          <a:p>
            <a:pPr lvl="2"/>
            <a:r>
              <a:rPr lang="ko-KR" altLang="en-US" sz="2000" dirty="0"/>
              <a:t>회귀문제</a:t>
            </a:r>
            <a:r>
              <a:rPr lang="en-US" altLang="ko-KR" sz="2000" dirty="0"/>
              <a:t>: </a:t>
            </a:r>
            <a:r>
              <a:rPr lang="ko-KR" altLang="en-US" sz="2000" dirty="0"/>
              <a:t>보통 </a:t>
            </a:r>
            <a:r>
              <a:rPr lang="en-US" altLang="ko-KR" sz="2000" dirty="0" err="1"/>
              <a:t>R</a:t>
            </a:r>
            <a:r>
              <a:rPr lang="en-US" altLang="ko-KR" sz="2000" baseline="30000" dirty="0" err="1"/>
              <a:t>2</a:t>
            </a:r>
            <a:r>
              <a:rPr lang="en-US" altLang="ko-KR" sz="2000" dirty="0"/>
              <a:t>, </a:t>
            </a:r>
            <a:r>
              <a:rPr lang="en-US" altLang="ko-KR" sz="2000" dirty="0" err="1"/>
              <a:t>MSE</a:t>
            </a:r>
            <a:r>
              <a:rPr lang="en-US" altLang="ko-KR" sz="2000" dirty="0"/>
              <a:t>, </a:t>
            </a:r>
            <a:r>
              <a:rPr lang="en-US" altLang="ko-KR" sz="2000" dirty="0" err="1"/>
              <a:t>RMSE</a:t>
            </a:r>
            <a:r>
              <a:rPr lang="en-US" altLang="ko-KR" sz="2000" dirty="0"/>
              <a:t> </a:t>
            </a:r>
            <a:r>
              <a:rPr lang="ko-KR" altLang="en-US" sz="2000" dirty="0"/>
              <a:t>등을 사용</a:t>
            </a:r>
            <a:endParaRPr lang="en-US" altLang="ko-KR" sz="2000" dirty="0"/>
          </a:p>
          <a:p>
            <a:pPr lvl="3"/>
            <a:r>
              <a:rPr lang="en-US" altLang="ko-KR" sz="1600" dirty="0" err="1"/>
              <a:t>R</a:t>
            </a:r>
            <a:r>
              <a:rPr lang="en-US" altLang="ko-KR" sz="1600" baseline="30000" dirty="0" err="1"/>
              <a:t>2</a:t>
            </a:r>
            <a:r>
              <a:rPr lang="en-US" altLang="ko-KR" sz="1600" baseline="30000" dirty="0"/>
              <a:t>  </a:t>
            </a:r>
            <a:r>
              <a:rPr lang="en-US" altLang="ko-KR" sz="1600" dirty="0"/>
              <a:t>: 0 – 1 </a:t>
            </a:r>
            <a:r>
              <a:rPr lang="ko-KR" altLang="en-US" sz="1600" dirty="0"/>
              <a:t>사이 값을 취하며</a:t>
            </a:r>
            <a:r>
              <a:rPr lang="en-US" altLang="ko-KR" sz="1600" dirty="0"/>
              <a:t>, 1</a:t>
            </a:r>
            <a:r>
              <a:rPr lang="ko-KR" altLang="en-US" sz="1600" dirty="0"/>
              <a:t>에 가까울수록 설명이 좋다는 것을 의미</a:t>
            </a:r>
            <a:endParaRPr lang="en-US" altLang="ko-KR" sz="1600" dirty="0"/>
          </a:p>
          <a:p>
            <a:pPr lvl="3"/>
            <a:endParaRPr lang="en-US" altLang="ko-KR" sz="1600" dirty="0"/>
          </a:p>
          <a:p>
            <a:pPr lvl="2"/>
            <a:r>
              <a:rPr lang="ko-KR" altLang="en-US" sz="2000" dirty="0"/>
              <a:t>분류문제</a:t>
            </a:r>
            <a:r>
              <a:rPr lang="en-US" altLang="ko-KR" sz="2000" dirty="0"/>
              <a:t>: </a:t>
            </a:r>
            <a:r>
              <a:rPr lang="ko-KR" altLang="en-US" sz="2000" dirty="0"/>
              <a:t>보통 정확도 </a:t>
            </a:r>
            <a:r>
              <a:rPr lang="en-US" altLang="ko-KR" sz="2000" dirty="0"/>
              <a:t>(accuracy)</a:t>
            </a:r>
            <a:r>
              <a:rPr lang="ko-KR" altLang="en-US" sz="2000" dirty="0"/>
              <a:t>를 사용</a:t>
            </a:r>
            <a:endParaRPr lang="en-US" altLang="ko-KR" sz="2000" dirty="0"/>
          </a:p>
          <a:p>
            <a:pPr lvl="3"/>
            <a:r>
              <a:rPr lang="ko-KR" altLang="en-US" sz="1600" dirty="0"/>
              <a:t>정확도</a:t>
            </a:r>
            <a:r>
              <a:rPr lang="en-US" altLang="ko-KR" sz="1600" dirty="0"/>
              <a:t>: </a:t>
            </a:r>
            <a:r>
              <a:rPr lang="ko-KR" altLang="en-US" sz="1600" dirty="0"/>
              <a:t>데이터에 존재하는 전체의 관측치들 중에서 학습된 모형이 정답을 정확하게 예측한 관측치의 비중</a:t>
            </a:r>
            <a:endParaRPr lang="en-US" altLang="ko-KR" sz="1600" dirty="0"/>
          </a:p>
          <a:p>
            <a:pPr lvl="3"/>
            <a:r>
              <a:rPr lang="ko-KR" altLang="en-US" sz="1600" dirty="0" err="1"/>
              <a:t>그외</a:t>
            </a:r>
            <a:r>
              <a:rPr lang="ko-KR" altLang="en-US" sz="1600" dirty="0"/>
              <a:t> </a:t>
            </a:r>
            <a:r>
              <a:rPr lang="ko-KR" altLang="en-US" sz="1600" dirty="0" err="1"/>
              <a:t>재현율</a:t>
            </a:r>
            <a:r>
              <a:rPr lang="en-US" altLang="ko-KR" sz="1600" dirty="0"/>
              <a:t>(recall), </a:t>
            </a:r>
            <a:r>
              <a:rPr lang="ko-KR" altLang="en-US" sz="1600" dirty="0"/>
              <a:t>정밀도</a:t>
            </a:r>
            <a:r>
              <a:rPr lang="en-US" altLang="ko-KR" sz="1600" dirty="0"/>
              <a:t>(precision), F1(</a:t>
            </a:r>
            <a:r>
              <a:rPr lang="ko-KR" altLang="en-US" sz="1600" dirty="0"/>
              <a:t>재현율과 정밀도의 조화 평균</a:t>
            </a:r>
            <a:r>
              <a:rPr lang="en-US" altLang="ko-KR" sz="1600" dirty="0"/>
              <a:t>) </a:t>
            </a:r>
            <a:r>
              <a:rPr lang="ko-KR" altLang="en-US" sz="1600" dirty="0"/>
              <a:t>등이 존재</a:t>
            </a:r>
            <a:endParaRPr lang="en-US" altLang="ko-KR" sz="1600" dirty="0"/>
          </a:p>
        </p:txBody>
      </p:sp>
      <p:sp>
        <p:nvSpPr>
          <p:cNvPr id="4" name="Date Placeholder 3"/>
          <p:cNvSpPr>
            <a:spLocks noGrp="1"/>
          </p:cNvSpPr>
          <p:nvPr>
            <p:ph type="dt" sz="half" idx="10"/>
          </p:nvPr>
        </p:nvSpPr>
        <p:spPr/>
        <p:txBody>
          <a:bodyPr/>
          <a:lstStyle/>
          <a:p>
            <a:fld id="{C967DE6E-26D5-4854-9F4E-C6CC481B2A98}"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37</a:t>
            </a:fld>
            <a:endParaRPr lang="en-US"/>
          </a:p>
        </p:txBody>
      </p:sp>
    </p:spTree>
    <p:extLst>
      <p:ext uri="{BB962C8B-B14F-4D97-AF65-F5344CB8AC3E}">
        <p14:creationId xmlns:p14="http://schemas.microsoft.com/office/powerpoint/2010/main" val="1248485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cap="none" dirty="0"/>
              <a:t>과적합 문제 </a:t>
            </a:r>
            <a:r>
              <a:rPr lang="en-US" altLang="ko-KR" cap="none" dirty="0"/>
              <a:t>(Overfitting problem)</a:t>
            </a:r>
            <a:r>
              <a:rPr lang="ko-KR" altLang="en-US" cap="none" dirty="0"/>
              <a:t> </a:t>
            </a:r>
          </a:p>
        </p:txBody>
      </p:sp>
      <p:sp>
        <p:nvSpPr>
          <p:cNvPr id="3" name="Text Placeholder 2"/>
          <p:cNvSpPr>
            <a:spLocks noGrp="1"/>
          </p:cNvSpPr>
          <p:nvPr>
            <p:ph type="body" idx="1"/>
          </p:nvPr>
        </p:nvSpPr>
        <p:spPr/>
        <p:txBody>
          <a:bodyPr/>
          <a:lstStyle/>
          <a:p>
            <a:endParaRPr lang="ko-KR" altLang="en-US"/>
          </a:p>
        </p:txBody>
      </p:sp>
      <p:sp>
        <p:nvSpPr>
          <p:cNvPr id="4" name="Date Placeholder 3"/>
          <p:cNvSpPr>
            <a:spLocks noGrp="1"/>
          </p:cNvSpPr>
          <p:nvPr>
            <p:ph type="dt" sz="half" idx="10"/>
          </p:nvPr>
        </p:nvSpPr>
        <p:spPr/>
        <p:txBody>
          <a:bodyPr/>
          <a:lstStyle/>
          <a:p>
            <a:fld id="{B883A48B-03EB-4532-ADEE-4E2DA165DB89}"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38</a:t>
            </a:fld>
            <a:endParaRPr lang="en-US"/>
          </a:p>
        </p:txBody>
      </p:sp>
    </p:spTree>
    <p:extLst>
      <p:ext uri="{BB962C8B-B14F-4D97-AF65-F5344CB8AC3E}">
        <p14:creationId xmlns:p14="http://schemas.microsoft.com/office/powerpoint/2010/main" val="3863353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Overfitting </a:t>
            </a:r>
            <a:endParaRPr lang="ko-KR" altLang="en-US" dirty="0"/>
          </a:p>
        </p:txBody>
      </p:sp>
      <p:sp>
        <p:nvSpPr>
          <p:cNvPr id="3" name="Content Placeholder 2"/>
          <p:cNvSpPr>
            <a:spLocks noGrp="1"/>
          </p:cNvSpPr>
          <p:nvPr>
            <p:ph idx="1"/>
          </p:nvPr>
        </p:nvSpPr>
        <p:spPr/>
        <p:txBody>
          <a:bodyPr/>
          <a:lstStyle/>
          <a:p>
            <a:r>
              <a:rPr lang="en-US" altLang="ko-KR" sz="2400" dirty="0"/>
              <a:t>What is it?</a:t>
            </a:r>
          </a:p>
          <a:p>
            <a:pPr lvl="1"/>
            <a:r>
              <a:rPr lang="en-US" altLang="ko-KR" sz="2000" dirty="0"/>
              <a:t>Overfitting means that the model performs well on the training data, but it does not generalize well.</a:t>
            </a:r>
          </a:p>
          <a:p>
            <a:pPr lvl="2"/>
            <a:r>
              <a:rPr lang="ko-KR" altLang="en-US" sz="1800" dirty="0"/>
              <a:t>즉</a:t>
            </a:r>
            <a:r>
              <a:rPr lang="en-US" altLang="ko-KR" sz="1800" dirty="0"/>
              <a:t>, </a:t>
            </a:r>
            <a:r>
              <a:rPr lang="ko-KR" altLang="en-US" sz="1800" dirty="0"/>
              <a:t>새로운 데이터를 잘 예측하지 못한다</a:t>
            </a:r>
            <a:r>
              <a:rPr lang="en-US" altLang="ko-KR" sz="1800" dirty="0"/>
              <a:t>!</a:t>
            </a:r>
          </a:p>
          <a:p>
            <a:pPr lvl="2"/>
            <a:r>
              <a:rPr lang="ko-KR" altLang="en-US" sz="1800" dirty="0"/>
              <a:t>학습 데이터를 얼마나 잘 설명하느냐는 중요하지 않다</a:t>
            </a:r>
            <a:r>
              <a:rPr lang="en-US" altLang="ko-KR" sz="1800" dirty="0"/>
              <a:t>. </a:t>
            </a:r>
            <a:r>
              <a:rPr lang="ko-KR" altLang="en-US" sz="1800" dirty="0"/>
              <a:t>가장 중요한 것은 새로운 데이터를 얼마나 잘 예측하느냐 하는 것</a:t>
            </a:r>
            <a:r>
              <a:rPr lang="en-US" altLang="ko-KR" sz="1800" dirty="0"/>
              <a:t>!</a:t>
            </a:r>
            <a:endParaRPr lang="en-US" altLang="ko-KR" sz="1600" dirty="0"/>
          </a:p>
          <a:p>
            <a:r>
              <a:rPr lang="en-US" altLang="ko-KR" sz="2400" dirty="0"/>
              <a:t>When to occur?</a:t>
            </a:r>
          </a:p>
          <a:p>
            <a:pPr lvl="1"/>
            <a:r>
              <a:rPr lang="ko-KR" altLang="en-US" sz="2000" dirty="0"/>
              <a:t>모형이 복잡한 경우</a:t>
            </a:r>
            <a:endParaRPr lang="en-US" altLang="ko-KR" sz="2000" dirty="0"/>
          </a:p>
          <a:p>
            <a:pPr lvl="2"/>
            <a:r>
              <a:rPr lang="ko-KR" altLang="en-US" sz="1600" dirty="0"/>
              <a:t>모형에 포함된 독립변수 혹은 파라미터의 수가 많은 경우</a:t>
            </a:r>
            <a:endParaRPr lang="en-US" altLang="ko-KR" sz="1600" dirty="0"/>
          </a:p>
          <a:p>
            <a:pPr lvl="1"/>
            <a:r>
              <a:rPr lang="ko-KR" altLang="en-US" sz="2000" dirty="0"/>
              <a:t>독립변수의 값에 민감하게 반응하는 경우 </a:t>
            </a:r>
            <a:r>
              <a:rPr lang="ko-KR" altLang="en-US" sz="2000" dirty="0">
                <a:latin typeface="Tahoma" panose="020B0604030504040204" pitchFamily="34" charset="0"/>
                <a:cs typeface="Tahoma" panose="020B0604030504040204" pitchFamily="34" charset="0"/>
              </a:rPr>
              <a:t>→ 학습을 통해 도출된 파라미터의 절대값이 큰 경우</a:t>
            </a:r>
            <a:endParaRPr lang="en-US" altLang="ko-KR" sz="1800" dirty="0"/>
          </a:p>
        </p:txBody>
      </p:sp>
      <p:sp>
        <p:nvSpPr>
          <p:cNvPr id="4" name="Date Placeholder 3"/>
          <p:cNvSpPr>
            <a:spLocks noGrp="1"/>
          </p:cNvSpPr>
          <p:nvPr>
            <p:ph type="dt" sz="half" idx="10"/>
          </p:nvPr>
        </p:nvSpPr>
        <p:spPr/>
        <p:txBody>
          <a:bodyPr/>
          <a:lstStyle/>
          <a:p>
            <a:fld id="{EA7C2A7F-E000-4E53-9AEE-3505EF9DA1B0}"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39</a:t>
            </a:fld>
            <a:endParaRPr lang="en-US" dirty="0"/>
          </a:p>
        </p:txBody>
      </p:sp>
    </p:spTree>
    <p:extLst>
      <p:ext uri="{BB962C8B-B14F-4D97-AF65-F5344CB8AC3E}">
        <p14:creationId xmlns:p14="http://schemas.microsoft.com/office/powerpoint/2010/main" val="1503682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3" name="Content Placeholder 2"/>
          <p:cNvSpPr>
            <a:spLocks noGrp="1"/>
          </p:cNvSpPr>
          <p:nvPr>
            <p:ph idx="1"/>
          </p:nvPr>
        </p:nvSpPr>
        <p:spPr/>
        <p:txBody>
          <a:bodyPr/>
          <a:lstStyle/>
          <a:p>
            <a:r>
              <a:rPr lang="en-US" sz="2400" dirty="0"/>
              <a:t>An example of ML problem</a:t>
            </a:r>
          </a:p>
          <a:p>
            <a:pPr lvl="1"/>
            <a:r>
              <a:rPr lang="ko-KR" altLang="en-US" sz="2000" dirty="0"/>
              <a:t>아파트 평수 정보를 이용한 가격 예측</a:t>
            </a:r>
            <a:endParaRPr lang="en-US" altLang="ko-KR" sz="2000" dirty="0"/>
          </a:p>
          <a:p>
            <a:pPr lvl="1"/>
            <a:r>
              <a:rPr lang="en-US" sz="2000" dirty="0"/>
              <a:t>This means that you have apartments that you want to know the prices</a:t>
            </a:r>
          </a:p>
          <a:p>
            <a:pPr lvl="2"/>
            <a:r>
              <a:rPr lang="en-US" sz="1800" dirty="0"/>
              <a:t>They do not have prices information.</a:t>
            </a:r>
          </a:p>
          <a:p>
            <a:pPr lvl="2"/>
            <a:r>
              <a:rPr lang="en-US" sz="1800" dirty="0"/>
              <a:t>They only have data on size.</a:t>
            </a:r>
          </a:p>
          <a:p>
            <a:pPr lvl="1"/>
            <a:r>
              <a:rPr lang="en-US" sz="2000" dirty="0"/>
              <a:t>In order to predict the price, which is called a dependent variable, you need to know </a:t>
            </a:r>
            <a:r>
              <a:rPr lang="en-US" sz="2000" b="1" u="sng" dirty="0"/>
              <a:t>the relationship between the size and the price</a:t>
            </a:r>
          </a:p>
        </p:txBody>
      </p:sp>
      <p:sp>
        <p:nvSpPr>
          <p:cNvPr id="4" name="Date Placeholder 3"/>
          <p:cNvSpPr>
            <a:spLocks noGrp="1"/>
          </p:cNvSpPr>
          <p:nvPr>
            <p:ph type="dt" sz="half" idx="10"/>
          </p:nvPr>
        </p:nvSpPr>
        <p:spPr/>
        <p:txBody>
          <a:bodyPr/>
          <a:lstStyle/>
          <a:p>
            <a:fld id="{861166D6-D210-4FE5-B4AE-3DDBBF5508F6}"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4</a:t>
            </a:fld>
            <a:endParaRPr lang="en-US"/>
          </a:p>
        </p:txBody>
      </p:sp>
    </p:spTree>
    <p:extLst>
      <p:ext uri="{BB962C8B-B14F-4D97-AF65-F5344CB8AC3E}">
        <p14:creationId xmlns:p14="http://schemas.microsoft.com/office/powerpoint/2010/main" val="2521248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Overfitting</a:t>
            </a:r>
          </a:p>
        </p:txBody>
      </p:sp>
      <p:sp>
        <p:nvSpPr>
          <p:cNvPr id="3" name="Content Placeholder 2"/>
          <p:cNvSpPr>
            <a:spLocks noGrp="1"/>
          </p:cNvSpPr>
          <p:nvPr>
            <p:ph idx="1"/>
          </p:nvPr>
        </p:nvSpPr>
        <p:spPr/>
        <p:txBody>
          <a:bodyPr/>
          <a:lstStyle/>
          <a:p>
            <a:r>
              <a:rPr lang="en-US" dirty="0"/>
              <a:t>Example</a:t>
            </a:r>
          </a:p>
        </p:txBody>
      </p:sp>
      <p:sp>
        <p:nvSpPr>
          <p:cNvPr id="4" name="Date Placeholder 3"/>
          <p:cNvSpPr>
            <a:spLocks noGrp="1"/>
          </p:cNvSpPr>
          <p:nvPr>
            <p:ph type="dt" sz="half" idx="10"/>
          </p:nvPr>
        </p:nvSpPr>
        <p:spPr/>
        <p:txBody>
          <a:bodyPr/>
          <a:lstStyle/>
          <a:p>
            <a:fld id="{31F1F0A6-8011-401C-B4EC-9FCA96A55B2A}"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40</a:t>
            </a:fld>
            <a:endParaRPr lang="en-US"/>
          </a:p>
        </p:txBody>
      </p:sp>
      <p:pic>
        <p:nvPicPr>
          <p:cNvPr id="1026" name="Picture 2" descr="Image result for Overfitting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47035"/>
            <a:ext cx="8760272"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2362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Overfitting</a:t>
            </a:r>
            <a:endParaRPr lang="ko-KR" altLang="en-US" dirty="0"/>
          </a:p>
        </p:txBody>
      </p:sp>
      <p:sp>
        <p:nvSpPr>
          <p:cNvPr id="3" name="Content Placeholder 2"/>
          <p:cNvSpPr>
            <a:spLocks noGrp="1"/>
          </p:cNvSpPr>
          <p:nvPr>
            <p:ph idx="1"/>
          </p:nvPr>
        </p:nvSpPr>
        <p:spPr/>
        <p:txBody>
          <a:bodyPr/>
          <a:lstStyle/>
          <a:p>
            <a:r>
              <a:rPr lang="en-US" altLang="ko-KR" sz="2400" dirty="0"/>
              <a:t>How to solve?</a:t>
            </a:r>
          </a:p>
          <a:p>
            <a:pPr lvl="1"/>
            <a:r>
              <a:rPr lang="en-US" altLang="ko-KR" sz="2000" dirty="0"/>
              <a:t>Simplify the model by selecting one with fewer parameters (e.g., a linear model rather than a high-degree polynomial model), by reducing the number of attributes in the training data, or by constraining the model. </a:t>
            </a:r>
          </a:p>
          <a:p>
            <a:pPr lvl="2"/>
            <a:r>
              <a:rPr lang="ko-KR" altLang="en-US" sz="1800" dirty="0"/>
              <a:t>주의</a:t>
            </a:r>
            <a:r>
              <a:rPr lang="en-US" altLang="ko-KR" sz="1800" dirty="0"/>
              <a:t>: </a:t>
            </a:r>
            <a:r>
              <a:rPr lang="en-US" altLang="ko-KR" sz="1800" dirty="0" err="1"/>
              <a:t>underfitting</a:t>
            </a:r>
            <a:r>
              <a:rPr lang="en-US" altLang="ko-KR" sz="1800" dirty="0"/>
              <a:t> problem =&gt; </a:t>
            </a:r>
            <a:r>
              <a:rPr lang="ko-KR" altLang="en-US" sz="1800" dirty="0"/>
              <a:t>너무 단순화하면 설명력이 낮아진다</a:t>
            </a:r>
            <a:r>
              <a:rPr lang="en-US" altLang="ko-KR" sz="1800" dirty="0"/>
              <a:t>.</a:t>
            </a:r>
          </a:p>
          <a:p>
            <a:pPr lvl="2"/>
            <a:r>
              <a:rPr lang="en-US" altLang="ko-KR" sz="1800" b="1" dirty="0"/>
              <a:t>Regularization (</a:t>
            </a:r>
            <a:r>
              <a:rPr lang="ko-KR" altLang="en-US" sz="1800" b="1" dirty="0"/>
              <a:t>규제화</a:t>
            </a:r>
            <a:r>
              <a:rPr lang="en-US" altLang="ko-KR" sz="1800" b="1" dirty="0"/>
              <a:t>)</a:t>
            </a:r>
          </a:p>
          <a:p>
            <a:pPr lvl="1"/>
            <a:r>
              <a:rPr lang="en-US" altLang="ko-KR" sz="2000" dirty="0"/>
              <a:t>Gather more training data. </a:t>
            </a:r>
          </a:p>
          <a:p>
            <a:pPr lvl="1"/>
            <a:r>
              <a:rPr lang="en-US" altLang="ko-KR" sz="2000" dirty="0"/>
              <a:t>Reduce the noise in the training data (e.g., fix data errors and remove outliers).</a:t>
            </a:r>
            <a:endParaRPr lang="ko-KR" altLang="en-US" sz="2000" dirty="0"/>
          </a:p>
        </p:txBody>
      </p:sp>
      <p:sp>
        <p:nvSpPr>
          <p:cNvPr id="4" name="Date Placeholder 3"/>
          <p:cNvSpPr>
            <a:spLocks noGrp="1"/>
          </p:cNvSpPr>
          <p:nvPr>
            <p:ph type="dt" sz="half" idx="10"/>
          </p:nvPr>
        </p:nvSpPr>
        <p:spPr/>
        <p:txBody>
          <a:bodyPr/>
          <a:lstStyle/>
          <a:p>
            <a:fld id="{C4804257-F6A1-4930-9AF9-B4B2FF8E64A4}"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41</a:t>
            </a:fld>
            <a:endParaRPr lang="en-US"/>
          </a:p>
        </p:txBody>
      </p:sp>
    </p:spTree>
    <p:extLst>
      <p:ext uri="{BB962C8B-B14F-4D97-AF65-F5344CB8AC3E}">
        <p14:creationId xmlns:p14="http://schemas.microsoft.com/office/powerpoint/2010/main" val="3527112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Regularization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Regularization</a:t>
                </a:r>
              </a:p>
              <a:p>
                <a:pPr lvl="1"/>
                <a:r>
                  <a:rPr lang="ko-KR" altLang="en-US" sz="1800" dirty="0"/>
                  <a:t>기존 비용함수에 </a:t>
                </a:r>
                <a:r>
                  <a:rPr lang="en-US" altLang="ko-KR" sz="1800" dirty="0"/>
                  <a:t>penalty term</a:t>
                </a:r>
                <a:r>
                  <a:rPr lang="ko-KR" altLang="en-US" sz="1800" dirty="0"/>
                  <a:t>을 추가해 새로운 비용함수로 사용하는 방법</a:t>
                </a:r>
                <a:endParaRPr lang="en-US" altLang="ko-KR" sz="1800" dirty="0"/>
              </a:p>
              <a:p>
                <a:pPr lvl="1"/>
                <a14:m>
                  <m:oMath xmlns:m="http://schemas.openxmlformats.org/officeDocument/2006/math">
                    <m:sSub>
                      <m:sSubPr>
                        <m:ctrlPr>
                          <a:rPr lang="en-US" altLang="ko-KR" sz="1800" i="1" smtClean="0">
                            <a:latin typeface="Cambria Math" panose="02040503050406030204" pitchFamily="18" charset="0"/>
                          </a:rPr>
                        </m:ctrlPr>
                      </m:sSubPr>
                      <m:e>
                        <m:r>
                          <m:rPr>
                            <m:sty m:val="p"/>
                          </m:rPr>
                          <a:rPr lang="en-US" altLang="ko-KR" sz="1800">
                            <a:latin typeface="Cambria Math" panose="02040503050406030204" pitchFamily="18" charset="0"/>
                          </a:rPr>
                          <m:t>E</m:t>
                        </m:r>
                        <m:r>
                          <a:rPr lang="en-US" altLang="ko-KR" sz="1800">
                            <a:latin typeface="Cambria Math" panose="02040503050406030204" pitchFamily="18" charset="0"/>
                          </a:rPr>
                          <m:t>(</m:t>
                        </m:r>
                        <m:r>
                          <a:rPr lang="en-US" altLang="ko-KR" sz="1800" b="1" i="0" smtClean="0">
                            <a:latin typeface="Cambria Math" panose="02040503050406030204" pitchFamily="18" charset="0"/>
                          </a:rPr>
                          <m:t>𝐛</m:t>
                        </m:r>
                        <m:r>
                          <a:rPr lang="en-US" altLang="ko-KR" sz="1800">
                            <a:latin typeface="Cambria Math" panose="02040503050406030204" pitchFamily="18" charset="0"/>
                          </a:rPr>
                          <m:t>)</m:t>
                        </m:r>
                      </m:e>
                      <m:sub>
                        <m:r>
                          <a:rPr lang="en-US" altLang="ko-KR" sz="1800" b="0" i="1" smtClean="0">
                            <a:latin typeface="Cambria Math" panose="02040503050406030204" pitchFamily="18" charset="0"/>
                          </a:rPr>
                          <m:t>𝑛𝑒𝑤</m:t>
                        </m:r>
                      </m:sub>
                    </m:sSub>
                    <m:r>
                      <a:rPr lang="en-US" altLang="ko-KR" sz="1800" b="0" i="1" smtClean="0">
                        <a:latin typeface="Cambria Math" panose="02040503050406030204" pitchFamily="18" charset="0"/>
                      </a:rPr>
                      <m:t>=</m:t>
                    </m:r>
                    <m:sSub>
                      <m:sSubPr>
                        <m:ctrlPr>
                          <a:rPr lang="en-US" altLang="ko-KR" sz="1800" i="1" smtClean="0">
                            <a:latin typeface="Cambria Math" panose="02040503050406030204" pitchFamily="18" charset="0"/>
                          </a:rPr>
                        </m:ctrlPr>
                      </m:sSubPr>
                      <m:e>
                        <m:r>
                          <m:rPr>
                            <m:sty m:val="p"/>
                          </m:rPr>
                          <a:rPr lang="en-US" altLang="ko-KR" sz="1800">
                            <a:latin typeface="Cambria Math" panose="02040503050406030204" pitchFamily="18" charset="0"/>
                          </a:rPr>
                          <m:t>E</m:t>
                        </m:r>
                        <m:r>
                          <a:rPr lang="en-US" altLang="ko-KR" sz="1800">
                            <a:latin typeface="Cambria Math" panose="02040503050406030204" pitchFamily="18" charset="0"/>
                          </a:rPr>
                          <m:t>(</m:t>
                        </m:r>
                        <m:r>
                          <a:rPr lang="en-US" altLang="ko-KR" sz="1800" b="1" i="0" smtClean="0">
                            <a:latin typeface="Cambria Math" panose="02040503050406030204" pitchFamily="18" charset="0"/>
                          </a:rPr>
                          <m:t>𝐛</m:t>
                        </m:r>
                        <m:r>
                          <a:rPr lang="en-US" altLang="ko-KR" sz="1800">
                            <a:latin typeface="Cambria Math" panose="02040503050406030204" pitchFamily="18" charset="0"/>
                          </a:rPr>
                          <m:t>)</m:t>
                        </m:r>
                      </m:e>
                      <m:sub>
                        <m:r>
                          <a:rPr lang="en-US" altLang="ko-KR" sz="1800" b="0" i="1" smtClean="0">
                            <a:latin typeface="Cambria Math" panose="02040503050406030204" pitchFamily="18" charset="0"/>
                          </a:rPr>
                          <m:t>𝑜𝑟𝑔</m:t>
                        </m:r>
                      </m:sub>
                    </m:sSub>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𝑝𝑒𝑛𝑎𝑙𝑡𝑦</m:t>
                    </m:r>
                  </m:oMath>
                </a14:m>
                <a:endParaRPr lang="en-US" altLang="ko-KR" sz="1800" dirty="0"/>
              </a:p>
              <a:p>
                <a:pPr lvl="1"/>
                <a:r>
                  <a:rPr lang="ko-KR" altLang="en-US" sz="1800" dirty="0"/>
                  <a:t>모형</a:t>
                </a:r>
                <a:r>
                  <a:rPr lang="en-US" altLang="ko-KR" sz="1800" dirty="0"/>
                  <a:t>: </a:t>
                </a:r>
                <a14:m>
                  <m:oMath xmlns:m="http://schemas.openxmlformats.org/officeDocument/2006/math">
                    <m:acc>
                      <m:accPr>
                        <m:chr m:val="̂"/>
                        <m:ctrlPr>
                          <a:rPr lang="en-US" altLang="ko-KR" sz="1800" i="1">
                            <a:latin typeface="Cambria Math" panose="02040503050406030204" pitchFamily="18" charset="0"/>
                          </a:rPr>
                        </m:ctrlPr>
                      </m:accPr>
                      <m:e>
                        <m:r>
                          <m:rPr>
                            <m:sty m:val="p"/>
                          </m:rPr>
                          <a:rPr lang="en-US" altLang="ko-KR" sz="1800">
                            <a:latin typeface="Cambria Math"/>
                          </a:rPr>
                          <m:t>y</m:t>
                        </m:r>
                      </m:e>
                    </m:acc>
                    <m:r>
                      <a:rPr lang="en-US" altLang="ko-KR" sz="1800">
                        <a:latin typeface="Cambria Math"/>
                      </a:rPr>
                      <m:t>=</m:t>
                    </m:r>
                    <m:sSub>
                      <m:sSubPr>
                        <m:ctrlPr>
                          <a:rPr lang="en-US" altLang="ko-KR" sz="1800" i="1">
                            <a:latin typeface="Cambria Math" panose="02040503050406030204" pitchFamily="18" charset="0"/>
                          </a:rPr>
                        </m:ctrlPr>
                      </m:sSubPr>
                      <m:e>
                        <m:r>
                          <m:rPr>
                            <m:sty m:val="p"/>
                          </m:rPr>
                          <a:rPr lang="en-US" altLang="ko-KR" sz="1800">
                            <a:latin typeface="Cambria Math"/>
                          </a:rPr>
                          <m:t>b</m:t>
                        </m:r>
                      </m:e>
                      <m:sub>
                        <m:r>
                          <a:rPr lang="en-US" altLang="ko-KR" sz="1800">
                            <a:latin typeface="Cambria Math"/>
                          </a:rPr>
                          <m:t>0</m:t>
                        </m:r>
                      </m:sub>
                    </m:sSub>
                    <m:r>
                      <a:rPr lang="en-US" altLang="ko-KR" sz="1800">
                        <a:latin typeface="Cambria Math"/>
                      </a:rPr>
                      <m:t>+ </m:t>
                    </m:r>
                    <m:sSub>
                      <m:sSubPr>
                        <m:ctrlPr>
                          <a:rPr lang="en-US" altLang="ko-KR" sz="1800" i="1">
                            <a:latin typeface="Cambria Math" panose="02040503050406030204" pitchFamily="18" charset="0"/>
                          </a:rPr>
                        </m:ctrlPr>
                      </m:sSubPr>
                      <m:e>
                        <m:r>
                          <m:rPr>
                            <m:sty m:val="p"/>
                          </m:rPr>
                          <a:rPr lang="en-US" altLang="ko-KR" sz="1800">
                            <a:latin typeface="Cambria Math"/>
                          </a:rPr>
                          <m:t>b</m:t>
                        </m:r>
                      </m:e>
                      <m:sub>
                        <m:r>
                          <a:rPr lang="en-US" altLang="ko-KR" sz="1800">
                            <a:latin typeface="Cambria Math"/>
                          </a:rPr>
                          <m:t>1</m:t>
                        </m:r>
                      </m:sub>
                    </m:sSub>
                    <m:sSub>
                      <m:sSubPr>
                        <m:ctrlPr>
                          <a:rPr lang="en-US" altLang="ko-KR" sz="1800" i="1">
                            <a:latin typeface="Cambria Math" panose="02040503050406030204" pitchFamily="18" charset="0"/>
                          </a:rPr>
                        </m:ctrlPr>
                      </m:sSubPr>
                      <m:e>
                        <m:r>
                          <m:rPr>
                            <m:sty m:val="p"/>
                          </m:rPr>
                          <a:rPr lang="en-US" altLang="ko-KR" sz="1800">
                            <a:latin typeface="Cambria Math"/>
                          </a:rPr>
                          <m:t>X</m:t>
                        </m:r>
                      </m:e>
                      <m:sub>
                        <m:r>
                          <a:rPr lang="en-US" altLang="ko-KR" sz="1800">
                            <a:latin typeface="Cambria Math"/>
                          </a:rPr>
                          <m:t>1</m:t>
                        </m:r>
                      </m:sub>
                    </m:sSub>
                    <m:r>
                      <a:rPr lang="en-US" altLang="ko-KR" sz="1800">
                        <a:latin typeface="Cambria Math"/>
                      </a:rPr>
                      <m:t> + </m:t>
                    </m:r>
                    <m:sSub>
                      <m:sSubPr>
                        <m:ctrlPr>
                          <a:rPr lang="en-US" altLang="ko-KR" sz="1800" i="1">
                            <a:latin typeface="Cambria Math" panose="02040503050406030204" pitchFamily="18" charset="0"/>
                          </a:rPr>
                        </m:ctrlPr>
                      </m:sSubPr>
                      <m:e>
                        <m:r>
                          <m:rPr>
                            <m:sty m:val="p"/>
                          </m:rPr>
                          <a:rPr lang="en-US" altLang="ko-KR" sz="1800">
                            <a:latin typeface="Cambria Math"/>
                          </a:rPr>
                          <m:t>b</m:t>
                        </m:r>
                      </m:e>
                      <m:sub>
                        <m:r>
                          <a:rPr lang="en-US" altLang="ko-KR" sz="1800">
                            <a:latin typeface="Cambria Math"/>
                          </a:rPr>
                          <m:t>2</m:t>
                        </m:r>
                      </m:sub>
                    </m:sSub>
                    <m:sSub>
                      <m:sSubPr>
                        <m:ctrlPr>
                          <a:rPr lang="en-US" altLang="ko-KR" sz="1800" i="1">
                            <a:latin typeface="Cambria Math" panose="02040503050406030204" pitchFamily="18" charset="0"/>
                          </a:rPr>
                        </m:ctrlPr>
                      </m:sSubPr>
                      <m:e>
                        <m:r>
                          <m:rPr>
                            <m:sty m:val="p"/>
                          </m:rPr>
                          <a:rPr lang="en-US" altLang="ko-KR" sz="1800">
                            <a:latin typeface="Cambria Math"/>
                          </a:rPr>
                          <m:t>X</m:t>
                        </m:r>
                      </m:e>
                      <m:sub>
                        <m:r>
                          <a:rPr lang="en-US" altLang="ko-KR" sz="1800">
                            <a:latin typeface="Cambria Math"/>
                          </a:rPr>
                          <m:t>2</m:t>
                        </m:r>
                      </m:sub>
                    </m:sSub>
                    <m:r>
                      <a:rPr lang="en-US" altLang="ko-KR" sz="1800" b="0" i="1" smtClean="0">
                        <a:latin typeface="Cambria Math" panose="02040503050406030204" pitchFamily="18" charset="0"/>
                      </a:rPr>
                      <m:t>+…+</m:t>
                    </m:r>
                    <m:sSub>
                      <m:sSubPr>
                        <m:ctrlPr>
                          <a:rPr lang="en-US" altLang="ko-KR" sz="1800" i="1">
                            <a:latin typeface="Cambria Math" panose="02040503050406030204" pitchFamily="18" charset="0"/>
                          </a:rPr>
                        </m:ctrlPr>
                      </m:sSubPr>
                      <m:e>
                        <m:r>
                          <m:rPr>
                            <m:sty m:val="p"/>
                          </m:rPr>
                          <a:rPr lang="en-US" altLang="ko-KR" sz="1800">
                            <a:latin typeface="Cambria Math"/>
                          </a:rPr>
                          <m:t>b</m:t>
                        </m:r>
                      </m:e>
                      <m:sub>
                        <m:r>
                          <a:rPr lang="en-US" altLang="ko-KR" sz="1800" b="0" i="1" smtClean="0">
                            <a:latin typeface="Cambria Math" panose="02040503050406030204" pitchFamily="18" charset="0"/>
                          </a:rPr>
                          <m:t>𝑘</m:t>
                        </m:r>
                      </m:sub>
                    </m:sSub>
                    <m:sSub>
                      <m:sSubPr>
                        <m:ctrlPr>
                          <a:rPr lang="en-US" altLang="ko-KR" sz="1800" i="1">
                            <a:latin typeface="Cambria Math" panose="02040503050406030204" pitchFamily="18" charset="0"/>
                          </a:rPr>
                        </m:ctrlPr>
                      </m:sSubPr>
                      <m:e>
                        <m:r>
                          <m:rPr>
                            <m:sty m:val="p"/>
                          </m:rPr>
                          <a:rPr lang="en-US" altLang="ko-KR" sz="1800">
                            <a:latin typeface="Cambria Math"/>
                          </a:rPr>
                          <m:t>X</m:t>
                        </m:r>
                      </m:e>
                      <m:sub>
                        <m:r>
                          <m:rPr>
                            <m:sty m:val="p"/>
                          </m:rPr>
                          <a:rPr lang="en-US" altLang="ko-KR" sz="1800" b="0" i="0" smtClean="0">
                            <a:latin typeface="Cambria Math" panose="02040503050406030204" pitchFamily="18" charset="0"/>
                          </a:rPr>
                          <m:t>k</m:t>
                        </m:r>
                      </m:sub>
                    </m:sSub>
                  </m:oMath>
                </a14:m>
                <a:endParaRPr lang="en-US" altLang="ko-KR" sz="1800" dirty="0"/>
              </a:p>
              <a:p>
                <a:pPr lvl="1"/>
                <a:r>
                  <a:rPr lang="ko-KR" altLang="en-US" sz="1800" dirty="0"/>
                  <a:t>파라미터 벡터</a:t>
                </a:r>
                <a:r>
                  <a:rPr lang="en-US" altLang="ko-KR" sz="1800" dirty="0"/>
                  <a:t>:  </a:t>
                </a:r>
                <a14:m>
                  <m:oMath xmlns:m="http://schemas.openxmlformats.org/officeDocument/2006/math">
                    <m:r>
                      <a:rPr lang="en-US" altLang="ko-KR" sz="1800" b="1" i="0" smtClean="0">
                        <a:latin typeface="Cambria Math" panose="02040503050406030204" pitchFamily="18" charset="0"/>
                      </a:rPr>
                      <m:t>𝐛</m:t>
                    </m:r>
                    <m:r>
                      <a:rPr lang="en-US" altLang="ko-KR" sz="1800" i="1">
                        <a:latin typeface="Cambria Math" panose="02040503050406030204" pitchFamily="18" charset="0"/>
                      </a:rPr>
                      <m:t>=</m:t>
                    </m:r>
                    <m:r>
                      <a:rPr lang="en-US" altLang="ko-KR" sz="1800">
                        <a:latin typeface="Cambria Math" panose="02040503050406030204" pitchFamily="18" charset="0"/>
                      </a:rPr>
                      <m:t>(</m:t>
                    </m:r>
                    <m:sSub>
                      <m:sSubPr>
                        <m:ctrlPr>
                          <a:rPr lang="ko-KR" altLang="ko-KR" sz="1800" i="1">
                            <a:latin typeface="Cambria Math" panose="02040503050406030204" pitchFamily="18" charset="0"/>
                          </a:rPr>
                        </m:ctrlPr>
                      </m:sSubPr>
                      <m:e>
                        <m:r>
                          <a:rPr lang="en-US" altLang="ko-KR" sz="1800" i="1">
                            <a:latin typeface="Cambria Math" panose="02040503050406030204" pitchFamily="18" charset="0"/>
                          </a:rPr>
                          <m:t>𝑏</m:t>
                        </m:r>
                      </m:e>
                      <m:sub>
                        <m:r>
                          <a:rPr lang="en-US" altLang="ko-KR" sz="1800" b="0" i="1" smtClean="0">
                            <a:latin typeface="Cambria Math" panose="02040503050406030204" pitchFamily="18" charset="0"/>
                          </a:rPr>
                          <m:t>0</m:t>
                        </m:r>
                      </m:sub>
                    </m:sSub>
                    <m:r>
                      <a:rPr lang="en-US" altLang="ko-KR" sz="1800" b="0" i="1" smtClean="0">
                        <a:latin typeface="Cambria Math" panose="02040503050406030204" pitchFamily="18" charset="0"/>
                      </a:rPr>
                      <m:t>,  </m:t>
                    </m:r>
                    <m:sSub>
                      <m:sSubPr>
                        <m:ctrlPr>
                          <a:rPr lang="ko-KR" altLang="ko-KR" sz="1800" i="1">
                            <a:latin typeface="Cambria Math" panose="02040503050406030204" pitchFamily="18" charset="0"/>
                          </a:rPr>
                        </m:ctrlPr>
                      </m:sSubPr>
                      <m:e>
                        <m:r>
                          <a:rPr lang="en-US" altLang="ko-KR" sz="1800" b="0" i="1" smtClean="0">
                            <a:latin typeface="Cambria Math" panose="02040503050406030204" pitchFamily="18" charset="0"/>
                          </a:rPr>
                          <m:t>𝑏</m:t>
                        </m:r>
                      </m:e>
                      <m:sub>
                        <m:r>
                          <a:rPr lang="en-US" altLang="ko-KR" sz="1800" i="1">
                            <a:latin typeface="Cambria Math" panose="02040503050406030204" pitchFamily="18" charset="0"/>
                          </a:rPr>
                          <m:t>1</m:t>
                        </m:r>
                      </m:sub>
                    </m:sSub>
                    <m:r>
                      <a:rPr lang="en-US" altLang="ko-KR" sz="1800">
                        <a:latin typeface="Cambria Math" panose="02040503050406030204" pitchFamily="18" charset="0"/>
                      </a:rPr>
                      <m:t>,</m:t>
                    </m:r>
                    <m:sSub>
                      <m:sSubPr>
                        <m:ctrlPr>
                          <a:rPr lang="ko-KR" altLang="ko-KR" sz="1800" i="1">
                            <a:latin typeface="Cambria Math" panose="02040503050406030204" pitchFamily="18" charset="0"/>
                          </a:rPr>
                        </m:ctrlPr>
                      </m:sSubPr>
                      <m:e>
                        <m:r>
                          <a:rPr lang="en-US" altLang="ko-KR" sz="1800" b="0" i="1" smtClean="0">
                            <a:latin typeface="Cambria Math" panose="02040503050406030204" pitchFamily="18" charset="0"/>
                          </a:rPr>
                          <m:t>𝑏</m:t>
                        </m:r>
                      </m:e>
                      <m:sub>
                        <m:r>
                          <a:rPr lang="en-US" altLang="ko-KR" sz="1800" i="1">
                            <a:latin typeface="Cambria Math" panose="02040503050406030204" pitchFamily="18" charset="0"/>
                          </a:rPr>
                          <m:t>2</m:t>
                        </m:r>
                      </m:sub>
                    </m:sSub>
                    <m:r>
                      <a:rPr lang="en-US" altLang="ko-KR" sz="1800">
                        <a:latin typeface="Cambria Math" panose="02040503050406030204" pitchFamily="18" charset="0"/>
                      </a:rPr>
                      <m:t>, …, </m:t>
                    </m:r>
                    <m:sSub>
                      <m:sSubPr>
                        <m:ctrlPr>
                          <a:rPr lang="ko-KR" altLang="ko-KR" sz="1800" i="1">
                            <a:latin typeface="Cambria Math" panose="02040503050406030204" pitchFamily="18" charset="0"/>
                          </a:rPr>
                        </m:ctrlPr>
                      </m:sSubPr>
                      <m:e>
                        <m:r>
                          <a:rPr lang="en-US" altLang="ko-KR" sz="1800" b="0" i="1" smtClean="0">
                            <a:latin typeface="Cambria Math" panose="02040503050406030204" pitchFamily="18" charset="0"/>
                          </a:rPr>
                          <m:t>𝑏</m:t>
                        </m:r>
                      </m:e>
                      <m:sub>
                        <m:r>
                          <a:rPr lang="en-US" altLang="ko-KR" sz="1800" i="1">
                            <a:latin typeface="Cambria Math" panose="02040503050406030204" pitchFamily="18" charset="0"/>
                          </a:rPr>
                          <m:t>𝑘</m:t>
                        </m:r>
                      </m:sub>
                    </m:sSub>
                    <m:r>
                      <a:rPr lang="en-US" altLang="ko-KR" sz="1800">
                        <a:latin typeface="Cambria Math" panose="02040503050406030204" pitchFamily="18" charset="0"/>
                      </a:rPr>
                      <m:t>)</m:t>
                    </m:r>
                  </m:oMath>
                </a14:m>
                <a:endParaRPr lang="en-US" altLang="ko-KR" sz="1800" dirty="0"/>
              </a:p>
              <a:p>
                <a:pPr lvl="1"/>
                <a:r>
                  <a:rPr lang="ko-KR" altLang="en-US" sz="1800" dirty="0"/>
                  <a:t>효과</a:t>
                </a:r>
                <a:r>
                  <a:rPr lang="en-US" altLang="ko-KR" sz="1800" dirty="0"/>
                  <a:t>: </a:t>
                </a:r>
                <a:r>
                  <a:rPr lang="ko-KR" altLang="en-US" sz="1800" dirty="0"/>
                  <a:t>파라미터의 절대값이 줄어든다</a:t>
                </a:r>
                <a:r>
                  <a:rPr lang="en-US" altLang="ko-KR" sz="1800" dirty="0"/>
                  <a:t>.</a:t>
                </a:r>
              </a:p>
              <a:p>
                <a:pPr lvl="1"/>
                <a:r>
                  <a:rPr lang="en-US" altLang="ko-KR" sz="1800" dirty="0"/>
                  <a:t>Penalty term</a:t>
                </a:r>
                <a:r>
                  <a:rPr lang="ko-KR" altLang="en-US" sz="1800" dirty="0"/>
                  <a:t>의 종류 두가지</a:t>
                </a:r>
                <a:endParaRPr lang="en-US" altLang="ko-KR" sz="1800" dirty="0"/>
              </a:p>
              <a:p>
                <a:pPr lvl="2"/>
                <a:r>
                  <a:rPr lang="en-US" altLang="ko-KR" sz="1600" dirty="0"/>
                  <a:t>L1 penalty term</a:t>
                </a:r>
              </a:p>
              <a:p>
                <a:pPr lvl="2"/>
                <a:r>
                  <a:rPr lang="en-US" altLang="ko-KR" sz="1600" dirty="0"/>
                  <a:t>L2 penalty term</a:t>
                </a:r>
              </a:p>
              <a:p>
                <a:pPr lvl="1"/>
                <a:endParaRPr lang="en-US" altLang="ko-KR" sz="1800" dirty="0"/>
              </a:p>
              <a:p>
                <a:pPr lvl="1"/>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7" t="-1185"/>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ko-KR" altLang="en-US"/>
              <a:t>지도학습</a:t>
            </a:r>
            <a:endParaRPr lang="en-US" dirty="0"/>
          </a:p>
        </p:txBody>
      </p:sp>
      <p:sp>
        <p:nvSpPr>
          <p:cNvPr id="7" name="AutoShape 2" descr="Image result for l1 l2 regulariz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p:txBody>
          <a:bodyPr/>
          <a:lstStyle/>
          <a:p>
            <a:fld id="{9B0C7894-E900-4B33-9FBE-BAAF122BBAF7}" type="datetime1">
              <a:rPr lang="en-US" altLang="ko-KR" smtClean="0"/>
              <a:t>10/15/2024</a:t>
            </a:fld>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42</a:t>
            </a:fld>
            <a:endParaRPr lang="en-US"/>
          </a:p>
        </p:txBody>
      </p:sp>
    </p:spTree>
    <p:extLst>
      <p:ext uri="{BB962C8B-B14F-4D97-AF65-F5344CB8AC3E}">
        <p14:creationId xmlns:p14="http://schemas.microsoft.com/office/powerpoint/2010/main" val="3241123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Regularization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ko-KR" sz="2400" dirty="0"/>
                  <a:t>L1 penalty term</a:t>
                </a:r>
              </a:p>
              <a:p>
                <a:pPr lvl="1"/>
                <a14:m>
                  <m:oMath xmlns:m="http://schemas.openxmlformats.org/officeDocument/2006/math">
                    <m:r>
                      <a:rPr lang="en-US" altLang="ko-KR" sz="2000" i="1">
                        <a:latin typeface="Cambria Math" panose="02040503050406030204" pitchFamily="18" charset="0"/>
                      </a:rPr>
                      <m:t>𝜆</m:t>
                    </m:r>
                    <m:r>
                      <a:rPr lang="en-US" altLang="ko-KR" sz="2000" i="1">
                        <a:latin typeface="Cambria Math" panose="02040503050406030204" pitchFamily="18" charset="0"/>
                      </a:rPr>
                      <m:t> </m:t>
                    </m:r>
                    <m:sSub>
                      <m:sSubPr>
                        <m:ctrlPr>
                          <a:rPr lang="ko-KR" altLang="ko-KR" sz="2000" i="1">
                            <a:latin typeface="Cambria Math" panose="02040503050406030204" pitchFamily="18" charset="0"/>
                          </a:rPr>
                        </m:ctrlPr>
                      </m:sSubPr>
                      <m:e>
                        <m:d>
                          <m:dPr>
                            <m:begChr m:val="‖"/>
                            <m:endChr m:val="‖"/>
                            <m:ctrlPr>
                              <a:rPr lang="ko-KR" altLang="ko-KR" sz="2000" i="1">
                                <a:latin typeface="Cambria Math" panose="02040503050406030204" pitchFamily="18" charset="0"/>
                              </a:rPr>
                            </m:ctrlPr>
                          </m:dPr>
                          <m:e>
                            <m:r>
                              <a:rPr lang="en-US" altLang="ko-KR" sz="2000" b="1" i="1" smtClean="0">
                                <a:latin typeface="Cambria Math" panose="02040503050406030204" pitchFamily="18" charset="0"/>
                              </a:rPr>
                              <m:t>𝒃</m:t>
                            </m:r>
                          </m:e>
                        </m:d>
                      </m:e>
                      <m:sub>
                        <m:r>
                          <a:rPr lang="en-US" altLang="ko-KR" sz="2000" i="1">
                            <a:latin typeface="Cambria Math" panose="02040503050406030204" pitchFamily="18" charset="0"/>
                          </a:rPr>
                          <m:t>1</m:t>
                        </m:r>
                      </m:sub>
                    </m:sSub>
                  </m:oMath>
                </a14:m>
                <a:endParaRPr lang="en-US" altLang="ko-KR" sz="2000" i="1" dirty="0">
                  <a:latin typeface="Cambria Math" panose="02040503050406030204" pitchFamily="18" charset="0"/>
                </a:endParaRPr>
              </a:p>
              <a:p>
                <a:pPr lvl="1"/>
                <a:r>
                  <a:rPr lang="ko-KR" altLang="en-US" sz="2000" dirty="0"/>
                  <a:t>여기에서 </a:t>
                </a:r>
                <a14:m>
                  <m:oMath xmlns:m="http://schemas.openxmlformats.org/officeDocument/2006/math">
                    <m:sSub>
                      <m:sSubPr>
                        <m:ctrlPr>
                          <a:rPr lang="ko-KR" altLang="ko-KR" sz="2000" i="1">
                            <a:latin typeface="Cambria Math" panose="02040503050406030204" pitchFamily="18" charset="0"/>
                          </a:rPr>
                        </m:ctrlPr>
                      </m:sSubPr>
                      <m:e>
                        <m:d>
                          <m:dPr>
                            <m:begChr m:val="‖"/>
                            <m:endChr m:val="‖"/>
                            <m:ctrlPr>
                              <a:rPr lang="ko-KR" altLang="ko-KR" sz="2000" i="1">
                                <a:latin typeface="Cambria Math" panose="02040503050406030204" pitchFamily="18" charset="0"/>
                              </a:rPr>
                            </m:ctrlPr>
                          </m:dPr>
                          <m:e>
                            <m:r>
                              <a:rPr lang="en-US" altLang="ko-KR" sz="2000" b="1" i="1">
                                <a:latin typeface="Cambria Math" panose="02040503050406030204" pitchFamily="18" charset="0"/>
                              </a:rPr>
                              <m:t>𝒃</m:t>
                            </m:r>
                          </m:e>
                        </m:d>
                      </m:e>
                      <m:sub>
                        <m:r>
                          <a:rPr lang="en-US" altLang="ko-KR" sz="2000" i="1">
                            <a:latin typeface="Cambria Math" panose="02040503050406030204" pitchFamily="18" charset="0"/>
                          </a:rPr>
                          <m:t>1</m:t>
                        </m:r>
                      </m:sub>
                    </m:sSub>
                    <m:r>
                      <a:rPr lang="en-US" altLang="ko-KR" sz="2000" b="0" i="1" smtClean="0">
                        <a:latin typeface="Cambria Math" panose="02040503050406030204" pitchFamily="18" charset="0"/>
                      </a:rPr>
                      <m:t>=</m:t>
                    </m:r>
                    <m:nary>
                      <m:naryPr>
                        <m:chr m:val="∑"/>
                        <m:limLoc m:val="undOvr"/>
                        <m:ctrlPr>
                          <a:rPr lang="ko-KR" altLang="ko-KR" sz="2000" i="1">
                            <a:latin typeface="Cambria Math" panose="02040503050406030204" pitchFamily="18" charset="0"/>
                          </a:rPr>
                        </m:ctrlPr>
                      </m:naryPr>
                      <m:sub>
                        <m:r>
                          <a:rPr lang="en-US" altLang="ko-KR" sz="2000" i="1">
                            <a:latin typeface="Cambria Math" panose="02040503050406030204" pitchFamily="18" charset="0"/>
                          </a:rPr>
                          <m:t>𝑖</m:t>
                        </m:r>
                        <m:r>
                          <a:rPr lang="en-US" altLang="ko-KR" sz="2000" i="1">
                            <a:latin typeface="Cambria Math" panose="02040503050406030204" pitchFamily="18" charset="0"/>
                          </a:rPr>
                          <m:t>=0</m:t>
                        </m:r>
                      </m:sub>
                      <m:sup>
                        <m:r>
                          <a:rPr lang="en-US" altLang="ko-KR" sz="2000" i="1">
                            <a:latin typeface="Cambria Math" panose="02040503050406030204" pitchFamily="18" charset="0"/>
                          </a:rPr>
                          <m:t>𝑘</m:t>
                        </m:r>
                      </m:sup>
                      <m:e>
                        <m:d>
                          <m:dPr>
                            <m:begChr m:val="|"/>
                            <m:endChr m:val="|"/>
                            <m:ctrlPr>
                              <a:rPr lang="ko-KR" altLang="ko-KR" sz="2000" i="1">
                                <a:latin typeface="Cambria Math" panose="02040503050406030204" pitchFamily="18" charset="0"/>
                              </a:rPr>
                            </m:ctrlPr>
                          </m:dPr>
                          <m:e>
                            <m:sSub>
                              <m:sSubPr>
                                <m:ctrlPr>
                                  <a:rPr lang="ko-KR" altLang="ko-KR" sz="2000" i="1">
                                    <a:latin typeface="Cambria Math" panose="02040503050406030204" pitchFamily="18" charset="0"/>
                                  </a:rPr>
                                </m:ctrlPr>
                              </m:sSubPr>
                              <m:e>
                                <m:r>
                                  <a:rPr lang="en-US" altLang="ko-KR" sz="2000" b="0" i="1" smtClean="0">
                                    <a:latin typeface="Cambria Math" panose="02040503050406030204" pitchFamily="18" charset="0"/>
                                  </a:rPr>
                                  <m:t>𝑏</m:t>
                                </m:r>
                              </m:e>
                              <m:sub>
                                <m:r>
                                  <a:rPr lang="en-US" altLang="ko-KR" sz="2000" i="1">
                                    <a:latin typeface="Cambria Math" panose="02040503050406030204" pitchFamily="18" charset="0"/>
                                  </a:rPr>
                                  <m:t>𝑖</m:t>
                                </m:r>
                              </m:sub>
                            </m:sSub>
                          </m:e>
                        </m:d>
                      </m:e>
                    </m:nary>
                    <m:r>
                      <a:rPr lang="en-US" altLang="ko-KR" sz="2000" i="1">
                        <a:latin typeface="Cambria Math" panose="02040503050406030204" pitchFamily="18" charset="0"/>
                      </a:rPr>
                      <m:t>=</m:t>
                    </m:r>
                    <m:d>
                      <m:dPr>
                        <m:begChr m:val="|"/>
                        <m:endChr m:val="|"/>
                        <m:ctrlPr>
                          <a:rPr lang="ko-KR" altLang="ko-KR" sz="2000" i="1">
                            <a:latin typeface="Cambria Math" panose="02040503050406030204" pitchFamily="18" charset="0"/>
                          </a:rPr>
                        </m:ctrlPr>
                      </m:dPr>
                      <m:e>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b="0" i="1" smtClean="0">
                                <a:latin typeface="Cambria Math" panose="02040503050406030204" pitchFamily="18" charset="0"/>
                              </a:rPr>
                              <m:t>0</m:t>
                            </m:r>
                          </m:sub>
                        </m:sSub>
                      </m:e>
                    </m:d>
                    <m:r>
                      <a:rPr lang="en-US" altLang="ko-KR" sz="2000" b="0" i="1" smtClean="0">
                        <a:latin typeface="Cambria Math" panose="02040503050406030204" pitchFamily="18" charset="0"/>
                      </a:rPr>
                      <m:t>+</m:t>
                    </m:r>
                    <m:d>
                      <m:dPr>
                        <m:begChr m:val="|"/>
                        <m:endChr m:val="|"/>
                        <m:ctrlPr>
                          <a:rPr lang="ko-KR" altLang="ko-KR" sz="2000" i="1">
                            <a:latin typeface="Cambria Math" panose="02040503050406030204" pitchFamily="18" charset="0"/>
                          </a:rPr>
                        </m:ctrlPr>
                      </m:dPr>
                      <m:e>
                        <m:sSub>
                          <m:sSubPr>
                            <m:ctrlPr>
                              <a:rPr lang="ko-KR" altLang="ko-KR" sz="2000" i="1">
                                <a:latin typeface="Cambria Math" panose="02040503050406030204" pitchFamily="18" charset="0"/>
                              </a:rPr>
                            </m:ctrlPr>
                          </m:sSubPr>
                          <m:e>
                            <m:r>
                              <a:rPr lang="en-US" altLang="ko-KR" sz="2000" b="0" i="1" smtClean="0">
                                <a:latin typeface="Cambria Math" panose="02040503050406030204" pitchFamily="18" charset="0"/>
                              </a:rPr>
                              <m:t>𝑏</m:t>
                            </m:r>
                          </m:e>
                          <m:sub>
                            <m:r>
                              <a:rPr lang="en-US" altLang="ko-KR" sz="2000" i="1">
                                <a:latin typeface="Cambria Math" panose="02040503050406030204" pitchFamily="18" charset="0"/>
                              </a:rPr>
                              <m:t>1</m:t>
                            </m:r>
                          </m:sub>
                        </m:sSub>
                      </m:e>
                    </m:d>
                    <m:r>
                      <a:rPr lang="en-US" altLang="ko-KR" sz="2000" i="1">
                        <a:latin typeface="Cambria Math" panose="02040503050406030204" pitchFamily="18" charset="0"/>
                      </a:rPr>
                      <m:t>+</m:t>
                    </m:r>
                    <m:d>
                      <m:dPr>
                        <m:begChr m:val="|"/>
                        <m:endChr m:val="|"/>
                        <m:ctrlPr>
                          <a:rPr lang="ko-KR" altLang="ko-KR" sz="2000" i="1">
                            <a:latin typeface="Cambria Math" panose="02040503050406030204" pitchFamily="18" charset="0"/>
                          </a:rPr>
                        </m:ctrlPr>
                      </m:dPr>
                      <m:e>
                        <m:sSub>
                          <m:sSubPr>
                            <m:ctrlPr>
                              <a:rPr lang="ko-KR" altLang="ko-KR" sz="2000" i="1">
                                <a:latin typeface="Cambria Math" panose="02040503050406030204" pitchFamily="18" charset="0"/>
                              </a:rPr>
                            </m:ctrlPr>
                          </m:sSubPr>
                          <m:e>
                            <m:r>
                              <a:rPr lang="en-US" altLang="ko-KR" sz="2000" b="0" i="1" smtClean="0">
                                <a:latin typeface="Cambria Math" panose="02040503050406030204" pitchFamily="18" charset="0"/>
                              </a:rPr>
                              <m:t>𝑏</m:t>
                            </m:r>
                          </m:e>
                          <m:sub>
                            <m:r>
                              <a:rPr lang="en-US" altLang="ko-KR" sz="2000" i="1">
                                <a:latin typeface="Cambria Math" panose="02040503050406030204" pitchFamily="18" charset="0"/>
                              </a:rPr>
                              <m:t>2</m:t>
                            </m:r>
                          </m:sub>
                        </m:sSub>
                      </m:e>
                    </m:d>
                    <m:r>
                      <a:rPr lang="en-US" altLang="ko-KR" sz="2000" i="1">
                        <a:latin typeface="Cambria Math" panose="02040503050406030204" pitchFamily="18" charset="0"/>
                      </a:rPr>
                      <m:t>+…</m:t>
                    </m:r>
                    <m:d>
                      <m:dPr>
                        <m:begChr m:val="|"/>
                        <m:endChr m:val="|"/>
                        <m:ctrlPr>
                          <a:rPr lang="ko-KR" altLang="ko-KR" sz="2000" i="1">
                            <a:latin typeface="Cambria Math" panose="02040503050406030204" pitchFamily="18" charset="0"/>
                          </a:rPr>
                        </m:ctrlPr>
                      </m:dPr>
                      <m:e>
                        <m:sSub>
                          <m:sSubPr>
                            <m:ctrlPr>
                              <a:rPr lang="ko-KR" altLang="ko-KR" sz="2000" i="1">
                                <a:latin typeface="Cambria Math" panose="02040503050406030204" pitchFamily="18" charset="0"/>
                              </a:rPr>
                            </m:ctrlPr>
                          </m:sSubPr>
                          <m:e>
                            <m:r>
                              <a:rPr lang="en-US" altLang="ko-KR" sz="2000" b="0" i="1" smtClean="0">
                                <a:latin typeface="Cambria Math" panose="02040503050406030204" pitchFamily="18" charset="0"/>
                              </a:rPr>
                              <m:t>𝑏</m:t>
                            </m:r>
                          </m:e>
                          <m:sub>
                            <m:r>
                              <a:rPr lang="en-US" altLang="ko-KR" sz="2000" i="1">
                                <a:latin typeface="Cambria Math" panose="02040503050406030204" pitchFamily="18" charset="0"/>
                              </a:rPr>
                              <m:t>𝑘</m:t>
                            </m:r>
                          </m:sub>
                        </m:sSub>
                      </m:e>
                    </m:d>
                  </m:oMath>
                </a14:m>
                <a:endParaRPr lang="en-US" altLang="ko-KR" sz="1600" dirty="0"/>
              </a:p>
              <a:p>
                <a:pPr lvl="2"/>
                <a:r>
                  <a:rPr lang="ko-KR" altLang="en-US" sz="1600" dirty="0"/>
                  <a:t>참고</a:t>
                </a:r>
                <a14:m>
                  <m:oMath xmlns:m="http://schemas.openxmlformats.org/officeDocument/2006/math">
                    <m:r>
                      <a:rPr lang="en-US" altLang="ko-KR" sz="1600" b="0" i="0" smtClean="0">
                        <a:latin typeface="Cambria Math" panose="02040503050406030204" pitchFamily="18" charset="0"/>
                      </a:rPr>
                      <m:t>: </m:t>
                    </m:r>
                    <m:sSub>
                      <m:sSubPr>
                        <m:ctrlPr>
                          <a:rPr lang="ko-KR" altLang="ko-KR" sz="1600" i="1">
                            <a:latin typeface="Cambria Math" panose="02040503050406030204" pitchFamily="18" charset="0"/>
                          </a:rPr>
                        </m:ctrlPr>
                      </m:sSubPr>
                      <m:e>
                        <m:d>
                          <m:dPr>
                            <m:begChr m:val="‖"/>
                            <m:endChr m:val="‖"/>
                            <m:ctrlPr>
                              <a:rPr lang="ko-KR" altLang="ko-KR" sz="1600" i="1">
                                <a:latin typeface="Cambria Math" panose="02040503050406030204" pitchFamily="18" charset="0"/>
                              </a:rPr>
                            </m:ctrlPr>
                          </m:dPr>
                          <m:e>
                            <m:r>
                              <a:rPr lang="en-US" altLang="ko-KR" sz="1600" b="1" i="1">
                                <a:latin typeface="Cambria Math" panose="02040503050406030204" pitchFamily="18" charset="0"/>
                              </a:rPr>
                              <m:t>𝒃</m:t>
                            </m:r>
                          </m:e>
                        </m:d>
                      </m:e>
                      <m:sub>
                        <m:r>
                          <a:rPr lang="en-US" altLang="ko-KR" sz="1600" i="1">
                            <a:latin typeface="Cambria Math" panose="02040503050406030204" pitchFamily="18" charset="0"/>
                          </a:rPr>
                          <m:t>1</m:t>
                        </m:r>
                      </m:sub>
                    </m:sSub>
                  </m:oMath>
                </a14:m>
                <a:r>
                  <a:rPr lang="en-US" altLang="ko-KR" sz="1600" dirty="0"/>
                  <a:t> </a:t>
                </a:r>
                <a:r>
                  <a:rPr lang="ko-KR" altLang="en-US" sz="1600" dirty="0"/>
                  <a:t>는 </a:t>
                </a:r>
                <a14:m>
                  <m:oMath xmlns:m="http://schemas.openxmlformats.org/officeDocument/2006/math">
                    <m:r>
                      <a:rPr lang="en-US" altLang="ko-KR" sz="1600" b="1" i="1">
                        <a:latin typeface="Cambria Math" panose="02040503050406030204" pitchFamily="18" charset="0"/>
                      </a:rPr>
                      <m:t>𝒃</m:t>
                    </m:r>
                  </m:oMath>
                </a14:m>
                <a:r>
                  <a:rPr lang="en-US" altLang="ko-KR" sz="1600" dirty="0"/>
                  <a:t> </a:t>
                </a:r>
                <a:r>
                  <a:rPr lang="ko-KR" altLang="en-US" sz="1600" dirty="0"/>
                  <a:t>벡터의 </a:t>
                </a:r>
                <a:r>
                  <a:rPr lang="en-US" altLang="ko-KR" sz="1600" dirty="0" err="1"/>
                  <a:t>L1</a:t>
                </a:r>
                <a:r>
                  <a:rPr lang="en-US" altLang="ko-KR" sz="1600" dirty="0"/>
                  <a:t> norm</a:t>
                </a:r>
              </a:p>
              <a:p>
                <a:r>
                  <a:rPr lang="en-US" altLang="ko-KR" sz="2400" dirty="0" err="1"/>
                  <a:t>L2</a:t>
                </a:r>
                <a:r>
                  <a:rPr lang="en-US" altLang="ko-KR" sz="2400" dirty="0"/>
                  <a:t> penalty term</a:t>
                </a:r>
                <a:endParaRPr lang="en-US" sz="1200" dirty="0"/>
              </a:p>
              <a:p>
                <a:pPr lvl="1"/>
                <a14:m>
                  <m:oMath xmlns:m="http://schemas.openxmlformats.org/officeDocument/2006/math">
                    <m:r>
                      <a:rPr lang="en-US" altLang="ko-KR" sz="2000" i="1">
                        <a:latin typeface="Cambria Math" panose="02040503050406030204" pitchFamily="18" charset="0"/>
                      </a:rPr>
                      <m:t>𝜆</m:t>
                    </m:r>
                    <m:sSubSup>
                      <m:sSubSupPr>
                        <m:ctrlPr>
                          <a:rPr lang="ko-KR" altLang="ko-KR" sz="2000" i="1">
                            <a:latin typeface="Cambria Math" panose="02040503050406030204" pitchFamily="18" charset="0"/>
                          </a:rPr>
                        </m:ctrlPr>
                      </m:sSubSupPr>
                      <m:e>
                        <m:d>
                          <m:dPr>
                            <m:begChr m:val="‖"/>
                            <m:endChr m:val="‖"/>
                            <m:ctrlPr>
                              <a:rPr lang="ko-KR" altLang="ko-KR" sz="2000" i="1">
                                <a:latin typeface="Cambria Math" panose="02040503050406030204" pitchFamily="18" charset="0"/>
                              </a:rPr>
                            </m:ctrlPr>
                          </m:dPr>
                          <m:e>
                            <m:r>
                              <a:rPr lang="en-US" altLang="ko-KR" sz="2000" b="1" i="1" smtClean="0">
                                <a:latin typeface="Cambria Math" panose="02040503050406030204" pitchFamily="18" charset="0"/>
                              </a:rPr>
                              <m:t>𝒃</m:t>
                            </m:r>
                          </m:e>
                        </m:d>
                      </m:e>
                      <m:sub>
                        <m:r>
                          <a:rPr lang="en-US" altLang="ko-KR" sz="2000" i="1">
                            <a:latin typeface="Cambria Math" panose="02040503050406030204" pitchFamily="18" charset="0"/>
                          </a:rPr>
                          <m:t>2</m:t>
                        </m:r>
                      </m:sub>
                      <m:sup>
                        <m:r>
                          <a:rPr lang="en-US" altLang="ko-KR" sz="2000" i="1">
                            <a:latin typeface="Cambria Math" panose="02040503050406030204" pitchFamily="18" charset="0"/>
                          </a:rPr>
                          <m:t>2</m:t>
                        </m:r>
                      </m:sup>
                    </m:sSubSup>
                  </m:oMath>
                </a14:m>
                <a:r>
                  <a:rPr lang="en-US" sz="2000" dirty="0"/>
                  <a:t>, where </a:t>
                </a:r>
                <a14:m>
                  <m:oMath xmlns:m="http://schemas.openxmlformats.org/officeDocument/2006/math">
                    <m:sSubSup>
                      <m:sSubSupPr>
                        <m:ctrlPr>
                          <a:rPr lang="ko-KR" altLang="ko-KR" sz="2000" i="1">
                            <a:latin typeface="Cambria Math" panose="02040503050406030204" pitchFamily="18" charset="0"/>
                          </a:rPr>
                        </m:ctrlPr>
                      </m:sSubSupPr>
                      <m:e>
                        <m:d>
                          <m:dPr>
                            <m:begChr m:val="‖"/>
                            <m:endChr m:val="‖"/>
                            <m:ctrlPr>
                              <a:rPr lang="ko-KR" altLang="ko-KR" sz="2000" i="1">
                                <a:latin typeface="Cambria Math" panose="02040503050406030204" pitchFamily="18" charset="0"/>
                              </a:rPr>
                            </m:ctrlPr>
                          </m:dPr>
                          <m:e>
                            <m:r>
                              <a:rPr lang="en-US" altLang="ko-KR" sz="2000" b="1" i="1" smtClean="0">
                                <a:latin typeface="Cambria Math" panose="02040503050406030204" pitchFamily="18" charset="0"/>
                              </a:rPr>
                              <m:t>𝒃</m:t>
                            </m:r>
                          </m:e>
                        </m:d>
                      </m:e>
                      <m:sub>
                        <m:r>
                          <a:rPr lang="en-US" altLang="ko-KR" sz="2000" i="1">
                            <a:latin typeface="Cambria Math" panose="02040503050406030204" pitchFamily="18" charset="0"/>
                          </a:rPr>
                          <m:t>2</m:t>
                        </m:r>
                      </m:sub>
                      <m:sup>
                        <m:r>
                          <a:rPr lang="en-US" altLang="ko-KR" sz="2000" i="1">
                            <a:latin typeface="Cambria Math" panose="02040503050406030204" pitchFamily="18" charset="0"/>
                          </a:rPr>
                          <m:t>2</m:t>
                        </m:r>
                      </m:sup>
                    </m:sSubSup>
                  </m:oMath>
                </a14:m>
                <a:r>
                  <a:rPr lang="en-US" altLang="ko-KR" sz="2000" dirty="0"/>
                  <a:t> =</a:t>
                </a:r>
                <a:r>
                  <a:rPr lang="ko-KR" altLang="ko-KR" sz="2000" dirty="0"/>
                  <a:t> </a:t>
                </a:r>
                <a14:m>
                  <m:oMath xmlns:m="http://schemas.openxmlformats.org/officeDocument/2006/math">
                    <m:nary>
                      <m:naryPr>
                        <m:chr m:val="∑"/>
                        <m:limLoc m:val="undOvr"/>
                        <m:ctrlPr>
                          <a:rPr lang="ko-KR" altLang="ko-KR" sz="2000" i="1">
                            <a:latin typeface="Cambria Math" panose="02040503050406030204" pitchFamily="18" charset="0"/>
                          </a:rPr>
                        </m:ctrlPr>
                      </m:naryPr>
                      <m:sub>
                        <m:r>
                          <a:rPr lang="en-US" altLang="ko-KR" sz="2000" i="1">
                            <a:latin typeface="Cambria Math" panose="02040503050406030204" pitchFamily="18" charset="0"/>
                          </a:rPr>
                          <m:t>𝑖</m:t>
                        </m:r>
                        <m:r>
                          <a:rPr lang="en-US" altLang="ko-KR" sz="2000" i="1">
                            <a:latin typeface="Cambria Math" panose="02040503050406030204" pitchFamily="18" charset="0"/>
                          </a:rPr>
                          <m:t>=0</m:t>
                        </m:r>
                      </m:sub>
                      <m:sup>
                        <m:r>
                          <a:rPr lang="en-US" altLang="ko-KR" sz="2000" i="1">
                            <a:latin typeface="Cambria Math" panose="02040503050406030204" pitchFamily="18" charset="0"/>
                          </a:rPr>
                          <m:t>𝑘</m:t>
                        </m:r>
                      </m:sup>
                      <m:e>
                        <m:sSubSup>
                          <m:sSubSupPr>
                            <m:ctrlPr>
                              <a:rPr lang="ko-KR" altLang="ko-KR" sz="2000" i="1">
                                <a:latin typeface="Cambria Math" panose="02040503050406030204" pitchFamily="18" charset="0"/>
                              </a:rPr>
                            </m:ctrlPr>
                          </m:sSubSupPr>
                          <m:e>
                            <m:r>
                              <a:rPr lang="en-US" altLang="ko-KR" sz="2000" b="0" i="1" smtClean="0">
                                <a:latin typeface="Cambria Math" panose="02040503050406030204" pitchFamily="18" charset="0"/>
                              </a:rPr>
                              <m:t>𝑏</m:t>
                            </m:r>
                          </m:e>
                          <m:sub>
                            <m:r>
                              <a:rPr lang="en-US" altLang="ko-KR" sz="2000" i="1">
                                <a:latin typeface="Cambria Math" panose="02040503050406030204" pitchFamily="18" charset="0"/>
                              </a:rPr>
                              <m:t>𝑖</m:t>
                            </m:r>
                          </m:sub>
                          <m:sup>
                            <m:r>
                              <a:rPr lang="en-US" altLang="ko-KR" sz="2000" i="1">
                                <a:latin typeface="Cambria Math" panose="02040503050406030204" pitchFamily="18" charset="0"/>
                              </a:rPr>
                              <m:t>2</m:t>
                            </m:r>
                          </m:sup>
                        </m:sSubSup>
                      </m:e>
                    </m:nary>
                    <m:r>
                      <a:rPr lang="en-US" altLang="ko-KR" sz="2000">
                        <a:latin typeface="Cambria Math" panose="02040503050406030204" pitchFamily="18" charset="0"/>
                      </a:rPr>
                      <m:t>=</m:t>
                    </m:r>
                    <m:sSubSup>
                      <m:sSubSupPr>
                        <m:ctrlPr>
                          <a:rPr lang="ko-KR" altLang="ko-KR" sz="2000" i="1">
                            <a:latin typeface="Cambria Math" panose="02040503050406030204" pitchFamily="18" charset="0"/>
                          </a:rPr>
                        </m:ctrlPr>
                      </m:sSubSupPr>
                      <m:e>
                        <m:r>
                          <a:rPr lang="en-US" altLang="ko-KR" sz="2000" i="1">
                            <a:latin typeface="Cambria Math" panose="02040503050406030204" pitchFamily="18" charset="0"/>
                          </a:rPr>
                          <m:t>𝑏</m:t>
                        </m:r>
                      </m:e>
                      <m:sub>
                        <m:r>
                          <a:rPr lang="en-US" altLang="ko-KR" sz="2000" b="0" i="1" smtClean="0">
                            <a:latin typeface="Cambria Math" panose="02040503050406030204" pitchFamily="18" charset="0"/>
                          </a:rPr>
                          <m:t>0</m:t>
                        </m:r>
                      </m:sub>
                      <m:sup>
                        <m:r>
                          <a:rPr lang="en-US" altLang="ko-KR" sz="2000" i="1">
                            <a:latin typeface="Cambria Math" panose="02040503050406030204" pitchFamily="18" charset="0"/>
                          </a:rPr>
                          <m:t>2</m:t>
                        </m:r>
                      </m:sup>
                    </m:sSubSup>
                    <m:r>
                      <a:rPr lang="en-US" altLang="ko-KR" sz="2000" b="0" i="1" smtClean="0">
                        <a:latin typeface="Cambria Math" panose="02040503050406030204" pitchFamily="18" charset="0"/>
                      </a:rPr>
                      <m:t>+</m:t>
                    </m:r>
                    <m:sSubSup>
                      <m:sSubSupPr>
                        <m:ctrlPr>
                          <a:rPr lang="ko-KR" altLang="ko-KR" sz="2000" i="1">
                            <a:latin typeface="Cambria Math" panose="02040503050406030204" pitchFamily="18" charset="0"/>
                          </a:rPr>
                        </m:ctrlPr>
                      </m:sSubSupPr>
                      <m:e>
                        <m:r>
                          <a:rPr lang="en-US" altLang="ko-KR" sz="2000" b="0" i="1" smtClean="0">
                            <a:latin typeface="Cambria Math" panose="02040503050406030204" pitchFamily="18" charset="0"/>
                          </a:rPr>
                          <m:t>𝑏</m:t>
                        </m:r>
                      </m:e>
                      <m:sub>
                        <m:r>
                          <a:rPr lang="en-US" altLang="ko-KR" sz="2000" i="1">
                            <a:latin typeface="Cambria Math" panose="02040503050406030204" pitchFamily="18" charset="0"/>
                          </a:rPr>
                          <m:t>1</m:t>
                        </m:r>
                      </m:sub>
                      <m:sup>
                        <m:r>
                          <a:rPr lang="en-US" altLang="ko-KR" sz="2000" i="1">
                            <a:latin typeface="Cambria Math" panose="02040503050406030204" pitchFamily="18" charset="0"/>
                          </a:rPr>
                          <m:t>2</m:t>
                        </m:r>
                      </m:sup>
                    </m:sSubSup>
                    <m:r>
                      <a:rPr lang="en-US" altLang="ko-KR" sz="2000" i="1">
                        <a:latin typeface="Cambria Math" panose="02040503050406030204" pitchFamily="18" charset="0"/>
                      </a:rPr>
                      <m:t>+</m:t>
                    </m:r>
                    <m:sSubSup>
                      <m:sSubSupPr>
                        <m:ctrlPr>
                          <a:rPr lang="ko-KR" altLang="ko-KR" sz="2000" i="1">
                            <a:latin typeface="Cambria Math" panose="02040503050406030204" pitchFamily="18" charset="0"/>
                          </a:rPr>
                        </m:ctrlPr>
                      </m:sSubSupPr>
                      <m:e>
                        <m:r>
                          <a:rPr lang="en-US" altLang="ko-KR" sz="2000" b="0" i="1" smtClean="0">
                            <a:latin typeface="Cambria Math" panose="02040503050406030204" pitchFamily="18" charset="0"/>
                          </a:rPr>
                          <m:t>𝑏</m:t>
                        </m:r>
                      </m:e>
                      <m:sub>
                        <m:r>
                          <a:rPr lang="en-US" altLang="ko-KR" sz="2000" i="1">
                            <a:latin typeface="Cambria Math" panose="02040503050406030204" pitchFamily="18" charset="0"/>
                          </a:rPr>
                          <m:t>2</m:t>
                        </m:r>
                      </m:sub>
                      <m:sup>
                        <m:r>
                          <a:rPr lang="en-US" altLang="ko-KR" sz="2000" i="1">
                            <a:latin typeface="Cambria Math" panose="02040503050406030204" pitchFamily="18" charset="0"/>
                          </a:rPr>
                          <m:t>2</m:t>
                        </m:r>
                      </m:sup>
                    </m:sSubSup>
                    <m:r>
                      <a:rPr lang="en-US" altLang="ko-KR" sz="2000" i="1">
                        <a:latin typeface="Cambria Math" panose="02040503050406030204" pitchFamily="18" charset="0"/>
                      </a:rPr>
                      <m:t>+…+</m:t>
                    </m:r>
                    <m:sSubSup>
                      <m:sSubSupPr>
                        <m:ctrlPr>
                          <a:rPr lang="ko-KR" altLang="ko-KR" sz="2000" i="1">
                            <a:latin typeface="Cambria Math" panose="02040503050406030204" pitchFamily="18" charset="0"/>
                          </a:rPr>
                        </m:ctrlPr>
                      </m:sSubSupPr>
                      <m:e>
                        <m:r>
                          <a:rPr lang="en-US" altLang="ko-KR" sz="2000" b="0" i="1" smtClean="0">
                            <a:latin typeface="Cambria Math" panose="02040503050406030204" pitchFamily="18" charset="0"/>
                          </a:rPr>
                          <m:t>𝑏</m:t>
                        </m:r>
                      </m:e>
                      <m:sub>
                        <m:r>
                          <a:rPr lang="en-US" altLang="ko-KR" sz="2000" i="1">
                            <a:latin typeface="Cambria Math" panose="02040503050406030204" pitchFamily="18" charset="0"/>
                          </a:rPr>
                          <m:t>𝑘</m:t>
                        </m:r>
                      </m:sub>
                      <m:sup>
                        <m:r>
                          <a:rPr lang="en-US" altLang="ko-KR" sz="2000" i="1">
                            <a:latin typeface="Cambria Math" panose="02040503050406030204" pitchFamily="18" charset="0"/>
                          </a:rPr>
                          <m:t>2</m:t>
                        </m:r>
                      </m:sup>
                    </m:sSubSup>
                  </m:oMath>
                </a14:m>
                <a:endParaRPr lang="en-US" sz="2000" dirty="0"/>
              </a:p>
              <a:p>
                <a:pPr lvl="2"/>
                <a14:m>
                  <m:oMath xmlns:m="http://schemas.openxmlformats.org/officeDocument/2006/math">
                    <m:sSub>
                      <m:sSubPr>
                        <m:ctrlPr>
                          <a:rPr lang="ko-KR" altLang="ko-KR" sz="1600" i="1">
                            <a:latin typeface="Cambria Math" panose="02040503050406030204" pitchFamily="18" charset="0"/>
                          </a:rPr>
                        </m:ctrlPr>
                      </m:sSubPr>
                      <m:e>
                        <m:d>
                          <m:dPr>
                            <m:begChr m:val="‖"/>
                            <m:endChr m:val="‖"/>
                            <m:ctrlPr>
                              <a:rPr lang="ko-KR" altLang="ko-KR" sz="1600" i="1">
                                <a:latin typeface="Cambria Math" panose="02040503050406030204" pitchFamily="18" charset="0"/>
                              </a:rPr>
                            </m:ctrlPr>
                          </m:dPr>
                          <m:e>
                            <m:r>
                              <a:rPr lang="en-US" altLang="ko-KR" sz="1600" b="1" i="1">
                                <a:latin typeface="Cambria Math" panose="02040503050406030204" pitchFamily="18" charset="0"/>
                              </a:rPr>
                              <m:t>𝒃</m:t>
                            </m:r>
                          </m:e>
                        </m:d>
                      </m:e>
                      <m:sub>
                        <m:r>
                          <a:rPr lang="en-US" altLang="ko-KR" sz="1600" b="0" i="1" smtClean="0">
                            <a:latin typeface="Cambria Math" panose="02040503050406030204" pitchFamily="18" charset="0"/>
                          </a:rPr>
                          <m:t>2</m:t>
                        </m:r>
                      </m:sub>
                    </m:sSub>
                  </m:oMath>
                </a14:m>
                <a:r>
                  <a:rPr lang="en-US" altLang="ko-KR" sz="1600" dirty="0"/>
                  <a:t> </a:t>
                </a:r>
                <a:r>
                  <a:rPr lang="ko-KR" altLang="en-US" sz="1600" dirty="0"/>
                  <a:t>는 </a:t>
                </a:r>
                <a14:m>
                  <m:oMath xmlns:m="http://schemas.openxmlformats.org/officeDocument/2006/math">
                    <m:r>
                      <a:rPr lang="en-US" altLang="ko-KR" sz="1600" b="1" i="1">
                        <a:latin typeface="Cambria Math" panose="02040503050406030204" pitchFamily="18" charset="0"/>
                      </a:rPr>
                      <m:t>𝒃</m:t>
                    </m:r>
                  </m:oMath>
                </a14:m>
                <a:r>
                  <a:rPr lang="en-US" altLang="ko-KR" sz="1600" dirty="0"/>
                  <a:t> </a:t>
                </a:r>
                <a:r>
                  <a:rPr lang="ko-KR" altLang="en-US" sz="1600" dirty="0"/>
                  <a:t>벡터의 </a:t>
                </a:r>
                <a:r>
                  <a:rPr lang="en-US" altLang="ko-KR" sz="1600" dirty="0" err="1"/>
                  <a:t>L2</a:t>
                </a:r>
                <a:r>
                  <a:rPr lang="en-US" altLang="ko-KR" sz="1600" dirty="0"/>
                  <a:t> norm</a:t>
                </a:r>
              </a:p>
              <a:p>
                <a:pPr lvl="2"/>
                <a14:m>
                  <m:oMath xmlns:m="http://schemas.openxmlformats.org/officeDocument/2006/math">
                    <m:sSubSup>
                      <m:sSubSupPr>
                        <m:ctrlPr>
                          <a:rPr lang="ko-KR" altLang="ko-KR" sz="1600" i="1">
                            <a:latin typeface="Cambria Math" panose="02040503050406030204" pitchFamily="18" charset="0"/>
                          </a:rPr>
                        </m:ctrlPr>
                      </m:sSubSupPr>
                      <m:e>
                        <m:d>
                          <m:dPr>
                            <m:begChr m:val="‖"/>
                            <m:endChr m:val="‖"/>
                            <m:ctrlPr>
                              <a:rPr lang="ko-KR" altLang="ko-KR" sz="1600" i="1">
                                <a:latin typeface="Cambria Math" panose="02040503050406030204" pitchFamily="18" charset="0"/>
                              </a:rPr>
                            </m:ctrlPr>
                          </m:dPr>
                          <m:e>
                            <m:r>
                              <a:rPr lang="en-US" altLang="ko-KR" sz="1600" b="1" i="1">
                                <a:latin typeface="Cambria Math" panose="02040503050406030204" pitchFamily="18" charset="0"/>
                              </a:rPr>
                              <m:t>𝒃</m:t>
                            </m:r>
                          </m:e>
                        </m:d>
                      </m:e>
                      <m:sub>
                        <m:r>
                          <a:rPr lang="en-US" altLang="ko-KR" sz="1600" i="1">
                            <a:latin typeface="Cambria Math" panose="02040503050406030204" pitchFamily="18" charset="0"/>
                          </a:rPr>
                          <m:t>2</m:t>
                        </m:r>
                      </m:sub>
                      <m:sup>
                        <m:r>
                          <a:rPr lang="en-US" altLang="ko-KR" sz="1600" i="1">
                            <a:latin typeface="Cambria Math" panose="02040503050406030204" pitchFamily="18" charset="0"/>
                          </a:rPr>
                          <m:t>2</m:t>
                        </m:r>
                      </m:sup>
                    </m:sSubSup>
                  </m:oMath>
                </a14:m>
                <a:r>
                  <a:rPr lang="en-US" altLang="ko-KR" sz="1600" dirty="0"/>
                  <a:t> </a:t>
                </a:r>
                <a:r>
                  <a:rPr lang="ko-KR" altLang="en-US" sz="1600" dirty="0"/>
                  <a:t>는 </a:t>
                </a:r>
                <a:r>
                  <a:rPr lang="en-US" altLang="ko-KR" sz="1600" dirty="0" err="1"/>
                  <a:t>L2</a:t>
                </a:r>
                <a:r>
                  <a:rPr lang="en-US" altLang="ko-KR" sz="1600" dirty="0"/>
                  <a:t> norm</a:t>
                </a:r>
                <a:r>
                  <a:rPr lang="ko-KR" altLang="en-US" sz="1600" dirty="0"/>
                  <a:t>의 제곱 </a:t>
                </a:r>
                <a:r>
                  <a:rPr lang="en-US" altLang="ko-KR" sz="1600" dirty="0"/>
                  <a:t>(</a:t>
                </a:r>
                <a14:m>
                  <m:oMath xmlns:m="http://schemas.openxmlformats.org/officeDocument/2006/math">
                    <m:sSub>
                      <m:sSubPr>
                        <m:ctrlPr>
                          <a:rPr lang="ko-KR" altLang="ko-KR" sz="1600" i="1">
                            <a:latin typeface="Cambria Math" panose="02040503050406030204" pitchFamily="18" charset="0"/>
                          </a:rPr>
                        </m:ctrlPr>
                      </m:sSubPr>
                      <m:e>
                        <m:d>
                          <m:dPr>
                            <m:begChr m:val="‖"/>
                            <m:endChr m:val="‖"/>
                            <m:ctrlPr>
                              <a:rPr lang="ko-KR" altLang="ko-KR" sz="1600" i="1">
                                <a:latin typeface="Cambria Math" panose="02040503050406030204" pitchFamily="18" charset="0"/>
                              </a:rPr>
                            </m:ctrlPr>
                          </m:dPr>
                          <m:e>
                            <m:r>
                              <a:rPr lang="en-US" altLang="ko-KR" sz="1600" b="1" i="1">
                                <a:latin typeface="Cambria Math" panose="02040503050406030204" pitchFamily="18" charset="0"/>
                              </a:rPr>
                              <m:t>𝒃</m:t>
                            </m:r>
                          </m:e>
                        </m:d>
                      </m:e>
                      <m:sub>
                        <m:r>
                          <a:rPr lang="en-US" altLang="ko-KR" sz="1600" i="1">
                            <a:latin typeface="Cambria Math" panose="02040503050406030204" pitchFamily="18" charset="0"/>
                          </a:rPr>
                          <m:t>2</m:t>
                        </m:r>
                      </m:sub>
                    </m:sSub>
                  </m:oMath>
                </a14:m>
                <a:r>
                  <a:rPr lang="en-US" altLang="ko-KR" sz="1600" dirty="0"/>
                  <a:t>)</a:t>
                </a:r>
                <a:r>
                  <a:rPr lang="en-US" altLang="ko-KR" sz="1600" baseline="30000" dirty="0"/>
                  <a:t>2 </a:t>
                </a:r>
                <a:r>
                  <a:rPr lang="ko-KR" altLang="en-US" sz="1600" dirty="0"/>
                  <a:t>을 의미</a:t>
                </a:r>
                <a:endParaRPr lang="en-US" altLang="ko-KR" sz="1600" baseline="30000" dirty="0"/>
              </a:p>
              <a:p>
                <a:pPr lvl="1"/>
                <a:endParaRPr lang="en-US" altLang="ko-KR" sz="2000" dirty="0"/>
              </a:p>
              <a:p>
                <a:pPr lvl="1"/>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7" t="-1185"/>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ko-KR" altLang="en-US"/>
              <a:t>지도학습</a:t>
            </a:r>
            <a:endParaRPr lang="en-US" dirty="0"/>
          </a:p>
        </p:txBody>
      </p:sp>
      <p:sp>
        <p:nvSpPr>
          <p:cNvPr id="7" name="AutoShape 2" descr="Image result for l1 l2 regulariz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p:txBody>
          <a:bodyPr/>
          <a:lstStyle/>
          <a:p>
            <a:fld id="{C8290DD8-B870-47E8-9489-35A409E346BB}" type="datetime1">
              <a:rPr lang="en-US" altLang="ko-KR" smtClean="0"/>
              <a:t>10/15/2024</a:t>
            </a:fld>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43</a:t>
            </a:fld>
            <a:endParaRPr lang="en-US"/>
          </a:p>
        </p:txBody>
      </p:sp>
    </p:spTree>
    <p:extLst>
      <p:ext uri="{BB962C8B-B14F-4D97-AF65-F5344CB8AC3E}">
        <p14:creationId xmlns:p14="http://schemas.microsoft.com/office/powerpoint/2010/main" val="27899348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Regularization</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ko-KR" altLang="en-US" sz="2000" dirty="0"/>
                  <a:t>어떤 효과가 있는 것인가</a:t>
                </a:r>
                <a:r>
                  <a:rPr lang="en-US" altLang="ko-KR" sz="2000" dirty="0"/>
                  <a:t>?</a:t>
                </a:r>
              </a:p>
              <a:p>
                <a:r>
                  <a:rPr lang="en-US" altLang="ko-KR" sz="2000" dirty="0"/>
                  <a:t>Example (cont’d)</a:t>
                </a:r>
              </a:p>
              <a:p>
                <a:pPr lvl="1"/>
                <a:r>
                  <a:rPr lang="en-US" altLang="ko-KR" sz="1800" dirty="0"/>
                  <a:t>Cost function: </a:t>
                </a:r>
                <a14:m>
                  <m:oMath xmlns:m="http://schemas.openxmlformats.org/officeDocument/2006/math">
                    <m:r>
                      <m:rPr>
                        <m:sty m:val="p"/>
                      </m:rPr>
                      <a:rPr lang="en-US" altLang="ko-KR" sz="1800">
                        <a:latin typeface="Cambria Math"/>
                      </a:rPr>
                      <m:t>E</m:t>
                    </m:r>
                    <m:d>
                      <m:dPr>
                        <m:ctrlPr>
                          <a:rPr lang="en-US" altLang="ko-KR" sz="1800" i="1">
                            <a:latin typeface="Cambria Math" panose="02040503050406030204" pitchFamily="18" charset="0"/>
                          </a:rPr>
                        </m:ctrlPr>
                      </m:dPr>
                      <m:e>
                        <m:sSub>
                          <m:sSubPr>
                            <m:ctrlPr>
                              <a:rPr lang="en-US" altLang="ko-KR" sz="1800" i="1">
                                <a:latin typeface="Cambria Math" panose="02040503050406030204" pitchFamily="18" charset="0"/>
                              </a:rPr>
                            </m:ctrlPr>
                          </m:sSubPr>
                          <m:e>
                            <m:r>
                              <m:rPr>
                                <m:sty m:val="p"/>
                              </m:rPr>
                              <a:rPr lang="en-US" altLang="ko-KR" sz="1800">
                                <a:latin typeface="Cambria Math"/>
                              </a:rPr>
                              <m:t>b</m:t>
                            </m:r>
                          </m:e>
                          <m:sub>
                            <m:r>
                              <a:rPr lang="en-US" altLang="ko-KR" sz="1800">
                                <a:latin typeface="Cambria Math"/>
                              </a:rPr>
                              <m:t>1</m:t>
                            </m:r>
                          </m:sub>
                        </m:sSub>
                      </m:e>
                    </m:d>
                    <m:r>
                      <a:rPr lang="en-US" altLang="ko-KR" sz="1800">
                        <a:latin typeface="Cambria Math"/>
                      </a:rPr>
                      <m:t>=</m:t>
                    </m:r>
                    <m:f>
                      <m:fPr>
                        <m:ctrlPr>
                          <a:rPr lang="en-US" altLang="ko-KR" sz="1800" i="1">
                            <a:latin typeface="Cambria Math" panose="02040503050406030204" pitchFamily="18" charset="0"/>
                          </a:rPr>
                        </m:ctrlPr>
                      </m:fPr>
                      <m:num>
                        <m:r>
                          <a:rPr lang="en-US" altLang="ko-KR" sz="1800" i="1">
                            <a:latin typeface="Cambria Math" panose="02040503050406030204" pitchFamily="18" charset="0"/>
                          </a:rPr>
                          <m:t>5</m:t>
                        </m:r>
                      </m:num>
                      <m:den>
                        <m:r>
                          <a:rPr lang="en-US" altLang="ko-KR" sz="1800" i="1">
                            <a:latin typeface="Cambria Math" panose="02040503050406030204" pitchFamily="18" charset="0"/>
                          </a:rPr>
                          <m:t>2</m:t>
                        </m:r>
                      </m:den>
                    </m:f>
                    <m:sSubSup>
                      <m:sSubSupPr>
                        <m:ctrlPr>
                          <a:rPr lang="en-US" altLang="ko-KR" sz="1800" i="1">
                            <a:latin typeface="Cambria Math" panose="02040503050406030204" pitchFamily="18" charset="0"/>
                          </a:rPr>
                        </m:ctrlPr>
                      </m:sSubSupPr>
                      <m:e>
                        <m:r>
                          <a:rPr lang="en-US" altLang="ko-KR" sz="1800" i="1">
                            <a:latin typeface="Cambria Math" panose="02040503050406030204" pitchFamily="18" charset="0"/>
                          </a:rPr>
                          <m:t>𝑏</m:t>
                        </m:r>
                      </m:e>
                      <m:sub>
                        <m:r>
                          <a:rPr lang="en-US" altLang="ko-KR" sz="1800" i="1">
                            <a:latin typeface="Cambria Math" panose="02040503050406030204" pitchFamily="18" charset="0"/>
                          </a:rPr>
                          <m:t>1</m:t>
                        </m:r>
                      </m:sub>
                      <m:sup>
                        <m:r>
                          <a:rPr lang="en-US" altLang="ko-KR" sz="1800" i="1">
                            <a:latin typeface="Cambria Math" panose="02040503050406030204" pitchFamily="18" charset="0"/>
                          </a:rPr>
                          <m:t>2</m:t>
                        </m:r>
                      </m:sup>
                    </m:sSubSup>
                    <m:r>
                      <a:rPr lang="en-US" altLang="ko-KR" sz="1800" i="1">
                        <a:latin typeface="Cambria Math"/>
                      </a:rPr>
                      <m:t>−14</m:t>
                    </m:r>
                    <m:sSub>
                      <m:sSubPr>
                        <m:ctrlPr>
                          <a:rPr lang="en-US" altLang="ko-KR" sz="1800" i="1">
                            <a:latin typeface="Cambria Math" panose="02040503050406030204" pitchFamily="18" charset="0"/>
                          </a:rPr>
                        </m:ctrlPr>
                      </m:sSubPr>
                      <m:e>
                        <m:r>
                          <m:rPr>
                            <m:sty m:val="p"/>
                          </m:rPr>
                          <a:rPr lang="en-US" altLang="ko-KR" sz="1800">
                            <a:latin typeface="Cambria Math"/>
                          </a:rPr>
                          <m:t>b</m:t>
                        </m:r>
                      </m:e>
                      <m:sub>
                        <m:r>
                          <a:rPr lang="en-US" altLang="ko-KR" sz="1800">
                            <a:latin typeface="Cambria Math"/>
                          </a:rPr>
                          <m:t>1</m:t>
                        </m:r>
                      </m:sub>
                    </m:sSub>
                    <m:r>
                      <a:rPr lang="en-US" altLang="ko-KR" sz="1800" i="1">
                        <a:latin typeface="Cambria Math"/>
                      </a:rPr>
                      <m:t>+20</m:t>
                    </m:r>
                  </m:oMath>
                </a14:m>
                <a:endParaRPr lang="en-US" altLang="ko-KR" sz="1800" dirty="0"/>
              </a:p>
              <a:p>
                <a:pPr lvl="2"/>
                <a14:m>
                  <m:oMath xmlns:m="http://schemas.openxmlformats.org/officeDocument/2006/math">
                    <m:sSubSup>
                      <m:sSubSupPr>
                        <m:ctrlPr>
                          <a:rPr lang="en-US" altLang="ko-KR" sz="1400" i="1">
                            <a:latin typeface="Cambria Math" panose="02040503050406030204" pitchFamily="18" charset="0"/>
                          </a:rPr>
                        </m:ctrlPr>
                      </m:sSubSupPr>
                      <m:e>
                        <m:r>
                          <a:rPr lang="en-US" altLang="ko-KR" sz="1400" i="1">
                            <a:latin typeface="Cambria Math" panose="02040503050406030204" pitchFamily="18" charset="0"/>
                          </a:rPr>
                          <m:t>𝑏</m:t>
                        </m:r>
                      </m:e>
                      <m:sub>
                        <m:r>
                          <a:rPr lang="en-US" altLang="ko-KR" sz="1400" i="1">
                            <a:latin typeface="Cambria Math" panose="02040503050406030204" pitchFamily="18" charset="0"/>
                          </a:rPr>
                          <m:t>1</m:t>
                        </m:r>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𝑜𝑙𝑑</m:t>
                        </m:r>
                      </m:sub>
                      <m:sup>
                        <m:r>
                          <a:rPr lang="en-US" altLang="ko-KR" sz="1400" b="0" i="1" smtClean="0">
                            <a:latin typeface="Cambria Math" panose="02040503050406030204" pitchFamily="18" charset="0"/>
                          </a:rPr>
                          <m:t>∗</m:t>
                        </m:r>
                      </m:sup>
                    </m:sSubSup>
                    <m:r>
                      <a:rPr lang="en-US" altLang="ko-KR" sz="1400" b="0" i="1" smtClean="0">
                        <a:latin typeface="Cambria Math" panose="02040503050406030204" pitchFamily="18" charset="0"/>
                      </a:rPr>
                      <m:t>=</m:t>
                    </m:r>
                    <m:f>
                      <m:fPr>
                        <m:ctrlPr>
                          <a:rPr lang="en-US" altLang="ko-KR" sz="1400" i="1">
                            <a:latin typeface="Cambria Math" panose="02040503050406030204" pitchFamily="18" charset="0"/>
                          </a:rPr>
                        </m:ctrlPr>
                      </m:fPr>
                      <m:num>
                        <m:r>
                          <a:rPr lang="en-US" altLang="ko-KR" sz="1400" b="0" i="1" smtClean="0">
                            <a:latin typeface="Cambria Math" panose="02040503050406030204" pitchFamily="18" charset="0"/>
                          </a:rPr>
                          <m:t>14</m:t>
                        </m:r>
                      </m:num>
                      <m:den>
                        <m:r>
                          <a:rPr lang="en-US" altLang="ko-KR" sz="1400" b="0" i="1" smtClean="0">
                            <a:latin typeface="Cambria Math" panose="02040503050406030204" pitchFamily="18" charset="0"/>
                          </a:rPr>
                          <m:t>5</m:t>
                        </m:r>
                      </m:den>
                    </m:f>
                  </m:oMath>
                </a14:m>
                <a:endParaRPr lang="en-US" altLang="ko-KR" sz="1400" dirty="0"/>
              </a:p>
              <a:p>
                <a:pPr lvl="1"/>
                <a:r>
                  <a:rPr lang="ko-KR" altLang="en-US" sz="1800" dirty="0"/>
                  <a:t>파라미터 벡터</a:t>
                </a:r>
                <a:r>
                  <a:rPr lang="en-US" altLang="ko-KR" sz="1800" dirty="0"/>
                  <a:t>: </a:t>
                </a:r>
                <a14:m>
                  <m:oMath xmlns:m="http://schemas.openxmlformats.org/officeDocument/2006/math">
                    <m:r>
                      <a:rPr lang="en-US" altLang="ko-KR" sz="1800" b="1">
                        <a:latin typeface="Cambria Math" panose="02040503050406030204" pitchFamily="18" charset="0"/>
                      </a:rPr>
                      <m:t>𝐛</m:t>
                    </m:r>
                    <m:r>
                      <a:rPr lang="en-US" altLang="ko-KR" sz="1800" i="1">
                        <a:latin typeface="Cambria Math" panose="02040503050406030204" pitchFamily="18" charset="0"/>
                      </a:rPr>
                      <m:t>=</m:t>
                    </m:r>
                    <m:r>
                      <a:rPr lang="en-US" altLang="ko-KR" sz="1800">
                        <a:latin typeface="Cambria Math" panose="02040503050406030204" pitchFamily="18" charset="0"/>
                      </a:rPr>
                      <m:t>(</m:t>
                    </m:r>
                    <m:sSub>
                      <m:sSubPr>
                        <m:ctrlPr>
                          <a:rPr lang="ko-KR" altLang="ko-KR" sz="1800" i="1">
                            <a:latin typeface="Cambria Math" panose="02040503050406030204" pitchFamily="18" charset="0"/>
                          </a:rPr>
                        </m:ctrlPr>
                      </m:sSubPr>
                      <m:e>
                        <m:r>
                          <a:rPr lang="en-US" altLang="ko-KR" sz="1800" i="1">
                            <a:latin typeface="Cambria Math" panose="02040503050406030204" pitchFamily="18" charset="0"/>
                          </a:rPr>
                          <m:t>𝑏</m:t>
                        </m:r>
                      </m:e>
                      <m:sub>
                        <m:r>
                          <a:rPr lang="en-US" altLang="ko-KR" sz="1800" i="1">
                            <a:latin typeface="Cambria Math" panose="02040503050406030204" pitchFamily="18" charset="0"/>
                          </a:rPr>
                          <m:t>1</m:t>
                        </m:r>
                      </m:sub>
                    </m:sSub>
                    <m:r>
                      <a:rPr lang="en-US" altLang="ko-KR" sz="1800">
                        <a:latin typeface="Cambria Math" panose="02040503050406030204" pitchFamily="18" charset="0"/>
                      </a:rPr>
                      <m:t>)</m:t>
                    </m:r>
                  </m:oMath>
                </a14:m>
                <a:r>
                  <a:rPr lang="en-US" altLang="ko-KR" sz="1400" dirty="0"/>
                  <a:t> </a:t>
                </a:r>
              </a:p>
              <a:p>
                <a:pPr lvl="1"/>
                <a:r>
                  <a:rPr lang="en-US" altLang="ko-KR" sz="2000" dirty="0"/>
                  <a:t>Suppose </a:t>
                </a:r>
                <a14:m>
                  <m:oMath xmlns:m="http://schemas.openxmlformats.org/officeDocument/2006/math">
                    <m:r>
                      <a:rPr lang="en-US" altLang="ko-KR" sz="2000" i="1">
                        <a:latin typeface="Cambria Math" panose="02040503050406030204" pitchFamily="18" charset="0"/>
                      </a:rPr>
                      <m:t>𝜆</m:t>
                    </m:r>
                  </m:oMath>
                </a14:m>
                <a:r>
                  <a:rPr lang="en-US" altLang="ko-KR" sz="2000" dirty="0"/>
                  <a:t> = ½, then L2 penalty = </a:t>
                </a:r>
                <a14:m>
                  <m:oMath xmlns:m="http://schemas.openxmlformats.org/officeDocument/2006/math">
                    <m:r>
                      <a:rPr lang="en-US" altLang="ko-KR" sz="2000" i="1">
                        <a:latin typeface="Cambria Math" panose="02040503050406030204" pitchFamily="18" charset="0"/>
                      </a:rPr>
                      <m:t>𝜆</m:t>
                    </m:r>
                    <m:sSubSup>
                      <m:sSubSupPr>
                        <m:ctrlPr>
                          <a:rPr lang="en-US" altLang="ko-KR" sz="2000" i="1">
                            <a:latin typeface="Cambria Math" panose="02040503050406030204" pitchFamily="18" charset="0"/>
                          </a:rPr>
                        </m:ctrlPr>
                      </m:sSubSupPr>
                      <m:e>
                        <m:r>
                          <a:rPr lang="en-US" altLang="ko-KR" sz="2000" i="1">
                            <a:latin typeface="Cambria Math" panose="02040503050406030204" pitchFamily="18" charset="0"/>
                          </a:rPr>
                          <m:t>𝑏</m:t>
                        </m:r>
                      </m:e>
                      <m:sub>
                        <m:r>
                          <a:rPr lang="en-US" altLang="ko-KR" sz="2000" i="1">
                            <a:latin typeface="Cambria Math" panose="02040503050406030204" pitchFamily="18" charset="0"/>
                          </a:rPr>
                          <m:t>1</m:t>
                        </m:r>
                      </m:sub>
                      <m:sup>
                        <m:r>
                          <a:rPr lang="en-US" altLang="ko-KR" sz="2000" i="1">
                            <a:latin typeface="Cambria Math" panose="02040503050406030204" pitchFamily="18" charset="0"/>
                          </a:rPr>
                          <m:t>2</m:t>
                        </m:r>
                      </m:sup>
                    </m:sSubSup>
                  </m:oMath>
                </a14:m>
                <a:r>
                  <a:rPr lang="en-US" altLang="ko-KR" sz="2000" dirty="0"/>
                  <a:t>= </a:t>
                </a:r>
                <a14:m>
                  <m:oMath xmlns:m="http://schemas.openxmlformats.org/officeDocument/2006/math">
                    <m:f>
                      <m:fPr>
                        <m:ctrlPr>
                          <a:rPr lang="en-US" altLang="ko-KR" sz="2000" i="1" smtClean="0">
                            <a:latin typeface="Cambria Math" panose="02040503050406030204" pitchFamily="18" charset="0"/>
                          </a:rPr>
                        </m:ctrlPr>
                      </m:fPr>
                      <m:num>
                        <m:r>
                          <a:rPr lang="en-US" altLang="ko-KR" sz="2000" b="0" i="1" smtClean="0">
                            <a:latin typeface="Cambria Math" panose="02040503050406030204" pitchFamily="18" charset="0"/>
                          </a:rPr>
                          <m:t>1</m:t>
                        </m:r>
                      </m:num>
                      <m:den>
                        <m:r>
                          <a:rPr lang="en-US" altLang="ko-KR" sz="2000" b="0" i="1" smtClean="0">
                            <a:latin typeface="Cambria Math" panose="02040503050406030204" pitchFamily="18" charset="0"/>
                          </a:rPr>
                          <m:t>2</m:t>
                        </m:r>
                      </m:den>
                    </m:f>
                    <m:sSubSup>
                      <m:sSubSupPr>
                        <m:ctrlPr>
                          <a:rPr lang="en-US" altLang="ko-KR" sz="2000" i="1">
                            <a:latin typeface="Cambria Math" panose="02040503050406030204" pitchFamily="18" charset="0"/>
                          </a:rPr>
                        </m:ctrlPr>
                      </m:sSubSupPr>
                      <m:e>
                        <m:r>
                          <a:rPr lang="en-US" altLang="ko-KR" sz="2000" i="1">
                            <a:latin typeface="Cambria Math" panose="02040503050406030204" pitchFamily="18" charset="0"/>
                          </a:rPr>
                          <m:t>𝑏</m:t>
                        </m:r>
                      </m:e>
                      <m:sub>
                        <m:r>
                          <a:rPr lang="en-US" altLang="ko-KR" sz="2000" i="1">
                            <a:latin typeface="Cambria Math" panose="02040503050406030204" pitchFamily="18" charset="0"/>
                          </a:rPr>
                          <m:t>1</m:t>
                        </m:r>
                      </m:sub>
                      <m:sup>
                        <m:r>
                          <a:rPr lang="en-US" altLang="ko-KR" sz="2000" i="1">
                            <a:latin typeface="Cambria Math" panose="02040503050406030204" pitchFamily="18" charset="0"/>
                          </a:rPr>
                          <m:t>2</m:t>
                        </m:r>
                      </m:sup>
                    </m:sSubSup>
                  </m:oMath>
                </a14:m>
                <a:endParaRPr lang="en-US" altLang="ko-KR" sz="2000" dirty="0"/>
              </a:p>
              <a:p>
                <a:pPr lvl="1"/>
                <a:r>
                  <a:rPr lang="en-US" altLang="ko-KR" sz="1800" dirty="0"/>
                  <a:t>Then, the new cost function becomes</a:t>
                </a:r>
                <a:br>
                  <a:rPr lang="en-US" altLang="ko-KR" sz="1800" dirty="0"/>
                </a:br>
                <a14:m>
                  <m:oMath xmlns:m="http://schemas.openxmlformats.org/officeDocument/2006/math">
                    <m:sSub>
                      <m:sSubPr>
                        <m:ctrlPr>
                          <a:rPr lang="en-US" altLang="ko-KR" sz="1800" i="1" smtClean="0">
                            <a:latin typeface="Cambria Math" panose="02040503050406030204" pitchFamily="18" charset="0"/>
                          </a:rPr>
                        </m:ctrlPr>
                      </m:sSubPr>
                      <m:e>
                        <m:r>
                          <a:rPr lang="en-US" altLang="ko-KR" sz="1800" b="0" i="1" smtClean="0">
                            <a:latin typeface="Cambria Math" panose="02040503050406030204" pitchFamily="18" charset="0"/>
                          </a:rPr>
                          <m:t>𝐸</m:t>
                        </m:r>
                      </m:e>
                      <m:sub>
                        <m:r>
                          <a:rPr lang="en-US" altLang="ko-KR" sz="1800" b="0" i="1" smtClean="0">
                            <a:latin typeface="Cambria Math" panose="02040503050406030204" pitchFamily="18" charset="0"/>
                          </a:rPr>
                          <m:t>𝑛𝑒𝑤</m:t>
                        </m:r>
                      </m:sub>
                    </m:sSub>
                    <m:d>
                      <m:dPr>
                        <m:ctrlPr>
                          <a:rPr lang="en-US" altLang="ko-KR" sz="1800" i="1">
                            <a:latin typeface="Cambria Math" panose="02040503050406030204" pitchFamily="18" charset="0"/>
                          </a:rPr>
                        </m:ctrlPr>
                      </m:dPr>
                      <m:e>
                        <m:sSub>
                          <m:sSubPr>
                            <m:ctrlPr>
                              <a:rPr lang="en-US" altLang="ko-KR" sz="1800" i="1">
                                <a:latin typeface="Cambria Math" panose="02040503050406030204" pitchFamily="18" charset="0"/>
                              </a:rPr>
                            </m:ctrlPr>
                          </m:sSubPr>
                          <m:e>
                            <m:r>
                              <m:rPr>
                                <m:sty m:val="p"/>
                              </m:rPr>
                              <a:rPr lang="en-US" altLang="ko-KR" sz="1800">
                                <a:latin typeface="Cambria Math"/>
                              </a:rPr>
                              <m:t>b</m:t>
                            </m:r>
                          </m:e>
                          <m:sub>
                            <m:r>
                              <a:rPr lang="en-US" altLang="ko-KR" sz="1800">
                                <a:latin typeface="Cambria Math"/>
                              </a:rPr>
                              <m:t>1</m:t>
                            </m:r>
                          </m:sub>
                        </m:sSub>
                      </m:e>
                    </m:d>
                    <m:r>
                      <a:rPr lang="en-US" altLang="ko-KR" sz="1800">
                        <a:latin typeface="Cambria Math"/>
                      </a:rPr>
                      <m:t>= </m:t>
                    </m:r>
                    <m:sSup>
                      <m:sSupPr>
                        <m:ctrlPr>
                          <a:rPr lang="en-US" altLang="ko-KR" sz="1800" i="1">
                            <a:latin typeface="Cambria Math" panose="02040503050406030204" pitchFamily="18" charset="0"/>
                          </a:rPr>
                        </m:ctrlPr>
                      </m:sSupPr>
                      <m:e>
                        <m:f>
                          <m:fPr>
                            <m:ctrlPr>
                              <a:rPr lang="en-US" altLang="ko-KR" sz="1800" i="1">
                                <a:latin typeface="Cambria Math" panose="02040503050406030204" pitchFamily="18" charset="0"/>
                              </a:rPr>
                            </m:ctrlPr>
                          </m:fPr>
                          <m:num>
                            <m:r>
                              <a:rPr lang="en-US" altLang="ko-KR" sz="1800" i="1">
                                <a:latin typeface="Cambria Math"/>
                              </a:rPr>
                              <m:t>5</m:t>
                            </m:r>
                          </m:num>
                          <m:den>
                            <m:r>
                              <a:rPr lang="en-US" altLang="ko-KR" sz="1800" i="1">
                                <a:latin typeface="Cambria Math"/>
                              </a:rPr>
                              <m:t>2</m:t>
                            </m:r>
                          </m:den>
                        </m:f>
                        <m:sSub>
                          <m:sSubPr>
                            <m:ctrlPr>
                              <a:rPr lang="en-US" altLang="ko-KR" sz="1800" i="1">
                                <a:latin typeface="Cambria Math" panose="02040503050406030204" pitchFamily="18" charset="0"/>
                              </a:rPr>
                            </m:ctrlPr>
                          </m:sSubPr>
                          <m:e>
                            <m:r>
                              <m:rPr>
                                <m:sty m:val="p"/>
                              </m:rPr>
                              <a:rPr lang="en-US" altLang="ko-KR" sz="1800">
                                <a:latin typeface="Cambria Math"/>
                              </a:rPr>
                              <m:t>b</m:t>
                            </m:r>
                          </m:e>
                          <m:sub>
                            <m:r>
                              <a:rPr lang="en-US" altLang="ko-KR" sz="1800">
                                <a:latin typeface="Cambria Math"/>
                              </a:rPr>
                              <m:t>1</m:t>
                            </m:r>
                          </m:sub>
                        </m:sSub>
                      </m:e>
                      <m:sup>
                        <m:r>
                          <a:rPr lang="en-US" altLang="ko-KR" sz="1800" i="1">
                            <a:latin typeface="Cambria Math"/>
                          </a:rPr>
                          <m:t>2</m:t>
                        </m:r>
                      </m:sup>
                    </m:sSup>
                    <m:r>
                      <a:rPr lang="en-US" altLang="ko-KR" sz="1800" i="1">
                        <a:latin typeface="Cambria Math"/>
                      </a:rPr>
                      <m:t>−14</m:t>
                    </m:r>
                    <m:sSub>
                      <m:sSubPr>
                        <m:ctrlPr>
                          <a:rPr lang="en-US" altLang="ko-KR" sz="1800" i="1">
                            <a:latin typeface="Cambria Math" panose="02040503050406030204" pitchFamily="18" charset="0"/>
                          </a:rPr>
                        </m:ctrlPr>
                      </m:sSubPr>
                      <m:e>
                        <m:r>
                          <m:rPr>
                            <m:sty m:val="p"/>
                          </m:rPr>
                          <a:rPr lang="en-US" altLang="ko-KR" sz="1800">
                            <a:latin typeface="Cambria Math"/>
                          </a:rPr>
                          <m:t>b</m:t>
                        </m:r>
                      </m:e>
                      <m:sub>
                        <m:r>
                          <a:rPr lang="en-US" altLang="ko-KR" sz="1800">
                            <a:latin typeface="Cambria Math"/>
                          </a:rPr>
                          <m:t>1</m:t>
                        </m:r>
                      </m:sub>
                    </m:sSub>
                    <m:r>
                      <a:rPr lang="en-US" altLang="ko-KR" sz="1800" i="1">
                        <a:latin typeface="Cambria Math"/>
                      </a:rPr>
                      <m:t>+20</m:t>
                    </m:r>
                    <m:r>
                      <a:rPr lang="en-US" altLang="ko-KR" sz="1800" b="0" i="1" smtClean="0">
                        <a:latin typeface="Cambria Math" panose="02040503050406030204" pitchFamily="18" charset="0"/>
                      </a:rPr>
                      <m:t>+</m:t>
                    </m:r>
                    <m:r>
                      <a:rPr lang="en-US" altLang="ko-KR" sz="1800" i="1">
                        <a:latin typeface="Cambria Math" panose="02040503050406030204" pitchFamily="18" charset="0"/>
                      </a:rPr>
                      <m:t>𝜆</m:t>
                    </m:r>
                    <m:sSubSup>
                      <m:sSubSupPr>
                        <m:ctrlPr>
                          <a:rPr lang="en-US" altLang="ko-KR" sz="1800" i="1" smtClean="0">
                            <a:latin typeface="Cambria Math" panose="02040503050406030204" pitchFamily="18" charset="0"/>
                          </a:rPr>
                        </m:ctrlPr>
                      </m:sSubSupPr>
                      <m:e>
                        <m:r>
                          <a:rPr lang="en-US" altLang="ko-KR" sz="1800" b="0" i="1" smtClean="0">
                            <a:latin typeface="Cambria Math" panose="02040503050406030204" pitchFamily="18" charset="0"/>
                          </a:rPr>
                          <m:t>𝑏</m:t>
                        </m:r>
                      </m:e>
                      <m:sub>
                        <m:r>
                          <a:rPr lang="en-US" altLang="ko-KR" sz="1800" b="0" i="1" smtClean="0">
                            <a:latin typeface="Cambria Math" panose="02040503050406030204" pitchFamily="18" charset="0"/>
                          </a:rPr>
                          <m:t>1</m:t>
                        </m:r>
                      </m:sub>
                      <m:sup>
                        <m:r>
                          <a:rPr lang="en-US" altLang="ko-KR" sz="1800" b="0" i="1" smtClean="0">
                            <a:latin typeface="Cambria Math" panose="02040503050406030204" pitchFamily="18" charset="0"/>
                          </a:rPr>
                          <m:t>2</m:t>
                        </m:r>
                      </m:sup>
                    </m:sSubSup>
                    <m:r>
                      <a:rPr lang="en-US" altLang="ko-KR" sz="1800" b="0" i="1" smtClean="0">
                        <a:latin typeface="Cambria Math" panose="02040503050406030204" pitchFamily="18" charset="0"/>
                      </a:rPr>
                      <m:t>= </m:t>
                    </m:r>
                    <m:f>
                      <m:fPr>
                        <m:ctrlPr>
                          <a:rPr lang="en-US" altLang="ko-KR" sz="1800" b="0" i="1" smtClean="0">
                            <a:latin typeface="Cambria Math" panose="02040503050406030204" pitchFamily="18" charset="0"/>
                          </a:rPr>
                        </m:ctrlPr>
                      </m:fPr>
                      <m:num>
                        <m:r>
                          <a:rPr lang="en-US" altLang="ko-KR" sz="1800" b="0" i="1" smtClean="0">
                            <a:latin typeface="Cambria Math" panose="02040503050406030204" pitchFamily="18" charset="0"/>
                          </a:rPr>
                          <m:t>5</m:t>
                        </m:r>
                      </m:num>
                      <m:den>
                        <m:r>
                          <a:rPr lang="en-US" altLang="ko-KR" sz="1800" b="0" i="1" smtClean="0">
                            <a:latin typeface="Cambria Math" panose="02040503050406030204" pitchFamily="18" charset="0"/>
                          </a:rPr>
                          <m:t>2</m:t>
                        </m:r>
                      </m:den>
                    </m:f>
                    <m:sSubSup>
                      <m:sSubSupPr>
                        <m:ctrlPr>
                          <a:rPr lang="en-US" altLang="ko-KR" sz="1800" i="1">
                            <a:latin typeface="Cambria Math" panose="02040503050406030204" pitchFamily="18" charset="0"/>
                          </a:rPr>
                        </m:ctrlPr>
                      </m:sSubSupPr>
                      <m:e>
                        <m:r>
                          <a:rPr lang="en-US" altLang="ko-KR" sz="1800" i="1">
                            <a:latin typeface="Cambria Math" panose="02040503050406030204" pitchFamily="18" charset="0"/>
                          </a:rPr>
                          <m:t>𝑏</m:t>
                        </m:r>
                      </m:e>
                      <m:sub>
                        <m:r>
                          <a:rPr lang="en-US" altLang="ko-KR" sz="1800" i="1">
                            <a:latin typeface="Cambria Math" panose="02040503050406030204" pitchFamily="18" charset="0"/>
                          </a:rPr>
                          <m:t>1</m:t>
                        </m:r>
                      </m:sub>
                      <m:sup>
                        <m:r>
                          <a:rPr lang="en-US" altLang="ko-KR" sz="1800" i="1">
                            <a:latin typeface="Cambria Math" panose="02040503050406030204" pitchFamily="18" charset="0"/>
                          </a:rPr>
                          <m:t>2</m:t>
                        </m:r>
                      </m:sup>
                    </m:sSubSup>
                    <m:r>
                      <a:rPr lang="en-US" altLang="ko-KR" sz="1800" i="1">
                        <a:latin typeface="Cambria Math"/>
                      </a:rPr>
                      <m:t>−14</m:t>
                    </m:r>
                    <m:sSub>
                      <m:sSubPr>
                        <m:ctrlPr>
                          <a:rPr lang="en-US" altLang="ko-KR" sz="1800" i="1">
                            <a:latin typeface="Cambria Math" panose="02040503050406030204" pitchFamily="18" charset="0"/>
                          </a:rPr>
                        </m:ctrlPr>
                      </m:sSubPr>
                      <m:e>
                        <m:r>
                          <m:rPr>
                            <m:sty m:val="p"/>
                          </m:rPr>
                          <a:rPr lang="en-US" altLang="ko-KR" sz="1800">
                            <a:latin typeface="Cambria Math"/>
                          </a:rPr>
                          <m:t>b</m:t>
                        </m:r>
                      </m:e>
                      <m:sub>
                        <m:r>
                          <a:rPr lang="en-US" altLang="ko-KR" sz="1800">
                            <a:latin typeface="Cambria Math"/>
                          </a:rPr>
                          <m:t>1</m:t>
                        </m:r>
                      </m:sub>
                    </m:sSub>
                    <m:r>
                      <a:rPr lang="en-US" altLang="ko-KR" sz="1800" i="1">
                        <a:latin typeface="Cambria Math"/>
                      </a:rPr>
                      <m:t>+20</m:t>
                    </m:r>
                    <m:r>
                      <a:rPr lang="en-US" altLang="ko-KR" sz="1800" i="1">
                        <a:latin typeface="Cambria Math" panose="02040503050406030204" pitchFamily="18" charset="0"/>
                      </a:rPr>
                      <m:t>+</m:t>
                    </m:r>
                    <m:f>
                      <m:fPr>
                        <m:ctrlPr>
                          <a:rPr lang="en-US" altLang="ko-KR" sz="1800" i="1" smtClean="0">
                            <a:latin typeface="Cambria Math" panose="02040503050406030204" pitchFamily="18" charset="0"/>
                          </a:rPr>
                        </m:ctrlPr>
                      </m:fPr>
                      <m:num>
                        <m:r>
                          <a:rPr lang="en-US" altLang="ko-KR" sz="1800" b="0" i="1" smtClean="0">
                            <a:latin typeface="Cambria Math" panose="02040503050406030204" pitchFamily="18" charset="0"/>
                          </a:rPr>
                          <m:t>1</m:t>
                        </m:r>
                      </m:num>
                      <m:den>
                        <m:r>
                          <a:rPr lang="en-US" altLang="ko-KR" sz="1800" b="0" i="1" smtClean="0">
                            <a:latin typeface="Cambria Math" panose="02040503050406030204" pitchFamily="18" charset="0"/>
                          </a:rPr>
                          <m:t>2</m:t>
                        </m:r>
                      </m:den>
                    </m:f>
                    <m:sSubSup>
                      <m:sSubSupPr>
                        <m:ctrlPr>
                          <a:rPr lang="en-US" altLang="ko-KR" sz="1800" i="1">
                            <a:latin typeface="Cambria Math" panose="02040503050406030204" pitchFamily="18" charset="0"/>
                          </a:rPr>
                        </m:ctrlPr>
                      </m:sSubSupPr>
                      <m:e>
                        <m:r>
                          <a:rPr lang="en-US" altLang="ko-KR" sz="1800" i="1">
                            <a:latin typeface="Cambria Math" panose="02040503050406030204" pitchFamily="18" charset="0"/>
                          </a:rPr>
                          <m:t>𝑏</m:t>
                        </m:r>
                      </m:e>
                      <m:sub>
                        <m:r>
                          <a:rPr lang="en-US" altLang="ko-KR" sz="1800" i="1">
                            <a:latin typeface="Cambria Math" panose="02040503050406030204" pitchFamily="18" charset="0"/>
                          </a:rPr>
                          <m:t>1</m:t>
                        </m:r>
                      </m:sub>
                      <m:sup>
                        <m:r>
                          <a:rPr lang="en-US" altLang="ko-KR" sz="1800" i="1">
                            <a:latin typeface="Cambria Math" panose="02040503050406030204" pitchFamily="18" charset="0"/>
                          </a:rPr>
                          <m:t>2</m:t>
                        </m:r>
                      </m:sup>
                    </m:sSubSup>
                  </m:oMath>
                </a14:m>
                <a:endParaRPr lang="en-US" altLang="ko-KR" sz="1800" dirty="0"/>
              </a:p>
              <a:p>
                <a:pPr lvl="1"/>
                <a:r>
                  <a:rPr lang="en-US" altLang="ko-KR" sz="1800" dirty="0"/>
                  <a:t>Then, what is </a:t>
                </a:r>
                <a14:m>
                  <m:oMath xmlns:m="http://schemas.openxmlformats.org/officeDocument/2006/math">
                    <m:sSubSup>
                      <m:sSubSupPr>
                        <m:ctrlPr>
                          <a:rPr lang="en-US" altLang="ko-KR" sz="1800" i="1">
                            <a:latin typeface="Cambria Math" panose="02040503050406030204" pitchFamily="18" charset="0"/>
                          </a:rPr>
                        </m:ctrlPr>
                      </m:sSubSupPr>
                      <m:e>
                        <m:r>
                          <a:rPr lang="en-US" altLang="ko-KR" sz="1800" i="1">
                            <a:latin typeface="Cambria Math" panose="02040503050406030204" pitchFamily="18" charset="0"/>
                          </a:rPr>
                          <m:t>𝑏</m:t>
                        </m:r>
                      </m:e>
                      <m:sub>
                        <m:r>
                          <a:rPr lang="en-US" altLang="ko-KR" sz="1800" i="1">
                            <a:latin typeface="Cambria Math" panose="02040503050406030204" pitchFamily="18" charset="0"/>
                          </a:rPr>
                          <m:t>1</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𝑛𝑒𝑤</m:t>
                        </m:r>
                      </m:sub>
                      <m:sup>
                        <m:r>
                          <a:rPr lang="en-US" altLang="ko-KR" sz="1800" i="1">
                            <a:latin typeface="Cambria Math" panose="02040503050406030204" pitchFamily="18" charset="0"/>
                          </a:rPr>
                          <m:t>∗</m:t>
                        </m:r>
                      </m:sup>
                    </m:sSubSup>
                  </m:oMath>
                </a14:m>
                <a:r>
                  <a:rPr lang="en-US" altLang="ko-KR" sz="1800" dirty="0"/>
                  <a:t>? Is that smaller than </a:t>
                </a:r>
                <a14:m>
                  <m:oMath xmlns:m="http://schemas.openxmlformats.org/officeDocument/2006/math">
                    <m:sSubSup>
                      <m:sSubSupPr>
                        <m:ctrlPr>
                          <a:rPr lang="en-US" altLang="ko-KR" sz="1800" i="1">
                            <a:latin typeface="Cambria Math" panose="02040503050406030204" pitchFamily="18" charset="0"/>
                          </a:rPr>
                        </m:ctrlPr>
                      </m:sSubSupPr>
                      <m:e>
                        <m:r>
                          <a:rPr lang="en-US" altLang="ko-KR" sz="1800" i="1">
                            <a:latin typeface="Cambria Math" panose="02040503050406030204" pitchFamily="18" charset="0"/>
                          </a:rPr>
                          <m:t>𝑏</m:t>
                        </m:r>
                      </m:e>
                      <m:sub>
                        <m:r>
                          <a:rPr lang="en-US" altLang="ko-KR" sz="1800" i="1">
                            <a:latin typeface="Cambria Math" panose="02040503050406030204" pitchFamily="18" charset="0"/>
                          </a:rPr>
                          <m:t>1,</m:t>
                        </m:r>
                        <m:r>
                          <a:rPr lang="en-US" altLang="ko-KR" sz="1800" i="1">
                            <a:latin typeface="Cambria Math" panose="02040503050406030204" pitchFamily="18" charset="0"/>
                          </a:rPr>
                          <m:t>𝑜𝑙𝑑</m:t>
                        </m:r>
                      </m:sub>
                      <m:sup>
                        <m:r>
                          <a:rPr lang="en-US" altLang="ko-KR" sz="1800" i="1">
                            <a:latin typeface="Cambria Math" panose="02040503050406030204" pitchFamily="18" charset="0"/>
                          </a:rPr>
                          <m:t>∗</m:t>
                        </m:r>
                      </m:sup>
                    </m:sSubSup>
                  </m:oMath>
                </a14:m>
                <a:r>
                  <a:rPr lang="en-US" altLang="ko-KR" sz="1800" dirty="0"/>
                  <a:t>?</a:t>
                </a:r>
              </a:p>
              <a:p>
                <a:pPr lvl="1"/>
                <a:endParaRPr lang="en-US" altLang="ko-KR" sz="1800" dirty="0"/>
              </a:p>
              <a:p>
                <a:pPr lvl="1"/>
                <a:endParaRPr lang="en-US" altLang="ko-KR" sz="1800" dirty="0"/>
              </a:p>
              <a:p>
                <a:pPr lvl="1"/>
                <a:endParaRPr lang="ko-KR" alt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88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ko-KR" altLang="en-US"/>
              <a:t>지도학습</a:t>
            </a:r>
            <a:endParaRPr lang="en-US" dirty="0"/>
          </a:p>
        </p:txBody>
      </p:sp>
      <p:sp>
        <p:nvSpPr>
          <p:cNvPr id="5" name="Date Placeholder 4"/>
          <p:cNvSpPr>
            <a:spLocks noGrp="1"/>
          </p:cNvSpPr>
          <p:nvPr>
            <p:ph type="dt" sz="half" idx="10"/>
          </p:nvPr>
        </p:nvSpPr>
        <p:spPr/>
        <p:txBody>
          <a:bodyPr/>
          <a:lstStyle/>
          <a:p>
            <a:fld id="{52E46421-F944-4F41-BFF4-6B887691394D}" type="datetime1">
              <a:rPr lang="en-US" altLang="ko-KR" smtClean="0"/>
              <a:t>10/15/2024</a:t>
            </a:fld>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44</a:t>
            </a:fld>
            <a:endParaRPr lang="en-US"/>
          </a:p>
        </p:txBody>
      </p:sp>
    </p:spTree>
    <p:extLst>
      <p:ext uri="{BB962C8B-B14F-4D97-AF65-F5344CB8AC3E}">
        <p14:creationId xmlns:p14="http://schemas.microsoft.com/office/powerpoint/2010/main" val="15159915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Regularization</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ko-KR" altLang="en-US" sz="2400" dirty="0"/>
                  <a:t>규제 강도 </a:t>
                </a:r>
                <a:r>
                  <a:rPr lang="en-US" altLang="ko-KR" sz="2400" dirty="0"/>
                  <a:t>(penalty strength)</a:t>
                </a:r>
                <a:r>
                  <a:rPr lang="ko-KR" altLang="en-US" sz="2400" dirty="0"/>
                  <a:t>를 크게 하는 경우</a:t>
                </a:r>
                <a:endParaRPr lang="en-US" altLang="ko-KR" sz="2400" dirty="0"/>
              </a:p>
              <a:p>
                <a:r>
                  <a:rPr lang="en-US" altLang="ko-KR" sz="2400" dirty="0"/>
                  <a:t>Example (cont’d)</a:t>
                </a:r>
              </a:p>
              <a:p>
                <a:pPr lvl="1"/>
                <a:r>
                  <a:rPr lang="en-US" altLang="ko-KR" sz="2000" dirty="0"/>
                  <a:t>Cost function: </a:t>
                </a:r>
                <a14:m>
                  <m:oMath xmlns:m="http://schemas.openxmlformats.org/officeDocument/2006/math">
                    <m:r>
                      <m:rPr>
                        <m:sty m:val="p"/>
                      </m:rPr>
                      <a:rPr lang="en-US" altLang="ko-KR" sz="2000">
                        <a:latin typeface="Cambria Math"/>
                      </a:rPr>
                      <m:t>E</m:t>
                    </m:r>
                    <m:d>
                      <m:dPr>
                        <m:ctrlPr>
                          <a:rPr lang="en-US" altLang="ko-KR" sz="2000" i="1">
                            <a:latin typeface="Cambria Math" panose="02040503050406030204" pitchFamily="18" charset="0"/>
                          </a:rPr>
                        </m:ctrlPr>
                      </m:dPr>
                      <m:e>
                        <m:sSub>
                          <m:sSubPr>
                            <m:ctrlPr>
                              <a:rPr lang="en-US" altLang="ko-KR" sz="2000" i="1">
                                <a:latin typeface="Cambria Math" panose="02040503050406030204" pitchFamily="18" charset="0"/>
                              </a:rPr>
                            </m:ctrlPr>
                          </m:sSubPr>
                          <m:e>
                            <m:r>
                              <m:rPr>
                                <m:sty m:val="p"/>
                              </m:rPr>
                              <a:rPr lang="en-US" altLang="ko-KR" sz="2000">
                                <a:latin typeface="Cambria Math"/>
                              </a:rPr>
                              <m:t>b</m:t>
                            </m:r>
                          </m:e>
                          <m:sub>
                            <m:r>
                              <a:rPr lang="en-US" altLang="ko-KR" sz="2000">
                                <a:latin typeface="Cambria Math"/>
                              </a:rPr>
                              <m:t>1</m:t>
                            </m:r>
                          </m:sub>
                        </m:sSub>
                      </m:e>
                    </m:d>
                    <m:r>
                      <a:rPr lang="en-US" altLang="ko-KR" sz="2000">
                        <a:latin typeface="Cambria Math"/>
                      </a:rPr>
                      <m:t>= </m:t>
                    </m:r>
                    <m:sSup>
                      <m:sSupPr>
                        <m:ctrlPr>
                          <a:rPr lang="en-US" altLang="ko-KR" sz="2000" i="1">
                            <a:latin typeface="Cambria Math" panose="02040503050406030204" pitchFamily="18" charset="0"/>
                          </a:rPr>
                        </m:ctrlPr>
                      </m:sSupPr>
                      <m:e>
                        <m:f>
                          <m:fPr>
                            <m:ctrlPr>
                              <a:rPr lang="en-US" altLang="ko-KR" sz="2000" i="1">
                                <a:latin typeface="Cambria Math" panose="02040503050406030204" pitchFamily="18" charset="0"/>
                              </a:rPr>
                            </m:ctrlPr>
                          </m:fPr>
                          <m:num>
                            <m:r>
                              <a:rPr lang="en-US" altLang="ko-KR" sz="2000" i="1">
                                <a:latin typeface="Cambria Math"/>
                              </a:rPr>
                              <m:t>5</m:t>
                            </m:r>
                          </m:num>
                          <m:den>
                            <m:r>
                              <a:rPr lang="en-US" altLang="ko-KR" sz="2000" i="1">
                                <a:latin typeface="Cambria Math"/>
                              </a:rPr>
                              <m:t>2</m:t>
                            </m:r>
                          </m:den>
                        </m:f>
                        <m:sSub>
                          <m:sSubPr>
                            <m:ctrlPr>
                              <a:rPr lang="en-US" altLang="ko-KR" sz="2000" i="1">
                                <a:latin typeface="Cambria Math" panose="02040503050406030204" pitchFamily="18" charset="0"/>
                              </a:rPr>
                            </m:ctrlPr>
                          </m:sSubPr>
                          <m:e>
                            <m:r>
                              <m:rPr>
                                <m:sty m:val="p"/>
                              </m:rPr>
                              <a:rPr lang="en-US" altLang="ko-KR" sz="2000">
                                <a:latin typeface="Cambria Math"/>
                              </a:rPr>
                              <m:t>b</m:t>
                            </m:r>
                          </m:e>
                          <m:sub>
                            <m:r>
                              <a:rPr lang="en-US" altLang="ko-KR" sz="2000">
                                <a:latin typeface="Cambria Math"/>
                              </a:rPr>
                              <m:t>1</m:t>
                            </m:r>
                          </m:sub>
                        </m:sSub>
                      </m:e>
                      <m:sup>
                        <m:r>
                          <a:rPr lang="en-US" altLang="ko-KR" sz="2000" i="1">
                            <a:latin typeface="Cambria Math"/>
                          </a:rPr>
                          <m:t>2</m:t>
                        </m:r>
                      </m:sup>
                    </m:sSup>
                    <m:r>
                      <a:rPr lang="en-US" altLang="ko-KR" sz="2000" i="1">
                        <a:latin typeface="Cambria Math"/>
                      </a:rPr>
                      <m:t>−14</m:t>
                    </m:r>
                    <m:sSub>
                      <m:sSubPr>
                        <m:ctrlPr>
                          <a:rPr lang="en-US" altLang="ko-KR" sz="2000" i="1">
                            <a:latin typeface="Cambria Math" panose="02040503050406030204" pitchFamily="18" charset="0"/>
                          </a:rPr>
                        </m:ctrlPr>
                      </m:sSubPr>
                      <m:e>
                        <m:r>
                          <m:rPr>
                            <m:sty m:val="p"/>
                          </m:rPr>
                          <a:rPr lang="en-US" altLang="ko-KR" sz="2000">
                            <a:latin typeface="Cambria Math"/>
                          </a:rPr>
                          <m:t>b</m:t>
                        </m:r>
                      </m:e>
                      <m:sub>
                        <m:r>
                          <a:rPr lang="en-US" altLang="ko-KR" sz="2000">
                            <a:latin typeface="Cambria Math"/>
                          </a:rPr>
                          <m:t>1</m:t>
                        </m:r>
                      </m:sub>
                    </m:sSub>
                    <m:r>
                      <a:rPr lang="en-US" altLang="ko-KR" sz="2000" i="1">
                        <a:latin typeface="Cambria Math"/>
                      </a:rPr>
                      <m:t>+20</m:t>
                    </m:r>
                  </m:oMath>
                </a14:m>
                <a:endParaRPr lang="en-US" altLang="ko-KR" sz="2000" dirty="0"/>
              </a:p>
              <a:p>
                <a:pPr lvl="1"/>
                <a:r>
                  <a:rPr lang="en-US" altLang="ko-KR" sz="2000" dirty="0"/>
                  <a:t>L2 norm </a:t>
                </a:r>
              </a:p>
              <a:p>
                <a:pPr lvl="2"/>
                <a14:m>
                  <m:oMath xmlns:m="http://schemas.openxmlformats.org/officeDocument/2006/math">
                    <m:r>
                      <a:rPr lang="en-US" altLang="ko-KR" sz="1800" i="1">
                        <a:latin typeface="Cambria Math" panose="02040503050406030204" pitchFamily="18" charset="0"/>
                      </a:rPr>
                      <m:t>𝜆</m:t>
                    </m:r>
                  </m:oMath>
                </a14:m>
                <a:r>
                  <a:rPr lang="en-US" altLang="ko-KR" sz="1800" dirty="0"/>
                  <a:t> = 1 </a:t>
                </a:r>
                <a:r>
                  <a:rPr lang="ko-KR" altLang="en-US" sz="1800" dirty="0"/>
                  <a:t>인 경우</a:t>
                </a:r>
                <a:r>
                  <a:rPr lang="en-US" altLang="ko-KR" sz="1800" dirty="0"/>
                  <a:t>,  </a:t>
                </a:r>
              </a:p>
              <a:p>
                <a:pPr lvl="1"/>
                <a:r>
                  <a:rPr lang="en-US" altLang="ko-KR" sz="2000" dirty="0"/>
                  <a:t>Then, the new cost function becomes</a:t>
                </a:r>
                <a:br>
                  <a:rPr lang="en-US" altLang="ko-KR" sz="2000" dirty="0"/>
                </a:br>
                <a14:m>
                  <m:oMath xmlns:m="http://schemas.openxmlformats.org/officeDocument/2006/math">
                    <m:sSub>
                      <m:sSubPr>
                        <m:ctrlPr>
                          <a:rPr lang="en-US" altLang="ko-KR" sz="2000" i="1" smtClean="0">
                            <a:latin typeface="Cambria Math" panose="02040503050406030204" pitchFamily="18" charset="0"/>
                          </a:rPr>
                        </m:ctrlPr>
                      </m:sSubPr>
                      <m:e>
                        <m:r>
                          <a:rPr lang="en-US" altLang="ko-KR" sz="2000" b="0" i="1" smtClean="0">
                            <a:latin typeface="Cambria Math" panose="02040503050406030204" pitchFamily="18" charset="0"/>
                          </a:rPr>
                          <m:t>𝐸</m:t>
                        </m:r>
                      </m:e>
                      <m:sub>
                        <m:r>
                          <a:rPr lang="en-US" altLang="ko-KR" sz="2000" b="0" i="1" smtClean="0">
                            <a:latin typeface="Cambria Math" panose="02040503050406030204" pitchFamily="18" charset="0"/>
                          </a:rPr>
                          <m:t>𝑛𝑒𝑤</m:t>
                        </m:r>
                      </m:sub>
                    </m:sSub>
                    <m:d>
                      <m:dPr>
                        <m:ctrlPr>
                          <a:rPr lang="en-US" altLang="ko-KR" sz="2000" i="1">
                            <a:latin typeface="Cambria Math" panose="02040503050406030204" pitchFamily="18" charset="0"/>
                          </a:rPr>
                        </m:ctrlPr>
                      </m:dPr>
                      <m:e>
                        <m:sSub>
                          <m:sSubPr>
                            <m:ctrlPr>
                              <a:rPr lang="en-US" altLang="ko-KR" sz="2000" i="1">
                                <a:latin typeface="Cambria Math" panose="02040503050406030204" pitchFamily="18" charset="0"/>
                              </a:rPr>
                            </m:ctrlPr>
                          </m:sSubPr>
                          <m:e>
                            <m:r>
                              <m:rPr>
                                <m:sty m:val="p"/>
                              </m:rPr>
                              <a:rPr lang="en-US" altLang="ko-KR" sz="2000">
                                <a:latin typeface="Cambria Math"/>
                              </a:rPr>
                              <m:t>b</m:t>
                            </m:r>
                          </m:e>
                          <m:sub>
                            <m:r>
                              <a:rPr lang="en-US" altLang="ko-KR" sz="2000">
                                <a:latin typeface="Cambria Math"/>
                              </a:rPr>
                              <m:t>1</m:t>
                            </m:r>
                          </m:sub>
                        </m:sSub>
                      </m:e>
                    </m:d>
                    <m:r>
                      <a:rPr lang="en-US" altLang="ko-KR" sz="2000">
                        <a:latin typeface="Cambria Math"/>
                      </a:rPr>
                      <m:t>= </m:t>
                    </m:r>
                    <m:sSup>
                      <m:sSupPr>
                        <m:ctrlPr>
                          <a:rPr lang="en-US" altLang="ko-KR" sz="2000" i="1">
                            <a:latin typeface="Cambria Math" panose="02040503050406030204" pitchFamily="18" charset="0"/>
                          </a:rPr>
                        </m:ctrlPr>
                      </m:sSupPr>
                      <m:e>
                        <m:f>
                          <m:fPr>
                            <m:ctrlPr>
                              <a:rPr lang="en-US" altLang="ko-KR" sz="2000" i="1">
                                <a:latin typeface="Cambria Math" panose="02040503050406030204" pitchFamily="18" charset="0"/>
                              </a:rPr>
                            </m:ctrlPr>
                          </m:fPr>
                          <m:num>
                            <m:r>
                              <a:rPr lang="en-US" altLang="ko-KR" sz="2000" i="1">
                                <a:latin typeface="Cambria Math"/>
                              </a:rPr>
                              <m:t>5</m:t>
                            </m:r>
                          </m:num>
                          <m:den>
                            <m:r>
                              <a:rPr lang="en-US" altLang="ko-KR" sz="2000" i="1">
                                <a:latin typeface="Cambria Math"/>
                              </a:rPr>
                              <m:t>2</m:t>
                            </m:r>
                          </m:den>
                        </m:f>
                        <m:sSub>
                          <m:sSubPr>
                            <m:ctrlPr>
                              <a:rPr lang="en-US" altLang="ko-KR" sz="2000" i="1">
                                <a:latin typeface="Cambria Math" panose="02040503050406030204" pitchFamily="18" charset="0"/>
                              </a:rPr>
                            </m:ctrlPr>
                          </m:sSubPr>
                          <m:e>
                            <m:r>
                              <m:rPr>
                                <m:sty m:val="p"/>
                              </m:rPr>
                              <a:rPr lang="en-US" altLang="ko-KR" sz="2000">
                                <a:latin typeface="Cambria Math"/>
                              </a:rPr>
                              <m:t>b</m:t>
                            </m:r>
                          </m:e>
                          <m:sub>
                            <m:r>
                              <a:rPr lang="en-US" altLang="ko-KR" sz="2000">
                                <a:latin typeface="Cambria Math"/>
                              </a:rPr>
                              <m:t>1</m:t>
                            </m:r>
                          </m:sub>
                        </m:sSub>
                      </m:e>
                      <m:sup>
                        <m:r>
                          <a:rPr lang="en-US" altLang="ko-KR" sz="2000" i="1">
                            <a:latin typeface="Cambria Math"/>
                          </a:rPr>
                          <m:t>2</m:t>
                        </m:r>
                      </m:sup>
                    </m:sSup>
                    <m:r>
                      <a:rPr lang="en-US" altLang="ko-KR" sz="2000" i="1">
                        <a:latin typeface="Cambria Math"/>
                      </a:rPr>
                      <m:t>−14</m:t>
                    </m:r>
                    <m:sSub>
                      <m:sSubPr>
                        <m:ctrlPr>
                          <a:rPr lang="en-US" altLang="ko-KR" sz="2000" i="1">
                            <a:latin typeface="Cambria Math" panose="02040503050406030204" pitchFamily="18" charset="0"/>
                          </a:rPr>
                        </m:ctrlPr>
                      </m:sSubPr>
                      <m:e>
                        <m:r>
                          <m:rPr>
                            <m:sty m:val="p"/>
                          </m:rPr>
                          <a:rPr lang="en-US" altLang="ko-KR" sz="2000">
                            <a:latin typeface="Cambria Math"/>
                          </a:rPr>
                          <m:t>b</m:t>
                        </m:r>
                      </m:e>
                      <m:sub>
                        <m:r>
                          <a:rPr lang="en-US" altLang="ko-KR" sz="2000">
                            <a:latin typeface="Cambria Math"/>
                          </a:rPr>
                          <m:t>1</m:t>
                        </m:r>
                      </m:sub>
                    </m:sSub>
                    <m:r>
                      <a:rPr lang="en-US" altLang="ko-KR" sz="2000" i="1">
                        <a:latin typeface="Cambria Math"/>
                      </a:rPr>
                      <m:t>+20</m:t>
                    </m:r>
                    <m:r>
                      <a:rPr lang="en-US" altLang="ko-KR" sz="2000" b="0" i="1" smtClean="0">
                        <a:latin typeface="Cambria Math" panose="02040503050406030204" pitchFamily="18" charset="0"/>
                      </a:rPr>
                      <m:t>+</m:t>
                    </m:r>
                    <m:r>
                      <a:rPr lang="en-US" altLang="ko-KR" sz="2000" i="1">
                        <a:latin typeface="Cambria Math" panose="02040503050406030204" pitchFamily="18" charset="0"/>
                      </a:rPr>
                      <m:t>𝜆</m:t>
                    </m:r>
                    <m:sSubSup>
                      <m:sSubSupPr>
                        <m:ctrlPr>
                          <a:rPr lang="en-US" altLang="ko-KR" sz="2000" i="1" smtClean="0">
                            <a:latin typeface="Cambria Math" panose="02040503050406030204" pitchFamily="18" charset="0"/>
                          </a:rPr>
                        </m:ctrlPr>
                      </m:sSubSupPr>
                      <m:e>
                        <m:r>
                          <a:rPr lang="en-US" altLang="ko-KR" sz="2000" b="0" i="1" smtClean="0">
                            <a:latin typeface="Cambria Math" panose="02040503050406030204" pitchFamily="18" charset="0"/>
                          </a:rPr>
                          <m:t>𝑏</m:t>
                        </m:r>
                      </m:e>
                      <m:sub>
                        <m:r>
                          <a:rPr lang="en-US" altLang="ko-KR" sz="2000" b="0" i="1" smtClean="0">
                            <a:latin typeface="Cambria Math" panose="02040503050406030204" pitchFamily="18" charset="0"/>
                          </a:rPr>
                          <m:t>1</m:t>
                        </m:r>
                      </m:sub>
                      <m:sup>
                        <m:r>
                          <a:rPr lang="en-US" altLang="ko-KR" sz="2000" b="0" i="1" smtClean="0">
                            <a:latin typeface="Cambria Math" panose="02040503050406030204" pitchFamily="18" charset="0"/>
                          </a:rPr>
                          <m:t>2</m:t>
                        </m:r>
                      </m:sup>
                    </m:sSubSup>
                  </m:oMath>
                </a14:m>
                <a:br>
                  <a:rPr lang="en-US" altLang="ko-KR" sz="2000" dirty="0"/>
                </a:br>
                <a14:m>
                  <m:oMath xmlns:m="http://schemas.openxmlformats.org/officeDocument/2006/math">
                    <m:r>
                      <a:rPr lang="en-US" altLang="ko-KR" sz="2000" b="0" i="1" smtClean="0">
                        <a:latin typeface="Cambria Math" panose="02040503050406030204" pitchFamily="18" charset="0"/>
                      </a:rPr>
                      <m:t>= </m:t>
                    </m:r>
                    <m:sSup>
                      <m:sSupPr>
                        <m:ctrlPr>
                          <a:rPr lang="en-US" altLang="ko-KR" sz="2000" i="1">
                            <a:latin typeface="Cambria Math" panose="02040503050406030204" pitchFamily="18" charset="0"/>
                          </a:rPr>
                        </m:ctrlPr>
                      </m:sSupPr>
                      <m:e>
                        <m:f>
                          <m:fPr>
                            <m:ctrlPr>
                              <a:rPr lang="en-US" altLang="ko-KR" sz="2000" i="1">
                                <a:latin typeface="Cambria Math" panose="02040503050406030204" pitchFamily="18" charset="0"/>
                              </a:rPr>
                            </m:ctrlPr>
                          </m:fPr>
                          <m:num>
                            <m:r>
                              <a:rPr lang="en-US" altLang="ko-KR" sz="2000" i="1">
                                <a:latin typeface="Cambria Math"/>
                              </a:rPr>
                              <m:t>5</m:t>
                            </m:r>
                          </m:num>
                          <m:den>
                            <m:r>
                              <a:rPr lang="en-US" altLang="ko-KR" sz="2000" i="1">
                                <a:latin typeface="Cambria Math"/>
                              </a:rPr>
                              <m:t>2</m:t>
                            </m:r>
                          </m:den>
                        </m:f>
                        <m:sSub>
                          <m:sSubPr>
                            <m:ctrlPr>
                              <a:rPr lang="en-US" altLang="ko-KR" sz="2000" i="1">
                                <a:latin typeface="Cambria Math" panose="02040503050406030204" pitchFamily="18" charset="0"/>
                              </a:rPr>
                            </m:ctrlPr>
                          </m:sSubPr>
                          <m:e>
                            <m:r>
                              <m:rPr>
                                <m:sty m:val="p"/>
                              </m:rPr>
                              <a:rPr lang="en-US" altLang="ko-KR" sz="2000">
                                <a:latin typeface="Cambria Math"/>
                              </a:rPr>
                              <m:t>b</m:t>
                            </m:r>
                          </m:e>
                          <m:sub>
                            <m:r>
                              <a:rPr lang="en-US" altLang="ko-KR" sz="2000">
                                <a:latin typeface="Cambria Math"/>
                              </a:rPr>
                              <m:t>1</m:t>
                            </m:r>
                          </m:sub>
                        </m:sSub>
                      </m:e>
                      <m:sup>
                        <m:r>
                          <a:rPr lang="en-US" altLang="ko-KR" sz="2000" i="1">
                            <a:latin typeface="Cambria Math"/>
                          </a:rPr>
                          <m:t>2</m:t>
                        </m:r>
                      </m:sup>
                    </m:sSup>
                    <m:r>
                      <a:rPr lang="en-US" altLang="ko-KR" sz="2000" i="1">
                        <a:latin typeface="Cambria Math"/>
                      </a:rPr>
                      <m:t>−14</m:t>
                    </m:r>
                    <m:sSub>
                      <m:sSubPr>
                        <m:ctrlPr>
                          <a:rPr lang="en-US" altLang="ko-KR" sz="2000" i="1">
                            <a:latin typeface="Cambria Math" panose="02040503050406030204" pitchFamily="18" charset="0"/>
                          </a:rPr>
                        </m:ctrlPr>
                      </m:sSubPr>
                      <m:e>
                        <m:r>
                          <m:rPr>
                            <m:sty m:val="p"/>
                          </m:rPr>
                          <a:rPr lang="en-US" altLang="ko-KR" sz="2000">
                            <a:latin typeface="Cambria Math"/>
                          </a:rPr>
                          <m:t>b</m:t>
                        </m:r>
                      </m:e>
                      <m:sub>
                        <m:r>
                          <a:rPr lang="en-US" altLang="ko-KR" sz="2000">
                            <a:latin typeface="Cambria Math"/>
                          </a:rPr>
                          <m:t>1</m:t>
                        </m:r>
                      </m:sub>
                    </m:sSub>
                    <m:r>
                      <a:rPr lang="en-US" altLang="ko-KR" sz="2000" i="1">
                        <a:latin typeface="Cambria Math"/>
                      </a:rPr>
                      <m:t>+20</m:t>
                    </m:r>
                    <m:r>
                      <a:rPr lang="en-US" altLang="ko-KR" sz="2000" i="1">
                        <a:latin typeface="Cambria Math" panose="02040503050406030204" pitchFamily="18" charset="0"/>
                      </a:rPr>
                      <m:t>+</m:t>
                    </m:r>
                    <m:sSubSup>
                      <m:sSubSupPr>
                        <m:ctrlPr>
                          <a:rPr lang="en-US" altLang="ko-KR" sz="2000" i="1">
                            <a:latin typeface="Cambria Math" panose="02040503050406030204" pitchFamily="18" charset="0"/>
                          </a:rPr>
                        </m:ctrlPr>
                      </m:sSubSupPr>
                      <m:e>
                        <m:r>
                          <a:rPr lang="en-US" altLang="ko-KR" sz="2000" i="1">
                            <a:latin typeface="Cambria Math" panose="02040503050406030204" pitchFamily="18" charset="0"/>
                          </a:rPr>
                          <m:t>𝑏</m:t>
                        </m:r>
                      </m:e>
                      <m:sub>
                        <m:r>
                          <a:rPr lang="en-US" altLang="ko-KR" sz="2000" i="1">
                            <a:latin typeface="Cambria Math" panose="02040503050406030204" pitchFamily="18" charset="0"/>
                          </a:rPr>
                          <m:t>1</m:t>
                        </m:r>
                      </m:sub>
                      <m:sup>
                        <m:r>
                          <a:rPr lang="en-US" altLang="ko-KR" sz="2000" i="1">
                            <a:latin typeface="Cambria Math" panose="02040503050406030204" pitchFamily="18" charset="0"/>
                          </a:rPr>
                          <m:t>2</m:t>
                        </m:r>
                      </m:sup>
                    </m:sSubSup>
                  </m:oMath>
                </a14:m>
                <a:endParaRPr lang="en-US" altLang="ko-KR" sz="2000" dirty="0"/>
              </a:p>
              <a:p>
                <a:pPr lvl="1"/>
                <a:endParaRPr lang="en-US" altLang="ko-KR" sz="2000" dirty="0"/>
              </a:p>
              <a:p>
                <a:pPr lvl="1"/>
                <a:endParaRPr lang="en-US" altLang="ko-KR" sz="2000" dirty="0"/>
              </a:p>
              <a:p>
                <a:pPr lvl="1"/>
                <a:endParaRPr lang="ko-KR" alt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7" t="-133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ko-KR" altLang="en-US"/>
              <a:t>지도학습</a:t>
            </a:r>
            <a:endParaRPr lang="en-US" dirty="0"/>
          </a:p>
        </p:txBody>
      </p:sp>
      <p:sp>
        <p:nvSpPr>
          <p:cNvPr id="5" name="Date Placeholder 4"/>
          <p:cNvSpPr>
            <a:spLocks noGrp="1"/>
          </p:cNvSpPr>
          <p:nvPr>
            <p:ph type="dt" sz="half" idx="10"/>
          </p:nvPr>
        </p:nvSpPr>
        <p:spPr/>
        <p:txBody>
          <a:bodyPr/>
          <a:lstStyle/>
          <a:p>
            <a:fld id="{FA8DA277-759C-42D5-AB1D-D10C5E6B3721}" type="datetime1">
              <a:rPr lang="en-US" altLang="ko-KR" smtClean="0"/>
              <a:t>10/15/2024</a:t>
            </a:fld>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45</a:t>
            </a:fld>
            <a:endParaRPr lang="en-US"/>
          </a:p>
        </p:txBody>
      </p:sp>
    </p:spTree>
    <p:extLst>
      <p:ext uri="{BB962C8B-B14F-4D97-AF65-F5344CB8AC3E}">
        <p14:creationId xmlns:p14="http://schemas.microsoft.com/office/powerpoint/2010/main" val="29527738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Regularization</a:t>
            </a:r>
          </a:p>
        </p:txBody>
      </p:sp>
      <p:sp>
        <p:nvSpPr>
          <p:cNvPr id="3" name="Content Placeholder 2"/>
          <p:cNvSpPr>
            <a:spLocks noGrp="1"/>
          </p:cNvSpPr>
          <p:nvPr>
            <p:ph idx="1"/>
          </p:nvPr>
        </p:nvSpPr>
        <p:spPr/>
        <p:txBody>
          <a:bodyPr/>
          <a:lstStyle/>
          <a:p>
            <a:r>
              <a:rPr lang="en-US" altLang="ko-KR" sz="2400" dirty="0"/>
              <a:t>L1</a:t>
            </a:r>
            <a:r>
              <a:rPr lang="ko-KR" altLang="en-US" sz="2400" dirty="0"/>
              <a:t>과 </a:t>
            </a:r>
            <a:r>
              <a:rPr lang="en-US" altLang="ko-KR" sz="2400" dirty="0"/>
              <a:t>L2 </a:t>
            </a:r>
            <a:r>
              <a:rPr lang="ko-KR" altLang="en-US" sz="2400" dirty="0"/>
              <a:t>규제화 방법의 주요 차이</a:t>
            </a:r>
            <a:endParaRPr lang="en-US" altLang="ko-KR" sz="2400" dirty="0"/>
          </a:p>
          <a:p>
            <a:pPr lvl="1"/>
            <a:r>
              <a:rPr lang="en-US" altLang="ko-KR" sz="2000" dirty="0"/>
              <a:t>L1 </a:t>
            </a:r>
            <a:r>
              <a:rPr lang="ko-KR" altLang="en-US" sz="2000" dirty="0"/>
              <a:t>방법의 경우</a:t>
            </a:r>
            <a:r>
              <a:rPr lang="en-US" altLang="ko-KR" sz="2000" dirty="0"/>
              <a:t>, </a:t>
            </a:r>
            <a:r>
              <a:rPr lang="ko-KR" altLang="en-US" sz="2000" dirty="0"/>
              <a:t>파라미터의 절대값이 </a:t>
            </a:r>
            <a:r>
              <a:rPr lang="en-US" altLang="ko-KR" sz="2000" dirty="0"/>
              <a:t>0</a:t>
            </a:r>
            <a:r>
              <a:rPr lang="ko-KR" altLang="en-US" sz="2000" dirty="0"/>
              <a:t>까지 줄어들 수 있으나</a:t>
            </a:r>
            <a:r>
              <a:rPr lang="en-US" altLang="ko-KR" sz="2000" dirty="0"/>
              <a:t>, L2</a:t>
            </a:r>
            <a:r>
              <a:rPr lang="ko-KR" altLang="en-US" sz="2000" dirty="0"/>
              <a:t>는 </a:t>
            </a:r>
            <a:r>
              <a:rPr lang="en-US" altLang="ko-KR" sz="2000" dirty="0"/>
              <a:t>0</a:t>
            </a:r>
            <a:r>
              <a:rPr lang="ko-KR" altLang="en-US" sz="2000" dirty="0"/>
              <a:t>까지 줄어들지 않는다</a:t>
            </a:r>
            <a:r>
              <a:rPr lang="en-US" altLang="ko-KR" sz="2000" dirty="0"/>
              <a:t>.</a:t>
            </a:r>
          </a:p>
          <a:p>
            <a:pPr lvl="1"/>
            <a:r>
              <a:rPr lang="ko-KR" altLang="en-US" sz="2000" dirty="0"/>
              <a:t>일반적으로 </a:t>
            </a:r>
            <a:r>
              <a:rPr lang="en-US" altLang="ko-KR" sz="2000" dirty="0"/>
              <a:t>L2</a:t>
            </a:r>
            <a:r>
              <a:rPr lang="ko-KR" altLang="en-US" sz="2000" dirty="0"/>
              <a:t> 방법이 </a:t>
            </a:r>
            <a:r>
              <a:rPr lang="en-US" altLang="ko-KR" sz="2000" dirty="0"/>
              <a:t>L1 </a:t>
            </a:r>
            <a:r>
              <a:rPr lang="ko-KR" altLang="en-US" sz="2000" dirty="0"/>
              <a:t>방법 보다 속도가 더 빠르다</a:t>
            </a:r>
            <a:r>
              <a:rPr lang="en-US" altLang="ko-KR" sz="2000" dirty="0"/>
              <a:t>. </a:t>
            </a:r>
          </a:p>
          <a:p>
            <a:pPr lvl="1"/>
            <a:endParaRPr lang="en-US" sz="2000" dirty="0"/>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7" name="AutoShape 2" descr="Image result for l1 l2 regulariz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p:txBody>
          <a:bodyPr/>
          <a:lstStyle/>
          <a:p>
            <a:fld id="{C8290DD8-B870-47E8-9489-35A409E346BB}" type="datetime1">
              <a:rPr lang="en-US" altLang="ko-KR" smtClean="0"/>
              <a:t>10/15/2024</a:t>
            </a:fld>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46</a:t>
            </a:fld>
            <a:endParaRPr lang="en-US"/>
          </a:p>
        </p:txBody>
      </p:sp>
    </p:spTree>
    <p:extLst>
      <p:ext uri="{BB962C8B-B14F-4D97-AF65-F5344CB8AC3E}">
        <p14:creationId xmlns:p14="http://schemas.microsoft.com/office/powerpoint/2010/main" val="38823613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2881F1-3159-414D-8FBD-E66ED97F7CBF}" type="datetime1">
              <a:rPr lang="en-US" altLang="ko-KR" smtClean="0"/>
              <a:t>10/15/2024</a:t>
            </a:fld>
            <a:endParaRPr lang="en-US"/>
          </a:p>
        </p:txBody>
      </p:sp>
      <p:sp>
        <p:nvSpPr>
          <p:cNvPr id="3" name="Footer Placeholder 2"/>
          <p:cNvSpPr>
            <a:spLocks noGrp="1"/>
          </p:cNvSpPr>
          <p:nvPr>
            <p:ph type="ftr" sz="quarter" idx="11"/>
          </p:nvPr>
        </p:nvSpPr>
        <p:spPr/>
        <p:txBody>
          <a:bodyPr/>
          <a:lstStyle/>
          <a:p>
            <a:r>
              <a:rPr lang="ko-KR" altLang="en-US"/>
              <a:t>지도학습</a:t>
            </a:r>
            <a:endParaRPr lang="en-US"/>
          </a:p>
        </p:txBody>
      </p:sp>
      <p:sp>
        <p:nvSpPr>
          <p:cNvPr id="4" name="Slide Number Placeholder 3"/>
          <p:cNvSpPr>
            <a:spLocks noGrp="1"/>
          </p:cNvSpPr>
          <p:nvPr>
            <p:ph type="sldNum" sz="quarter" idx="12"/>
          </p:nvPr>
        </p:nvSpPr>
        <p:spPr/>
        <p:txBody>
          <a:bodyPr/>
          <a:lstStyle/>
          <a:p>
            <a:fld id="{B1A96CDA-AC9E-4D10-87FE-92C3AF95A555}" type="slidenum">
              <a:rPr lang="en-US" smtClean="0"/>
              <a:pPr/>
              <a:t>47</a:t>
            </a:fld>
            <a:endParaRPr lang="en-US"/>
          </a:p>
        </p:txBody>
      </p:sp>
      <p:sp>
        <p:nvSpPr>
          <p:cNvPr id="5" name="TextBox 4"/>
          <p:cNvSpPr txBox="1"/>
          <p:nvPr/>
        </p:nvSpPr>
        <p:spPr>
          <a:xfrm>
            <a:off x="3811215" y="3505200"/>
            <a:ext cx="1632178" cy="707886"/>
          </a:xfrm>
          <a:prstGeom prst="rect">
            <a:avLst/>
          </a:prstGeom>
          <a:noFill/>
        </p:spPr>
        <p:txBody>
          <a:bodyPr wrap="none" rtlCol="0">
            <a:spAutoFit/>
          </a:bodyPr>
          <a:lstStyle/>
          <a:p>
            <a:r>
              <a:rPr lang="en-US" sz="4000" b="1" dirty="0"/>
              <a:t>Q &amp; A</a:t>
            </a:r>
          </a:p>
        </p:txBody>
      </p:sp>
    </p:spTree>
    <p:extLst>
      <p:ext uri="{BB962C8B-B14F-4D97-AF65-F5344CB8AC3E}">
        <p14:creationId xmlns:p14="http://schemas.microsoft.com/office/powerpoint/2010/main" val="3549930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3" name="Content Placeholder 2"/>
          <p:cNvSpPr>
            <a:spLocks noGrp="1"/>
          </p:cNvSpPr>
          <p:nvPr>
            <p:ph idx="1"/>
          </p:nvPr>
        </p:nvSpPr>
        <p:spPr/>
        <p:txBody>
          <a:bodyPr/>
          <a:lstStyle/>
          <a:p>
            <a:r>
              <a:rPr lang="en-US" sz="2000" dirty="0"/>
              <a:t>An example of ML problem (cont’d) </a:t>
            </a:r>
          </a:p>
          <a:p>
            <a:pPr lvl="1"/>
            <a:r>
              <a:rPr lang="en-US" sz="1800" dirty="0"/>
              <a:t>Then, </a:t>
            </a:r>
            <a:r>
              <a:rPr lang="en-US" sz="1800" b="1" u="sng" dirty="0"/>
              <a:t>how can you know the relationship</a:t>
            </a:r>
            <a:r>
              <a:rPr lang="en-US" sz="1800" dirty="0"/>
              <a:t>??</a:t>
            </a:r>
          </a:p>
          <a:p>
            <a:pPr lvl="1"/>
            <a:r>
              <a:rPr lang="en-US" sz="1800" dirty="0"/>
              <a:t>You can study the training data that has both the information about the prices and information about their sizes. That is, the apartments in the training data have the correct answers for the dependent variable. </a:t>
            </a:r>
          </a:p>
          <a:p>
            <a:pPr lvl="1"/>
            <a:r>
              <a:rPr lang="en-US" sz="1800" dirty="0"/>
              <a:t>By studying the training data, we can know the relationship between the hint (i.e., sizes) and the prices. </a:t>
            </a:r>
          </a:p>
          <a:p>
            <a:pPr lvl="1"/>
            <a:r>
              <a:rPr lang="en-US" sz="1800" dirty="0"/>
              <a:t>Meaning of knowing the relationship?</a:t>
            </a:r>
          </a:p>
          <a:p>
            <a:pPr lvl="1"/>
            <a:r>
              <a:rPr lang="en-US" sz="1800" dirty="0"/>
              <a:t>Example of training data</a:t>
            </a:r>
          </a:p>
        </p:txBody>
      </p:sp>
      <p:sp>
        <p:nvSpPr>
          <p:cNvPr id="4" name="Date Placeholder 3"/>
          <p:cNvSpPr>
            <a:spLocks noGrp="1"/>
          </p:cNvSpPr>
          <p:nvPr>
            <p:ph type="dt" sz="half" idx="10"/>
          </p:nvPr>
        </p:nvSpPr>
        <p:spPr/>
        <p:txBody>
          <a:bodyPr/>
          <a:lstStyle/>
          <a:p>
            <a:fld id="{BAC41577-5978-4CE4-BF62-82007B507F5C}"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5</a:t>
            </a:fld>
            <a:endParaRPr lang="en-US"/>
          </a:p>
        </p:txBody>
      </p:sp>
      <p:graphicFrame>
        <p:nvGraphicFramePr>
          <p:cNvPr id="7" name="Table 6"/>
          <p:cNvGraphicFramePr>
            <a:graphicFrameLocks noGrp="1"/>
          </p:cNvGraphicFramePr>
          <p:nvPr>
            <p:extLst/>
          </p:nvPr>
        </p:nvGraphicFramePr>
        <p:xfrm>
          <a:off x="4724400" y="4953000"/>
          <a:ext cx="3363453" cy="1371600"/>
        </p:xfrm>
        <a:graphic>
          <a:graphicData uri="http://schemas.openxmlformats.org/drawingml/2006/table">
            <a:tbl>
              <a:tblPr firstRow="1" bandRow="1">
                <a:tableStyleId>{5C22544A-7EE6-4342-B048-85BDC9FD1C3A}</a:tableStyleId>
              </a:tblPr>
              <a:tblGrid>
                <a:gridCol w="1665748">
                  <a:extLst>
                    <a:ext uri="{9D8B030D-6E8A-4147-A177-3AD203B41FA5}">
                      <a16:colId xmlns:a16="http://schemas.microsoft.com/office/drawing/2014/main" val="20000"/>
                    </a:ext>
                  </a:extLst>
                </a:gridCol>
                <a:gridCol w="1697705">
                  <a:extLst>
                    <a:ext uri="{9D8B030D-6E8A-4147-A177-3AD203B41FA5}">
                      <a16:colId xmlns:a16="http://schemas.microsoft.com/office/drawing/2014/main" val="20001"/>
                    </a:ext>
                  </a:extLst>
                </a:gridCol>
              </a:tblGrid>
              <a:tr h="274320">
                <a:tc>
                  <a:txBody>
                    <a:bodyPr/>
                    <a:lstStyle/>
                    <a:p>
                      <a:pPr algn="ctr">
                        <a:lnSpc>
                          <a:spcPct val="115000"/>
                        </a:lnSpc>
                        <a:spcAft>
                          <a:spcPts val="0"/>
                        </a:spcAft>
                      </a:pPr>
                      <a:r>
                        <a:rPr lang="en-US" sz="1400" dirty="0">
                          <a:effectLst/>
                        </a:rPr>
                        <a:t>Size</a:t>
                      </a:r>
                      <a:endParaRPr lang="en-US" sz="1800" dirty="0">
                        <a:effectLst/>
                        <a:latin typeface="Calibri"/>
                        <a:ea typeface="맑은 고딕"/>
                        <a:cs typeface="Times New Roman"/>
                      </a:endParaRPr>
                    </a:p>
                  </a:txBody>
                  <a:tcPr marL="68580" marR="68580" marT="0" marB="0" anchor="ctr"/>
                </a:tc>
                <a:tc>
                  <a:txBody>
                    <a:bodyPr/>
                    <a:lstStyle/>
                    <a:p>
                      <a:pPr algn="ctr">
                        <a:lnSpc>
                          <a:spcPct val="115000"/>
                        </a:lnSpc>
                        <a:spcAft>
                          <a:spcPts val="0"/>
                        </a:spcAft>
                      </a:pPr>
                      <a:r>
                        <a:rPr lang="en-US" sz="1400" dirty="0">
                          <a:effectLst/>
                        </a:rPr>
                        <a:t>Price (</a:t>
                      </a:r>
                      <a:r>
                        <a:rPr lang="ko-KR" altLang="en-US" sz="1400" dirty="0">
                          <a:effectLst/>
                        </a:rPr>
                        <a:t>억원</a:t>
                      </a:r>
                      <a:r>
                        <a:rPr lang="en-US" sz="1400" dirty="0">
                          <a:effectLst/>
                        </a:rPr>
                        <a:t>)</a:t>
                      </a:r>
                      <a:endParaRPr lang="en-US" sz="1800" dirty="0">
                        <a:effectLst/>
                        <a:latin typeface="Calibri"/>
                        <a:ea typeface="맑은 고딕"/>
                        <a:cs typeface="Times New Roman"/>
                      </a:endParaRPr>
                    </a:p>
                  </a:txBody>
                  <a:tcPr marL="68580" marR="68580" marT="0" marB="0" anchor="ctr"/>
                </a:tc>
                <a:extLst>
                  <a:ext uri="{0D108BD9-81ED-4DB2-BD59-A6C34878D82A}">
                    <a16:rowId xmlns:a16="http://schemas.microsoft.com/office/drawing/2014/main" val="10000"/>
                  </a:ext>
                </a:extLst>
              </a:tr>
              <a:tr h="274320">
                <a:tc>
                  <a:txBody>
                    <a:bodyPr/>
                    <a:lstStyle/>
                    <a:p>
                      <a:pPr algn="ctr">
                        <a:lnSpc>
                          <a:spcPct val="115000"/>
                        </a:lnSpc>
                        <a:spcAft>
                          <a:spcPts val="0"/>
                        </a:spcAft>
                      </a:pPr>
                      <a:r>
                        <a:rPr lang="en-US" sz="1400" dirty="0">
                          <a:effectLst/>
                        </a:rPr>
                        <a:t>30</a:t>
                      </a:r>
                      <a:endParaRPr lang="en-US" sz="1400" dirty="0">
                        <a:effectLst/>
                        <a:latin typeface="Calibri"/>
                        <a:ea typeface="맑은 고딕"/>
                        <a:cs typeface="Times New Roman"/>
                      </a:endParaRPr>
                    </a:p>
                  </a:txBody>
                  <a:tcPr marL="68580" marR="68580" marT="0" marB="0" anchor="ctr"/>
                </a:tc>
                <a:tc>
                  <a:txBody>
                    <a:bodyPr/>
                    <a:lstStyle/>
                    <a:p>
                      <a:pPr algn="ctr">
                        <a:lnSpc>
                          <a:spcPct val="115000"/>
                        </a:lnSpc>
                        <a:spcAft>
                          <a:spcPts val="0"/>
                        </a:spcAft>
                      </a:pPr>
                      <a:r>
                        <a:rPr lang="en-US" sz="1400" dirty="0">
                          <a:effectLst/>
                        </a:rPr>
                        <a:t>3</a:t>
                      </a:r>
                      <a:endParaRPr lang="en-US" sz="1400" dirty="0">
                        <a:effectLst/>
                        <a:latin typeface="Calibri"/>
                        <a:ea typeface="맑은 고딕"/>
                        <a:cs typeface="Times New Roman"/>
                      </a:endParaRPr>
                    </a:p>
                  </a:txBody>
                  <a:tcPr marL="68580" marR="68580" marT="0" marB="0" anchor="ctr"/>
                </a:tc>
                <a:extLst>
                  <a:ext uri="{0D108BD9-81ED-4DB2-BD59-A6C34878D82A}">
                    <a16:rowId xmlns:a16="http://schemas.microsoft.com/office/drawing/2014/main" val="10001"/>
                  </a:ext>
                </a:extLst>
              </a:tr>
              <a:tr h="274320">
                <a:tc>
                  <a:txBody>
                    <a:bodyPr/>
                    <a:lstStyle/>
                    <a:p>
                      <a:pPr algn="ctr">
                        <a:lnSpc>
                          <a:spcPct val="115000"/>
                        </a:lnSpc>
                        <a:spcAft>
                          <a:spcPts val="0"/>
                        </a:spcAft>
                      </a:pPr>
                      <a:r>
                        <a:rPr lang="en-US" sz="1400">
                          <a:effectLst/>
                        </a:rPr>
                        <a:t>34</a:t>
                      </a:r>
                      <a:endParaRPr lang="en-US" sz="1400">
                        <a:effectLst/>
                        <a:latin typeface="Calibri"/>
                        <a:ea typeface="맑은 고딕"/>
                        <a:cs typeface="Times New Roman"/>
                      </a:endParaRPr>
                    </a:p>
                  </a:txBody>
                  <a:tcPr marL="68580" marR="68580" marT="0" marB="0" anchor="ctr"/>
                </a:tc>
                <a:tc>
                  <a:txBody>
                    <a:bodyPr/>
                    <a:lstStyle/>
                    <a:p>
                      <a:pPr algn="ctr">
                        <a:lnSpc>
                          <a:spcPct val="115000"/>
                        </a:lnSpc>
                        <a:spcAft>
                          <a:spcPts val="0"/>
                        </a:spcAft>
                      </a:pPr>
                      <a:r>
                        <a:rPr lang="en-US" sz="1400" dirty="0">
                          <a:effectLst/>
                        </a:rPr>
                        <a:t>4.0</a:t>
                      </a:r>
                      <a:endParaRPr lang="en-US" sz="1400" dirty="0">
                        <a:effectLst/>
                        <a:latin typeface="Calibri"/>
                        <a:ea typeface="맑은 고딕"/>
                        <a:cs typeface="Times New Roman"/>
                      </a:endParaRPr>
                    </a:p>
                  </a:txBody>
                  <a:tcPr marL="68580" marR="68580" marT="0" marB="0" anchor="ctr"/>
                </a:tc>
                <a:extLst>
                  <a:ext uri="{0D108BD9-81ED-4DB2-BD59-A6C34878D82A}">
                    <a16:rowId xmlns:a16="http://schemas.microsoft.com/office/drawing/2014/main" val="10002"/>
                  </a:ext>
                </a:extLst>
              </a:tr>
              <a:tr h="274320">
                <a:tc>
                  <a:txBody>
                    <a:bodyPr/>
                    <a:lstStyle/>
                    <a:p>
                      <a:pPr algn="ctr">
                        <a:lnSpc>
                          <a:spcPct val="115000"/>
                        </a:lnSpc>
                        <a:spcAft>
                          <a:spcPts val="0"/>
                        </a:spcAft>
                      </a:pPr>
                      <a:r>
                        <a:rPr lang="en-US" sz="1400" dirty="0">
                          <a:effectLst/>
                        </a:rPr>
                        <a:t>34</a:t>
                      </a:r>
                      <a:endParaRPr lang="en-US" sz="1400" dirty="0">
                        <a:effectLst/>
                        <a:latin typeface="Calibri"/>
                        <a:ea typeface="맑은 고딕"/>
                        <a:cs typeface="Times New Roman"/>
                      </a:endParaRPr>
                    </a:p>
                  </a:txBody>
                  <a:tcPr marL="68580" marR="68580" marT="0" marB="0" anchor="ctr"/>
                </a:tc>
                <a:tc>
                  <a:txBody>
                    <a:bodyPr/>
                    <a:lstStyle/>
                    <a:p>
                      <a:pPr algn="ctr">
                        <a:lnSpc>
                          <a:spcPct val="115000"/>
                        </a:lnSpc>
                        <a:spcAft>
                          <a:spcPts val="0"/>
                        </a:spcAft>
                      </a:pPr>
                      <a:r>
                        <a:rPr lang="en-US" sz="1400" dirty="0">
                          <a:effectLst/>
                        </a:rPr>
                        <a:t>3.8</a:t>
                      </a:r>
                      <a:endParaRPr lang="en-US" sz="1400" dirty="0">
                        <a:effectLst/>
                        <a:latin typeface="Calibri"/>
                        <a:ea typeface="맑은 고딕"/>
                        <a:cs typeface="Times New Roman"/>
                      </a:endParaRPr>
                    </a:p>
                  </a:txBody>
                  <a:tcPr marL="68580" marR="68580" marT="0" marB="0" anchor="ctr"/>
                </a:tc>
                <a:extLst>
                  <a:ext uri="{0D108BD9-81ED-4DB2-BD59-A6C34878D82A}">
                    <a16:rowId xmlns:a16="http://schemas.microsoft.com/office/drawing/2014/main" val="10003"/>
                  </a:ext>
                </a:extLst>
              </a:tr>
              <a:tr h="274320">
                <a:tc>
                  <a:txBody>
                    <a:bodyPr/>
                    <a:lstStyle/>
                    <a:p>
                      <a:pPr algn="ctr">
                        <a:lnSpc>
                          <a:spcPct val="115000"/>
                        </a:lnSpc>
                        <a:spcAft>
                          <a:spcPts val="0"/>
                        </a:spcAft>
                      </a:pPr>
                      <a:r>
                        <a:rPr lang="en-US" sz="1400" dirty="0">
                          <a:effectLst/>
                        </a:rPr>
                        <a:t>48</a:t>
                      </a:r>
                      <a:endParaRPr lang="en-US" sz="1400" dirty="0">
                        <a:effectLst/>
                        <a:latin typeface="Calibri"/>
                        <a:ea typeface="맑은 고딕"/>
                        <a:cs typeface="Times New Roman"/>
                      </a:endParaRPr>
                    </a:p>
                  </a:txBody>
                  <a:tcPr marL="68580" marR="68580" marT="0" marB="0" anchor="ctr"/>
                </a:tc>
                <a:tc>
                  <a:txBody>
                    <a:bodyPr/>
                    <a:lstStyle/>
                    <a:p>
                      <a:pPr algn="ctr">
                        <a:lnSpc>
                          <a:spcPct val="115000"/>
                        </a:lnSpc>
                        <a:spcAft>
                          <a:spcPts val="0"/>
                        </a:spcAft>
                      </a:pPr>
                      <a:r>
                        <a:rPr lang="en-US" sz="1400" dirty="0">
                          <a:effectLst/>
                          <a:latin typeface="+mn-lt"/>
                          <a:ea typeface="+mn-ea"/>
                          <a:cs typeface="+mn-cs"/>
                        </a:rPr>
                        <a:t>6</a:t>
                      </a:r>
                      <a:endParaRPr lang="en-US" sz="1400" dirty="0">
                        <a:effectLst/>
                        <a:latin typeface="Calibri"/>
                        <a:ea typeface="맑은 고딕"/>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8" name="TextBox 7"/>
          <p:cNvSpPr txBox="1"/>
          <p:nvPr/>
        </p:nvSpPr>
        <p:spPr>
          <a:xfrm>
            <a:off x="533400" y="5421868"/>
            <a:ext cx="3277885" cy="369332"/>
          </a:xfrm>
          <a:prstGeom prst="rect">
            <a:avLst/>
          </a:prstGeom>
          <a:noFill/>
        </p:spPr>
        <p:txBody>
          <a:bodyPr wrap="none" rtlCol="0">
            <a:spAutoFit/>
          </a:bodyPr>
          <a:lstStyle/>
          <a:p>
            <a:r>
              <a:rPr lang="en-US" dirty="0"/>
              <a:t>Positive relationship in general</a:t>
            </a:r>
          </a:p>
        </p:txBody>
      </p:sp>
      <p:cxnSp>
        <p:nvCxnSpPr>
          <p:cNvPr id="10" name="Straight Arrow Connector 9"/>
          <p:cNvCxnSpPr>
            <a:stCxn id="8" idx="3"/>
            <a:endCxn id="7" idx="1"/>
          </p:cNvCxnSpPr>
          <p:nvPr/>
        </p:nvCxnSpPr>
        <p:spPr bwMode="auto">
          <a:xfrm>
            <a:off x="3811285" y="5606534"/>
            <a:ext cx="913115" cy="3226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520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ko-KR" altLang="en-US" sz="2400" dirty="0"/>
                  <a:t>학습데이터에 존재하는 독립변수</a:t>
                </a:r>
                <a:r>
                  <a:rPr lang="en-US" altLang="ko-KR" sz="2400" dirty="0"/>
                  <a:t>(</a:t>
                </a:r>
                <a:r>
                  <a:rPr lang="ko-KR" altLang="en-US" sz="2400" dirty="0"/>
                  <a:t>들</a:t>
                </a:r>
                <a:r>
                  <a:rPr lang="en-US" altLang="ko-KR" sz="2400" dirty="0"/>
                  <a:t>)</a:t>
                </a:r>
                <a:r>
                  <a:rPr lang="ko-KR" altLang="en-US" sz="2400" dirty="0"/>
                  <a:t>과 종속변수의 관계를 어떻게 파악하는가</a:t>
                </a:r>
                <a:r>
                  <a:rPr lang="en-US" altLang="ko-KR" sz="2400" dirty="0"/>
                  <a:t>?</a:t>
                </a:r>
                <a:endParaRPr lang="en-US" sz="2400" dirty="0"/>
              </a:p>
              <a:p>
                <a:pPr lvl="1"/>
                <a:r>
                  <a:rPr lang="en-US" sz="2000" dirty="0"/>
                  <a:t>For this, we use a mathematical model, which is an mathematical function. </a:t>
                </a:r>
              </a:p>
              <a:p>
                <a:pPr lvl="1"/>
                <a:r>
                  <a:rPr lang="en-US" sz="2000" dirty="0"/>
                  <a:t>Example: 1</a:t>
                </a:r>
                <a:r>
                  <a:rPr lang="ko-KR" altLang="en-US" sz="2000" dirty="0"/>
                  <a:t>차 함수 </a:t>
                </a:r>
                <a:r>
                  <a:rPr lang="en-US" altLang="ko-KR" sz="2000" dirty="0"/>
                  <a:t>(linear function) – </a:t>
                </a:r>
                <a:r>
                  <a:rPr lang="ko-KR" altLang="en-US" sz="2000" dirty="0"/>
                  <a:t>최고차 항의 차수가 </a:t>
                </a:r>
                <a:r>
                  <a:rPr lang="en-US" altLang="ko-KR" sz="2000" dirty="0"/>
                  <a:t>1</a:t>
                </a:r>
                <a:r>
                  <a:rPr lang="ko-KR" altLang="en-US" sz="2000" dirty="0"/>
                  <a:t>인 함수</a:t>
                </a:r>
                <a:endParaRPr lang="en-US" altLang="ko-KR" sz="2000" dirty="0"/>
              </a:p>
              <a:p>
                <a:pPr lvl="2"/>
                <a14:m>
                  <m:oMath xmlns:m="http://schemas.openxmlformats.org/officeDocument/2006/math">
                    <m:r>
                      <m:rPr>
                        <m:sty m:val="p"/>
                      </m:rPr>
                      <a:rPr lang="en-US" sz="1800">
                        <a:latin typeface="Cambria Math"/>
                      </a:rPr>
                      <m:t>y</m:t>
                    </m:r>
                    <m:r>
                      <a:rPr lang="en-US" sz="1800">
                        <a:latin typeface="Cambria Math"/>
                      </a:rPr>
                      <m:t>=</m:t>
                    </m:r>
                    <m:sSub>
                      <m:sSubPr>
                        <m:ctrlPr>
                          <a:rPr lang="en-US" sz="1800" i="1">
                            <a:latin typeface="Cambria Math" panose="02040503050406030204" pitchFamily="18" charset="0"/>
                          </a:rPr>
                        </m:ctrlPr>
                      </m:sSubPr>
                      <m:e>
                        <m:r>
                          <m:rPr>
                            <m:sty m:val="p"/>
                          </m:rPr>
                          <a:rPr lang="en-US" sz="1800">
                            <a:latin typeface="Cambria Math"/>
                          </a:rPr>
                          <m:t>b</m:t>
                        </m:r>
                      </m:e>
                      <m:sub>
                        <m:r>
                          <a:rPr lang="en-US" sz="1800" i="1">
                            <a:latin typeface="Cambria Math"/>
                          </a:rPr>
                          <m:t>0</m:t>
                        </m:r>
                      </m:sub>
                    </m:sSub>
                    <m:r>
                      <a:rPr lang="en-US" sz="1800" i="1">
                        <a:latin typeface="Cambria Math"/>
                      </a:rPr>
                      <m:t>+</m:t>
                    </m:r>
                    <m:sSub>
                      <m:sSubPr>
                        <m:ctrlPr>
                          <a:rPr lang="en-US" sz="1800" i="1">
                            <a:latin typeface="Cambria Math" panose="02040503050406030204" pitchFamily="18" charset="0"/>
                          </a:rPr>
                        </m:ctrlPr>
                      </m:sSubPr>
                      <m:e>
                        <m:r>
                          <m:rPr>
                            <m:sty m:val="p"/>
                          </m:rPr>
                          <a:rPr lang="en-US" sz="1800">
                            <a:latin typeface="Cambria Math"/>
                          </a:rPr>
                          <m:t>b</m:t>
                        </m:r>
                      </m:e>
                      <m:sub>
                        <m:r>
                          <a:rPr lang="en-US" sz="1800" i="1">
                            <a:latin typeface="Cambria Math"/>
                          </a:rPr>
                          <m:t>1</m:t>
                        </m:r>
                      </m:sub>
                    </m:sSub>
                    <m:r>
                      <m:rPr>
                        <m:sty m:val="p"/>
                      </m:rPr>
                      <a:rPr lang="en-US" sz="1800">
                        <a:latin typeface="Cambria Math"/>
                      </a:rPr>
                      <m:t>X</m:t>
                    </m:r>
                  </m:oMath>
                </a14:m>
                <a:endParaRPr lang="en-US" sz="1800" dirty="0"/>
              </a:p>
              <a:p>
                <a:pPr lvl="3"/>
                <a:r>
                  <a:rPr lang="en-US" sz="1600" dirty="0"/>
                  <a:t>y: </a:t>
                </a:r>
                <a:r>
                  <a:rPr lang="ko-KR" altLang="en-US" sz="1600" dirty="0"/>
                  <a:t>종속변수</a:t>
                </a:r>
                <a:r>
                  <a:rPr lang="en-US" altLang="ko-KR" sz="1600" dirty="0"/>
                  <a:t>, X: </a:t>
                </a:r>
                <a:r>
                  <a:rPr lang="ko-KR" altLang="en-US" sz="1600" dirty="0"/>
                  <a:t>독립변수</a:t>
                </a:r>
                <a:endParaRPr lang="en-US" sz="1600" dirty="0"/>
              </a:p>
              <a:p>
                <a:pPr lvl="2"/>
                <a14:m>
                  <m:oMath xmlns:m="http://schemas.openxmlformats.org/officeDocument/2006/math">
                    <m:r>
                      <m:rPr>
                        <m:sty m:val="p"/>
                      </m:rPr>
                      <a:rPr lang="en-US" sz="1800">
                        <a:latin typeface="Cambria Math"/>
                      </a:rPr>
                      <m:t>y</m:t>
                    </m:r>
                    <m:r>
                      <a:rPr lang="en-US" sz="1800" b="0" i="0" smtClean="0">
                        <a:latin typeface="Cambria Math"/>
                      </a:rPr>
                      <m:t>=</m:t>
                    </m:r>
                    <m:r>
                      <m:rPr>
                        <m:sty m:val="p"/>
                      </m:rPr>
                      <a:rPr lang="en-US" sz="1800" b="0" i="0" smtClean="0">
                        <a:latin typeface="Cambria Math"/>
                      </a:rPr>
                      <m:t>f</m:t>
                    </m:r>
                    <m:r>
                      <a:rPr lang="en-US" sz="1800" b="0" i="0" smtClean="0">
                        <a:latin typeface="Cambria Math"/>
                      </a:rPr>
                      <m:t>(</m:t>
                    </m:r>
                    <m:r>
                      <m:rPr>
                        <m:sty m:val="p"/>
                      </m:rPr>
                      <a:rPr lang="en-US" sz="1800" b="0" i="0" smtClean="0">
                        <a:latin typeface="Cambria Math"/>
                      </a:rPr>
                      <m:t>X</m:t>
                    </m:r>
                    <m:r>
                      <a:rPr lang="en-US" sz="1800" b="0" i="0" smtClean="0">
                        <a:latin typeface="Cambria Math"/>
                      </a:rPr>
                      <m:t>)</m:t>
                    </m:r>
                  </m:oMath>
                </a14:m>
                <a:r>
                  <a:rPr lang="en-US" sz="1800" dirty="0"/>
                  <a:t> </a:t>
                </a:r>
                <a:r>
                  <a:rPr lang="ko-KR" altLang="en-US" sz="1800" dirty="0"/>
                  <a:t>즉</a:t>
                </a:r>
                <a:r>
                  <a:rPr lang="en-US" altLang="ko-KR" sz="1800" dirty="0"/>
                  <a:t>, </a:t>
                </a:r>
                <a14:m>
                  <m:oMath xmlns:m="http://schemas.openxmlformats.org/officeDocument/2006/math">
                    <m:r>
                      <m:rPr>
                        <m:sty m:val="p"/>
                      </m:rPr>
                      <a:rPr lang="en-US" sz="1800">
                        <a:latin typeface="Cambria Math"/>
                      </a:rPr>
                      <m:t>f</m:t>
                    </m:r>
                    <m:r>
                      <a:rPr lang="en-US" sz="1800">
                        <a:latin typeface="Cambria Math"/>
                      </a:rPr>
                      <m:t>(</m:t>
                    </m:r>
                    <m:r>
                      <m:rPr>
                        <m:sty m:val="p"/>
                      </m:rPr>
                      <a:rPr lang="en-US" sz="1800">
                        <a:latin typeface="Cambria Math"/>
                      </a:rPr>
                      <m:t>X</m:t>
                    </m:r>
                    <m:r>
                      <a:rPr lang="en-US" sz="1800">
                        <a:latin typeface="Cambria Math"/>
                      </a:rPr>
                      <m:t>)</m:t>
                    </m:r>
                  </m:oMath>
                </a14:m>
                <a:r>
                  <a:rPr lang="en-US" sz="1800" dirty="0"/>
                  <a:t> </a:t>
                </a:r>
                <a14:m>
                  <m:oMath xmlns:m="http://schemas.openxmlformats.org/officeDocument/2006/math">
                    <m:r>
                      <a:rPr lang="en-US" sz="1800">
                        <a:latin typeface="Cambria Math"/>
                      </a:rPr>
                      <m:t>=</m:t>
                    </m:r>
                    <m:sSub>
                      <m:sSubPr>
                        <m:ctrlPr>
                          <a:rPr lang="en-US" sz="1800" i="1">
                            <a:latin typeface="Cambria Math" panose="02040503050406030204" pitchFamily="18" charset="0"/>
                          </a:rPr>
                        </m:ctrlPr>
                      </m:sSubPr>
                      <m:e>
                        <m:r>
                          <m:rPr>
                            <m:sty m:val="p"/>
                          </m:rPr>
                          <a:rPr lang="en-US" sz="1800">
                            <a:latin typeface="Cambria Math"/>
                          </a:rPr>
                          <m:t>b</m:t>
                        </m:r>
                      </m:e>
                      <m:sub>
                        <m:r>
                          <a:rPr lang="en-US" sz="1800" i="1">
                            <a:latin typeface="Cambria Math"/>
                          </a:rPr>
                          <m:t>0</m:t>
                        </m:r>
                      </m:sub>
                    </m:sSub>
                    <m:r>
                      <a:rPr lang="en-US" sz="1800" i="1">
                        <a:latin typeface="Cambria Math"/>
                      </a:rPr>
                      <m:t>+</m:t>
                    </m:r>
                    <m:sSub>
                      <m:sSubPr>
                        <m:ctrlPr>
                          <a:rPr lang="en-US" sz="1800" i="1">
                            <a:latin typeface="Cambria Math" panose="02040503050406030204" pitchFamily="18" charset="0"/>
                          </a:rPr>
                        </m:ctrlPr>
                      </m:sSubPr>
                      <m:e>
                        <m:r>
                          <m:rPr>
                            <m:sty m:val="p"/>
                          </m:rPr>
                          <a:rPr lang="en-US" sz="1800">
                            <a:latin typeface="Cambria Math"/>
                          </a:rPr>
                          <m:t>b</m:t>
                        </m:r>
                      </m:e>
                      <m:sub>
                        <m:r>
                          <a:rPr lang="en-US" sz="1800" i="1">
                            <a:latin typeface="Cambria Math"/>
                          </a:rPr>
                          <m:t>1</m:t>
                        </m:r>
                      </m:sub>
                    </m:sSub>
                    <m:r>
                      <m:rPr>
                        <m:sty m:val="p"/>
                      </m:rPr>
                      <a:rPr lang="en-US" sz="1800">
                        <a:latin typeface="Cambria Math"/>
                      </a:rPr>
                      <m:t>X</m:t>
                    </m:r>
                  </m:oMath>
                </a14:m>
                <a:endParaRPr lang="en-US" sz="1800" dirty="0"/>
              </a:p>
              <a:p>
                <a:pPr lvl="2"/>
                <a:r>
                  <a:rPr lang="en-US" sz="1800" dirty="0"/>
                  <a:t>a function is called a model</a:t>
                </a:r>
              </a:p>
              <a:p>
                <a:pPr lvl="3"/>
                <a:endParaRPr lang="en-US"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7" t="-1333"/>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EB500E20-CCE2-4037-AB2A-8D0F89A79124}"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6</a:t>
            </a:fld>
            <a:endParaRPr lang="en-US"/>
          </a:p>
        </p:txBody>
      </p:sp>
      <p:sp>
        <p:nvSpPr>
          <p:cNvPr id="7" name="TextBox 6"/>
          <p:cNvSpPr txBox="1"/>
          <p:nvPr/>
        </p:nvSpPr>
        <p:spPr>
          <a:xfrm>
            <a:off x="6319787" y="792738"/>
            <a:ext cx="2819400" cy="646331"/>
          </a:xfrm>
          <a:prstGeom prst="rect">
            <a:avLst/>
          </a:prstGeom>
          <a:noFill/>
        </p:spPr>
        <p:txBody>
          <a:bodyPr wrap="square" rtlCol="0">
            <a:spAutoFit/>
          </a:bodyPr>
          <a:lstStyle/>
          <a:p>
            <a:r>
              <a:rPr lang="ko-KR" altLang="en-US" dirty="0"/>
              <a:t>기계학습에서는 보통 </a:t>
            </a:r>
            <a:r>
              <a:rPr lang="en-US" altLang="ko-KR" dirty="0"/>
              <a:t>feature </a:t>
            </a:r>
            <a:r>
              <a:rPr lang="ko-KR" altLang="en-US" dirty="0"/>
              <a:t>라고 함</a:t>
            </a:r>
          </a:p>
        </p:txBody>
      </p:sp>
      <p:cxnSp>
        <p:nvCxnSpPr>
          <p:cNvPr id="9" name="Straight Arrow Connector 8"/>
          <p:cNvCxnSpPr/>
          <p:nvPr/>
        </p:nvCxnSpPr>
        <p:spPr bwMode="auto">
          <a:xfrm flipH="1">
            <a:off x="5715000" y="1371600"/>
            <a:ext cx="1905000" cy="64611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16211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14:m>
                  <m:oMath xmlns:m="http://schemas.openxmlformats.org/officeDocument/2006/math">
                    <m:r>
                      <m:rPr>
                        <m:sty m:val="p"/>
                      </m:rPr>
                      <a:rPr lang="en-US" sz="2000">
                        <a:latin typeface="Cambria Math"/>
                      </a:rPr>
                      <m:t>y</m:t>
                    </m:r>
                    <m:r>
                      <a:rPr lang="en-US" sz="2000">
                        <a:latin typeface="Cambria Math"/>
                      </a:rPr>
                      <m:t>=</m:t>
                    </m:r>
                    <m:sSub>
                      <m:sSubPr>
                        <m:ctrlPr>
                          <a:rPr lang="en-US" sz="2000" i="1">
                            <a:latin typeface="Cambria Math" panose="02040503050406030204" pitchFamily="18" charset="0"/>
                          </a:rPr>
                        </m:ctrlPr>
                      </m:sSubPr>
                      <m:e>
                        <m:r>
                          <m:rPr>
                            <m:sty m:val="p"/>
                          </m:rPr>
                          <a:rPr lang="en-US" sz="2000">
                            <a:latin typeface="Cambria Math"/>
                          </a:rPr>
                          <m:t>b</m:t>
                        </m:r>
                      </m:e>
                      <m:sub>
                        <m:r>
                          <a:rPr lang="en-US" sz="2000" i="1">
                            <a:latin typeface="Cambria Math"/>
                          </a:rPr>
                          <m:t>0</m:t>
                        </m:r>
                      </m:sub>
                    </m:sSub>
                    <m:r>
                      <a:rPr lang="en-US" sz="2000" i="1">
                        <a:latin typeface="Cambria Math"/>
                      </a:rPr>
                      <m:t>+</m:t>
                    </m:r>
                    <m:sSub>
                      <m:sSubPr>
                        <m:ctrlPr>
                          <a:rPr lang="en-US" sz="2000" i="1">
                            <a:latin typeface="Cambria Math" panose="02040503050406030204" pitchFamily="18" charset="0"/>
                          </a:rPr>
                        </m:ctrlPr>
                      </m:sSubPr>
                      <m:e>
                        <m:r>
                          <m:rPr>
                            <m:sty m:val="p"/>
                          </m:rPr>
                          <a:rPr lang="en-US" sz="2000">
                            <a:latin typeface="Cambria Math"/>
                          </a:rPr>
                          <m:t>b</m:t>
                        </m:r>
                      </m:e>
                      <m:sub>
                        <m:r>
                          <a:rPr lang="en-US" sz="2000" i="1">
                            <a:latin typeface="Cambria Math"/>
                          </a:rPr>
                          <m:t>1</m:t>
                        </m:r>
                      </m:sub>
                    </m:sSub>
                    <m:r>
                      <m:rPr>
                        <m:sty m:val="p"/>
                      </m:rPr>
                      <a:rPr lang="en-US" sz="2000">
                        <a:latin typeface="Cambria Math"/>
                      </a:rPr>
                      <m:t>X</m:t>
                    </m:r>
                  </m:oMath>
                </a14:m>
                <a:endParaRPr lang="en-US" sz="2000" dirty="0"/>
              </a:p>
              <a:p>
                <a:pPr lvl="2"/>
                <a:r>
                  <a:rPr lang="en-US" sz="2000" dirty="0"/>
                  <a:t>y: </a:t>
                </a:r>
                <a:r>
                  <a:rPr lang="ko-KR" altLang="en-US" sz="2000" dirty="0"/>
                  <a:t>종속변수</a:t>
                </a:r>
                <a:r>
                  <a:rPr lang="en-US" altLang="ko-KR" sz="2000" dirty="0"/>
                  <a:t>, X: </a:t>
                </a:r>
                <a:r>
                  <a:rPr lang="ko-KR" altLang="en-US" sz="2000" dirty="0"/>
                  <a:t>독립변수 </a:t>
                </a:r>
                <a:r>
                  <a:rPr lang="en-US" altLang="ko-KR" sz="2000" dirty="0"/>
                  <a:t>(or feature)</a:t>
                </a:r>
                <a:endParaRPr lang="en-US" sz="2000" dirty="0"/>
              </a:p>
              <a:p>
                <a:pPr lvl="1"/>
                <a:r>
                  <a:rPr lang="en-US" sz="2000" dirty="0"/>
                  <a:t>meaning (or roles) of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a:rPr>
                          <m:t>b</m:t>
                        </m:r>
                      </m:e>
                      <m:sub>
                        <m:r>
                          <a:rPr lang="en-US" sz="2000" i="1">
                            <a:latin typeface="Cambria Math"/>
                          </a:rPr>
                          <m:t>0</m:t>
                        </m:r>
                      </m:sub>
                    </m:sSub>
                    <m:r>
                      <a:rPr lang="en-US" sz="2000" i="1">
                        <a:latin typeface="Cambria Math"/>
                      </a:rPr>
                      <m:t>, </m:t>
                    </m:r>
                    <m:sSub>
                      <m:sSubPr>
                        <m:ctrlPr>
                          <a:rPr lang="en-US" sz="2000" i="1">
                            <a:latin typeface="Cambria Math" panose="02040503050406030204" pitchFamily="18" charset="0"/>
                          </a:rPr>
                        </m:ctrlPr>
                      </m:sSubPr>
                      <m:e>
                        <m:r>
                          <m:rPr>
                            <m:sty m:val="p"/>
                          </m:rPr>
                          <a:rPr lang="en-US" sz="2000">
                            <a:latin typeface="Cambria Math"/>
                          </a:rPr>
                          <m:t>b</m:t>
                        </m:r>
                      </m:e>
                      <m:sub>
                        <m:r>
                          <a:rPr lang="en-US" sz="2000" i="1">
                            <a:latin typeface="Cambria Math"/>
                          </a:rPr>
                          <m:t>1</m:t>
                        </m:r>
                      </m:sub>
                    </m:sSub>
                  </m:oMath>
                </a14:m>
                <a:endParaRPr lang="en-US" sz="1800" dirty="0"/>
              </a:p>
              <a:p>
                <a:pPr lvl="2"/>
                <a:r>
                  <a:rPr lang="en-US" sz="2000" dirty="0"/>
                  <a:t>Depending on the values of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a:rPr>
                          <m:t>b</m:t>
                        </m:r>
                      </m:e>
                      <m:sub>
                        <m:r>
                          <a:rPr lang="en-US" sz="2000" i="1">
                            <a:latin typeface="Cambria Math"/>
                          </a:rPr>
                          <m:t>0</m:t>
                        </m:r>
                      </m:sub>
                    </m:sSub>
                    <m:r>
                      <a:rPr lang="en-US" sz="2000" i="1">
                        <a:latin typeface="Cambria Math"/>
                      </a:rPr>
                      <m:t>, </m:t>
                    </m:r>
                    <m:sSub>
                      <m:sSubPr>
                        <m:ctrlPr>
                          <a:rPr lang="en-US" sz="2000" i="1">
                            <a:latin typeface="Cambria Math" panose="02040503050406030204" pitchFamily="18" charset="0"/>
                          </a:rPr>
                        </m:ctrlPr>
                      </m:sSubPr>
                      <m:e>
                        <m:r>
                          <m:rPr>
                            <m:sty m:val="p"/>
                          </m:rPr>
                          <a:rPr lang="en-US" sz="2000">
                            <a:latin typeface="Cambria Math"/>
                          </a:rPr>
                          <m:t>b</m:t>
                        </m:r>
                      </m:e>
                      <m:sub>
                        <m:r>
                          <a:rPr lang="en-US" sz="2000" i="1">
                            <a:latin typeface="Cambria Math"/>
                          </a:rPr>
                          <m:t>1</m:t>
                        </m:r>
                      </m:sub>
                    </m:sSub>
                  </m:oMath>
                </a14:m>
                <a:r>
                  <a:rPr lang="en-US" sz="2000" dirty="0"/>
                  <a:t> the exact shape of the model varies. That is why they are called </a:t>
                </a:r>
                <a:r>
                  <a:rPr lang="en-US" sz="2000" b="1" u="sng" dirty="0"/>
                  <a:t>parameters of the model</a:t>
                </a:r>
                <a:r>
                  <a:rPr lang="en-US" sz="2000" dirty="0"/>
                  <a:t>.</a:t>
                </a:r>
              </a:p>
              <a:p>
                <a:pPr lvl="2"/>
                <a:r>
                  <a:rPr lang="en-US" sz="2000" dirty="0"/>
                  <a:t>The shape of a model indicates the relationship between IV and DV. </a:t>
                </a:r>
              </a:p>
              <a:p>
                <a:pPr lvl="2"/>
                <a:r>
                  <a:rPr lang="en-US" sz="2000" dirty="0"/>
                  <a:t>The relationship between IV and DV varies depending on the shape of the model, that is, the values of parameters. </a:t>
                </a:r>
              </a:p>
              <a:p>
                <a:pPr lvl="2"/>
                <a:r>
                  <a:rPr lang="ko-KR" altLang="en-US" sz="2000" dirty="0"/>
                  <a:t>모형에 의해 설명되어지는 독립변수와 종속변수의 관계를 정의하는 역할</a:t>
                </a:r>
                <a:endParaRPr lang="en-US" sz="2000" dirty="0"/>
              </a:p>
              <a:p>
                <a:pPr lvl="3"/>
                <a:endParaRPr lang="en-US" sz="1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1255" b="-10074"/>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BCFFADC1-601E-4F34-82FF-0BB94096DC62}"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7</a:t>
            </a:fld>
            <a:endParaRPr lang="en-US"/>
          </a:p>
        </p:txBody>
      </p:sp>
    </p:spTree>
    <p:extLst>
      <p:ext uri="{BB962C8B-B14F-4D97-AF65-F5344CB8AC3E}">
        <p14:creationId xmlns:p14="http://schemas.microsoft.com/office/powerpoint/2010/main" val="2856686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3" name="Content Placeholder 2"/>
          <p:cNvSpPr>
            <a:spLocks noGrp="1"/>
          </p:cNvSpPr>
          <p:nvPr>
            <p:ph idx="1"/>
          </p:nvPr>
        </p:nvSpPr>
        <p:spPr/>
        <p:txBody>
          <a:bodyPr/>
          <a:lstStyle/>
          <a:p>
            <a:r>
              <a:rPr lang="en-US" sz="2400" dirty="0"/>
              <a:t>Again, what does a computer learn through learning? </a:t>
            </a:r>
          </a:p>
          <a:p>
            <a:pPr lvl="1"/>
            <a:r>
              <a:rPr lang="en-US" sz="2000" dirty="0"/>
              <a:t>The relationship between IVs and DV, which is determined by the values of parameters of a given model. </a:t>
            </a:r>
          </a:p>
          <a:p>
            <a:pPr lvl="1"/>
            <a:r>
              <a:rPr lang="en-US" sz="2000" dirty="0"/>
              <a:t>That is, through learning, a computer figures out the </a:t>
            </a:r>
            <a:r>
              <a:rPr lang="en-US" sz="2000" b="1" u="sng" dirty="0"/>
              <a:t>optimal values of the parameters</a:t>
            </a:r>
            <a:r>
              <a:rPr lang="en-US" sz="2000" dirty="0"/>
              <a:t> that best explain the relationship between IVs and DV in the training data.</a:t>
            </a:r>
          </a:p>
          <a:p>
            <a:pPr lvl="1"/>
            <a:r>
              <a:rPr lang="ko-KR" altLang="en-US" sz="2000" dirty="0"/>
              <a:t>선택된 모형을 이용해서 학습 데이터에 존재하는 독립변수와 종속변수 관계를 가장 잘 설명하는 파라미터의 값 파악</a:t>
            </a:r>
            <a:endParaRPr lang="en-US" altLang="ko-KR" sz="2000" dirty="0"/>
          </a:p>
          <a:p>
            <a:pPr lvl="2"/>
            <a:r>
              <a:rPr lang="ko-KR" altLang="en-US" sz="1600" dirty="0"/>
              <a:t>이를 파라미터의 최적값이라고 함</a:t>
            </a:r>
            <a:endParaRPr lang="en-US" sz="1600" dirty="0"/>
          </a:p>
        </p:txBody>
      </p:sp>
      <p:sp>
        <p:nvSpPr>
          <p:cNvPr id="4" name="Date Placeholder 3"/>
          <p:cNvSpPr>
            <a:spLocks noGrp="1"/>
          </p:cNvSpPr>
          <p:nvPr>
            <p:ph type="dt" sz="half" idx="10"/>
          </p:nvPr>
        </p:nvSpPr>
        <p:spPr/>
        <p:txBody>
          <a:bodyPr/>
          <a:lstStyle/>
          <a:p>
            <a:fld id="{8D556A21-FFD7-4E50-BF57-1A30A1939540}" type="datetime1">
              <a:rPr lang="en-US" altLang="ko-KR" smtClean="0"/>
              <a:t>10/15/2024</a:t>
            </a:fld>
            <a:endParaRPr lang="en-US"/>
          </a:p>
        </p:txBody>
      </p:sp>
      <p:sp>
        <p:nvSpPr>
          <p:cNvPr id="5" name="Footer Placeholder 4"/>
          <p:cNvSpPr>
            <a:spLocks noGrp="1"/>
          </p:cNvSpPr>
          <p:nvPr>
            <p:ph type="ftr" sz="quarter" idx="11"/>
          </p:nvPr>
        </p:nvSpPr>
        <p:spPr/>
        <p:txBody>
          <a:bodyPr/>
          <a:lstStyle/>
          <a:p>
            <a:r>
              <a:rPr lang="ko-KR" altLang="en-US"/>
              <a:t>지도학습</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8</a:t>
            </a:fld>
            <a:endParaRPr lang="en-US"/>
          </a:p>
        </p:txBody>
      </p:sp>
    </p:spTree>
    <p:extLst>
      <p:ext uri="{BB962C8B-B14F-4D97-AF65-F5344CB8AC3E}">
        <p14:creationId xmlns:p14="http://schemas.microsoft.com/office/powerpoint/2010/main" val="3527504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5" name="Footer Placeholder 4"/>
          <p:cNvSpPr>
            <a:spLocks noGrp="1"/>
          </p:cNvSpPr>
          <p:nvPr>
            <p:ph type="ftr" sz="quarter" idx="11"/>
          </p:nvPr>
        </p:nvSpPr>
        <p:spPr/>
        <p:txBody>
          <a:bodyPr/>
          <a:lstStyle/>
          <a:p>
            <a:r>
              <a:rPr lang="ko-KR" altLang="en-US"/>
              <a:t>지도학습</a:t>
            </a:r>
            <a:endParaRPr lang="en-US" dirty="0"/>
          </a:p>
        </p:txBody>
      </p:sp>
      <p:grpSp>
        <p:nvGrpSpPr>
          <p:cNvPr id="54" name="Group 53"/>
          <p:cNvGrpSpPr/>
          <p:nvPr/>
        </p:nvGrpSpPr>
        <p:grpSpPr>
          <a:xfrm>
            <a:off x="178869" y="2133600"/>
            <a:ext cx="4012131" cy="4026932"/>
            <a:chOff x="178869" y="2133600"/>
            <a:chExt cx="4012131" cy="4026932"/>
          </a:xfrm>
        </p:grpSpPr>
        <p:cxnSp>
          <p:nvCxnSpPr>
            <p:cNvPr id="8" name="Straight Arrow Connector 7"/>
            <p:cNvCxnSpPr/>
            <p:nvPr/>
          </p:nvCxnSpPr>
          <p:spPr bwMode="auto">
            <a:xfrm flipV="1">
              <a:off x="685800" y="2209800"/>
              <a:ext cx="0" cy="3810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a:off x="178869" y="5715000"/>
              <a:ext cx="4012131"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304800" y="2133600"/>
              <a:ext cx="300082" cy="369332"/>
            </a:xfrm>
            <a:prstGeom prst="rect">
              <a:avLst/>
            </a:prstGeom>
            <a:noFill/>
          </p:spPr>
          <p:txBody>
            <a:bodyPr wrap="none" rtlCol="0">
              <a:spAutoFit/>
            </a:bodyPr>
            <a:lstStyle/>
            <a:p>
              <a:r>
                <a:rPr lang="en-US" dirty="0"/>
                <a:t>y</a:t>
              </a:r>
            </a:p>
          </p:txBody>
        </p:sp>
        <p:sp>
          <p:nvSpPr>
            <p:cNvPr id="14" name="TextBox 13"/>
            <p:cNvSpPr txBox="1"/>
            <p:nvPr/>
          </p:nvSpPr>
          <p:spPr>
            <a:xfrm>
              <a:off x="3810000" y="5791200"/>
              <a:ext cx="319318" cy="369332"/>
            </a:xfrm>
            <a:prstGeom prst="rect">
              <a:avLst/>
            </a:prstGeom>
            <a:noFill/>
          </p:spPr>
          <p:txBody>
            <a:bodyPr wrap="none" rtlCol="0">
              <a:spAutoFit/>
            </a:bodyPr>
            <a:lstStyle/>
            <a:p>
              <a:r>
                <a:rPr lang="en-US" dirty="0"/>
                <a:t>X</a:t>
              </a:r>
            </a:p>
          </p:txBody>
        </p:sp>
        <p:sp>
          <p:nvSpPr>
            <p:cNvPr id="15" name="Oval 14"/>
            <p:cNvSpPr/>
            <p:nvPr/>
          </p:nvSpPr>
          <p:spPr bwMode="auto">
            <a:xfrm>
              <a:off x="2216618" y="2895600"/>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Oval 15"/>
            <p:cNvSpPr/>
            <p:nvPr/>
          </p:nvSpPr>
          <p:spPr bwMode="auto">
            <a:xfrm>
              <a:off x="1302218" y="3886200"/>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Oval 16"/>
            <p:cNvSpPr/>
            <p:nvPr/>
          </p:nvSpPr>
          <p:spPr bwMode="auto">
            <a:xfrm>
              <a:off x="1884546" y="4596865"/>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Oval 17"/>
            <p:cNvSpPr/>
            <p:nvPr/>
          </p:nvSpPr>
          <p:spPr bwMode="auto">
            <a:xfrm>
              <a:off x="3207218" y="2857500"/>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Oval 18"/>
            <p:cNvSpPr/>
            <p:nvPr/>
          </p:nvSpPr>
          <p:spPr bwMode="auto">
            <a:xfrm>
              <a:off x="1963152" y="3944754"/>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Oval 19"/>
            <p:cNvSpPr/>
            <p:nvPr/>
          </p:nvSpPr>
          <p:spPr bwMode="auto">
            <a:xfrm>
              <a:off x="2445218" y="3352800"/>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 name="Oval 20"/>
            <p:cNvSpPr/>
            <p:nvPr/>
          </p:nvSpPr>
          <p:spPr bwMode="auto">
            <a:xfrm>
              <a:off x="1219200" y="4495800"/>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 name="Oval 21"/>
            <p:cNvSpPr/>
            <p:nvPr/>
          </p:nvSpPr>
          <p:spPr bwMode="auto">
            <a:xfrm>
              <a:off x="2521418" y="3865346"/>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3" name="Oval 22"/>
            <p:cNvSpPr/>
            <p:nvPr/>
          </p:nvSpPr>
          <p:spPr bwMode="auto">
            <a:xfrm>
              <a:off x="3054818" y="3442636"/>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 name="Oval 23"/>
            <p:cNvSpPr/>
            <p:nvPr/>
          </p:nvSpPr>
          <p:spPr bwMode="auto">
            <a:xfrm>
              <a:off x="2376638" y="4343400"/>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5" name="Oval 24"/>
            <p:cNvSpPr/>
            <p:nvPr/>
          </p:nvSpPr>
          <p:spPr bwMode="auto">
            <a:xfrm>
              <a:off x="2978618" y="2590800"/>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6" name="Oval 25"/>
            <p:cNvSpPr/>
            <p:nvPr/>
          </p:nvSpPr>
          <p:spPr bwMode="auto">
            <a:xfrm>
              <a:off x="3359618" y="3276600"/>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 name="Oval 26"/>
            <p:cNvSpPr/>
            <p:nvPr/>
          </p:nvSpPr>
          <p:spPr bwMode="auto">
            <a:xfrm>
              <a:off x="3907536" y="2895600"/>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8" name="Oval 27"/>
            <p:cNvSpPr/>
            <p:nvPr/>
          </p:nvSpPr>
          <p:spPr bwMode="auto">
            <a:xfrm>
              <a:off x="3589421" y="2672615"/>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Oval 28"/>
            <p:cNvSpPr/>
            <p:nvPr/>
          </p:nvSpPr>
          <p:spPr bwMode="auto">
            <a:xfrm>
              <a:off x="1607018" y="4076700"/>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0" name="TextBox 29"/>
            <p:cNvSpPr txBox="1"/>
            <p:nvPr/>
          </p:nvSpPr>
          <p:spPr>
            <a:xfrm>
              <a:off x="1645518" y="4644590"/>
              <a:ext cx="572593" cy="307777"/>
            </a:xfrm>
            <a:prstGeom prst="rect">
              <a:avLst/>
            </a:prstGeom>
            <a:noFill/>
          </p:spPr>
          <p:txBody>
            <a:bodyPr wrap="none" rtlCol="0">
              <a:spAutoFit/>
            </a:bodyPr>
            <a:lstStyle/>
            <a:p>
              <a:r>
                <a:rPr lang="en-US" sz="1400" dirty="0"/>
                <a:t>(3,3)</a:t>
              </a:r>
            </a:p>
          </p:txBody>
        </p:sp>
      </p:grpSp>
      <p:sp>
        <p:nvSpPr>
          <p:cNvPr id="3" name="Date Placeholder 2"/>
          <p:cNvSpPr>
            <a:spLocks noGrp="1"/>
          </p:cNvSpPr>
          <p:nvPr>
            <p:ph type="dt" sz="half" idx="10"/>
          </p:nvPr>
        </p:nvSpPr>
        <p:spPr/>
        <p:txBody>
          <a:bodyPr/>
          <a:lstStyle/>
          <a:p>
            <a:fld id="{E39B2D5E-6C9D-49FE-8899-2F789DE513DF}" type="datetime1">
              <a:rPr lang="en-US" altLang="ko-KR" smtClean="0"/>
              <a:t>10/15/2024</a:t>
            </a:fld>
            <a:endParaRPr lang="en-US"/>
          </a:p>
        </p:txBody>
      </p:sp>
      <p:sp>
        <p:nvSpPr>
          <p:cNvPr id="4" name="Slide Number Placeholder 3"/>
          <p:cNvSpPr>
            <a:spLocks noGrp="1"/>
          </p:cNvSpPr>
          <p:nvPr>
            <p:ph type="sldNum" sz="quarter" idx="12"/>
          </p:nvPr>
        </p:nvSpPr>
        <p:spPr/>
        <p:txBody>
          <a:bodyPr/>
          <a:lstStyle/>
          <a:p>
            <a:fld id="{B1A96CDA-AC9E-4D10-87FE-92C3AF95A555}" type="slidenum">
              <a:rPr lang="en-US" smtClean="0"/>
              <a:pPr/>
              <a:t>9</a:t>
            </a:fld>
            <a:endParaRPr lang="en-US"/>
          </a:p>
        </p:txBody>
      </p:sp>
      <p:sp>
        <p:nvSpPr>
          <p:cNvPr id="6" name="TextBox 5"/>
          <p:cNvSpPr txBox="1"/>
          <p:nvPr/>
        </p:nvSpPr>
        <p:spPr>
          <a:xfrm>
            <a:off x="1937772" y="1905000"/>
            <a:ext cx="1338828" cy="369332"/>
          </a:xfrm>
          <a:prstGeom prst="rect">
            <a:avLst/>
          </a:prstGeom>
          <a:noFill/>
        </p:spPr>
        <p:txBody>
          <a:bodyPr wrap="none" rtlCol="0">
            <a:spAutoFit/>
          </a:bodyPr>
          <a:lstStyle/>
          <a:p>
            <a:r>
              <a:rPr lang="ko-KR" altLang="en-US" dirty="0"/>
              <a:t>학습데이터</a:t>
            </a:r>
          </a:p>
        </p:txBody>
      </p:sp>
      <p:grpSp>
        <p:nvGrpSpPr>
          <p:cNvPr id="52" name="Group 51"/>
          <p:cNvGrpSpPr/>
          <p:nvPr/>
        </p:nvGrpSpPr>
        <p:grpSpPr>
          <a:xfrm>
            <a:off x="4288455" y="2133600"/>
            <a:ext cx="5105400" cy="4026932"/>
            <a:chOff x="457200" y="2133600"/>
            <a:chExt cx="5105400" cy="4026932"/>
          </a:xfrm>
        </p:grpSpPr>
        <p:grpSp>
          <p:nvGrpSpPr>
            <p:cNvPr id="56" name="Group 55"/>
            <p:cNvGrpSpPr/>
            <p:nvPr/>
          </p:nvGrpSpPr>
          <p:grpSpPr>
            <a:xfrm>
              <a:off x="838200" y="2133600"/>
              <a:ext cx="4164531" cy="4026932"/>
              <a:chOff x="4674669" y="2133600"/>
              <a:chExt cx="4164531" cy="4026932"/>
            </a:xfrm>
          </p:grpSpPr>
          <p:cxnSp>
            <p:nvCxnSpPr>
              <p:cNvPr id="59" name="Straight Arrow Connector 58"/>
              <p:cNvCxnSpPr/>
              <p:nvPr/>
            </p:nvCxnSpPr>
            <p:spPr bwMode="auto">
              <a:xfrm flipV="1">
                <a:off x="5181600" y="2209800"/>
                <a:ext cx="0" cy="3810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p:cNvCxnSpPr/>
              <p:nvPr/>
            </p:nvCxnSpPr>
            <p:spPr bwMode="auto">
              <a:xfrm>
                <a:off x="4674669" y="5715000"/>
                <a:ext cx="4012131"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4800600" y="2133600"/>
                <a:ext cx="300082" cy="369332"/>
              </a:xfrm>
              <a:prstGeom prst="rect">
                <a:avLst/>
              </a:prstGeom>
              <a:noFill/>
            </p:spPr>
            <p:txBody>
              <a:bodyPr wrap="none" rtlCol="0">
                <a:spAutoFit/>
              </a:bodyPr>
              <a:lstStyle/>
              <a:p>
                <a:r>
                  <a:rPr lang="en-US" dirty="0"/>
                  <a:t>y</a:t>
                </a:r>
              </a:p>
            </p:txBody>
          </p:sp>
          <p:sp>
            <p:nvSpPr>
              <p:cNvPr id="62" name="TextBox 61"/>
              <p:cNvSpPr txBox="1"/>
              <p:nvPr/>
            </p:nvSpPr>
            <p:spPr>
              <a:xfrm>
                <a:off x="8305800" y="5791200"/>
                <a:ext cx="319318" cy="369332"/>
              </a:xfrm>
              <a:prstGeom prst="rect">
                <a:avLst/>
              </a:prstGeom>
              <a:noFill/>
            </p:spPr>
            <p:txBody>
              <a:bodyPr wrap="none" rtlCol="0">
                <a:spAutoFit/>
              </a:bodyPr>
              <a:lstStyle/>
              <a:p>
                <a:r>
                  <a:rPr lang="en-US" dirty="0"/>
                  <a:t>X</a:t>
                </a:r>
              </a:p>
            </p:txBody>
          </p:sp>
          <p:sp>
            <p:nvSpPr>
              <p:cNvPr id="63" name="Oval 62"/>
              <p:cNvSpPr/>
              <p:nvPr/>
            </p:nvSpPr>
            <p:spPr bwMode="auto">
              <a:xfrm>
                <a:off x="6712418" y="2895600"/>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4" name="Oval 63"/>
              <p:cNvSpPr/>
              <p:nvPr/>
            </p:nvSpPr>
            <p:spPr bwMode="auto">
              <a:xfrm>
                <a:off x="5798018" y="3886200"/>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5" name="Oval 64"/>
              <p:cNvSpPr/>
              <p:nvPr/>
            </p:nvSpPr>
            <p:spPr bwMode="auto">
              <a:xfrm>
                <a:off x="6380346" y="4596865"/>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6" name="Oval 65"/>
              <p:cNvSpPr/>
              <p:nvPr/>
            </p:nvSpPr>
            <p:spPr bwMode="auto">
              <a:xfrm>
                <a:off x="7703018" y="2857500"/>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7" name="Oval 66"/>
              <p:cNvSpPr/>
              <p:nvPr/>
            </p:nvSpPr>
            <p:spPr bwMode="auto">
              <a:xfrm>
                <a:off x="6458952" y="3944754"/>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8" name="Oval 67"/>
              <p:cNvSpPr/>
              <p:nvPr/>
            </p:nvSpPr>
            <p:spPr bwMode="auto">
              <a:xfrm>
                <a:off x="6941018" y="3352800"/>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9" name="Oval 68"/>
              <p:cNvSpPr/>
              <p:nvPr/>
            </p:nvSpPr>
            <p:spPr bwMode="auto">
              <a:xfrm>
                <a:off x="5715000" y="4495800"/>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0" name="Oval 69"/>
              <p:cNvSpPr/>
              <p:nvPr/>
            </p:nvSpPr>
            <p:spPr bwMode="auto">
              <a:xfrm>
                <a:off x="7017218" y="3865346"/>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1" name="Oval 70"/>
              <p:cNvSpPr/>
              <p:nvPr/>
            </p:nvSpPr>
            <p:spPr bwMode="auto">
              <a:xfrm>
                <a:off x="7550618" y="3442636"/>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2" name="Oval 71"/>
              <p:cNvSpPr/>
              <p:nvPr/>
            </p:nvSpPr>
            <p:spPr bwMode="auto">
              <a:xfrm>
                <a:off x="6872438" y="4343400"/>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3" name="Oval 72"/>
              <p:cNvSpPr/>
              <p:nvPr/>
            </p:nvSpPr>
            <p:spPr bwMode="auto">
              <a:xfrm>
                <a:off x="7474418" y="2590800"/>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4" name="Oval 73"/>
              <p:cNvSpPr/>
              <p:nvPr/>
            </p:nvSpPr>
            <p:spPr bwMode="auto">
              <a:xfrm>
                <a:off x="7855418" y="3276600"/>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5" name="Oval 74"/>
              <p:cNvSpPr/>
              <p:nvPr/>
            </p:nvSpPr>
            <p:spPr bwMode="auto">
              <a:xfrm>
                <a:off x="8403336" y="2895600"/>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6" name="Oval 75"/>
              <p:cNvSpPr/>
              <p:nvPr/>
            </p:nvSpPr>
            <p:spPr bwMode="auto">
              <a:xfrm>
                <a:off x="8085221" y="2672615"/>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7" name="Oval 76"/>
              <p:cNvSpPr/>
              <p:nvPr/>
            </p:nvSpPr>
            <p:spPr bwMode="auto">
              <a:xfrm>
                <a:off x="6102818" y="4076700"/>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8" name="TextBox 77"/>
              <p:cNvSpPr txBox="1"/>
              <p:nvPr/>
            </p:nvSpPr>
            <p:spPr>
              <a:xfrm>
                <a:off x="6141318" y="4644590"/>
                <a:ext cx="572593" cy="307777"/>
              </a:xfrm>
              <a:prstGeom prst="rect">
                <a:avLst/>
              </a:prstGeom>
              <a:noFill/>
            </p:spPr>
            <p:txBody>
              <a:bodyPr wrap="none" rtlCol="0">
                <a:spAutoFit/>
              </a:bodyPr>
              <a:lstStyle/>
              <a:p>
                <a:r>
                  <a:rPr lang="en-US" sz="1400" dirty="0"/>
                  <a:t>(3,3)</a:t>
                </a:r>
              </a:p>
            </p:txBody>
          </p:sp>
          <p:cxnSp>
            <p:nvCxnSpPr>
              <p:cNvPr id="79" name="Straight Connector 78"/>
              <p:cNvCxnSpPr/>
              <p:nvPr/>
            </p:nvCxnSpPr>
            <p:spPr bwMode="auto">
              <a:xfrm flipV="1">
                <a:off x="4762500" y="2209800"/>
                <a:ext cx="4076700" cy="3352800"/>
              </a:xfrm>
              <a:prstGeom prst="line">
                <a:avLst/>
              </a:prstGeom>
              <a:solidFill>
                <a:schemeClr val="accent1"/>
              </a:solidFill>
              <a:ln w="19050"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57" name="Straight Connector 56"/>
            <p:cNvCxnSpPr/>
            <p:nvPr/>
          </p:nvCxnSpPr>
          <p:spPr bwMode="auto">
            <a:xfrm flipV="1">
              <a:off x="457200" y="3124200"/>
              <a:ext cx="5105400" cy="896754"/>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p:cNvCxnSpPr/>
            <p:nvPr/>
          </p:nvCxnSpPr>
          <p:spPr bwMode="auto">
            <a:xfrm>
              <a:off x="838200" y="2502932"/>
              <a:ext cx="4495800" cy="2141658"/>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xmlns:a14="http://schemas.microsoft.com/office/drawing/2010/main">
        <mc:Choice Requires="a14">
          <p:sp>
            <p:nvSpPr>
              <p:cNvPr id="9" name="Rectangle 8"/>
              <p:cNvSpPr/>
              <p:nvPr/>
            </p:nvSpPr>
            <p:spPr>
              <a:xfrm>
                <a:off x="5555638" y="1443335"/>
                <a:ext cx="2303131" cy="430887"/>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m:rPr>
                          <m:sty m:val="p"/>
                        </m:rPr>
                        <a:rPr lang="en-US" altLang="ko-KR" sz="2200">
                          <a:latin typeface="Cambria Math"/>
                        </a:rPr>
                        <m:t>y</m:t>
                      </m:r>
                      <m:r>
                        <a:rPr lang="en-US" altLang="ko-KR" sz="2200">
                          <a:latin typeface="Cambria Math"/>
                        </a:rPr>
                        <m:t>=</m:t>
                      </m:r>
                      <m:sSub>
                        <m:sSubPr>
                          <m:ctrlPr>
                            <a:rPr lang="en-US" altLang="ko-KR" sz="2200" i="1">
                              <a:latin typeface="Cambria Math" panose="02040503050406030204" pitchFamily="18" charset="0"/>
                            </a:rPr>
                          </m:ctrlPr>
                        </m:sSubPr>
                        <m:e>
                          <m:r>
                            <m:rPr>
                              <m:sty m:val="p"/>
                            </m:rPr>
                            <a:rPr lang="en-US" altLang="ko-KR" sz="2200">
                              <a:latin typeface="Cambria Math"/>
                            </a:rPr>
                            <m:t>b</m:t>
                          </m:r>
                        </m:e>
                        <m:sub>
                          <m:r>
                            <a:rPr lang="en-US" altLang="ko-KR" sz="2200" i="1">
                              <a:latin typeface="Cambria Math"/>
                            </a:rPr>
                            <m:t>0</m:t>
                          </m:r>
                        </m:sub>
                      </m:sSub>
                      <m:r>
                        <a:rPr lang="en-US" altLang="ko-KR" sz="2200" i="1">
                          <a:latin typeface="Cambria Math"/>
                        </a:rPr>
                        <m:t>+</m:t>
                      </m:r>
                      <m:sSub>
                        <m:sSubPr>
                          <m:ctrlPr>
                            <a:rPr lang="en-US" altLang="ko-KR" sz="2200" i="1">
                              <a:latin typeface="Cambria Math" panose="02040503050406030204" pitchFamily="18" charset="0"/>
                            </a:rPr>
                          </m:ctrlPr>
                        </m:sSubPr>
                        <m:e>
                          <m:r>
                            <m:rPr>
                              <m:sty m:val="p"/>
                            </m:rPr>
                            <a:rPr lang="en-US" altLang="ko-KR" sz="2200">
                              <a:latin typeface="Cambria Math"/>
                            </a:rPr>
                            <m:t>b</m:t>
                          </m:r>
                        </m:e>
                        <m:sub>
                          <m:r>
                            <a:rPr lang="en-US" altLang="ko-KR" sz="2200" i="1">
                              <a:latin typeface="Cambria Math"/>
                            </a:rPr>
                            <m:t>1</m:t>
                          </m:r>
                        </m:sub>
                      </m:sSub>
                      <m:r>
                        <m:rPr>
                          <m:sty m:val="p"/>
                        </m:rPr>
                        <a:rPr lang="en-US" altLang="ko-KR" sz="2200">
                          <a:latin typeface="Cambria Math"/>
                        </a:rPr>
                        <m:t>X</m:t>
                      </m:r>
                    </m:oMath>
                  </m:oMathPara>
                </a14:m>
                <a:endParaRPr lang="en-US" altLang="ko-KR" sz="2200" dirty="0"/>
              </a:p>
            </p:txBody>
          </p:sp>
        </mc:Choice>
        <mc:Fallback xmlns="">
          <p:sp>
            <p:nvSpPr>
              <p:cNvPr id="9" name="Rectangle 8"/>
              <p:cNvSpPr>
                <a:spLocks noRot="1" noChangeAspect="1" noMove="1" noResize="1" noEditPoints="1" noAdjustHandles="1" noChangeArrowheads="1" noChangeShapeType="1" noTextEdit="1"/>
              </p:cNvSpPr>
              <p:nvPr/>
            </p:nvSpPr>
            <p:spPr>
              <a:xfrm>
                <a:off x="5555638" y="1443335"/>
                <a:ext cx="2303131" cy="430887"/>
              </a:xfrm>
              <a:prstGeom prst="rect">
                <a:avLst/>
              </a:prstGeom>
              <a:blipFill rotWithShape="0">
                <a:blip r:embed="rId2"/>
                <a:stretch>
                  <a:fillRect b="-12857"/>
                </a:stretch>
              </a:blipFill>
            </p:spPr>
            <p:txBody>
              <a:bodyPr/>
              <a:lstStyle/>
              <a:p>
                <a:r>
                  <a:rPr lang="ko-KR" altLang="en-US">
                    <a:noFill/>
                  </a:rPr>
                  <a:t> </a:t>
                </a:r>
              </a:p>
            </p:txBody>
          </p:sp>
        </mc:Fallback>
      </mc:AlternateContent>
      <p:sp>
        <p:nvSpPr>
          <p:cNvPr id="12" name="TextBox 11"/>
          <p:cNvSpPr txBox="1"/>
          <p:nvPr/>
        </p:nvSpPr>
        <p:spPr>
          <a:xfrm>
            <a:off x="5029200" y="4953000"/>
            <a:ext cx="4270721" cy="646331"/>
          </a:xfrm>
          <a:prstGeom prst="rect">
            <a:avLst/>
          </a:prstGeom>
          <a:noFill/>
        </p:spPr>
        <p:txBody>
          <a:bodyPr wrap="none" rtlCol="0">
            <a:spAutoFit/>
          </a:bodyPr>
          <a:lstStyle/>
          <a:p>
            <a:r>
              <a:rPr lang="ko-KR" altLang="en-US" dirty="0"/>
              <a:t>데이터를 설명할 수 있는 </a:t>
            </a:r>
            <a:r>
              <a:rPr lang="en-US" altLang="ko-KR" dirty="0"/>
              <a:t>b0, b1 </a:t>
            </a:r>
            <a:r>
              <a:rPr lang="ko-KR" altLang="en-US" dirty="0"/>
              <a:t>값에는 </a:t>
            </a:r>
            <a:endParaRPr lang="en-US" altLang="ko-KR" dirty="0"/>
          </a:p>
          <a:p>
            <a:r>
              <a:rPr lang="ko-KR" altLang="en-US" dirty="0"/>
              <a:t>여러값들이 존재</a:t>
            </a:r>
          </a:p>
        </p:txBody>
      </p:sp>
    </p:spTree>
    <p:extLst>
      <p:ext uri="{BB962C8B-B14F-4D97-AF65-F5344CB8AC3E}">
        <p14:creationId xmlns:p14="http://schemas.microsoft.com/office/powerpoint/2010/main" val="2553155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Week 1: Course Introduction&amp;quot;&quot;/&gt;&lt;property id=&quot;20307&quot; value=&quot;256&quot;/&gt;&lt;/object&gt;&lt;object type=&quot;3&quot; unique_id=&quot;10005&quot;&gt;&lt;property id=&quot;20148&quot; value=&quot;5&quot;/&gt;&lt;property id=&quot;20300&quot; value=&quot;Slide 4 - &amp;quot;Course Intro. &amp;quot;&quot;/&gt;&lt;property id=&quot;20307&quot; value=&quot;257&quot;/&gt;&lt;/object&gt;&lt;object type=&quot;3&quot; unique_id=&quot;10403&quot;&gt;&lt;property id=&quot;20148&quot; value=&quot;5&quot;/&gt;&lt;property id=&quot;20300&quot; value=&quot;Slide 5&quot;/&gt;&lt;property id=&quot;20307&quot; value=&quot;258&quot;/&gt;&lt;/object&gt;&lt;object type=&quot;3&quot; unique_id=&quot;10435&quot;&gt;&lt;property id=&quot;20148&quot; value=&quot;5&quot;/&gt;&lt;property id=&quot;20300&quot; value=&quot;Slide 2 - &amp;quot;Instructor&amp;quot;&quot;/&gt;&lt;property id=&quot;20307&quot; value=&quot;259&quot;/&gt;&lt;/object&gt;&lt;object type=&quot;3&quot; unique_id=&quot;10436&quot;&gt;&lt;property id=&quot;20148&quot; value=&quot;5&quot;/&gt;&lt;property id=&quot;20300&quot; value=&quot;Slide 6 - &amp;quot;Course Schedule&amp;quot;&quot;/&gt;&lt;property id=&quot;20307&quot; value=&quot;260&quot;/&gt;&lt;/object&gt;&lt;object type=&quot;3&quot; unique_id=&quot;10437&quot;&gt;&lt;property id=&quot;20148&quot; value=&quot;5&quot;/&gt;&lt;property id=&quot;20300&quot; value=&quot;Slide 7 - &amp;quot;Course Schedule (cont.)&amp;quot;&quot;/&gt;&lt;property id=&quot;20307&quot; value=&quot;261&quot;/&gt;&lt;/object&gt;&lt;object type=&quot;3&quot; unique_id=&quot;10438&quot;&gt;&lt;property id=&quot;20148&quot; value=&quot;5&quot;/&gt;&lt;property id=&quot;20300&quot; value=&quot;Slide 8 - &amp;quot;Course Schedule (cont.)&amp;quot;&quot;/&gt;&lt;property id=&quot;20307&quot; value=&quot;262&quot;/&gt;&lt;/object&gt;&lt;object type=&quot;3&quot; unique_id=&quot;10484&quot;&gt;&lt;property id=&quot;20148&quot; value=&quot;5&quot;/&gt;&lt;property id=&quot;20300&quot; value=&quot;Slide 9 - &amp;quot;Weekly Schedule (안)&amp;quot;&quot;/&gt;&lt;property id=&quot;20307&quot; value=&quot;263&quot;/&gt;&lt;/object&gt;&lt;object type=&quot;3&quot; unique_id=&quot;10535&quot;&gt;&lt;property id=&quot;20148&quot; value=&quot;5&quot;/&gt;&lt;property id=&quot;20300&quot; value=&quot;Slide 3 - &amp;quot;Instructor&amp;quot;&quot;/&gt;&lt;property id=&quot;20307&quot; value=&quot;264&quot;/&gt;&lt;/object&gt;&lt;object type=&quot;3&quot; unique_id=&quot;10591&quot;&gt;&lt;property id=&quot;20148&quot; value=&quot;5&quot;/&gt;&lt;property id=&quot;20300&quot; value=&quot;Slide 11 - &amp;quot;Requirements&amp;quot;&quot;/&gt;&lt;property id=&quot;20307&quot; value=&quot;265&quot;/&gt;&lt;/object&gt;&lt;object type=&quot;3&quot; unique_id=&quot;10628&quot;&gt;&lt;property id=&quot;20148&quot; value=&quot;5&quot;/&gt;&lt;property id=&quot;20300&quot; value=&quot;Slide 12 - &amp;quot;Possible research questions&amp;quot;&quot;/&gt;&lt;property id=&quot;20307&quot; value=&quot;266&quot;/&gt;&lt;/object&gt;&lt;object type=&quot;3&quot; unique_id=&quot;10720&quot;&gt;&lt;property id=&quot;20148&quot; value=&quot;5&quot;/&gt;&lt;property id=&quot;20300&quot; value=&quot;Slide 10 - &amp;quot;Grading&amp;quot;&quot;/&gt;&lt;property id=&quot;20307&quot; value=&quot;270&quot;/&gt;&lt;/object&gt;&lt;object type=&quot;3&quot; unique_id=&quot;10721&quot;&gt;&lt;property id=&quot;20148&quot; value=&quot;5&quot;/&gt;&lt;property id=&quot;20300&quot; value=&quot;Slide 13 - &amp;quot;What do we need?&amp;quot;&quot;/&gt;&lt;property id=&quot;20307&quot; value=&quot;267&quot;/&gt;&lt;/object&gt;&lt;object type=&quot;3&quot; unique_id=&quot;10722&quot;&gt;&lt;property id=&quot;20148&quot; value=&quot;5&quot;/&gt;&lt;property id=&quot;20300&quot; value=&quot;Slide 14 - &amp;quot;Data&amp;quot;&quot;/&gt;&lt;property id=&quot;20307&quot; value=&quot;268&quot;/&gt;&lt;/object&gt;&lt;object type=&quot;3&quot; unique_id=&quot;10723&quot;&gt;&lt;property id=&quot;20148&quot; value=&quot;5&quot;/&gt;&lt;property id=&quot;20300&quot; value=&quot;Slide 15 - &amp;quot;Data (cont.)&amp;quot;&quot;/&gt;&lt;property id=&quot;20307&quot; value=&quot;269&quot;/&gt;&lt;/object&gt;&lt;object type=&quot;3&quot; unique_id=&quot;10724&quot;&gt;&lt;property id=&quot;20148&quot; value=&quot;5&quot;/&gt;&lt;property id=&quot;20300&quot; value=&quot;Slide 16 - &amp;quot;Study examples&amp;quot;&quot;/&gt;&lt;property id=&quot;20307&quot; value=&quot;271&quot;/&gt;&lt;/object&gt;&lt;/object&gt;&lt;/object&gt;&lt;/database&gt;"/>
  <p:tag name="SECTOMILLISECCONVERTED" val="1"/>
</p:tagLst>
</file>

<file path=ppt/theme/theme1.xml><?xml version="1.0" encoding="utf-8"?>
<a:theme xmlns:a="http://schemas.openxmlformats.org/drawingml/2006/main" name="01013022">
  <a:themeElements>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TS102821062</Template>
  <TotalTime>14849</TotalTime>
  <Words>2661</Words>
  <Application>Microsoft Office PowerPoint</Application>
  <PresentationFormat>On-screen Show (4:3)</PresentationFormat>
  <Paragraphs>494</Paragraphs>
  <Slides>47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맑은 고딕</vt:lpstr>
      <vt:lpstr>Arial</vt:lpstr>
      <vt:lpstr>Calibri</vt:lpstr>
      <vt:lpstr>Cambria Math</vt:lpstr>
      <vt:lpstr>Tahoma</vt:lpstr>
      <vt:lpstr>Times New Roman</vt:lpstr>
      <vt:lpstr>Wingdings</vt:lpstr>
      <vt:lpstr>01013022</vt:lpstr>
      <vt:lpstr>지도학습 알고리즘 소개</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How to find the optimal values?</vt:lpstr>
      <vt:lpstr>Machine Learning</vt:lpstr>
      <vt:lpstr>Machine Learning </vt:lpstr>
      <vt:lpstr>How to find the optimal values of the parameters that minimize the cost function?</vt:lpstr>
      <vt:lpstr>Machine Learning</vt:lpstr>
      <vt:lpstr>Machine Learning</vt:lpstr>
      <vt:lpstr>Machine Learning</vt:lpstr>
      <vt:lpstr>Machine Learning</vt:lpstr>
      <vt:lpstr>What’s the next?</vt:lpstr>
      <vt:lpstr>경사하강법 (Gradient Descent)</vt:lpstr>
      <vt:lpstr>경사하강법</vt:lpstr>
      <vt:lpstr>경사하강법</vt:lpstr>
      <vt:lpstr>Example</vt:lpstr>
      <vt:lpstr>Example (cont’d)</vt:lpstr>
      <vt:lpstr>경사하강법</vt:lpstr>
      <vt:lpstr>경사하강법</vt:lpstr>
      <vt:lpstr>경사하강법</vt:lpstr>
      <vt:lpstr>경사하강법</vt:lpstr>
      <vt:lpstr>경사하강법</vt:lpstr>
      <vt:lpstr>모델 성능 평가하기</vt:lpstr>
      <vt:lpstr>지도학습 적용 순서</vt:lpstr>
      <vt:lpstr>지도학습</vt:lpstr>
      <vt:lpstr>지도학습</vt:lpstr>
      <vt:lpstr>지도학습</vt:lpstr>
      <vt:lpstr>과적합 문제 (Overfitting problem) </vt:lpstr>
      <vt:lpstr>Overfitting </vt:lpstr>
      <vt:lpstr>Overfitting</vt:lpstr>
      <vt:lpstr>Overfitting</vt:lpstr>
      <vt:lpstr>Regularization</vt:lpstr>
      <vt:lpstr>Regularization</vt:lpstr>
      <vt:lpstr>Regularization</vt:lpstr>
      <vt:lpstr>Regularization</vt:lpstr>
      <vt:lpstr>Regularization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Sang Yup Lee</dc:creator>
  <cp:lastModifiedBy>Sang</cp:lastModifiedBy>
  <cp:revision>205</cp:revision>
  <dcterms:created xsi:type="dcterms:W3CDTF">2015-01-19T14:33:39Z</dcterms:created>
  <dcterms:modified xsi:type="dcterms:W3CDTF">2024-10-16T04:59:55Z</dcterms:modified>
</cp:coreProperties>
</file>