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502" r:id="rId3"/>
    <p:sldId id="444" r:id="rId4"/>
    <p:sldId id="495" r:id="rId5"/>
    <p:sldId id="480" r:id="rId6"/>
    <p:sldId id="446" r:id="rId7"/>
    <p:sldId id="450" r:id="rId8"/>
    <p:sldId id="497" r:id="rId9"/>
    <p:sldId id="475" r:id="rId10"/>
    <p:sldId id="530" r:id="rId11"/>
    <p:sldId id="498" r:id="rId12"/>
    <p:sldId id="499" r:id="rId13"/>
    <p:sldId id="500" r:id="rId14"/>
    <p:sldId id="504" r:id="rId15"/>
    <p:sldId id="525" r:id="rId16"/>
    <p:sldId id="526" r:id="rId17"/>
    <p:sldId id="527" r:id="rId18"/>
    <p:sldId id="528" r:id="rId19"/>
    <p:sldId id="529" r:id="rId20"/>
    <p:sldId id="522" r:id="rId21"/>
    <p:sldId id="523" r:id="rId22"/>
    <p:sldId id="501" r:id="rId23"/>
    <p:sldId id="452" r:id="rId24"/>
    <p:sldId id="453" r:id="rId25"/>
    <p:sldId id="463" r:id="rId26"/>
    <p:sldId id="39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DC1892-89F0-441B-AA7E-060F44AC3ABB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01668-73F7-4A1A-AA9C-37AFCF2E65E2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AEB35-5E29-4AE5-A08B-030957740623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B679-2D2D-4ADE-9295-C60CDCBD4FEC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73084-38BF-4FE2-A557-CC1F41B75920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5DF2D-9A5D-452B-93AA-A5C6CA401F61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A5C6F-B339-49EC-B171-70401C451CDF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3543F-4F79-452F-8EB3-EFECAA47D007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63922-B06B-42F5-A0D7-9657EB39102B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31F28-B897-4043-A5B4-ABBAC4C70FED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AA585-6974-4904-98B1-A20A13B91289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95F98193-4020-423A-9253-363723EC60B6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Values that y can take</a:t>
                </a:r>
              </a:p>
              <a:p>
                <a:pPr lvl="1"/>
                <a:r>
                  <a:rPr lang="en-US" sz="2000" dirty="0"/>
                  <a:t>0 and 1, 1 when an event has occurred </a:t>
                </a:r>
              </a:p>
              <a:p>
                <a:pPr lvl="1"/>
                <a:r>
                  <a:rPr lang="en-US" sz="2000" dirty="0"/>
                  <a:t>binary logistic regression</a:t>
                </a:r>
                <a:endParaRPr lang="en-US" dirty="0"/>
              </a:p>
              <a:p>
                <a:r>
                  <a:rPr lang="en-US" sz="2800" dirty="0"/>
                  <a:t>Probability</a:t>
                </a:r>
              </a:p>
              <a:p>
                <a:pPr lvl="1"/>
                <a:r>
                  <a:rPr lang="en-US" sz="2000" dirty="0"/>
                  <a:t>Logistic regression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일 확률 </a:t>
                </a:r>
                <a:r>
                  <a:rPr lang="en-US" altLang="ko-KR" sz="2000" dirty="0"/>
                  <a:t>(P(y=1|X)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일 확률을 이용</a:t>
                </a:r>
                <a:endParaRPr lang="en-US" sz="2000" dirty="0"/>
              </a:p>
              <a:p>
                <a:pPr lvl="1"/>
                <a:r>
                  <a:rPr lang="en-US" sz="24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400" dirty="0"/>
                  <a:t>P(y=0|X) = 1 – P(y=1|X)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3"/>
                <a:stretch>
                  <a:fillRect l="-314" t="-148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AAA5-D8A5-4C1F-998B-F20DBEE9862A}" type="datetime1">
              <a:rPr lang="en-US" altLang="ko-KR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predict the species of an Iris flower (</a:t>
            </a:r>
            <a:r>
              <a:rPr lang="ko-KR" altLang="en-US" sz="2800" dirty="0"/>
              <a:t>붓꽃</a:t>
            </a:r>
            <a:r>
              <a:rPr lang="en-US" altLang="ko-KR" sz="2800" dirty="0"/>
              <a:t>)</a:t>
            </a:r>
            <a:endParaRPr lang="en-US" sz="2800" dirty="0"/>
          </a:p>
          <a:p>
            <a:r>
              <a:rPr lang="en-US" sz="2800" dirty="0"/>
              <a:t>DV: the species of an Iris flower</a:t>
            </a:r>
          </a:p>
          <a:p>
            <a:pPr lvl="1"/>
            <a:r>
              <a:rPr lang="en-US" sz="2400" dirty="0"/>
              <a:t>It takes two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30" name="Picture 6" descr="Image result for versicolor i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2730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cs typeface="Arial" pitchFamily="34" charset="0"/>
              </a:rPr>
              <a:t>versicolor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716" y="5791200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versicolor</a:t>
            </a:r>
          </a:p>
        </p:txBody>
      </p:sp>
      <p:pic>
        <p:nvPicPr>
          <p:cNvPr id="1033" name="Picture 9" descr="Image result for virginica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657600"/>
            <a:ext cx="3086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0" y="57912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2774-4ABD-4052-9B53-BF8C3853EDDC}" type="datetime1">
              <a:rPr lang="en-US" altLang="ko-KR" smtClean="0"/>
              <a:t>11/6/2024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Suppose that we want to predict the species of an Iris flower using its characteristics (i.e., IVs)</a:t>
            </a:r>
          </a:p>
          <a:p>
            <a:pPr lvl="1"/>
            <a:r>
              <a:rPr lang="en-US" sz="1600" dirty="0"/>
              <a:t>Sepal (</a:t>
            </a:r>
            <a:r>
              <a:rPr lang="ko-KR" altLang="en-US" sz="1600" dirty="0"/>
              <a:t>꽃받침</a:t>
            </a:r>
            <a:r>
              <a:rPr lang="en-US" altLang="ko-KR" sz="1600" dirty="0"/>
              <a:t>): </a:t>
            </a:r>
          </a:p>
          <a:p>
            <a:pPr lvl="2"/>
            <a:r>
              <a:rPr lang="en-US" altLang="ko-KR" sz="1200" dirty="0"/>
              <a:t>length and width</a:t>
            </a:r>
          </a:p>
          <a:p>
            <a:pPr lvl="1"/>
            <a:r>
              <a:rPr lang="en-US" altLang="ko-KR" sz="1600" dirty="0"/>
              <a:t>Petal (</a:t>
            </a:r>
            <a:r>
              <a:rPr lang="ko-KR" altLang="en-US" sz="1600" dirty="0"/>
              <a:t>꽃잎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200" dirty="0"/>
              <a:t>length and width</a:t>
            </a:r>
          </a:p>
          <a:p>
            <a:pPr lvl="1"/>
            <a:endParaRPr lang="en-US" sz="1600" dirty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Image result for sep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2773"/>
            <a:ext cx="4876800" cy="36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F188-452F-48C7-8E9E-0EE10C15B86E}" type="datetime1">
              <a:rPr lang="en-US" altLang="ko-KR" smtClean="0"/>
              <a:t>11/6/2024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Iris data</a:t>
                </a:r>
              </a:p>
              <a:p>
                <a:pPr lvl="1"/>
                <a:r>
                  <a:rPr lang="en-US" sz="2000" dirty="0"/>
                  <a:t>Refer to “</a:t>
                </a:r>
                <a:r>
                  <a:rPr lang="en-US" sz="2000" dirty="0" err="1"/>
                  <a:t>LR_iris_example.ipynb</a:t>
                </a:r>
                <a:r>
                  <a:rPr lang="en-US" sz="2000" dirty="0"/>
                  <a:t>”</a:t>
                </a:r>
              </a:p>
              <a:p>
                <a:pPr lvl="1"/>
                <a:r>
                  <a:rPr lang="en-US" sz="2000" dirty="0"/>
                  <a:t>Probability</a:t>
                </a:r>
              </a:p>
              <a:p>
                <a:pPr lvl="2"/>
                <a:r>
                  <a:rPr lang="en-US" sz="1800" dirty="0"/>
                  <a:t>When versicolor = 0, </a:t>
                </a:r>
                <a:r>
                  <a:rPr lang="en-US" sz="1800" dirty="0" err="1"/>
                  <a:t>virginica</a:t>
                </a:r>
                <a:r>
                  <a:rPr lang="en-US" sz="1800" dirty="0"/>
                  <a:t> = 1</a:t>
                </a:r>
              </a:p>
              <a:p>
                <a:pPr lvl="2"/>
                <a:r>
                  <a:rPr lang="en-US" altLang="ko-KR" sz="16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𝑧</m:t>
                    </m:r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600" dirty="0"/>
                  <a:t>P(y=0|X) = 1 – P(y=1|X)</a:t>
                </a:r>
              </a:p>
              <a:p>
                <a:pPr lvl="1"/>
                <a:endParaRPr lang="en-US" sz="1800" dirty="0"/>
              </a:p>
              <a:p>
                <a:pPr marL="1371600"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2D9A-7A5F-4C73-A803-F589AD9C5FA1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9191-7BDE-496B-9029-E1A57D0D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모델 성능 평가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97FA-5CB9-45D9-8F0C-B3303983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6790-ED16-442A-ADB4-9B82B941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E8B3-7480-4E0C-BBBB-C9613F10380E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013E-34F9-4561-B7E7-F937484E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C5D3-9A1B-49C1-94B3-56F914C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분류모형의 성능 평가 지표</a:t>
            </a:r>
            <a:endParaRPr lang="en-US" altLang="ko-KR" dirty="0"/>
          </a:p>
          <a:p>
            <a:pPr lvl="1"/>
            <a:r>
              <a:rPr lang="en-US" altLang="ko-KR" dirty="0"/>
              <a:t>Accuracy, recall, precision, </a:t>
            </a:r>
            <a:r>
              <a:rPr lang="en-US" altLang="ko-KR" dirty="0" err="1"/>
              <a:t>F1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계산을 위해서 </a:t>
            </a:r>
            <a:r>
              <a:rPr lang="en-US" altLang="ko-KR" dirty="0"/>
              <a:t>confusion matrix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Confusion matrix </a:t>
            </a:r>
          </a:p>
          <a:p>
            <a:pPr lvl="1"/>
            <a:r>
              <a:rPr lang="ko-KR" altLang="ko-KR" dirty="0"/>
              <a:t>종속변수</a:t>
            </a:r>
            <a:r>
              <a:rPr lang="ko-KR" altLang="en-US" dirty="0"/>
              <a:t>의 실제</a:t>
            </a:r>
            <a:r>
              <a:rPr lang="ko-KR" altLang="ko-KR" dirty="0"/>
              <a:t>값과 모형을 통해서 예측이 된 종속변수 값에 따른 관측치들의 분포를 나타내는</a:t>
            </a:r>
            <a:r>
              <a:rPr lang="en-US" altLang="ko-KR" dirty="0"/>
              <a:t> matrix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9AB4-3A40-4C73-AFC0-E4CA29BAF94F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Confusion matrix</a:t>
            </a:r>
          </a:p>
          <a:p>
            <a:pPr lvl="1"/>
            <a:r>
              <a:rPr lang="en-US" altLang="ko-KR" sz="2400" dirty="0"/>
              <a:t>y</a:t>
            </a:r>
            <a:r>
              <a:rPr lang="ko-KR" altLang="en-US" sz="2400" dirty="0"/>
              <a:t>가 취할수 있는값</a:t>
            </a:r>
            <a:r>
              <a:rPr lang="en-US" altLang="ko-KR" sz="2400" dirty="0"/>
              <a:t>: positive (1), negative (0)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69C5-2400-422C-A4E9-AA2CB2ECC111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36334" y="4038600"/>
          <a:ext cx="4191000" cy="2286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23115407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91299079"/>
                    </a:ext>
                  </a:extLst>
                </a:gridCol>
              </a:tblGrid>
              <a:tr h="1195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</a:t>
                      </a:r>
                      <a:r>
                        <a:rPr lang="en-US" altLang="ko-KR" dirty="0"/>
                        <a:t>Negative (TN)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</a:t>
                      </a:r>
                      <a:r>
                        <a:rPr lang="en-US" altLang="ko-KR" dirty="0"/>
                        <a:t>Positive (FP)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4401"/>
                  </a:ext>
                </a:extLst>
              </a:tr>
              <a:tr h="1090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</a:t>
                      </a:r>
                      <a:r>
                        <a:rPr lang="en-US" altLang="ko-KR" dirty="0"/>
                        <a:t>Negative (FN)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</a:t>
                      </a:r>
                      <a:r>
                        <a:rPr lang="en-US" altLang="ko-KR" dirty="0"/>
                        <a:t>Positive (</a:t>
                      </a:r>
                      <a:r>
                        <a:rPr lang="en-US" altLang="ko-KR" dirty="0" err="1"/>
                        <a:t>TP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092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58677" y="31358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Predicted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4018" y="3581400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5486" y="3581400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81282" y="49969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True values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61396" y="4459062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23144" y="5587610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00572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</a:t>
            </a:r>
            <a:r>
              <a:rPr lang="en-US" altLang="ko-KR" sz="1600" dirty="0"/>
              <a:t>y</a:t>
            </a:r>
            <a:r>
              <a:rPr lang="ko-KR" altLang="en-US" sz="1600" dirty="0"/>
              <a:t>의 값이 </a:t>
            </a:r>
            <a:r>
              <a:rPr lang="en-US" altLang="ko-KR" sz="1600" dirty="0" err="1"/>
              <a:t>neg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예측된 </a:t>
            </a:r>
            <a:r>
              <a:rPr lang="en-US" altLang="ko-KR" sz="1600" dirty="0"/>
              <a:t>y</a:t>
            </a:r>
            <a:r>
              <a:rPr lang="ko-KR" altLang="en-US" sz="1600" dirty="0"/>
              <a:t>값도 </a:t>
            </a:r>
            <a:r>
              <a:rPr lang="en-US" altLang="ko-KR" sz="1600" dirty="0" err="1"/>
              <a:t>neg</a:t>
            </a:r>
            <a:r>
              <a:rPr lang="ko-KR" altLang="en-US" sz="1600" dirty="0"/>
              <a:t>인 </a:t>
            </a:r>
            <a:endParaRPr lang="en-US" altLang="ko-KR" sz="1600" dirty="0"/>
          </a:p>
          <a:p>
            <a:r>
              <a:rPr lang="ko-KR" altLang="en-US" sz="1600" dirty="0"/>
              <a:t>관측치의 수</a:t>
            </a:r>
            <a:endParaRPr lang="en-US" altLang="ko-KR" sz="16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 bwMode="auto">
          <a:xfrm>
            <a:off x="2286000" y="3421221"/>
            <a:ext cx="1248018" cy="999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492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76F0-EB1A-487E-8F85-7A49F4DCEF39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36334" y="3493532"/>
          <a:ext cx="4191000" cy="2286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23115407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91299079"/>
                    </a:ext>
                  </a:extLst>
                </a:gridCol>
              </a:tblGrid>
              <a:tr h="1195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4401"/>
                  </a:ext>
                </a:extLst>
              </a:tr>
              <a:tr h="1090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0923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58677" y="259080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Predicted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4018" y="3036332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5486" y="3036332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81282" y="445186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True values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161396" y="3913994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23144" y="5042542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5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078287"/>
              </a:xfrm>
            </p:spPr>
            <p:txBody>
              <a:bodyPr/>
              <a:lstStyle/>
              <a:p>
                <a:r>
                  <a:rPr lang="en-US" sz="2000" dirty="0"/>
                  <a:t>Performance measures</a:t>
                </a:r>
              </a:p>
              <a:p>
                <a:pPr lvl="1"/>
                <a:r>
                  <a:rPr lang="en-US" sz="1800" dirty="0"/>
                  <a:t>Accuracy: </a:t>
                </a:r>
                <a:r>
                  <a:rPr lang="ko-KR" altLang="en-US" sz="1800" dirty="0"/>
                  <a:t>전체에서 제대로 예측된 관측치의 비중 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FN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TN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altLang="ko-KR" sz="1800" dirty="0"/>
                  <a:t>Recall (</a:t>
                </a:r>
                <a:r>
                  <a:rPr lang="ko-KR" altLang="en-US" sz="1800" dirty="0"/>
                  <a:t>재현율</a:t>
                </a:r>
                <a:r>
                  <a:rPr lang="en-US" altLang="ko-KR" sz="1800" dirty="0"/>
                  <a:t>) for positive class</a:t>
                </a:r>
                <a:r>
                  <a:rPr lang="en-US" sz="1800" dirty="0"/>
                  <a:t> (sensitivity): </a:t>
                </a:r>
                <a:r>
                  <a:rPr lang="ko-KR" altLang="en-US" sz="1800" dirty="0"/>
                  <a:t>실제 </a:t>
                </a:r>
                <a:r>
                  <a:rPr lang="en-US" altLang="ko-KR" sz="1800" dirty="0"/>
                  <a:t>positive </a:t>
                </a:r>
                <a:r>
                  <a:rPr lang="ko-KR" altLang="en-US" sz="1800" dirty="0"/>
                  <a:t>관측치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중에서 실제로 </a:t>
                </a:r>
                <a:r>
                  <a:rPr lang="en-US" altLang="ko-KR" sz="1800" dirty="0"/>
                  <a:t>positive </a:t>
                </a:r>
                <a:r>
                  <a:rPr lang="ko-KR" altLang="en-US" sz="1800" dirty="0"/>
                  <a:t>로 예측된 비중 </a:t>
                </a:r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TP</m:t>
                        </m:r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FN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2"/>
                <a:r>
                  <a:rPr lang="ko-KR" altLang="en-US" sz="1600" dirty="0"/>
                  <a:t>해석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특정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가 얼마나 정확하게 예측되는가</a:t>
                </a:r>
                <a:r>
                  <a:rPr lang="en-US" altLang="ko-KR" sz="1600" dirty="0"/>
                  <a:t>? </a:t>
                </a:r>
              </a:p>
              <a:p>
                <a:pPr lvl="2"/>
                <a:r>
                  <a:rPr lang="en-US" sz="1600" dirty="0"/>
                  <a:t>Example: </a:t>
                </a:r>
                <a:r>
                  <a:rPr lang="ko-KR" altLang="en-US" sz="1600" dirty="0"/>
                  <a:t>실제로 암인 사람들 중에서 암에 걸렸다고 예측된 사람들</a:t>
                </a:r>
                <a:r>
                  <a:rPr lang="en-US" altLang="ko-KR" sz="1600" dirty="0"/>
                  <a:t>?</a:t>
                </a:r>
              </a:p>
              <a:p>
                <a:pPr lvl="1"/>
                <a:r>
                  <a:rPr lang="en-US" altLang="ko-KR" sz="1800" dirty="0"/>
                  <a:t>Recall for negative class (specificity): </a:t>
                </a:r>
                <a:r>
                  <a:rPr lang="ko-KR" altLang="en-US" sz="1800" dirty="0"/>
                  <a:t>실제 </a:t>
                </a:r>
                <a:r>
                  <a:rPr lang="en-US" altLang="ko-KR" sz="1800" dirty="0"/>
                  <a:t>negative </a:t>
                </a:r>
                <a:r>
                  <a:rPr lang="ko-KR" altLang="en-US" sz="1800" dirty="0"/>
                  <a:t>관측치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중에서 실제로 </a:t>
                </a:r>
                <a:r>
                  <a:rPr lang="en-US" altLang="ko-KR" sz="1800" dirty="0"/>
                  <a:t>negative </a:t>
                </a:r>
                <a:r>
                  <a:rPr lang="ko-KR" altLang="en-US" sz="1800" dirty="0"/>
                  <a:t>로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예측된 비중 </a:t>
                </a:r>
                <a:r>
                  <a:rPr lang="en-US" altLang="ko-KR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FP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078287"/>
              </a:xfrm>
              <a:blipFill>
                <a:blip r:embed="rId2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1A8A-32F5-443D-A078-4FE5D9BFED73}" type="datetime1">
              <a:rPr lang="en-US" altLang="ko-KR" smtClean="0"/>
              <a:t>11/6/2024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Performance measures</a:t>
                </a:r>
              </a:p>
              <a:p>
                <a:pPr lvl="1"/>
                <a:r>
                  <a:rPr lang="en-US" sz="2000" dirty="0"/>
                  <a:t>Precision (</a:t>
                </a:r>
                <a:r>
                  <a:rPr lang="ko-KR" altLang="en-US" sz="2000" dirty="0"/>
                  <a:t>정밀도</a:t>
                </a:r>
                <a:r>
                  <a:rPr lang="en-US" altLang="ko-KR" sz="2000" dirty="0"/>
                  <a:t>)</a:t>
                </a:r>
                <a:r>
                  <a:rPr lang="en-US" sz="2000" dirty="0"/>
                  <a:t>: </a:t>
                </a:r>
                <a:r>
                  <a:rPr lang="en-US" altLang="ko-KR" sz="2000" dirty="0"/>
                  <a:t>positive (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negative)</a:t>
                </a:r>
                <a:r>
                  <a:rPr lang="ko-KR" altLang="en-US" sz="2000" dirty="0"/>
                  <a:t>로 예측된 관측치 중에서 실제로 </a:t>
                </a:r>
                <a:r>
                  <a:rPr lang="en-US" altLang="ko-KR" sz="2000" dirty="0"/>
                  <a:t>positive (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negative)</a:t>
                </a:r>
                <a:r>
                  <a:rPr lang="ko-KR" altLang="en-US" sz="2000" dirty="0"/>
                  <a:t>인 관측치의 비중</a:t>
                </a:r>
                <a:endParaRPr lang="en-US" altLang="ko-KR" sz="2000" dirty="0"/>
              </a:p>
              <a:p>
                <a:pPr lvl="2"/>
                <a:r>
                  <a:rPr lang="en-US" sz="1800" dirty="0"/>
                  <a:t>Precision for positive class: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FP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:r>
                  <a:rPr lang="ko-KR" altLang="en-US" sz="1800" dirty="0"/>
                  <a:t>해석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도출된 결과가 얼마나 정확한가</a:t>
                </a:r>
                <a:r>
                  <a:rPr lang="en-US" sz="1800" dirty="0"/>
                  <a:t>?</a:t>
                </a:r>
              </a:p>
              <a:p>
                <a:pPr lvl="2"/>
                <a:r>
                  <a:rPr lang="en-US" sz="1800" dirty="0"/>
                  <a:t>Example: </a:t>
                </a:r>
                <a:r>
                  <a:rPr lang="ko-KR" altLang="en-US" sz="1800" dirty="0"/>
                  <a:t>암으로 예측이 된 환자들 중에서 실제로 암인 사람들</a:t>
                </a:r>
                <a:r>
                  <a:rPr lang="en-US" altLang="ko-KR" sz="1800" dirty="0"/>
                  <a:t>?</a:t>
                </a:r>
              </a:p>
              <a:p>
                <a:pPr lvl="2"/>
                <a:r>
                  <a:rPr lang="en-US" altLang="ko-KR" sz="1800" dirty="0"/>
                  <a:t>Precision for negative class: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FN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2000" dirty="0" err="1"/>
                  <a:t>F1</a:t>
                </a:r>
                <a:r>
                  <a:rPr lang="en-US" sz="2000" dirty="0"/>
                  <a:t> </a:t>
                </a:r>
              </a:p>
              <a:p>
                <a:pPr lvl="2"/>
                <a:r>
                  <a:rPr lang="en-US" sz="1600" dirty="0" err="1"/>
                  <a:t>F1</a:t>
                </a:r>
                <a:r>
                  <a:rPr lang="en-US" sz="1600" dirty="0"/>
                  <a:t> Score considers both precision and recall</a:t>
                </a:r>
              </a:p>
              <a:p>
                <a:pPr lvl="2"/>
                <a:r>
                  <a:rPr lang="en-US" sz="1600" dirty="0"/>
                  <a:t>Precision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recall</a:t>
                </a:r>
                <a:r>
                  <a:rPr lang="ko-KR" altLang="en-US" sz="1600" dirty="0"/>
                  <a:t>의 조화평균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𝑃𝑅𝐸</m:t>
                        </m:r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r>
                          <a:rPr lang="en-US" sz="1600" i="1">
                            <a:latin typeface="Cambria Math"/>
                          </a:rPr>
                          <m:t>𝑅𝐸𝐶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𝑃𝑅𝐸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𝑅𝐸𝐶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E436-6708-4073-87BB-03A3AEB91987}" type="datetime1">
              <a:rPr lang="en-US" altLang="ko-KR" smtClean="0"/>
              <a:t>11/6/2024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분류 문제</a:t>
            </a:r>
            <a:endParaRPr lang="en-US" altLang="ko-KR" sz="2800" dirty="0"/>
          </a:p>
          <a:p>
            <a:pPr lvl="1"/>
            <a:r>
              <a:rPr lang="ko-KR" altLang="en-US" sz="2400" dirty="0"/>
              <a:t>종속변수가 명목 변수</a:t>
            </a:r>
            <a:r>
              <a:rPr lang="en-US" altLang="ko-KR" sz="2400" dirty="0"/>
              <a:t>(</a:t>
            </a:r>
            <a:r>
              <a:rPr lang="ko-KR" altLang="en-US" sz="2400" dirty="0"/>
              <a:t>또는 범주형 변수</a:t>
            </a:r>
            <a:r>
              <a:rPr lang="en-US" altLang="ko-KR" sz="2400" dirty="0"/>
              <a:t>)</a:t>
            </a:r>
            <a:r>
              <a:rPr lang="ko-KR" altLang="en-US" sz="2400" dirty="0"/>
              <a:t>인 경우</a:t>
            </a:r>
            <a:endParaRPr lang="en-US" altLang="ko-KR" sz="2400" dirty="0"/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감성 분석</a:t>
            </a:r>
            <a:endParaRPr lang="en-US" altLang="ko-KR" sz="2000" dirty="0"/>
          </a:p>
          <a:p>
            <a:pPr lvl="3"/>
            <a:r>
              <a:rPr lang="ko-KR" altLang="en-US" sz="1800" dirty="0"/>
              <a:t>종속변수가 취하는 값</a:t>
            </a:r>
            <a:r>
              <a:rPr lang="en-US" altLang="ko-KR" sz="1800" dirty="0"/>
              <a:t>: </a:t>
            </a:r>
            <a:r>
              <a:rPr lang="ko-KR" altLang="en-US" sz="1800" dirty="0"/>
              <a:t>긍</a:t>
            </a:r>
            <a:r>
              <a:rPr lang="en-US" altLang="ko-KR" sz="1800" dirty="0"/>
              <a:t>, </a:t>
            </a:r>
            <a:r>
              <a:rPr lang="ko-KR" altLang="en-US" sz="1800" dirty="0"/>
              <a:t>부정</a:t>
            </a:r>
            <a:endParaRPr lang="en-US" altLang="ko-KR" sz="1800" dirty="0"/>
          </a:p>
          <a:p>
            <a:pPr lvl="2"/>
            <a:r>
              <a:rPr lang="ko-KR" altLang="en-US" sz="2000" dirty="0"/>
              <a:t>신문사의 정치 성향</a:t>
            </a:r>
            <a:endParaRPr lang="en-US" altLang="ko-KR" sz="2000" dirty="0"/>
          </a:p>
          <a:p>
            <a:pPr lvl="3"/>
            <a:r>
              <a:rPr lang="ko-KR" altLang="en-US" sz="1800" dirty="0"/>
              <a:t>종속변수가 취하는 값</a:t>
            </a:r>
            <a:r>
              <a:rPr lang="en-US" altLang="ko-KR" sz="1800" dirty="0"/>
              <a:t>: </a:t>
            </a:r>
            <a:r>
              <a:rPr lang="ko-KR" altLang="en-US" sz="1800" dirty="0"/>
              <a:t>보수</a:t>
            </a:r>
            <a:r>
              <a:rPr lang="en-US" altLang="ko-KR" sz="1800" dirty="0"/>
              <a:t>, </a:t>
            </a:r>
            <a:r>
              <a:rPr lang="ko-KR" altLang="en-US" sz="1800" dirty="0"/>
              <a:t>진보 </a:t>
            </a:r>
            <a:endParaRPr lang="en-US" altLang="ko-KR" sz="1800" dirty="0"/>
          </a:p>
          <a:p>
            <a:pPr lvl="3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B575-D3E6-4E37-A7B5-74F8E22B7672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EB4-1788-419A-B4FF-B1D844B46897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590800"/>
            <a:ext cx="75247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4953000"/>
            <a:ext cx="515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슬라이드의 </a:t>
            </a:r>
            <a:r>
              <a:rPr lang="en-US" altLang="ko-KR" dirty="0"/>
              <a:t>confusion matrix</a:t>
            </a:r>
            <a:r>
              <a:rPr lang="ko-KR" altLang="en-US" dirty="0"/>
              <a:t>와 동일한 배치</a:t>
            </a:r>
          </a:p>
        </p:txBody>
      </p:sp>
    </p:spTree>
    <p:extLst>
      <p:ext uri="{BB962C8B-B14F-4D97-AF65-F5344CB8AC3E}">
        <p14:creationId xmlns:p14="http://schemas.microsoft.com/office/powerpoint/2010/main" val="106129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measures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C170-7742-4357-BD6D-6F332C309BAA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00494"/>
            <a:ext cx="5076825" cy="25492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1519" y="403860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=(0.83+0.94)/2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3276600" y="4223266"/>
            <a:ext cx="3394919" cy="653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096000" y="5664768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=(0.83*11+0.94*19)/30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276600" y="5218113"/>
            <a:ext cx="2819400" cy="631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477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영화평 데이터 감성분석 해보기</a:t>
            </a:r>
            <a:b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EF47-3A18-4590-9B00-81DD8E947E92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영화평 감성분석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  <a:p>
            <a:pPr lvl="1"/>
            <a:r>
              <a:rPr lang="en-US" dirty="0"/>
              <a:t> 2016</a:t>
            </a:r>
            <a:r>
              <a:rPr lang="ko-KR" altLang="en-US" dirty="0"/>
              <a:t>년도에 상영된 영화에 대한 네이버 리뷰 데이터</a:t>
            </a:r>
            <a:endParaRPr lang="en-US" altLang="ko-KR" dirty="0"/>
          </a:p>
          <a:p>
            <a:pPr lvl="1"/>
            <a:r>
              <a:rPr lang="en-US" dirty="0"/>
              <a:t>Training &amp; test data</a:t>
            </a:r>
          </a:p>
          <a:p>
            <a:pPr lvl="2"/>
            <a:r>
              <a:rPr lang="ko-KR" altLang="en-US" dirty="0"/>
              <a:t>이중 일부를 </a:t>
            </a:r>
            <a:r>
              <a:rPr lang="en-US" altLang="ko-KR" dirty="0"/>
              <a:t>training</a:t>
            </a:r>
            <a:r>
              <a:rPr lang="ko-KR" altLang="en-US" dirty="0"/>
              <a:t>에 사용하고 나머지를 모델의 결과를 </a:t>
            </a:r>
            <a:r>
              <a:rPr lang="en-US" altLang="ko-KR" dirty="0"/>
              <a:t>test </a:t>
            </a:r>
            <a:r>
              <a:rPr lang="ko-KR" altLang="en-US" dirty="0"/>
              <a:t>목적으로 사용</a:t>
            </a:r>
            <a:r>
              <a:rPr lang="en-US" altLang="ko-KR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10C9-7588-4BB4-9E1A-8F93095B202F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process</a:t>
            </a:r>
          </a:p>
          <a:p>
            <a:pPr lvl="1"/>
            <a:r>
              <a:rPr lang="en-US" sz="2000" dirty="0"/>
              <a:t>1) Collect review data </a:t>
            </a:r>
          </a:p>
          <a:p>
            <a:pPr lvl="2"/>
            <a:r>
              <a:rPr lang="en-US" sz="1800" dirty="0"/>
              <a:t>Both training and test data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네이버 평점 데이터</a:t>
            </a:r>
            <a:endParaRPr lang="en-US" altLang="ko-KR" sz="1800" dirty="0"/>
          </a:p>
          <a:p>
            <a:pPr lvl="1"/>
            <a:r>
              <a:rPr lang="en-US" sz="2000" dirty="0"/>
              <a:t>2) Text preprocessing</a:t>
            </a:r>
          </a:p>
          <a:p>
            <a:pPr lvl="2"/>
            <a:r>
              <a:rPr lang="ko-KR" altLang="en-US" sz="1800" dirty="0"/>
              <a:t>이를 통해 특정 품사의 단어들만 저장</a:t>
            </a:r>
            <a:endParaRPr lang="en-US" altLang="ko-KR" sz="1800" dirty="0"/>
          </a:p>
          <a:p>
            <a:pPr lvl="1"/>
            <a:r>
              <a:rPr lang="en-US" sz="1800" dirty="0"/>
              <a:t>3) </a:t>
            </a:r>
            <a:r>
              <a:rPr lang="en-US" sz="2000" dirty="0"/>
              <a:t>DTM </a:t>
            </a:r>
            <a:r>
              <a:rPr lang="ko-KR" altLang="en-US" sz="2000" dirty="0"/>
              <a:t>로 표현 </a:t>
            </a:r>
            <a:r>
              <a:rPr lang="en-US" altLang="ko-KR" sz="2000" dirty="0"/>
              <a:t>(Frequency </a:t>
            </a:r>
            <a:r>
              <a:rPr lang="en-US" altLang="ko-KR" sz="2000"/>
              <a:t>or TF-IDF</a:t>
            </a:r>
            <a:r>
              <a:rPr lang="en-US" altLang="ko-KR" sz="2000" dirty="0"/>
              <a:t>)</a:t>
            </a:r>
          </a:p>
          <a:p>
            <a:pPr lvl="1"/>
            <a:r>
              <a:rPr lang="en-US" sz="2000" dirty="0"/>
              <a:t>4) ML </a:t>
            </a:r>
            <a:r>
              <a:rPr lang="ko-KR" altLang="en-US" sz="2000" dirty="0"/>
              <a:t>알고리즘 적용</a:t>
            </a:r>
            <a:endParaRPr lang="en-US" altLang="ko-KR" sz="2000" dirty="0"/>
          </a:p>
          <a:p>
            <a:pPr lvl="2"/>
            <a:r>
              <a:rPr lang="en-US" sz="1600" dirty="0"/>
              <a:t>Logistic regression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학습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1600" dirty="0"/>
              <a:t>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E7F-2919-40F1-A63D-DED87AB69B73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  <a:p>
            <a:pPr lvl="1"/>
            <a:r>
              <a:rPr lang="en-US" dirty="0"/>
              <a:t>see ‘</a:t>
            </a:r>
            <a:r>
              <a:rPr lang="en-US" dirty="0" err="1"/>
              <a:t>LR_sentiment.ipynb</a:t>
            </a:r>
            <a:r>
              <a:rPr lang="en-US" dirty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F9E3-F934-4219-A414-4AB8D4391C86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7B8-EFE4-4432-9F2F-96D18E5C9302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</a:t>
            </a:r>
            <a:r>
              <a:rPr lang="ko-KR" altLang="en-US" dirty="0"/>
              <a:t>감성분석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it? </a:t>
            </a:r>
          </a:p>
          <a:p>
            <a:pPr lvl="1"/>
            <a:r>
              <a:rPr lang="ko-KR" altLang="en-US" sz="2000" dirty="0"/>
              <a:t>글에 담긴 특정 주제에 대한 논조 </a:t>
            </a:r>
            <a:r>
              <a:rPr lang="en-US" altLang="ko-KR" sz="2000" dirty="0"/>
              <a:t>(or sentiment)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긍</a:t>
            </a:r>
            <a:r>
              <a:rPr lang="en-US" altLang="ko-KR" sz="2000" dirty="0"/>
              <a:t>/</a:t>
            </a:r>
            <a:r>
              <a:rPr lang="ko-KR" altLang="en-US" sz="2000" dirty="0"/>
              <a:t>부정성</a:t>
            </a:r>
            <a:r>
              <a:rPr lang="en-US" altLang="ko-KR" sz="2000" dirty="0"/>
              <a:t>)</a:t>
            </a:r>
            <a:r>
              <a:rPr lang="ko-KR" altLang="en-US" sz="2000" dirty="0"/>
              <a:t>를 파악하는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영화평의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영화평</a:t>
            </a:r>
            <a:r>
              <a:rPr lang="en-US" altLang="ko-KR" sz="1800" dirty="0"/>
              <a:t>1: “</a:t>
            </a:r>
            <a:r>
              <a:rPr lang="ko-KR" altLang="en-US" sz="1800" dirty="0"/>
              <a:t>너무 재밌어서 또 보고 싶어요</a:t>
            </a:r>
            <a:r>
              <a:rPr lang="en-US" altLang="ko-KR" sz="1800" dirty="0"/>
              <a:t>”</a:t>
            </a:r>
          </a:p>
          <a:p>
            <a:pPr lvl="2"/>
            <a:r>
              <a:rPr lang="ko-KR" altLang="en-US" sz="1800" dirty="0"/>
              <a:t>영화평</a:t>
            </a:r>
            <a:r>
              <a:rPr lang="en-US" altLang="ko-KR" sz="1800" dirty="0"/>
              <a:t>2: “</a:t>
            </a:r>
            <a:r>
              <a:rPr lang="ko-KR" altLang="en-US" sz="1800" dirty="0"/>
              <a:t>돈도 아깝고 시간도 아깝습니다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영화보고 여자친구랑 싸웠어요</a:t>
            </a:r>
            <a:r>
              <a:rPr lang="en-US" altLang="ko-KR" sz="1800" dirty="0"/>
              <a:t>”</a:t>
            </a:r>
            <a:endParaRPr lang="en-US" sz="1800" dirty="0"/>
          </a:p>
          <a:p>
            <a:r>
              <a:rPr lang="en-US" sz="2400" dirty="0"/>
              <a:t>Two different approaches</a:t>
            </a:r>
          </a:p>
          <a:p>
            <a:pPr lvl="1"/>
            <a:r>
              <a:rPr lang="ko-KR" altLang="en-US" sz="2000" dirty="0"/>
              <a:t>기계학습</a:t>
            </a:r>
            <a:r>
              <a:rPr lang="en-US" altLang="ko-KR" sz="2000" dirty="0"/>
              <a:t> </a:t>
            </a:r>
            <a:r>
              <a:rPr lang="ko-KR" altLang="en-US" sz="2000" dirty="0"/>
              <a:t>기반 방법</a:t>
            </a:r>
            <a:endParaRPr lang="en-US" altLang="ko-KR" sz="2000" dirty="0"/>
          </a:p>
          <a:p>
            <a:pPr lvl="2"/>
            <a:r>
              <a:rPr lang="en-US" sz="1800" dirty="0"/>
              <a:t>Supervised learning</a:t>
            </a:r>
          </a:p>
          <a:p>
            <a:pPr lvl="1"/>
            <a:r>
              <a:rPr lang="ko-KR" altLang="en-US" sz="2000" dirty="0" err="1"/>
              <a:t>감성어</a:t>
            </a:r>
            <a:r>
              <a:rPr lang="ko-KR" altLang="en-US" sz="2000" dirty="0"/>
              <a:t> 사전 기반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3F65-BF0C-4519-9A14-8C9732FB148C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ML-based approach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지도학습 알고리즘을 적용하는 주요 순서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400" dirty="0"/>
              <a:t>  ① 문제 설정</a:t>
            </a:r>
            <a:br>
              <a:rPr lang="ko-KR" altLang="en-US" sz="2400" dirty="0"/>
            </a:br>
            <a:r>
              <a:rPr lang="ko-KR" altLang="en-US" sz="2400" dirty="0"/>
              <a:t>  ② 정답</a:t>
            </a:r>
            <a:r>
              <a:rPr lang="en-US" altLang="ko-KR" sz="2400" dirty="0"/>
              <a:t>(</a:t>
            </a:r>
            <a:r>
              <a:rPr lang="ko-KR" altLang="en-US" sz="2400" dirty="0"/>
              <a:t>과 힌트 정보</a:t>
            </a:r>
            <a:r>
              <a:rPr lang="en-US" altLang="ko-KR" sz="2400" dirty="0"/>
              <a:t>)</a:t>
            </a:r>
            <a:r>
              <a:rPr lang="ko-KR" altLang="en-US" sz="2400" dirty="0"/>
              <a:t>이 있는 데이터 준비</a:t>
            </a:r>
            <a:br>
              <a:rPr lang="ko-KR" altLang="en-US" sz="2400" dirty="0"/>
            </a:br>
            <a:r>
              <a:rPr lang="ko-KR" altLang="en-US" sz="2400" dirty="0"/>
              <a:t>  ③ 학습 데이터와 평가 데이터로 구분</a:t>
            </a:r>
            <a:br>
              <a:rPr lang="ko-KR" altLang="en-US" sz="2400" dirty="0"/>
            </a:br>
            <a:r>
              <a:rPr lang="ko-KR" altLang="en-US" sz="2400" dirty="0"/>
              <a:t>  ④ 학습 데이터에 존재하는 </a:t>
            </a:r>
            <a:r>
              <a:rPr lang="en-US" altLang="ko-KR" sz="2400" dirty="0"/>
              <a:t>IVs</a:t>
            </a:r>
            <a:r>
              <a:rPr lang="ko-KR" altLang="en-US" sz="2400" dirty="0"/>
              <a:t>와 </a:t>
            </a:r>
            <a:r>
              <a:rPr lang="en-US" altLang="ko-KR" sz="2400" dirty="0"/>
              <a:t>DV </a:t>
            </a:r>
            <a:r>
              <a:rPr lang="ko-KR" altLang="en-US" sz="2400" dirty="0"/>
              <a:t>간의 관계를 파악하기 위한 수학적 모형 선택 </a:t>
            </a:r>
            <a:br>
              <a:rPr lang="ko-KR" altLang="en-US" sz="2400" dirty="0"/>
            </a:br>
            <a:r>
              <a:rPr lang="ko-KR" altLang="en-US" sz="2400" dirty="0"/>
              <a:t>  ⑤ 학습 데이터를 이용해서 학습하기</a:t>
            </a:r>
            <a:br>
              <a:rPr lang="ko-KR" altLang="en-US" sz="2400" dirty="0"/>
            </a:br>
            <a:r>
              <a:rPr lang="ko-KR" altLang="en-US" sz="2400" dirty="0"/>
              <a:t>  ⑥ 평가 데이터를 이용해서 학습의 결과 평가하기</a:t>
            </a:r>
            <a:br>
              <a:rPr lang="ko-KR" altLang="en-US" sz="2400" dirty="0"/>
            </a:br>
            <a:r>
              <a:rPr lang="ko-KR" altLang="en-US" sz="2400" dirty="0"/>
              <a:t>  ⑦ 풀고자하는 문제에 대한 데이터에 적용하기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0D82-B733-45A7-8834-FEA28E69348B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영화평 분석의 예</a:t>
            </a:r>
            <a:endParaRPr lang="en-US" altLang="ko-KR" sz="2800" dirty="0"/>
          </a:p>
          <a:p>
            <a:pPr lvl="1"/>
            <a:r>
              <a:rPr lang="ko-KR" altLang="en-US" sz="2400" dirty="0"/>
              <a:t>학습 데이터</a:t>
            </a:r>
            <a:endParaRPr lang="en-US" altLang="ko-KR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ko-KR" altLang="en-US" sz="2400" dirty="0"/>
              <a:t>새로운 데이터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B484-ED02-4139-903C-53657350AE81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49814"/>
              </p:ext>
            </p:extLst>
          </p:nvPr>
        </p:nvGraphicFramePr>
        <p:xfrm>
          <a:off x="16764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movie is so fun.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movie is disappointing.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4114800" y="4278868"/>
            <a:ext cx="10668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27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알고리즘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7667"/>
              </p:ext>
            </p:extLst>
          </p:nvPr>
        </p:nvGraphicFramePr>
        <p:xfrm>
          <a:off x="1676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movie was boring.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main actor is so attractive.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1743" y="1948651"/>
            <a:ext cx="247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힌트정보</a:t>
            </a:r>
            <a:r>
              <a:rPr lang="en-US" altLang="ko-KR" dirty="0"/>
              <a:t>: </a:t>
            </a:r>
            <a:r>
              <a:rPr lang="ko-KR" altLang="en-US" dirty="0"/>
              <a:t>어떠한 단어들이 얼마만큼 사용되었는가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34593" y="2740204"/>
            <a:ext cx="1228258" cy="68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6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process</a:t>
            </a:r>
          </a:p>
          <a:p>
            <a:pPr lvl="1"/>
            <a:r>
              <a:rPr lang="en-US" sz="2000" dirty="0"/>
              <a:t>Text data collection</a:t>
            </a:r>
          </a:p>
          <a:p>
            <a:pPr lvl="2"/>
            <a:r>
              <a:rPr lang="ko-KR" altLang="en-US" sz="1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정답 데이터와 문제 데이터</a:t>
            </a:r>
            <a:endParaRPr lang="en-US" sz="1800" dirty="0"/>
          </a:p>
          <a:p>
            <a:pPr lvl="1"/>
            <a:r>
              <a:rPr lang="en-US" sz="2000" dirty="0"/>
              <a:t>Preprocessing</a:t>
            </a:r>
          </a:p>
          <a:p>
            <a:pPr lvl="2"/>
            <a:r>
              <a:rPr lang="ko-KR" altLang="en-US" sz="1800" dirty="0"/>
              <a:t>특정 품사의 단어들</a:t>
            </a:r>
            <a:r>
              <a:rPr lang="en-US" altLang="ko-KR" sz="1800" dirty="0"/>
              <a:t> (i.e., features) </a:t>
            </a:r>
            <a:r>
              <a:rPr lang="ko-KR" altLang="en-US" sz="1800" dirty="0"/>
              <a:t>만 선택</a:t>
            </a:r>
            <a:endParaRPr lang="en-US" altLang="ko-KR" sz="1800" dirty="0"/>
          </a:p>
          <a:p>
            <a:pPr lvl="1"/>
            <a:r>
              <a:rPr lang="en-US" sz="2000" dirty="0"/>
              <a:t>Representation (vectorization)</a:t>
            </a:r>
          </a:p>
          <a:p>
            <a:pPr lvl="2"/>
            <a:r>
              <a:rPr lang="en-US" sz="1800" dirty="0" err="1"/>
              <a:t>TF</a:t>
            </a:r>
            <a:endParaRPr lang="en-US" sz="1800" dirty="0"/>
          </a:p>
          <a:p>
            <a:pPr lvl="2"/>
            <a:r>
              <a:rPr lang="en-US" sz="1800" dirty="0" err="1"/>
              <a:t>TF-IDF</a:t>
            </a:r>
            <a:endParaRPr lang="en-US" sz="1800" dirty="0"/>
          </a:p>
          <a:p>
            <a:pPr lvl="1"/>
            <a:r>
              <a:rPr lang="en-US" sz="2000" dirty="0"/>
              <a:t>Applying a ML algorithms for training data</a:t>
            </a:r>
          </a:p>
          <a:p>
            <a:pPr lvl="2"/>
            <a:r>
              <a:rPr lang="en-US" sz="1800" dirty="0"/>
              <a:t>Applying the results of the learning to new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1945-84E8-4645-AB91-54707CD7D783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Algorithms used for classification</a:t>
            </a:r>
          </a:p>
          <a:p>
            <a:pPr lvl="1"/>
            <a:r>
              <a:rPr lang="ko-KR" altLang="en-US" sz="2400" dirty="0"/>
              <a:t>전통적인 기계학습 알고리즘</a:t>
            </a:r>
            <a:endParaRPr lang="en-US" sz="2400" dirty="0"/>
          </a:p>
          <a:p>
            <a:pPr lvl="2"/>
            <a:r>
              <a:rPr lang="en-US" sz="2000" b="1" dirty="0"/>
              <a:t>Logistic regression</a:t>
            </a:r>
          </a:p>
          <a:p>
            <a:pPr lvl="2"/>
            <a:r>
              <a:rPr lang="en-US" sz="2000" dirty="0"/>
              <a:t>Naive Bayes </a:t>
            </a:r>
            <a:r>
              <a:rPr lang="ko-KR" altLang="en-US" sz="2000" dirty="0"/>
              <a:t>등</a:t>
            </a:r>
            <a:endParaRPr lang="en-US" sz="2000" dirty="0"/>
          </a:p>
          <a:p>
            <a:pPr lvl="1"/>
            <a:r>
              <a:rPr lang="ko-KR" altLang="en-US" sz="2400" dirty="0"/>
              <a:t>신경망 기반 </a:t>
            </a:r>
            <a:r>
              <a:rPr lang="en-US" altLang="ko-KR" sz="2400" dirty="0"/>
              <a:t>(</a:t>
            </a:r>
            <a:r>
              <a:rPr lang="ko-KR" altLang="en-US" sz="2400" dirty="0"/>
              <a:t>딥러닝 알고리즘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순환신경망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RNN</a:t>
            </a:r>
            <a:r>
              <a:rPr lang="en-US" altLang="ko-KR" sz="2000" dirty="0"/>
              <a:t>, recurrent neural network)</a:t>
            </a:r>
          </a:p>
          <a:p>
            <a:pPr lvl="2"/>
            <a:r>
              <a:rPr lang="en-US" sz="2000" dirty="0"/>
              <a:t>Transformer </a:t>
            </a:r>
            <a:r>
              <a:rPr lang="ko-KR" altLang="en-US" sz="2000" dirty="0"/>
              <a:t>기반</a:t>
            </a:r>
            <a:endParaRPr lang="en-US" altLang="ko-KR" sz="2000" dirty="0"/>
          </a:p>
          <a:p>
            <a:pPr lvl="3"/>
            <a:r>
              <a:rPr lang="en-US" sz="1600" dirty="0"/>
              <a:t>BERT</a:t>
            </a:r>
          </a:p>
          <a:p>
            <a:pPr lvl="3"/>
            <a:r>
              <a:rPr lang="en-US" sz="1600" dirty="0"/>
              <a:t>GPT </a:t>
            </a:r>
            <a:r>
              <a:rPr lang="ko-KR" altLang="en-US" sz="1600" dirty="0"/>
              <a:t>등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250F-D176-4C52-8CE4-89A67891EA89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Logistic Regression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7FDA-2ABB-4489-BE26-C44A1B7D2513}" type="datetime1">
              <a:rPr lang="en-US" altLang="ko-KR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Values that y can take</a:t>
                </a:r>
              </a:p>
              <a:p>
                <a:pPr lvl="1"/>
                <a:r>
                  <a:rPr lang="en-US" sz="2000" dirty="0"/>
                  <a:t>0 and 1, 1 when an event has occurred </a:t>
                </a:r>
              </a:p>
              <a:p>
                <a:pPr lvl="1"/>
                <a:r>
                  <a:rPr lang="en-US" sz="2000" dirty="0"/>
                  <a:t>binary logistic regression</a:t>
                </a:r>
                <a:endParaRPr lang="en-US" dirty="0"/>
              </a:p>
              <a:p>
                <a:r>
                  <a:rPr lang="en-US" sz="2800" dirty="0"/>
                  <a:t>Probability</a:t>
                </a:r>
              </a:p>
              <a:p>
                <a:pPr lvl="1"/>
                <a:r>
                  <a:rPr lang="en-US" sz="2000" dirty="0"/>
                  <a:t>Logistic regression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일 확률 </a:t>
                </a:r>
                <a:r>
                  <a:rPr lang="en-US" altLang="ko-KR" sz="2000" dirty="0"/>
                  <a:t>(P(y=1|X)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일 확률을 이용</a:t>
                </a:r>
                <a:endParaRPr lang="en-US" sz="2000" dirty="0"/>
              </a:p>
              <a:p>
                <a:pPr lvl="1"/>
                <a:r>
                  <a:rPr lang="en-US" sz="24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400" dirty="0"/>
                  <a:t>P(y=0|X) = 1 – P(y=1|X)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3"/>
                <a:stretch>
                  <a:fillRect l="-314" t="-148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A25-8E62-45E1-AEAC-D79190F7D706}" type="datetime1">
              <a:rPr lang="en-US" altLang="ko-KR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감성분석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1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35260</TotalTime>
  <Words>1074</Words>
  <Application>Microsoft Office PowerPoint</Application>
  <PresentationFormat>On-screen Show (4:3)</PresentationFormat>
  <Paragraphs>268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Sentiment analysis </vt:lpstr>
      <vt:lpstr>문서 분류</vt:lpstr>
      <vt:lpstr>Sentiment analysis (감성분석)</vt:lpstr>
      <vt:lpstr>ML-based approach</vt:lpstr>
      <vt:lpstr>ML-based approach</vt:lpstr>
      <vt:lpstr>ML-based approach</vt:lpstr>
      <vt:lpstr>ML algorithms </vt:lpstr>
      <vt:lpstr>Logistic Regression</vt:lpstr>
      <vt:lpstr>Logistic regression </vt:lpstr>
      <vt:lpstr>Logistic regression </vt:lpstr>
      <vt:lpstr>Example 1</vt:lpstr>
      <vt:lpstr>Example 1</vt:lpstr>
      <vt:lpstr>Example 1</vt:lpstr>
      <vt:lpstr>분류 모델 성능 평가 </vt:lpstr>
      <vt:lpstr>Model evaluation metrics</vt:lpstr>
      <vt:lpstr>Model evaluation metrics</vt:lpstr>
      <vt:lpstr>Model evaluation metrics</vt:lpstr>
      <vt:lpstr>Model evaluation metrics</vt:lpstr>
      <vt:lpstr>Model evaluation metrics</vt:lpstr>
      <vt:lpstr>In Python</vt:lpstr>
      <vt:lpstr>In Python</vt:lpstr>
      <vt:lpstr>영화평 데이터 감성분석 해보기 </vt:lpstr>
      <vt:lpstr>영화평 감성분석</vt:lpstr>
      <vt:lpstr>Example 1</vt:lpstr>
      <vt:lpstr>Example 1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300</cp:revision>
  <dcterms:created xsi:type="dcterms:W3CDTF">2015-01-19T14:33:39Z</dcterms:created>
  <dcterms:modified xsi:type="dcterms:W3CDTF">2024-11-06T01:09:34Z</dcterms:modified>
</cp:coreProperties>
</file>