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6"/>
  </p:notesMasterIdLst>
  <p:sldIdLst>
    <p:sldId id="256" r:id="rId2"/>
    <p:sldId id="444" r:id="rId3"/>
    <p:sldId id="462" r:id="rId4"/>
    <p:sldId id="445" r:id="rId5"/>
    <p:sldId id="454" r:id="rId6"/>
    <p:sldId id="455" r:id="rId7"/>
    <p:sldId id="469" r:id="rId8"/>
    <p:sldId id="449" r:id="rId9"/>
    <p:sldId id="451" r:id="rId10"/>
    <p:sldId id="450" r:id="rId11"/>
    <p:sldId id="447" r:id="rId12"/>
    <p:sldId id="448" r:id="rId13"/>
    <p:sldId id="470" r:id="rId14"/>
    <p:sldId id="452" r:id="rId15"/>
    <p:sldId id="471" r:id="rId16"/>
    <p:sldId id="453" r:id="rId17"/>
    <p:sldId id="472" r:id="rId18"/>
    <p:sldId id="486" r:id="rId19"/>
    <p:sldId id="487" r:id="rId20"/>
    <p:sldId id="488" r:id="rId21"/>
    <p:sldId id="489" r:id="rId22"/>
    <p:sldId id="490" r:id="rId23"/>
    <p:sldId id="492" r:id="rId24"/>
    <p:sldId id="391" r:id="rId25"/>
  </p:sldIdLst>
  <p:sldSz cx="9144000" cy="6858000" type="screen4x3"/>
  <p:notesSz cx="6858000" cy="9144000"/>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979" autoAdjust="0"/>
  </p:normalViewPr>
  <p:slideViewPr>
    <p:cSldViewPr>
      <p:cViewPr varScale="1">
        <p:scale>
          <a:sx n="75" d="100"/>
          <a:sy n="75" d="100"/>
        </p:scale>
        <p:origin x="948" y="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EF61E2-3B94-429A-B556-60A38F36CBB3}" type="datetimeFigureOut">
              <a:rPr lang="en-US" smtClean="0"/>
              <a:pPr/>
              <a:t>11/13/2024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7F9376-9C26-4D8E-A786-07D622B5D548}" type="slidenum">
              <a:rPr lang="en-US" smtClean="0"/>
              <a:pPr/>
              <a:t>‹#›</a:t>
            </a:fld>
            <a:endParaRPr lang="en-US"/>
          </a:p>
        </p:txBody>
      </p:sp>
    </p:spTree>
    <p:extLst>
      <p:ext uri="{BB962C8B-B14F-4D97-AF65-F5344CB8AC3E}">
        <p14:creationId xmlns:p14="http://schemas.microsoft.com/office/powerpoint/2010/main" val="14870179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2438400"/>
            <a:ext cx="9009063" cy="1052513"/>
            <a:chOff x="0" y="1536"/>
            <a:chExt cx="5675" cy="663"/>
          </a:xfrm>
        </p:grpSpPr>
        <p:grpSp>
          <p:nvGrpSpPr>
            <p:cNvPr id="3" name="Group 3"/>
            <p:cNvGrpSpPr>
              <a:grpSpLocks/>
            </p:cNvGrpSpPr>
            <p:nvPr/>
          </p:nvGrpSpPr>
          <p:grpSpPr bwMode="auto">
            <a:xfrm>
              <a:off x="183" y="1604"/>
              <a:ext cx="448" cy="299"/>
              <a:chOff x="720" y="336"/>
              <a:chExt cx="624" cy="432"/>
            </a:xfrm>
          </p:grpSpPr>
          <p:sp>
            <p:nvSpPr>
              <p:cNvPr id="35844"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45"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 name="Group 6"/>
            <p:cNvGrpSpPr>
              <a:grpSpLocks/>
            </p:cNvGrpSpPr>
            <p:nvPr/>
          </p:nvGrpSpPr>
          <p:grpSpPr bwMode="auto">
            <a:xfrm>
              <a:off x="261" y="1870"/>
              <a:ext cx="465" cy="299"/>
              <a:chOff x="912" y="2640"/>
              <a:chExt cx="672" cy="432"/>
            </a:xfrm>
          </p:grpSpPr>
          <p:sp>
            <p:nvSpPr>
              <p:cNvPr id="35847"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48"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5849"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50"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51"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5852" name="Rectangle 12"/>
          <p:cNvSpPr>
            <a:spLocks noGrp="1" noChangeArrowheads="1"/>
          </p:cNvSpPr>
          <p:nvPr>
            <p:ph type="ctrTitle"/>
          </p:nvPr>
        </p:nvSpPr>
        <p:spPr>
          <a:xfrm>
            <a:off x="990600" y="1676400"/>
            <a:ext cx="7772400" cy="1462088"/>
          </a:xfrm>
        </p:spPr>
        <p:txBody>
          <a:bodyPr/>
          <a:lstStyle>
            <a:lvl1pPr>
              <a:defRPr/>
            </a:lvl1pPr>
          </a:lstStyle>
          <a:p>
            <a:pPr lvl="0"/>
            <a:r>
              <a:rPr lang="en-US" noProof="0"/>
              <a:t>Click to edit Master title style</a:t>
            </a:r>
          </a:p>
        </p:txBody>
      </p:sp>
      <p:sp>
        <p:nvSpPr>
          <p:cNvPr id="35853"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en-US" noProof="0"/>
              <a:t>Click to edit Master subtitle style</a:t>
            </a:r>
          </a:p>
        </p:txBody>
      </p:sp>
      <p:sp>
        <p:nvSpPr>
          <p:cNvPr id="35854" name="Rectangle 14"/>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fld id="{5690E0C1-83DF-4198-9D08-35A48E832445}" type="datetime1">
              <a:rPr lang="en-US" altLang="ko-KR" smtClean="0"/>
              <a:t>11/13/2024</a:t>
            </a:fld>
            <a:endParaRPr lang="en-US"/>
          </a:p>
        </p:txBody>
      </p:sp>
      <p:sp>
        <p:nvSpPr>
          <p:cNvPr id="35855" name="Rectangle 15"/>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r>
              <a:rPr lang="en-US" altLang="ko-KR"/>
              <a:t>Topic modeling </a:t>
            </a:r>
            <a:endParaRPr lang="en-US" dirty="0"/>
          </a:p>
        </p:txBody>
      </p:sp>
      <p:sp>
        <p:nvSpPr>
          <p:cNvPr id="35856" name="Rectangle 1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B1A96CDA-AC9E-4D10-87FE-92C3AF95A55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2C610831-54AD-4D49-A373-B3D7B55FAF25}" type="datetime1">
              <a:rPr lang="en-US" altLang="ko-KR" smtClean="0"/>
              <a:t>11/13/2024</a:t>
            </a:fld>
            <a:endParaRPr lang="en-US"/>
          </a:p>
        </p:txBody>
      </p:sp>
      <p:sp>
        <p:nvSpPr>
          <p:cNvPr id="5" name="Footer Placeholder 4"/>
          <p:cNvSpPr>
            <a:spLocks noGrp="1"/>
          </p:cNvSpPr>
          <p:nvPr>
            <p:ph type="ftr" sz="quarter" idx="11"/>
          </p:nvPr>
        </p:nvSpPr>
        <p:spPr/>
        <p:txBody>
          <a:bodyPr/>
          <a:lstStyle>
            <a:lvl1pPr>
              <a:defRPr/>
            </a:lvl1pPr>
          </a:lstStyle>
          <a:p>
            <a:r>
              <a:rPr lang="en-US" altLang="ko-KR"/>
              <a:t>Topic modeling </a:t>
            </a:r>
            <a:endParaRPr lang="en-US"/>
          </a:p>
        </p:txBody>
      </p:sp>
      <p:sp>
        <p:nvSpPr>
          <p:cNvPr id="6" name="Slide Number Placeholder 5"/>
          <p:cNvSpPr>
            <a:spLocks noGrp="1"/>
          </p:cNvSpPr>
          <p:nvPr>
            <p:ph type="sldNum" sz="quarter" idx="12"/>
          </p:nvPr>
        </p:nvSpPr>
        <p:spPr/>
        <p:txBody>
          <a:bodyPr/>
          <a:lstStyle>
            <a:lvl1pPr>
              <a:defRPr/>
            </a:lvl1pPr>
          </a:lstStyle>
          <a:p>
            <a:fld id="{B1A96CDA-AC9E-4D10-87FE-92C3AF95A555}" type="slidenum">
              <a:rPr lang="en-US" smtClean="0"/>
              <a:pPr/>
              <a:t>‹#›</a:t>
            </a:fld>
            <a:endParaRPr lang="en-US"/>
          </a:p>
        </p:txBody>
      </p:sp>
    </p:spTree>
    <p:extLst>
      <p:ext uri="{BB962C8B-B14F-4D97-AF65-F5344CB8AC3E}">
        <p14:creationId xmlns:p14="http://schemas.microsoft.com/office/powerpoint/2010/main" val="3090715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FB2C7A45-E3DF-4B84-91C8-F049CB09A51B}" type="datetime1">
              <a:rPr lang="en-US" altLang="ko-KR" smtClean="0"/>
              <a:t>11/13/2024</a:t>
            </a:fld>
            <a:endParaRPr lang="en-US"/>
          </a:p>
        </p:txBody>
      </p:sp>
      <p:sp>
        <p:nvSpPr>
          <p:cNvPr id="5" name="Footer Placeholder 4"/>
          <p:cNvSpPr>
            <a:spLocks noGrp="1"/>
          </p:cNvSpPr>
          <p:nvPr>
            <p:ph type="ftr" sz="quarter" idx="11"/>
          </p:nvPr>
        </p:nvSpPr>
        <p:spPr/>
        <p:txBody>
          <a:bodyPr/>
          <a:lstStyle>
            <a:lvl1pPr>
              <a:defRPr/>
            </a:lvl1pPr>
          </a:lstStyle>
          <a:p>
            <a:r>
              <a:rPr lang="en-US" altLang="ko-KR"/>
              <a:t>Topic modeling </a:t>
            </a:r>
            <a:endParaRPr lang="en-US"/>
          </a:p>
        </p:txBody>
      </p:sp>
      <p:sp>
        <p:nvSpPr>
          <p:cNvPr id="6" name="Slide Number Placeholder 5"/>
          <p:cNvSpPr>
            <a:spLocks noGrp="1"/>
          </p:cNvSpPr>
          <p:nvPr>
            <p:ph type="sldNum" sz="quarter" idx="12"/>
          </p:nvPr>
        </p:nvSpPr>
        <p:spPr/>
        <p:txBody>
          <a:bodyPr/>
          <a:lstStyle>
            <a:lvl1pPr>
              <a:defRPr/>
            </a:lvl1pPr>
          </a:lstStyle>
          <a:p>
            <a:fld id="{B1A96CDA-AC9E-4D10-87FE-92C3AF95A555}" type="slidenum">
              <a:rPr lang="en-US" smtClean="0"/>
              <a:pPr/>
              <a:t>‹#›</a:t>
            </a:fld>
            <a:endParaRPr lang="en-US"/>
          </a:p>
        </p:txBody>
      </p:sp>
    </p:spTree>
    <p:extLst>
      <p:ext uri="{BB962C8B-B14F-4D97-AF65-F5344CB8AC3E}">
        <p14:creationId xmlns:p14="http://schemas.microsoft.com/office/powerpoint/2010/main" val="3815292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9AB10C7E-6E7F-45ED-AF5D-DE1B49E23718}" type="datetime1">
              <a:rPr lang="en-US" altLang="ko-KR" smtClean="0"/>
              <a:t>11/13/2024</a:t>
            </a:fld>
            <a:endParaRPr lang="en-US"/>
          </a:p>
        </p:txBody>
      </p:sp>
      <p:sp>
        <p:nvSpPr>
          <p:cNvPr id="5" name="Footer Placeholder 4"/>
          <p:cNvSpPr>
            <a:spLocks noGrp="1"/>
          </p:cNvSpPr>
          <p:nvPr>
            <p:ph type="ftr" sz="quarter" idx="11"/>
          </p:nvPr>
        </p:nvSpPr>
        <p:spPr/>
        <p:txBody>
          <a:bodyPr/>
          <a:lstStyle>
            <a:lvl1pPr>
              <a:defRPr/>
            </a:lvl1pPr>
          </a:lstStyle>
          <a:p>
            <a:r>
              <a:rPr lang="en-US" altLang="ko-KR"/>
              <a:t>Topic modeling </a:t>
            </a:r>
            <a:endParaRPr lang="en-US" dirty="0"/>
          </a:p>
        </p:txBody>
      </p:sp>
      <p:sp>
        <p:nvSpPr>
          <p:cNvPr id="6" name="Slide Number Placeholder 5"/>
          <p:cNvSpPr>
            <a:spLocks noGrp="1"/>
          </p:cNvSpPr>
          <p:nvPr>
            <p:ph type="sldNum" sz="quarter" idx="12"/>
          </p:nvPr>
        </p:nvSpPr>
        <p:spPr/>
        <p:txBody>
          <a:bodyPr/>
          <a:lstStyle>
            <a:lvl1pPr>
              <a:defRPr/>
            </a:lvl1pPr>
          </a:lstStyle>
          <a:p>
            <a:fld id="{B1A96CDA-AC9E-4D10-87FE-92C3AF95A555}" type="slidenum">
              <a:rPr lang="en-US" smtClean="0"/>
              <a:pPr/>
              <a:t>‹#›</a:t>
            </a:fld>
            <a:endParaRPr lang="en-US"/>
          </a:p>
        </p:txBody>
      </p:sp>
    </p:spTree>
    <p:extLst>
      <p:ext uri="{BB962C8B-B14F-4D97-AF65-F5344CB8AC3E}">
        <p14:creationId xmlns:p14="http://schemas.microsoft.com/office/powerpoint/2010/main" val="506749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DD28D644-A308-4966-BBF8-D9779E9856C9}" type="datetime1">
              <a:rPr lang="en-US" altLang="ko-KR" smtClean="0"/>
              <a:t>11/13/2024</a:t>
            </a:fld>
            <a:endParaRPr lang="en-US"/>
          </a:p>
        </p:txBody>
      </p:sp>
      <p:sp>
        <p:nvSpPr>
          <p:cNvPr id="5" name="Footer Placeholder 4"/>
          <p:cNvSpPr>
            <a:spLocks noGrp="1"/>
          </p:cNvSpPr>
          <p:nvPr>
            <p:ph type="ftr" sz="quarter" idx="11"/>
          </p:nvPr>
        </p:nvSpPr>
        <p:spPr/>
        <p:txBody>
          <a:bodyPr/>
          <a:lstStyle>
            <a:lvl1pPr>
              <a:defRPr/>
            </a:lvl1pPr>
          </a:lstStyle>
          <a:p>
            <a:r>
              <a:rPr lang="en-US" altLang="ko-KR"/>
              <a:t>Topic modeling </a:t>
            </a:r>
            <a:endParaRPr lang="en-US"/>
          </a:p>
        </p:txBody>
      </p:sp>
      <p:sp>
        <p:nvSpPr>
          <p:cNvPr id="6" name="Slide Number Placeholder 5"/>
          <p:cNvSpPr>
            <a:spLocks noGrp="1"/>
          </p:cNvSpPr>
          <p:nvPr>
            <p:ph type="sldNum" sz="quarter" idx="12"/>
          </p:nvPr>
        </p:nvSpPr>
        <p:spPr/>
        <p:txBody>
          <a:bodyPr/>
          <a:lstStyle>
            <a:lvl1pPr>
              <a:defRPr/>
            </a:lvl1pPr>
          </a:lstStyle>
          <a:p>
            <a:fld id="{B1A96CDA-AC9E-4D10-87FE-92C3AF95A555}" type="slidenum">
              <a:rPr lang="en-US" smtClean="0"/>
              <a:pPr/>
              <a:t>‹#›</a:t>
            </a:fld>
            <a:endParaRPr lang="en-US"/>
          </a:p>
        </p:txBody>
      </p:sp>
    </p:spTree>
    <p:extLst>
      <p:ext uri="{BB962C8B-B14F-4D97-AF65-F5344CB8AC3E}">
        <p14:creationId xmlns:p14="http://schemas.microsoft.com/office/powerpoint/2010/main" val="2582497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fld id="{C53C2F25-B065-4BC5-8F7C-A934C834CAEA}" type="datetime1">
              <a:rPr lang="en-US" altLang="ko-KR" smtClean="0"/>
              <a:t>11/13/2024</a:t>
            </a:fld>
            <a:endParaRPr lang="en-US"/>
          </a:p>
        </p:txBody>
      </p:sp>
      <p:sp>
        <p:nvSpPr>
          <p:cNvPr id="6" name="Footer Placeholder 5"/>
          <p:cNvSpPr>
            <a:spLocks noGrp="1"/>
          </p:cNvSpPr>
          <p:nvPr>
            <p:ph type="ftr" sz="quarter" idx="11"/>
          </p:nvPr>
        </p:nvSpPr>
        <p:spPr/>
        <p:txBody>
          <a:bodyPr/>
          <a:lstStyle>
            <a:lvl1pPr>
              <a:defRPr/>
            </a:lvl1pPr>
          </a:lstStyle>
          <a:p>
            <a:r>
              <a:rPr lang="en-US" altLang="ko-KR"/>
              <a:t>Topic modeling </a:t>
            </a:r>
            <a:endParaRPr lang="en-US"/>
          </a:p>
        </p:txBody>
      </p:sp>
      <p:sp>
        <p:nvSpPr>
          <p:cNvPr id="7" name="Slide Number Placeholder 6"/>
          <p:cNvSpPr>
            <a:spLocks noGrp="1"/>
          </p:cNvSpPr>
          <p:nvPr>
            <p:ph type="sldNum" sz="quarter" idx="12"/>
          </p:nvPr>
        </p:nvSpPr>
        <p:spPr/>
        <p:txBody>
          <a:bodyPr/>
          <a:lstStyle>
            <a:lvl1pPr>
              <a:defRPr/>
            </a:lvl1pPr>
          </a:lstStyle>
          <a:p>
            <a:fld id="{B1A96CDA-AC9E-4D10-87FE-92C3AF95A555}" type="slidenum">
              <a:rPr lang="en-US" smtClean="0"/>
              <a:pPr/>
              <a:t>‹#›</a:t>
            </a:fld>
            <a:endParaRPr lang="en-US"/>
          </a:p>
        </p:txBody>
      </p:sp>
    </p:spTree>
    <p:extLst>
      <p:ext uri="{BB962C8B-B14F-4D97-AF65-F5344CB8AC3E}">
        <p14:creationId xmlns:p14="http://schemas.microsoft.com/office/powerpoint/2010/main" val="3305960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fld id="{604625A4-1DB1-43A7-A8A3-650733868D42}" type="datetime1">
              <a:rPr lang="en-US" altLang="ko-KR" smtClean="0"/>
              <a:t>11/13/2024</a:t>
            </a:fld>
            <a:endParaRPr lang="en-US"/>
          </a:p>
        </p:txBody>
      </p:sp>
      <p:sp>
        <p:nvSpPr>
          <p:cNvPr id="8" name="Footer Placeholder 7"/>
          <p:cNvSpPr>
            <a:spLocks noGrp="1"/>
          </p:cNvSpPr>
          <p:nvPr>
            <p:ph type="ftr" sz="quarter" idx="11"/>
          </p:nvPr>
        </p:nvSpPr>
        <p:spPr/>
        <p:txBody>
          <a:bodyPr/>
          <a:lstStyle>
            <a:lvl1pPr>
              <a:defRPr/>
            </a:lvl1pPr>
          </a:lstStyle>
          <a:p>
            <a:r>
              <a:rPr lang="en-US" altLang="ko-KR"/>
              <a:t>Topic modeling </a:t>
            </a:r>
            <a:endParaRPr lang="en-US"/>
          </a:p>
        </p:txBody>
      </p:sp>
      <p:sp>
        <p:nvSpPr>
          <p:cNvPr id="9" name="Slide Number Placeholder 8"/>
          <p:cNvSpPr>
            <a:spLocks noGrp="1"/>
          </p:cNvSpPr>
          <p:nvPr>
            <p:ph type="sldNum" sz="quarter" idx="12"/>
          </p:nvPr>
        </p:nvSpPr>
        <p:spPr/>
        <p:txBody>
          <a:bodyPr/>
          <a:lstStyle>
            <a:lvl1pPr>
              <a:defRPr/>
            </a:lvl1pPr>
          </a:lstStyle>
          <a:p>
            <a:fld id="{B1A96CDA-AC9E-4D10-87FE-92C3AF95A555}" type="slidenum">
              <a:rPr lang="en-US" smtClean="0"/>
              <a:pPr/>
              <a:t>‹#›</a:t>
            </a:fld>
            <a:endParaRPr lang="en-US"/>
          </a:p>
        </p:txBody>
      </p:sp>
    </p:spTree>
    <p:extLst>
      <p:ext uri="{BB962C8B-B14F-4D97-AF65-F5344CB8AC3E}">
        <p14:creationId xmlns:p14="http://schemas.microsoft.com/office/powerpoint/2010/main" val="4272823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304BDDBE-DC99-4342-BCDA-510A034534F6}" type="datetime1">
              <a:rPr lang="en-US" altLang="ko-KR" smtClean="0"/>
              <a:t>11/13/2024</a:t>
            </a:fld>
            <a:endParaRPr lang="en-US"/>
          </a:p>
        </p:txBody>
      </p:sp>
      <p:sp>
        <p:nvSpPr>
          <p:cNvPr id="4" name="Footer Placeholder 3"/>
          <p:cNvSpPr>
            <a:spLocks noGrp="1"/>
          </p:cNvSpPr>
          <p:nvPr>
            <p:ph type="ftr" sz="quarter" idx="11"/>
          </p:nvPr>
        </p:nvSpPr>
        <p:spPr/>
        <p:txBody>
          <a:bodyPr/>
          <a:lstStyle>
            <a:lvl1pPr>
              <a:defRPr/>
            </a:lvl1pPr>
          </a:lstStyle>
          <a:p>
            <a:r>
              <a:rPr lang="en-US" altLang="ko-KR"/>
              <a:t>Topic modeling </a:t>
            </a:r>
            <a:endParaRPr lang="en-US"/>
          </a:p>
        </p:txBody>
      </p:sp>
      <p:sp>
        <p:nvSpPr>
          <p:cNvPr id="5" name="Slide Number Placeholder 4"/>
          <p:cNvSpPr>
            <a:spLocks noGrp="1"/>
          </p:cNvSpPr>
          <p:nvPr>
            <p:ph type="sldNum" sz="quarter" idx="12"/>
          </p:nvPr>
        </p:nvSpPr>
        <p:spPr/>
        <p:txBody>
          <a:bodyPr/>
          <a:lstStyle>
            <a:lvl1pPr>
              <a:defRPr/>
            </a:lvl1pPr>
          </a:lstStyle>
          <a:p>
            <a:fld id="{B1A96CDA-AC9E-4D10-87FE-92C3AF95A555}" type="slidenum">
              <a:rPr lang="en-US" smtClean="0"/>
              <a:pPr/>
              <a:t>‹#›</a:t>
            </a:fld>
            <a:endParaRPr lang="en-US"/>
          </a:p>
        </p:txBody>
      </p:sp>
    </p:spTree>
    <p:extLst>
      <p:ext uri="{BB962C8B-B14F-4D97-AF65-F5344CB8AC3E}">
        <p14:creationId xmlns:p14="http://schemas.microsoft.com/office/powerpoint/2010/main" val="100014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924E04FC-4588-46C2-9C79-CA678EF712C3}" type="datetime1">
              <a:rPr lang="en-US" altLang="ko-KR" smtClean="0"/>
              <a:t>11/13/2024</a:t>
            </a:fld>
            <a:endParaRPr lang="en-US"/>
          </a:p>
        </p:txBody>
      </p:sp>
      <p:sp>
        <p:nvSpPr>
          <p:cNvPr id="3" name="Footer Placeholder 2"/>
          <p:cNvSpPr>
            <a:spLocks noGrp="1"/>
          </p:cNvSpPr>
          <p:nvPr>
            <p:ph type="ftr" sz="quarter" idx="11"/>
          </p:nvPr>
        </p:nvSpPr>
        <p:spPr/>
        <p:txBody>
          <a:bodyPr/>
          <a:lstStyle>
            <a:lvl1pPr>
              <a:defRPr/>
            </a:lvl1pPr>
          </a:lstStyle>
          <a:p>
            <a:r>
              <a:rPr lang="en-US" altLang="ko-KR"/>
              <a:t>Topic modeling </a:t>
            </a:r>
            <a:endParaRPr lang="en-US"/>
          </a:p>
        </p:txBody>
      </p:sp>
      <p:sp>
        <p:nvSpPr>
          <p:cNvPr id="4" name="Slide Number Placeholder 3"/>
          <p:cNvSpPr>
            <a:spLocks noGrp="1"/>
          </p:cNvSpPr>
          <p:nvPr>
            <p:ph type="sldNum" sz="quarter" idx="12"/>
          </p:nvPr>
        </p:nvSpPr>
        <p:spPr/>
        <p:txBody>
          <a:bodyPr/>
          <a:lstStyle>
            <a:lvl1pPr>
              <a:defRPr/>
            </a:lvl1pPr>
          </a:lstStyle>
          <a:p>
            <a:fld id="{B1A96CDA-AC9E-4D10-87FE-92C3AF95A555}" type="slidenum">
              <a:rPr lang="en-US" smtClean="0"/>
              <a:pPr/>
              <a:t>‹#›</a:t>
            </a:fld>
            <a:endParaRPr lang="en-US"/>
          </a:p>
        </p:txBody>
      </p:sp>
    </p:spTree>
    <p:extLst>
      <p:ext uri="{BB962C8B-B14F-4D97-AF65-F5344CB8AC3E}">
        <p14:creationId xmlns:p14="http://schemas.microsoft.com/office/powerpoint/2010/main" val="161074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B9A819BC-BCCF-4DA9-A6EB-7CC343826738}" type="datetime1">
              <a:rPr lang="en-US" altLang="ko-KR" smtClean="0"/>
              <a:t>11/13/2024</a:t>
            </a:fld>
            <a:endParaRPr lang="en-US"/>
          </a:p>
        </p:txBody>
      </p:sp>
      <p:sp>
        <p:nvSpPr>
          <p:cNvPr id="6" name="Footer Placeholder 5"/>
          <p:cNvSpPr>
            <a:spLocks noGrp="1"/>
          </p:cNvSpPr>
          <p:nvPr>
            <p:ph type="ftr" sz="quarter" idx="11"/>
          </p:nvPr>
        </p:nvSpPr>
        <p:spPr/>
        <p:txBody>
          <a:bodyPr/>
          <a:lstStyle>
            <a:lvl1pPr>
              <a:defRPr/>
            </a:lvl1pPr>
          </a:lstStyle>
          <a:p>
            <a:r>
              <a:rPr lang="en-US" altLang="ko-KR"/>
              <a:t>Topic modeling </a:t>
            </a:r>
            <a:endParaRPr lang="en-US"/>
          </a:p>
        </p:txBody>
      </p:sp>
      <p:sp>
        <p:nvSpPr>
          <p:cNvPr id="7" name="Slide Number Placeholder 6"/>
          <p:cNvSpPr>
            <a:spLocks noGrp="1"/>
          </p:cNvSpPr>
          <p:nvPr>
            <p:ph type="sldNum" sz="quarter" idx="12"/>
          </p:nvPr>
        </p:nvSpPr>
        <p:spPr/>
        <p:txBody>
          <a:bodyPr/>
          <a:lstStyle>
            <a:lvl1pPr>
              <a:defRPr/>
            </a:lvl1pPr>
          </a:lstStyle>
          <a:p>
            <a:fld id="{B1A96CDA-AC9E-4D10-87FE-92C3AF95A555}" type="slidenum">
              <a:rPr lang="en-US" smtClean="0"/>
              <a:pPr/>
              <a:t>‹#›</a:t>
            </a:fld>
            <a:endParaRPr lang="en-US"/>
          </a:p>
        </p:txBody>
      </p:sp>
    </p:spTree>
    <p:extLst>
      <p:ext uri="{BB962C8B-B14F-4D97-AF65-F5344CB8AC3E}">
        <p14:creationId xmlns:p14="http://schemas.microsoft.com/office/powerpoint/2010/main" val="698470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2D2C1534-57B3-42C0-82F9-ABC6049EEC2D}" type="datetime1">
              <a:rPr lang="en-US" altLang="ko-KR" smtClean="0"/>
              <a:t>11/13/2024</a:t>
            </a:fld>
            <a:endParaRPr lang="en-US"/>
          </a:p>
        </p:txBody>
      </p:sp>
      <p:sp>
        <p:nvSpPr>
          <p:cNvPr id="6" name="Footer Placeholder 5"/>
          <p:cNvSpPr>
            <a:spLocks noGrp="1"/>
          </p:cNvSpPr>
          <p:nvPr>
            <p:ph type="ftr" sz="quarter" idx="11"/>
          </p:nvPr>
        </p:nvSpPr>
        <p:spPr/>
        <p:txBody>
          <a:bodyPr/>
          <a:lstStyle>
            <a:lvl1pPr>
              <a:defRPr/>
            </a:lvl1pPr>
          </a:lstStyle>
          <a:p>
            <a:r>
              <a:rPr lang="en-US" altLang="ko-KR"/>
              <a:t>Topic modeling </a:t>
            </a:r>
            <a:endParaRPr lang="en-US"/>
          </a:p>
        </p:txBody>
      </p:sp>
      <p:sp>
        <p:nvSpPr>
          <p:cNvPr id="7" name="Slide Number Placeholder 6"/>
          <p:cNvSpPr>
            <a:spLocks noGrp="1"/>
          </p:cNvSpPr>
          <p:nvPr>
            <p:ph type="sldNum" sz="quarter" idx="12"/>
          </p:nvPr>
        </p:nvSpPr>
        <p:spPr/>
        <p:txBody>
          <a:bodyPr/>
          <a:lstStyle>
            <a:lvl1pPr>
              <a:defRPr/>
            </a:lvl1pPr>
          </a:lstStyle>
          <a:p>
            <a:fld id="{B1A96CDA-AC9E-4D10-87FE-92C3AF95A555}" type="slidenum">
              <a:rPr lang="en-US" smtClean="0"/>
              <a:pPr/>
              <a:t>‹#›</a:t>
            </a:fld>
            <a:endParaRPr lang="en-US"/>
          </a:p>
        </p:txBody>
      </p:sp>
    </p:spTree>
    <p:extLst>
      <p:ext uri="{BB962C8B-B14F-4D97-AF65-F5344CB8AC3E}">
        <p14:creationId xmlns:p14="http://schemas.microsoft.com/office/powerpoint/2010/main" val="491480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latin typeface="Tahoma" pitchFamily="34" charset="0"/>
            </a:endParaRPr>
          </a:p>
        </p:txBody>
      </p:sp>
      <p:sp>
        <p:nvSpPr>
          <p:cNvPr id="34819"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latin typeface="Tahoma" pitchFamily="34" charset="0"/>
            </a:endParaRPr>
          </a:p>
        </p:txBody>
      </p:sp>
      <p:sp>
        <p:nvSpPr>
          <p:cNvPr id="34820"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latin typeface="Tahoma" pitchFamily="34" charset="0"/>
            </a:endParaRPr>
          </a:p>
        </p:txBody>
      </p:sp>
      <p:sp>
        <p:nvSpPr>
          <p:cNvPr id="34821"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latin typeface="Tahoma" pitchFamily="34" charset="0"/>
            </a:endParaRPr>
          </a:p>
        </p:txBody>
      </p:sp>
      <p:sp>
        <p:nvSpPr>
          <p:cNvPr id="34822"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latin typeface="Tahoma" pitchFamily="34" charset="0"/>
            </a:endParaRPr>
          </a:p>
        </p:txBody>
      </p:sp>
      <p:sp>
        <p:nvSpPr>
          <p:cNvPr id="34823"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latin typeface="Tahoma" pitchFamily="34" charset="0"/>
            </a:endParaRPr>
          </a:p>
        </p:txBody>
      </p:sp>
      <p:sp>
        <p:nvSpPr>
          <p:cNvPr id="34824"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latin typeface="Tahoma" pitchFamily="34" charset="0"/>
            </a:endParaRPr>
          </a:p>
        </p:txBody>
      </p:sp>
      <p:sp>
        <p:nvSpPr>
          <p:cNvPr id="34825" name="Rectangle 9"/>
          <p:cNvSpPr>
            <a:spLocks noGrp="1" noChangeArrowheads="1"/>
          </p:cNvSpPr>
          <p:nvPr>
            <p:ph type="title"/>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34826"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4827"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a:latin typeface="+mn-lt"/>
              </a:defRPr>
            </a:lvl1pPr>
          </a:lstStyle>
          <a:p>
            <a:fld id="{B150D0F3-3A04-4C2D-8443-836976F5E279}" type="datetime1">
              <a:rPr lang="en-US" altLang="ko-KR" smtClean="0"/>
              <a:t>11/13/2024</a:t>
            </a:fld>
            <a:endParaRPr lang="en-US"/>
          </a:p>
        </p:txBody>
      </p:sp>
      <p:sp>
        <p:nvSpPr>
          <p:cNvPr id="34828" name="Rectangle 12"/>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a:latin typeface="+mn-lt"/>
              </a:defRPr>
            </a:lvl1pPr>
          </a:lstStyle>
          <a:p>
            <a:r>
              <a:rPr lang="en-US" altLang="ko-KR"/>
              <a:t>Topic modeling </a:t>
            </a:r>
            <a:endParaRPr lang="en-US"/>
          </a:p>
        </p:txBody>
      </p:sp>
      <p:sp>
        <p:nvSpPr>
          <p:cNvPr id="34829"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a:latin typeface="+mn-lt"/>
              </a:defRPr>
            </a:lvl1pPr>
          </a:lstStyle>
          <a:p>
            <a:fld id="{B1A96CDA-AC9E-4D10-87FE-92C3AF95A55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1" fontAlgn="base" hangingPunct="1">
        <a:spcBef>
          <a:spcPct val="0"/>
        </a:spcBef>
        <a:spcAft>
          <a:spcPct val="0"/>
        </a:spcAft>
        <a:defRPr sz="44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Tahoma" pitchFamily="34" charset="0"/>
        </a:defRPr>
      </a:lvl2pPr>
      <a:lvl3pPr algn="l" rtl="0" eaLnBrk="1" fontAlgn="base" hangingPunct="1">
        <a:spcBef>
          <a:spcPct val="0"/>
        </a:spcBef>
        <a:spcAft>
          <a:spcPct val="0"/>
        </a:spcAft>
        <a:defRPr sz="4400">
          <a:solidFill>
            <a:schemeClr val="tx2"/>
          </a:solidFill>
          <a:latin typeface="Tahoma" pitchFamily="34" charset="0"/>
        </a:defRPr>
      </a:lvl3pPr>
      <a:lvl4pPr algn="l" rtl="0" eaLnBrk="1" fontAlgn="base" hangingPunct="1">
        <a:spcBef>
          <a:spcPct val="0"/>
        </a:spcBef>
        <a:spcAft>
          <a:spcPct val="0"/>
        </a:spcAft>
        <a:defRPr sz="4400">
          <a:solidFill>
            <a:schemeClr val="tx2"/>
          </a:solidFill>
          <a:latin typeface="Tahoma" pitchFamily="34" charset="0"/>
        </a:defRPr>
      </a:lvl4pPr>
      <a:lvl5pPr algn="l" rtl="0" eaLnBrk="1" fontAlgn="base" hangingPunct="1">
        <a:spcBef>
          <a:spcPct val="0"/>
        </a:spcBef>
        <a:spcAft>
          <a:spcPct val="0"/>
        </a:spcAft>
        <a:defRPr sz="4400">
          <a:solidFill>
            <a:schemeClr val="tx2"/>
          </a:solidFill>
          <a:latin typeface="Tahoma" pitchFamily="34" charset="0"/>
        </a:defRPr>
      </a:lvl5pPr>
      <a:lvl6pPr marL="457200" algn="l" rtl="0" eaLnBrk="1" fontAlgn="base" hangingPunct="1">
        <a:spcBef>
          <a:spcPct val="0"/>
        </a:spcBef>
        <a:spcAft>
          <a:spcPct val="0"/>
        </a:spcAft>
        <a:defRPr sz="4400">
          <a:solidFill>
            <a:schemeClr val="tx2"/>
          </a:solidFill>
          <a:latin typeface="Tahoma" pitchFamily="34" charset="0"/>
        </a:defRPr>
      </a:lvl6pPr>
      <a:lvl7pPr marL="914400" algn="l" rtl="0" eaLnBrk="1" fontAlgn="base" hangingPunct="1">
        <a:spcBef>
          <a:spcPct val="0"/>
        </a:spcBef>
        <a:spcAft>
          <a:spcPct val="0"/>
        </a:spcAft>
        <a:defRPr sz="4400">
          <a:solidFill>
            <a:schemeClr val="tx2"/>
          </a:solidFill>
          <a:latin typeface="Tahoma" pitchFamily="34" charset="0"/>
        </a:defRPr>
      </a:lvl7pPr>
      <a:lvl8pPr marL="1371600" algn="l" rtl="0" eaLnBrk="1" fontAlgn="base" hangingPunct="1">
        <a:spcBef>
          <a:spcPct val="0"/>
        </a:spcBef>
        <a:spcAft>
          <a:spcPct val="0"/>
        </a:spcAft>
        <a:defRPr sz="4400">
          <a:solidFill>
            <a:schemeClr val="tx2"/>
          </a:solidFill>
          <a:latin typeface="Tahoma" pitchFamily="34" charset="0"/>
        </a:defRPr>
      </a:lvl8pPr>
      <a:lvl9pPr marL="1828800" algn="l" rtl="0" eaLnBrk="1" fontAlgn="base" hangingPunct="1">
        <a:spcBef>
          <a:spcPct val="0"/>
        </a:spcBef>
        <a:spcAft>
          <a:spcPct val="0"/>
        </a:spcAft>
        <a:defRPr sz="4400">
          <a:solidFill>
            <a:schemeClr val="tx2"/>
          </a:solidFill>
          <a:latin typeface="Tahoma" pitchFamily="34" charset="0"/>
        </a:defRPr>
      </a:lvl9pPr>
    </p:titleStyle>
    <p:body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en.wikipedia.org/wiki/Latent_Dirichlet_allocation"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en.wikipedia.org/wiki/Dirichlet_distributio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Topic modeling </a:t>
            </a:r>
            <a:endParaRPr lang="en-US" dirty="0"/>
          </a:p>
        </p:txBody>
      </p:sp>
      <p:sp>
        <p:nvSpPr>
          <p:cNvPr id="4" name="Subtitle 3"/>
          <p:cNvSpPr>
            <a:spLocks noGrp="1"/>
          </p:cNvSpPr>
          <p:nvPr>
            <p:ph type="subTitle" idx="1"/>
          </p:nvPr>
        </p:nvSpPr>
        <p:spPr>
          <a:xfrm>
            <a:off x="990600" y="3886200"/>
            <a:ext cx="6781800" cy="1752600"/>
          </a:xfrm>
        </p:spPr>
        <p:txBody>
          <a:bodyPr/>
          <a:lstStyle/>
          <a:p>
            <a:pPr algn="r"/>
            <a:r>
              <a:rPr lang="en-US" dirty="0"/>
              <a:t>Sang Yup Lee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LDA</a:t>
            </a:r>
            <a:endParaRPr lang="en-US" dirty="0"/>
          </a:p>
        </p:txBody>
      </p:sp>
      <p:sp>
        <p:nvSpPr>
          <p:cNvPr id="3" name="Content Placeholder 2"/>
          <p:cNvSpPr>
            <a:spLocks noGrp="1"/>
          </p:cNvSpPr>
          <p:nvPr>
            <p:ph idx="1"/>
          </p:nvPr>
        </p:nvSpPr>
        <p:spPr/>
        <p:txBody>
          <a:bodyPr/>
          <a:lstStyle/>
          <a:p>
            <a:r>
              <a:rPr lang="ko-KR" altLang="en-US" sz="2400" dirty="0"/>
              <a:t>확률 분포 추정</a:t>
            </a:r>
            <a:endParaRPr lang="en-US" altLang="ko-KR" sz="2400" dirty="0"/>
          </a:p>
          <a:p>
            <a:pPr lvl="1"/>
            <a:r>
              <a:rPr lang="ko-KR" altLang="en-US" sz="2000" dirty="0"/>
              <a:t>실제로 사용된 단어들과 문서 정보를 이용해서 역으로 확률 분포의 구체적 형태를 추정</a:t>
            </a:r>
            <a:endParaRPr lang="en-US" altLang="ko-KR" sz="2000" dirty="0"/>
          </a:p>
          <a:p>
            <a:pPr lvl="1"/>
            <a:r>
              <a:rPr lang="en-US" sz="2000" dirty="0"/>
              <a:t>Bayesian </a:t>
            </a:r>
            <a:r>
              <a:rPr lang="ko-KR" altLang="en-US" sz="2000"/>
              <a:t>추론 방법 </a:t>
            </a:r>
            <a:r>
              <a:rPr lang="ko-KR" altLang="en-US" sz="2000" dirty="0"/>
              <a:t>사용</a:t>
            </a:r>
            <a:endParaRPr lang="en-US" altLang="ko-KR" sz="2000" dirty="0"/>
          </a:p>
          <a:p>
            <a:endParaRPr lang="en-US" sz="2400" dirty="0"/>
          </a:p>
        </p:txBody>
      </p:sp>
      <p:sp>
        <p:nvSpPr>
          <p:cNvPr id="4" name="Date Placeholder 3"/>
          <p:cNvSpPr>
            <a:spLocks noGrp="1"/>
          </p:cNvSpPr>
          <p:nvPr>
            <p:ph type="dt" sz="half" idx="10"/>
          </p:nvPr>
        </p:nvSpPr>
        <p:spPr/>
        <p:txBody>
          <a:bodyPr/>
          <a:lstStyle/>
          <a:p>
            <a:fld id="{82D5266F-16C3-4D50-9E9E-C5EE97F28049}" type="datetime1">
              <a:rPr lang="en-US" altLang="ko-KR" smtClean="0"/>
              <a:t>11/13/2024</a:t>
            </a:fld>
            <a:endParaRPr lang="en-US"/>
          </a:p>
        </p:txBody>
      </p:sp>
      <p:sp>
        <p:nvSpPr>
          <p:cNvPr id="5" name="Footer Placeholder 4"/>
          <p:cNvSpPr>
            <a:spLocks noGrp="1"/>
          </p:cNvSpPr>
          <p:nvPr>
            <p:ph type="ftr" sz="quarter" idx="11"/>
          </p:nvPr>
        </p:nvSpPr>
        <p:spPr/>
        <p:txBody>
          <a:bodyPr/>
          <a:lstStyle/>
          <a:p>
            <a:r>
              <a:rPr lang="en-US" altLang="ko-KR"/>
              <a:t>Topic modeling </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10</a:t>
            </a:fld>
            <a:endParaRPr lang="en-US"/>
          </a:p>
        </p:txBody>
      </p:sp>
      <p:sp>
        <p:nvSpPr>
          <p:cNvPr id="8" name="TextBox 7"/>
          <p:cNvSpPr txBox="1"/>
          <p:nvPr/>
        </p:nvSpPr>
        <p:spPr>
          <a:xfrm>
            <a:off x="5632185" y="3179802"/>
            <a:ext cx="3322903" cy="923330"/>
          </a:xfrm>
          <a:prstGeom prst="rect">
            <a:avLst/>
          </a:prstGeom>
          <a:noFill/>
        </p:spPr>
        <p:txBody>
          <a:bodyPr wrap="square" rtlCol="0">
            <a:spAutoFit/>
          </a:bodyPr>
          <a:lstStyle/>
          <a:p>
            <a:r>
              <a:rPr lang="en-US" dirty="0"/>
              <a:t>posterior distribution</a:t>
            </a:r>
          </a:p>
          <a:p>
            <a:r>
              <a:rPr lang="en-US" dirty="0"/>
              <a:t>(</a:t>
            </a:r>
            <a:r>
              <a:rPr lang="el-GR" altLang="ko-KR" dirty="0">
                <a:ea typeface="맑은 고딕" panose="020B0503020000020004" pitchFamily="50" charset="-127"/>
              </a:rPr>
              <a:t>β</a:t>
            </a:r>
            <a:r>
              <a:rPr lang="en-US" altLang="ko-KR" dirty="0">
                <a:ea typeface="맑은 고딕" panose="020B0503020000020004" pitchFamily="50" charset="-127"/>
              </a:rPr>
              <a:t>, </a:t>
            </a:r>
            <a:r>
              <a:rPr lang="el-GR" altLang="ko-KR" dirty="0">
                <a:ea typeface="맑은 고딕" panose="020B0503020000020004" pitchFamily="50" charset="-127"/>
              </a:rPr>
              <a:t>θ</a:t>
            </a:r>
            <a:r>
              <a:rPr lang="ko-KR" altLang="en-US" dirty="0">
                <a:ea typeface="맑은 고딕" panose="020B0503020000020004" pitchFamily="50" charset="-127"/>
              </a:rPr>
              <a:t>의 구체적인 형태에 따라서 값이 달라진다</a:t>
            </a:r>
            <a:r>
              <a:rPr lang="en-US" altLang="ko-KR" dirty="0">
                <a:ea typeface="맑은 고딕" panose="020B0503020000020004" pitchFamily="50" charset="-127"/>
              </a:rPr>
              <a:t>.</a:t>
            </a:r>
            <a:r>
              <a:rPr lang="en-US" altLang="ko-KR" dirty="0"/>
              <a:t>)</a:t>
            </a:r>
            <a:endParaRPr lang="en-US" dirty="0"/>
          </a:p>
        </p:txBody>
      </p:sp>
      <p:cxnSp>
        <p:nvCxnSpPr>
          <p:cNvPr id="9" name="Straight Arrow Connector 8"/>
          <p:cNvCxnSpPr/>
          <p:nvPr/>
        </p:nvCxnSpPr>
        <p:spPr bwMode="auto">
          <a:xfrm flipH="1">
            <a:off x="4724400" y="3918466"/>
            <a:ext cx="907785" cy="120134"/>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TextBox 9"/>
          <p:cNvSpPr txBox="1"/>
          <p:nvPr/>
        </p:nvSpPr>
        <p:spPr>
          <a:xfrm>
            <a:off x="1335595" y="5482281"/>
            <a:ext cx="5958041" cy="646331"/>
          </a:xfrm>
          <a:prstGeom prst="rect">
            <a:avLst/>
          </a:prstGeom>
          <a:noFill/>
        </p:spPr>
        <p:txBody>
          <a:bodyPr wrap="none" rtlCol="0">
            <a:spAutoFit/>
          </a:bodyPr>
          <a:lstStyle/>
          <a:p>
            <a:r>
              <a:rPr lang="en-US" dirty="0"/>
              <a:t>joint distribution</a:t>
            </a:r>
          </a:p>
          <a:p>
            <a:r>
              <a:rPr lang="en-US" dirty="0">
                <a:hlinkClick r:id="rId2"/>
              </a:rPr>
              <a:t>https://en.wikipedia.org/wiki/Latent_Dirichlet_allocation</a:t>
            </a:r>
            <a:r>
              <a:rPr lang="en-US" dirty="0"/>
              <a:t> </a:t>
            </a:r>
          </a:p>
        </p:txBody>
      </p:sp>
      <p:sp>
        <p:nvSpPr>
          <p:cNvPr id="12" name="TextBox 11"/>
          <p:cNvSpPr txBox="1"/>
          <p:nvPr/>
        </p:nvSpPr>
        <p:spPr>
          <a:xfrm>
            <a:off x="5060685" y="4876800"/>
            <a:ext cx="1080745" cy="369332"/>
          </a:xfrm>
          <a:prstGeom prst="rect">
            <a:avLst/>
          </a:prstGeom>
          <a:noFill/>
        </p:spPr>
        <p:txBody>
          <a:bodyPr wrap="none" rtlCol="0">
            <a:spAutoFit/>
          </a:bodyPr>
          <a:lstStyle/>
          <a:p>
            <a:r>
              <a:rPr lang="en-US" dirty="0"/>
              <a:t>evidence</a:t>
            </a:r>
          </a:p>
        </p:txBody>
      </p:sp>
      <p:cxnSp>
        <p:nvCxnSpPr>
          <p:cNvPr id="13" name="Straight Arrow Connector 12"/>
          <p:cNvCxnSpPr>
            <a:stCxn id="12" idx="1"/>
          </p:cNvCxnSpPr>
          <p:nvPr/>
        </p:nvCxnSpPr>
        <p:spPr bwMode="auto">
          <a:xfrm flipH="1" flipV="1">
            <a:off x="4263893" y="4876800"/>
            <a:ext cx="796792" cy="184666"/>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Arrow Connector 15"/>
          <p:cNvCxnSpPr/>
          <p:nvPr/>
        </p:nvCxnSpPr>
        <p:spPr bwMode="auto">
          <a:xfrm flipV="1">
            <a:off x="2615963" y="4657130"/>
            <a:ext cx="451087" cy="790988"/>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11" name="TextBox 10"/>
              <p:cNvSpPr txBox="1"/>
              <p:nvPr/>
            </p:nvSpPr>
            <p:spPr>
              <a:xfrm>
                <a:off x="2739893" y="3733800"/>
                <a:ext cx="2133600" cy="1373005"/>
              </a:xfrm>
              <a:prstGeom prst="rect">
                <a:avLst/>
              </a:prstGeom>
              <a:noFill/>
            </p:spPr>
            <p:txBody>
              <a:bodyPr wrap="square" rtlCol="0">
                <a:spAutoFit/>
              </a:bodyPr>
              <a:lstStyle/>
              <a:p>
                <a:pPr>
                  <a:lnSpc>
                    <a:spcPct val="150000"/>
                  </a:lnSpc>
                </a:pP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𝑃</m:t>
                      </m:r>
                      <m:d>
                        <m:dPr>
                          <m:ctrlPr>
                            <a:rPr lang="en-US" altLang="ko-KR" b="0" i="1" smtClean="0">
                              <a:latin typeface="Cambria Math" panose="02040503050406030204" pitchFamily="18" charset="0"/>
                            </a:rPr>
                          </m:ctrlPr>
                        </m:dPr>
                        <m:e>
                          <m:sSub>
                            <m:sSubPr>
                              <m:ctrlPr>
                                <a:rPr lang="en-US" altLang="ko-KR" b="0" i="1" smtClean="0">
                                  <a:latin typeface="Cambria Math" panose="02040503050406030204" pitchFamily="18" charset="0"/>
                                </a:rPr>
                              </m:ctrlPr>
                            </m:sSubPr>
                            <m:e>
                              <m:r>
                                <a:rPr lang="ko-KR" altLang="en-US" b="0" i="1" smtClean="0">
                                  <a:latin typeface="Cambria Math" panose="02040503050406030204" pitchFamily="18" charset="0"/>
                                </a:rPr>
                                <m:t>𝛽</m:t>
                              </m:r>
                            </m:e>
                            <m:sub>
                              <m:r>
                                <a:rPr lang="en-US" altLang="ko-KR" b="0" i="1" smtClean="0">
                                  <a:latin typeface="Cambria Math" panose="02040503050406030204" pitchFamily="18" charset="0"/>
                                </a:rPr>
                                <m:t>1:</m:t>
                              </m:r>
                              <m:r>
                                <a:rPr lang="en-US" altLang="ko-KR" b="0" i="1" smtClean="0">
                                  <a:latin typeface="Cambria Math" panose="02040503050406030204" pitchFamily="18" charset="0"/>
                                </a:rPr>
                                <m:t>𝐾</m:t>
                              </m:r>
                            </m:sub>
                          </m:sSub>
                          <m:r>
                            <a:rPr lang="en-US" altLang="ko-KR" b="0" i="1" smtClean="0">
                              <a:latin typeface="Cambria Math" panose="02040503050406030204" pitchFamily="18" charset="0"/>
                            </a:rPr>
                            <m:t>,</m:t>
                          </m:r>
                          <m:sSub>
                            <m:sSubPr>
                              <m:ctrlPr>
                                <a:rPr lang="en-US" altLang="ko-KR" b="0" i="1" smtClean="0">
                                  <a:latin typeface="Cambria Math" panose="02040503050406030204" pitchFamily="18" charset="0"/>
                                </a:rPr>
                              </m:ctrlPr>
                            </m:sSubPr>
                            <m:e>
                              <m:r>
                                <a:rPr lang="ko-KR" altLang="en-US" b="0" i="1" smtClean="0">
                                  <a:latin typeface="Cambria Math" panose="02040503050406030204" pitchFamily="18" charset="0"/>
                                </a:rPr>
                                <m:t>𝜃</m:t>
                              </m:r>
                            </m:e>
                            <m:sub>
                              <m:r>
                                <a:rPr lang="en-US" altLang="ko-KR" b="0" i="1" smtClean="0">
                                  <a:latin typeface="Cambria Math" panose="02040503050406030204" pitchFamily="18" charset="0"/>
                                </a:rPr>
                                <m:t>1:</m:t>
                              </m:r>
                              <m:r>
                                <a:rPr lang="en-US" altLang="ko-KR" b="0" i="1" smtClean="0">
                                  <a:latin typeface="Cambria Math" panose="02040503050406030204" pitchFamily="18" charset="0"/>
                                </a:rPr>
                                <m:t>𝐷</m:t>
                              </m:r>
                            </m:sub>
                          </m:sSub>
                        </m:e>
                        <m:e>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𝑊</m:t>
                              </m:r>
                            </m:e>
                            <m:sub>
                              <m:r>
                                <a:rPr lang="en-US" altLang="ko-KR" b="0" i="1" smtClean="0">
                                  <a:latin typeface="Cambria Math" panose="02040503050406030204" pitchFamily="18" charset="0"/>
                                </a:rPr>
                                <m:t>1:</m:t>
                              </m:r>
                              <m:r>
                                <a:rPr lang="en-US" altLang="ko-KR" b="0" i="1" smtClean="0">
                                  <a:latin typeface="Cambria Math" panose="02040503050406030204" pitchFamily="18" charset="0"/>
                                </a:rPr>
                                <m:t>𝐷</m:t>
                              </m:r>
                            </m:sub>
                          </m:sSub>
                        </m:e>
                      </m:d>
                    </m:oMath>
                  </m:oMathPara>
                </a14:m>
                <a:endParaRPr lang="en-US" altLang="ko-KR" b="0" dirty="0"/>
              </a:p>
              <a:p>
                <a:pPr>
                  <a:lnSpc>
                    <a:spcPct val="150000"/>
                  </a:lnSpc>
                </a:pP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m:t>
                      </m:r>
                      <m:f>
                        <m:fPr>
                          <m:ctrlPr>
                            <a:rPr lang="en-US" altLang="ko-KR" i="1" smtClean="0">
                              <a:latin typeface="Cambria Math" panose="02040503050406030204" pitchFamily="18" charset="0"/>
                            </a:rPr>
                          </m:ctrlPr>
                        </m:fPr>
                        <m:num>
                          <m:r>
                            <a:rPr lang="en-US" altLang="ko-KR" i="1">
                              <a:latin typeface="Cambria Math" panose="02040503050406030204" pitchFamily="18" charset="0"/>
                            </a:rPr>
                            <m:t>𝑃</m:t>
                          </m:r>
                          <m:r>
                            <a:rPr lang="en-US" altLang="ko-KR" b="0" i="1" smtClean="0">
                              <a:latin typeface="Cambria Math" panose="02040503050406030204" pitchFamily="18" charset="0"/>
                            </a:rPr>
                            <m:t>(</m:t>
                          </m:r>
                          <m:sSub>
                            <m:sSubPr>
                              <m:ctrlPr>
                                <a:rPr lang="en-US" altLang="ko-KR" i="1">
                                  <a:latin typeface="Cambria Math" panose="02040503050406030204" pitchFamily="18" charset="0"/>
                                </a:rPr>
                              </m:ctrlPr>
                            </m:sSubPr>
                            <m:e>
                              <m:r>
                                <a:rPr lang="ko-KR" altLang="en-US" i="1">
                                  <a:latin typeface="Cambria Math" panose="02040503050406030204" pitchFamily="18" charset="0"/>
                                </a:rPr>
                                <m:t>𝛽</m:t>
                              </m:r>
                            </m:e>
                            <m:sub>
                              <m:r>
                                <a:rPr lang="en-US" altLang="ko-KR" b="0" i="1" smtClean="0">
                                  <a:latin typeface="Cambria Math" panose="02040503050406030204" pitchFamily="18" charset="0"/>
                                </a:rPr>
                                <m:t>1:</m:t>
                              </m:r>
                              <m:r>
                                <a:rPr lang="en-US" altLang="ko-KR" b="0" i="1" smtClean="0">
                                  <a:latin typeface="Cambria Math" panose="02040503050406030204" pitchFamily="18" charset="0"/>
                                </a:rPr>
                                <m:t>𝐾</m:t>
                              </m:r>
                            </m:sub>
                          </m:sSub>
                          <m:r>
                            <a:rPr lang="en-US" altLang="ko-KR" i="1">
                              <a:latin typeface="Cambria Math" panose="02040503050406030204" pitchFamily="18" charset="0"/>
                            </a:rPr>
                            <m:t>,</m:t>
                          </m:r>
                          <m:sSub>
                            <m:sSubPr>
                              <m:ctrlPr>
                                <a:rPr lang="en-US" altLang="ko-KR" i="1">
                                  <a:latin typeface="Cambria Math" panose="02040503050406030204" pitchFamily="18" charset="0"/>
                                </a:rPr>
                              </m:ctrlPr>
                            </m:sSubPr>
                            <m:e>
                              <m:r>
                                <a:rPr lang="ko-KR" altLang="en-US" i="1">
                                  <a:latin typeface="Cambria Math" panose="02040503050406030204" pitchFamily="18" charset="0"/>
                                </a:rPr>
                                <m:t>𝜃</m:t>
                              </m:r>
                            </m:e>
                            <m:sub>
                              <m:r>
                                <a:rPr lang="en-US" altLang="ko-KR" b="0" i="1" smtClean="0">
                                  <a:latin typeface="Cambria Math" panose="02040503050406030204" pitchFamily="18" charset="0"/>
                                </a:rPr>
                                <m:t>1:</m:t>
                              </m:r>
                              <m:r>
                                <a:rPr lang="en-US" altLang="ko-KR" b="0" i="1" smtClean="0">
                                  <a:latin typeface="Cambria Math" panose="02040503050406030204" pitchFamily="18" charset="0"/>
                                </a:rPr>
                                <m:t>𝐷</m:t>
                              </m:r>
                            </m:sub>
                          </m:sSub>
                          <m:r>
                            <a:rPr lang="en-US" altLang="ko-KR" b="0" i="1" smtClean="0">
                              <a:latin typeface="Cambria Math" panose="02040503050406030204" pitchFamily="18" charset="0"/>
                            </a:rPr>
                            <m:t>,</m:t>
                          </m:r>
                          <m:sSub>
                            <m:sSubPr>
                              <m:ctrlPr>
                                <a:rPr lang="en-US" altLang="ko-KR" i="1">
                                  <a:latin typeface="Cambria Math" panose="02040503050406030204" pitchFamily="18" charset="0"/>
                                </a:rPr>
                              </m:ctrlPr>
                            </m:sSubPr>
                            <m:e>
                              <m:r>
                                <a:rPr lang="en-US" altLang="ko-KR" i="1">
                                  <a:latin typeface="Cambria Math" panose="02040503050406030204" pitchFamily="18" charset="0"/>
                                </a:rPr>
                                <m:t>𝑊</m:t>
                              </m:r>
                            </m:e>
                            <m:sub>
                              <m:r>
                                <a:rPr lang="en-US" altLang="ko-KR" b="0" i="1" smtClean="0">
                                  <a:latin typeface="Cambria Math" panose="02040503050406030204" pitchFamily="18" charset="0"/>
                                </a:rPr>
                                <m:t>1:</m:t>
                              </m:r>
                              <m:r>
                                <a:rPr lang="en-US" altLang="ko-KR" b="0" i="1" smtClean="0">
                                  <a:latin typeface="Cambria Math" panose="02040503050406030204" pitchFamily="18" charset="0"/>
                                </a:rPr>
                                <m:t>𝐷</m:t>
                              </m:r>
                            </m:sub>
                          </m:sSub>
                          <m:r>
                            <a:rPr lang="en-US" altLang="ko-KR" b="0" i="1" smtClean="0">
                              <a:latin typeface="Cambria Math" panose="02040503050406030204" pitchFamily="18" charset="0"/>
                            </a:rPr>
                            <m:t>)</m:t>
                          </m:r>
                        </m:num>
                        <m:den>
                          <m:r>
                            <a:rPr lang="en-US" altLang="ko-KR" i="1">
                              <a:latin typeface="Cambria Math" panose="02040503050406030204" pitchFamily="18" charset="0"/>
                            </a:rPr>
                            <m:t>𝑃</m:t>
                          </m:r>
                          <m:r>
                            <a:rPr lang="en-US" altLang="ko-KR" b="0" i="1" smtClean="0">
                              <a:latin typeface="Cambria Math" panose="02040503050406030204" pitchFamily="18" charset="0"/>
                            </a:rPr>
                            <m:t>(</m:t>
                          </m:r>
                          <m:sSub>
                            <m:sSubPr>
                              <m:ctrlPr>
                                <a:rPr lang="en-US" altLang="ko-KR" i="1">
                                  <a:latin typeface="Cambria Math" panose="02040503050406030204" pitchFamily="18" charset="0"/>
                                </a:rPr>
                              </m:ctrlPr>
                            </m:sSubPr>
                            <m:e>
                              <m:r>
                                <a:rPr lang="en-US" altLang="ko-KR" i="1">
                                  <a:latin typeface="Cambria Math" panose="02040503050406030204" pitchFamily="18" charset="0"/>
                                </a:rPr>
                                <m:t>𝑊</m:t>
                              </m:r>
                            </m:e>
                            <m:sub>
                              <m:r>
                                <a:rPr lang="en-US" altLang="ko-KR" b="0" i="1" smtClean="0">
                                  <a:latin typeface="Cambria Math" panose="02040503050406030204" pitchFamily="18" charset="0"/>
                                </a:rPr>
                                <m:t>1:</m:t>
                              </m:r>
                              <m:r>
                                <a:rPr lang="en-US" altLang="ko-KR" b="0" i="1" smtClean="0">
                                  <a:latin typeface="Cambria Math" panose="02040503050406030204" pitchFamily="18" charset="0"/>
                                </a:rPr>
                                <m:t>𝐷</m:t>
                              </m:r>
                            </m:sub>
                          </m:sSub>
                          <m:r>
                            <a:rPr lang="en-US" altLang="ko-KR" b="0" i="1" smtClean="0">
                              <a:latin typeface="Cambria Math" panose="02040503050406030204" pitchFamily="18" charset="0"/>
                            </a:rPr>
                            <m:t>)</m:t>
                          </m:r>
                        </m:den>
                      </m:f>
                    </m:oMath>
                  </m:oMathPara>
                </a14:m>
                <a:endParaRPr lang="ko-KR" alt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2739893" y="3733800"/>
                <a:ext cx="2133600" cy="1373005"/>
              </a:xfrm>
              <a:prstGeom prst="rect">
                <a:avLst/>
              </a:prstGeom>
              <a:blipFill>
                <a:blip r:embed="rId3"/>
                <a:stretch>
                  <a:fillRect/>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4195833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LDA</a:t>
            </a:r>
            <a:endParaRPr lang="en-US" dirty="0"/>
          </a:p>
        </p:txBody>
      </p:sp>
      <p:sp>
        <p:nvSpPr>
          <p:cNvPr id="3" name="Content Placeholder 2"/>
          <p:cNvSpPr>
            <a:spLocks noGrp="1"/>
          </p:cNvSpPr>
          <p:nvPr>
            <p:ph idx="1"/>
          </p:nvPr>
        </p:nvSpPr>
        <p:spPr/>
        <p:txBody>
          <a:bodyPr/>
          <a:lstStyle/>
          <a:p>
            <a:r>
              <a:rPr lang="en-US" sz="2800" dirty="0"/>
              <a:t>LDA </a:t>
            </a:r>
            <a:r>
              <a:rPr lang="ko-KR" altLang="en-US" sz="2800" dirty="0"/>
              <a:t>가 하는 것은 </a:t>
            </a:r>
            <a:endParaRPr lang="en-US" altLang="ko-KR" sz="2800" dirty="0"/>
          </a:p>
          <a:p>
            <a:pPr lvl="1"/>
            <a:r>
              <a:rPr lang="en-US" altLang="ko-KR" sz="2400" dirty="0"/>
              <a:t>Posterior </a:t>
            </a:r>
            <a:r>
              <a:rPr lang="ko-KR" altLang="en-US" sz="2400" dirty="0"/>
              <a:t>분포 추정</a:t>
            </a:r>
            <a:endParaRPr lang="en-US" altLang="ko-KR" sz="2400" dirty="0"/>
          </a:p>
          <a:p>
            <a:pPr lvl="1"/>
            <a:r>
              <a:rPr lang="ko-KR" altLang="en-US" sz="2400" dirty="0"/>
              <a:t>추정 방법</a:t>
            </a:r>
            <a:endParaRPr lang="en-US" altLang="ko-KR" sz="2400" dirty="0"/>
          </a:p>
          <a:p>
            <a:pPr lvl="2"/>
            <a:r>
              <a:rPr lang="en-US" altLang="ko-KR" sz="1800" dirty="0" err="1"/>
              <a:t>MCMC</a:t>
            </a:r>
            <a:r>
              <a:rPr lang="en-US" altLang="ko-KR" sz="1800" dirty="0"/>
              <a:t> (Markov chain Monte Carlo) Metropolis</a:t>
            </a:r>
          </a:p>
          <a:p>
            <a:pPr lvl="2"/>
            <a:r>
              <a:rPr lang="en-US" altLang="ko-KR" sz="1800" b="1" dirty="0"/>
              <a:t>(Collapsed) Gibbs sampling</a:t>
            </a:r>
            <a:r>
              <a:rPr lang="ko-KR" altLang="en-US" sz="1800" b="1" dirty="0"/>
              <a:t> </a:t>
            </a:r>
            <a:endParaRPr lang="en-US" altLang="ko-KR" sz="1800" b="1" dirty="0"/>
          </a:p>
        </p:txBody>
      </p:sp>
      <p:sp>
        <p:nvSpPr>
          <p:cNvPr id="4" name="Date Placeholder 3"/>
          <p:cNvSpPr>
            <a:spLocks noGrp="1"/>
          </p:cNvSpPr>
          <p:nvPr>
            <p:ph type="dt" sz="half" idx="10"/>
          </p:nvPr>
        </p:nvSpPr>
        <p:spPr/>
        <p:txBody>
          <a:bodyPr/>
          <a:lstStyle/>
          <a:p>
            <a:fld id="{875574FB-772F-42B3-953F-801594B5FD1D}" type="datetime1">
              <a:rPr lang="en-US" altLang="ko-KR" smtClean="0"/>
              <a:t>11/13/2024</a:t>
            </a:fld>
            <a:endParaRPr lang="en-US"/>
          </a:p>
        </p:txBody>
      </p:sp>
      <p:sp>
        <p:nvSpPr>
          <p:cNvPr id="5" name="Footer Placeholder 4"/>
          <p:cNvSpPr>
            <a:spLocks noGrp="1"/>
          </p:cNvSpPr>
          <p:nvPr>
            <p:ph type="ftr" sz="quarter" idx="11"/>
          </p:nvPr>
        </p:nvSpPr>
        <p:spPr/>
        <p:txBody>
          <a:bodyPr/>
          <a:lstStyle/>
          <a:p>
            <a:r>
              <a:rPr lang="en-US" altLang="ko-KR"/>
              <a:t>Topic modeling </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11</a:t>
            </a:fld>
            <a:endParaRPr lang="en-US"/>
          </a:p>
        </p:txBody>
      </p:sp>
    </p:spTree>
    <p:extLst>
      <p:ext uri="{BB962C8B-B14F-4D97-AF65-F5344CB8AC3E}">
        <p14:creationId xmlns:p14="http://schemas.microsoft.com/office/powerpoint/2010/main" val="1851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coding</a:t>
            </a:r>
          </a:p>
        </p:txBody>
      </p:sp>
      <p:sp>
        <p:nvSpPr>
          <p:cNvPr id="3" name="Content Placeholder 2"/>
          <p:cNvSpPr>
            <a:spLocks noGrp="1"/>
          </p:cNvSpPr>
          <p:nvPr>
            <p:ph idx="1"/>
          </p:nvPr>
        </p:nvSpPr>
        <p:spPr/>
        <p:txBody>
          <a:bodyPr/>
          <a:lstStyle/>
          <a:p>
            <a:r>
              <a:rPr lang="en-US" sz="2800" dirty="0" err="1"/>
              <a:t>gensim</a:t>
            </a:r>
            <a:r>
              <a:rPr lang="en-US" sz="2800" dirty="0"/>
              <a:t> </a:t>
            </a:r>
            <a:r>
              <a:rPr lang="ko-KR" altLang="en-US" sz="2800" dirty="0"/>
              <a:t>설치</a:t>
            </a:r>
            <a:endParaRPr lang="en-US" altLang="ko-KR" sz="2800" dirty="0"/>
          </a:p>
          <a:p>
            <a:pPr lvl="1"/>
            <a:r>
              <a:rPr lang="en-US" sz="2400" dirty="0"/>
              <a:t>https://radimrehurek.com/gensim/install.html</a:t>
            </a:r>
          </a:p>
          <a:p>
            <a:pPr lvl="1"/>
            <a:r>
              <a:rPr lang="en-US" sz="2400" dirty="0"/>
              <a:t>pip install --upgrade </a:t>
            </a:r>
            <a:r>
              <a:rPr lang="en-US" sz="2400" dirty="0" err="1"/>
              <a:t>gensim</a:t>
            </a:r>
            <a:endParaRPr lang="en-US" sz="2400" dirty="0"/>
          </a:p>
          <a:p>
            <a:r>
              <a:rPr lang="en-US" sz="2800" dirty="0"/>
              <a:t>See ‘</a:t>
            </a:r>
            <a:r>
              <a:rPr lang="en-US" sz="2800" dirty="0" err="1"/>
              <a:t>LDA_example.ipynb</a:t>
            </a:r>
            <a:r>
              <a:rPr lang="en-US" sz="2800" dirty="0"/>
              <a:t>’</a:t>
            </a:r>
          </a:p>
          <a:p>
            <a:r>
              <a:rPr lang="en-US" sz="2800" dirty="0"/>
              <a:t>Data</a:t>
            </a:r>
          </a:p>
          <a:p>
            <a:pPr lvl="1"/>
            <a:r>
              <a:rPr lang="en-US" sz="2400" dirty="0" err="1"/>
              <a:t>total_sections_morphs.p</a:t>
            </a:r>
            <a:endParaRPr lang="en-US" sz="2400" dirty="0"/>
          </a:p>
          <a:p>
            <a:pPr lvl="2"/>
            <a:r>
              <a:rPr lang="ko-KR" altLang="en-US" sz="2000" dirty="0"/>
              <a:t>네이버의 정치</a:t>
            </a:r>
            <a:r>
              <a:rPr lang="en-US" altLang="ko-KR" sz="2000" dirty="0"/>
              <a:t>, </a:t>
            </a:r>
            <a:r>
              <a:rPr lang="ko-KR" altLang="en-US" sz="2000" dirty="0"/>
              <a:t>경제</a:t>
            </a:r>
            <a:r>
              <a:rPr lang="en-US" altLang="ko-KR" sz="2000" dirty="0"/>
              <a:t>, </a:t>
            </a:r>
            <a:r>
              <a:rPr lang="ko-KR" altLang="en-US" sz="2000" dirty="0"/>
              <a:t>사회 섹션 기사 </a:t>
            </a:r>
          </a:p>
          <a:p>
            <a:pPr lvl="2"/>
            <a:r>
              <a:rPr lang="ko-KR" altLang="en-US" sz="2000" dirty="0"/>
              <a:t>사람들이 많이 본 순 하루 </a:t>
            </a:r>
            <a:r>
              <a:rPr lang="en-US" altLang="ko-KR" sz="2000" dirty="0"/>
              <a:t>30</a:t>
            </a:r>
            <a:r>
              <a:rPr lang="ko-KR" altLang="en-US" sz="2000" dirty="0"/>
              <a:t>개</a:t>
            </a:r>
            <a:r>
              <a:rPr lang="en-US" altLang="ko-KR" sz="2000" dirty="0"/>
              <a:t>, 3</a:t>
            </a:r>
            <a:r>
              <a:rPr lang="ko-KR" altLang="en-US" sz="2000" dirty="0"/>
              <a:t>달 기간</a:t>
            </a:r>
            <a:endParaRPr lang="en-US" sz="2000" dirty="0"/>
          </a:p>
          <a:p>
            <a:r>
              <a:rPr lang="ko-KR" altLang="en-US" sz="2800" dirty="0"/>
              <a:t>주제의 수는 연구자가 결정</a:t>
            </a:r>
            <a:endParaRPr lang="en-US" sz="2800" dirty="0"/>
          </a:p>
        </p:txBody>
      </p:sp>
      <p:sp>
        <p:nvSpPr>
          <p:cNvPr id="4" name="Date Placeholder 3"/>
          <p:cNvSpPr>
            <a:spLocks noGrp="1"/>
          </p:cNvSpPr>
          <p:nvPr>
            <p:ph type="dt" sz="half" idx="10"/>
          </p:nvPr>
        </p:nvSpPr>
        <p:spPr/>
        <p:txBody>
          <a:bodyPr/>
          <a:lstStyle/>
          <a:p>
            <a:fld id="{5B1AAC67-9ED5-40CA-B7FD-6145FACDB4E3}" type="datetime1">
              <a:rPr lang="en-US" altLang="ko-KR" smtClean="0"/>
              <a:t>11/13/2024</a:t>
            </a:fld>
            <a:endParaRPr lang="en-US"/>
          </a:p>
        </p:txBody>
      </p:sp>
      <p:sp>
        <p:nvSpPr>
          <p:cNvPr id="5" name="Footer Placeholder 4"/>
          <p:cNvSpPr>
            <a:spLocks noGrp="1"/>
          </p:cNvSpPr>
          <p:nvPr>
            <p:ph type="ftr" sz="quarter" idx="11"/>
          </p:nvPr>
        </p:nvSpPr>
        <p:spPr/>
        <p:txBody>
          <a:bodyPr/>
          <a:lstStyle/>
          <a:p>
            <a:r>
              <a:rPr lang="en-US" altLang="ko-KR"/>
              <a:t>Topic modeling </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12</a:t>
            </a:fld>
            <a:endParaRPr lang="en-US"/>
          </a:p>
        </p:txBody>
      </p:sp>
    </p:spTree>
    <p:extLst>
      <p:ext uri="{BB962C8B-B14F-4D97-AF65-F5344CB8AC3E}">
        <p14:creationId xmlns:p14="http://schemas.microsoft.com/office/powerpoint/2010/main" val="7099051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Python coding</a:t>
            </a:r>
            <a:endParaRPr lang="ko-KR" altLang="en-US" dirty="0"/>
          </a:p>
        </p:txBody>
      </p:sp>
      <p:sp>
        <p:nvSpPr>
          <p:cNvPr id="3" name="Content Placeholder 2"/>
          <p:cNvSpPr>
            <a:spLocks noGrp="1"/>
          </p:cNvSpPr>
          <p:nvPr>
            <p:ph idx="1"/>
          </p:nvPr>
        </p:nvSpPr>
        <p:spPr/>
        <p:txBody>
          <a:bodyPr/>
          <a:lstStyle/>
          <a:p>
            <a:r>
              <a:rPr lang="en-US" altLang="ko-KR"/>
              <a:t>gensim </a:t>
            </a:r>
            <a:r>
              <a:rPr lang="ko-KR" altLang="en-US"/>
              <a:t>을 이용한 </a:t>
            </a:r>
            <a:r>
              <a:rPr lang="en-US" altLang="ko-KR"/>
              <a:t>LDA </a:t>
            </a:r>
            <a:r>
              <a:rPr lang="ko-KR" altLang="en-US"/>
              <a:t>수행</a:t>
            </a:r>
            <a:endParaRPr lang="ko-KR" altLang="en-US" dirty="0"/>
          </a:p>
        </p:txBody>
      </p:sp>
      <p:sp>
        <p:nvSpPr>
          <p:cNvPr id="4" name="Date Placeholder 3"/>
          <p:cNvSpPr>
            <a:spLocks noGrp="1"/>
          </p:cNvSpPr>
          <p:nvPr>
            <p:ph type="dt" sz="half" idx="10"/>
          </p:nvPr>
        </p:nvSpPr>
        <p:spPr/>
        <p:txBody>
          <a:bodyPr/>
          <a:lstStyle/>
          <a:p>
            <a:fld id="{950AB50A-EE8E-4B4D-A1FE-EC0559878B48}" type="datetime1">
              <a:rPr lang="en-US" altLang="ko-KR" smtClean="0"/>
              <a:t>11/13/2024</a:t>
            </a:fld>
            <a:endParaRPr lang="en-US"/>
          </a:p>
        </p:txBody>
      </p:sp>
      <p:sp>
        <p:nvSpPr>
          <p:cNvPr id="5" name="Footer Placeholder 4"/>
          <p:cNvSpPr>
            <a:spLocks noGrp="1"/>
          </p:cNvSpPr>
          <p:nvPr>
            <p:ph type="ftr" sz="quarter" idx="11"/>
          </p:nvPr>
        </p:nvSpPr>
        <p:spPr/>
        <p:txBody>
          <a:bodyPr/>
          <a:lstStyle/>
          <a:p>
            <a:r>
              <a:rPr lang="en-US" altLang="ko-KR"/>
              <a:t>Topic modeling </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13</a:t>
            </a:fld>
            <a:endParaRPr lang="en-US"/>
          </a:p>
        </p:txBody>
      </p:sp>
      <p:sp>
        <p:nvSpPr>
          <p:cNvPr id="9" name="Rectangle 8"/>
          <p:cNvSpPr/>
          <p:nvPr/>
        </p:nvSpPr>
        <p:spPr>
          <a:xfrm>
            <a:off x="649288" y="2819400"/>
            <a:ext cx="8305800" cy="1569660"/>
          </a:xfrm>
          <a:prstGeom prst="rect">
            <a:avLst/>
          </a:prstGeom>
        </p:spPr>
        <p:txBody>
          <a:bodyPr wrap="square">
            <a:spAutoFit/>
          </a:bodyPr>
          <a:lstStyle/>
          <a:p>
            <a:r>
              <a:rPr lang="en-US" altLang="ko-KR" sz="1600" dirty="0"/>
              <a:t>from </a:t>
            </a:r>
            <a:r>
              <a:rPr lang="en-US" altLang="ko-KR" sz="1600" dirty="0" err="1"/>
              <a:t>gensim</a:t>
            </a:r>
            <a:r>
              <a:rPr lang="en-US" altLang="ko-KR" sz="1600" dirty="0"/>
              <a:t> import models</a:t>
            </a:r>
          </a:p>
          <a:p>
            <a:endParaRPr lang="en-US" altLang="ko-KR" sz="1600" dirty="0"/>
          </a:p>
          <a:p>
            <a:r>
              <a:rPr lang="en-US" altLang="ko-KR" sz="1600" dirty="0" err="1"/>
              <a:t>NUM_TOPICS</a:t>
            </a:r>
            <a:r>
              <a:rPr lang="en-US" altLang="ko-KR" sz="1600" dirty="0"/>
              <a:t> = 30 # </a:t>
            </a:r>
            <a:r>
              <a:rPr lang="ko-KR" altLang="en-US" sz="1600" dirty="0"/>
              <a:t>찾고자 하는 주제의 수</a:t>
            </a:r>
          </a:p>
          <a:p>
            <a:r>
              <a:rPr lang="en-US" altLang="ko-KR" sz="1600" dirty="0" err="1"/>
              <a:t>lda_model</a:t>
            </a:r>
            <a:r>
              <a:rPr lang="en-US" altLang="ko-KR" sz="1600" dirty="0"/>
              <a:t> = </a:t>
            </a:r>
            <a:r>
              <a:rPr lang="en-US" altLang="ko-KR" sz="1600" dirty="0" err="1"/>
              <a:t>models.ldamodel.LdaModel</a:t>
            </a:r>
            <a:r>
              <a:rPr lang="en-US" altLang="ko-KR" sz="1600" dirty="0"/>
              <a:t>(</a:t>
            </a:r>
          </a:p>
          <a:p>
            <a:r>
              <a:rPr lang="en-US" altLang="ko-KR" sz="1600" dirty="0"/>
              <a:t>    corpus=</a:t>
            </a:r>
            <a:r>
              <a:rPr lang="en-US" altLang="ko-KR" sz="1600" dirty="0" err="1"/>
              <a:t>DTM</a:t>
            </a:r>
            <a:r>
              <a:rPr lang="en-US" altLang="ko-KR" sz="1600" dirty="0"/>
              <a:t>, </a:t>
            </a:r>
            <a:r>
              <a:rPr lang="en-US" altLang="ko-KR" sz="1600" dirty="0" err="1"/>
              <a:t>num_topics</a:t>
            </a:r>
            <a:r>
              <a:rPr lang="en-US" altLang="ko-KR" sz="1600" dirty="0"/>
              <a:t>=</a:t>
            </a:r>
            <a:r>
              <a:rPr lang="en-US" altLang="ko-KR" sz="1600" dirty="0" err="1"/>
              <a:t>NUM_TOPICS</a:t>
            </a:r>
            <a:r>
              <a:rPr lang="en-US" altLang="ko-KR" sz="1600" dirty="0"/>
              <a:t>, </a:t>
            </a:r>
            <a:r>
              <a:rPr lang="en-US" altLang="ko-KR" sz="1600" dirty="0" err="1"/>
              <a:t>id2word</a:t>
            </a:r>
            <a:r>
              <a:rPr lang="en-US" altLang="ko-KR" sz="1600" dirty="0"/>
              <a:t>=dictionary, alpha='auto', eta='auto'</a:t>
            </a:r>
          </a:p>
          <a:p>
            <a:r>
              <a:rPr lang="en-US" altLang="ko-KR" sz="1600" dirty="0"/>
              <a:t>)</a:t>
            </a:r>
          </a:p>
        </p:txBody>
      </p:sp>
      <p:sp>
        <p:nvSpPr>
          <p:cNvPr id="12" name="Rectangle 11"/>
          <p:cNvSpPr/>
          <p:nvPr/>
        </p:nvSpPr>
        <p:spPr>
          <a:xfrm>
            <a:off x="1413668" y="4614455"/>
            <a:ext cx="7267575" cy="646331"/>
          </a:xfrm>
          <a:prstGeom prst="rect">
            <a:avLst/>
          </a:prstGeom>
        </p:spPr>
        <p:txBody>
          <a:bodyPr wrap="square">
            <a:spAutoFit/>
          </a:bodyPr>
          <a:lstStyle/>
          <a:p>
            <a:pPr marL="285750" indent="-285750">
              <a:buFont typeface="Arial" panose="020B0604020202020204" pitchFamily="34" charset="0"/>
              <a:buChar char="•"/>
            </a:pPr>
            <a:r>
              <a:rPr lang="en-US" altLang="ko-KR" dirty="0"/>
              <a:t>alpha</a:t>
            </a:r>
            <a:r>
              <a:rPr lang="ko-KR" altLang="en-US" dirty="0"/>
              <a:t>는 문서별 주제 분포가 갖는 디리클레 분포의 파라미터</a:t>
            </a:r>
            <a:endParaRPr lang="en-US" altLang="ko-KR" dirty="0"/>
          </a:p>
          <a:p>
            <a:pPr marL="285750" indent="-285750">
              <a:buFont typeface="Arial" panose="020B0604020202020204" pitchFamily="34" charset="0"/>
              <a:buChar char="•"/>
            </a:pPr>
            <a:r>
              <a:rPr lang="en-US" altLang="ko-KR" dirty="0"/>
              <a:t>eta</a:t>
            </a:r>
            <a:r>
              <a:rPr lang="ko-KR" altLang="en-US" dirty="0"/>
              <a:t>는 주제별 단어 분포가 갖는 디리클레 분포의 파라미터</a:t>
            </a:r>
          </a:p>
        </p:txBody>
      </p:sp>
    </p:spTree>
    <p:extLst>
      <p:ext uri="{BB962C8B-B14F-4D97-AF65-F5344CB8AC3E}">
        <p14:creationId xmlns:p14="http://schemas.microsoft.com/office/powerpoint/2010/main" val="19018592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 find optimal # of topics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000" dirty="0"/>
                  <a:t>Perplexity (</a:t>
                </a:r>
                <a:r>
                  <a:rPr lang="ko-KR" altLang="en-US" sz="2000" dirty="0"/>
                  <a:t>혼잡도</a:t>
                </a:r>
                <a:r>
                  <a:rPr lang="en-US" altLang="ko-KR" sz="2000" dirty="0"/>
                  <a:t>)</a:t>
                </a:r>
                <a:endParaRPr lang="en-US" sz="2000" dirty="0"/>
              </a:p>
              <a:p>
                <a:pPr lvl="1"/>
                <a14:m>
                  <m:oMath xmlns:m="http://schemas.openxmlformats.org/officeDocument/2006/math">
                    <m:r>
                      <a:rPr lang="en-US" altLang="ko-KR" sz="1800" i="1">
                        <a:latin typeface="Cambria Math" panose="02040503050406030204" pitchFamily="18" charset="0"/>
                      </a:rPr>
                      <m:t>𝑃𝑒𝑟𝑝𝑙𝑒𝑥𝑖𝑡𝑦</m:t>
                    </m:r>
                    <m:d>
                      <m:dPr>
                        <m:ctrlPr>
                          <a:rPr lang="ko-KR" altLang="ko-KR" sz="1800" i="1">
                            <a:latin typeface="Cambria Math" panose="02040503050406030204" pitchFamily="18" charset="0"/>
                          </a:rPr>
                        </m:ctrlPr>
                      </m:dPr>
                      <m:e>
                        <m:r>
                          <a:rPr lang="en-US" altLang="ko-KR" sz="1800" i="1">
                            <a:latin typeface="Cambria Math" panose="02040503050406030204" pitchFamily="18" charset="0"/>
                          </a:rPr>
                          <m:t>𝑊</m:t>
                        </m:r>
                      </m:e>
                    </m:d>
                    <m:r>
                      <a:rPr lang="en-US" altLang="ko-KR" sz="1800" i="1">
                        <a:latin typeface="Cambria Math" panose="02040503050406030204" pitchFamily="18" charset="0"/>
                      </a:rPr>
                      <m:t> ∝</m:t>
                    </m:r>
                    <m:r>
                      <m:rPr>
                        <m:sty m:val="p"/>
                      </m:rPr>
                      <a:rPr lang="en-US" altLang="ko-KR" sz="1800">
                        <a:latin typeface="Cambria Math" panose="02040503050406030204" pitchFamily="18" charset="0"/>
                      </a:rPr>
                      <m:t>exp</m:t>
                    </m:r>
                    <m:r>
                      <a:rPr lang="en-US" altLang="ko-KR" sz="1800" i="1">
                        <a:latin typeface="Cambria Math" panose="02040503050406030204" pitchFamily="18" charset="0"/>
                      </a:rPr>
                      <m:t>(−</m:t>
                    </m:r>
                    <m:r>
                      <a:rPr lang="en-US" altLang="ko-KR" sz="1800" i="1">
                        <a:latin typeface="Cambria Math" panose="02040503050406030204" pitchFamily="18" charset="0"/>
                      </a:rPr>
                      <m:t>𝐿</m:t>
                    </m:r>
                    <m:d>
                      <m:dPr>
                        <m:ctrlPr>
                          <a:rPr lang="ko-KR" altLang="ko-KR" sz="1800" i="1">
                            <a:latin typeface="Cambria Math" panose="02040503050406030204" pitchFamily="18" charset="0"/>
                          </a:rPr>
                        </m:ctrlPr>
                      </m:dPr>
                      <m:e>
                        <m:r>
                          <a:rPr lang="en-US" altLang="ko-KR" sz="1800" i="1">
                            <a:latin typeface="Cambria Math" panose="02040503050406030204" pitchFamily="18" charset="0"/>
                          </a:rPr>
                          <m:t>𝑊</m:t>
                        </m:r>
                      </m:e>
                    </m:d>
                    <m:r>
                      <a:rPr lang="en-US" altLang="ko-KR" sz="1800" i="1">
                        <a:latin typeface="Cambria Math" panose="02040503050406030204" pitchFamily="18" charset="0"/>
                      </a:rPr>
                      <m:t>)</m:t>
                    </m:r>
                  </m:oMath>
                </a14:m>
                <a:endParaRPr lang="en-US" sz="1200" dirty="0"/>
              </a:p>
              <a:p>
                <a:pPr lvl="2"/>
                <a:r>
                  <a:rPr lang="en-US" sz="1400" dirty="0"/>
                  <a:t>W </a:t>
                </a:r>
                <a:r>
                  <a:rPr lang="ko-KR" altLang="en-US" sz="1400" dirty="0"/>
                  <a:t>는 우리가 가지고 있는 텍스트 데이터를 의미</a:t>
                </a:r>
                <a:endParaRPr lang="en-US" sz="1400" dirty="0"/>
              </a:p>
              <a:p>
                <a:pPr lvl="1"/>
                <a:r>
                  <a:rPr lang="ko-KR" altLang="en-US" sz="1800" dirty="0"/>
                  <a:t>여기에서 </a:t>
                </a:r>
                <a14:m>
                  <m:oMath xmlns:m="http://schemas.openxmlformats.org/officeDocument/2006/math">
                    <m:r>
                      <a:rPr lang="en-US" altLang="ko-KR" sz="1800" i="1">
                        <a:latin typeface="Cambria Math" panose="02040503050406030204" pitchFamily="18" charset="0"/>
                      </a:rPr>
                      <m:t>𝐿</m:t>
                    </m:r>
                    <m:d>
                      <m:dPr>
                        <m:ctrlPr>
                          <a:rPr lang="ko-KR" altLang="ko-KR" sz="1800" i="1">
                            <a:latin typeface="Cambria Math" panose="02040503050406030204" pitchFamily="18" charset="0"/>
                          </a:rPr>
                        </m:ctrlPr>
                      </m:dPr>
                      <m:e>
                        <m:r>
                          <a:rPr lang="en-US" altLang="ko-KR" sz="1800" i="1">
                            <a:latin typeface="Cambria Math" panose="02040503050406030204" pitchFamily="18" charset="0"/>
                          </a:rPr>
                          <m:t>𝑊</m:t>
                        </m:r>
                      </m:e>
                    </m:d>
                  </m:oMath>
                </a14:m>
                <a:r>
                  <a:rPr lang="ko-KR" altLang="en-US" sz="1800" dirty="0"/>
                  <a:t>는 </a:t>
                </a:r>
                <a:r>
                  <a:rPr lang="en-US" altLang="ko-KR" sz="1800" dirty="0"/>
                  <a:t>likelihood (</a:t>
                </a:r>
                <a:r>
                  <a:rPr lang="ko-KR" altLang="en-US" sz="1800" dirty="0"/>
                  <a:t>우도</a:t>
                </a:r>
                <a:r>
                  <a:rPr lang="en-US" altLang="ko-KR" sz="1800" dirty="0"/>
                  <a:t>)</a:t>
                </a:r>
                <a:r>
                  <a:rPr lang="ko-KR" altLang="en-US" sz="1800" dirty="0"/>
                  <a:t>를 의미</a:t>
                </a:r>
                <a:r>
                  <a:rPr lang="en-US" altLang="ko-KR" sz="1800" dirty="0"/>
                  <a:t>, </a:t>
                </a:r>
                <a:r>
                  <a:rPr lang="ko-KR" altLang="en-US" sz="1800" dirty="0"/>
                  <a:t>이는 우리의 모형이 </a:t>
                </a:r>
                <a:r>
                  <a:rPr lang="en-US" altLang="ko-KR" sz="1800" dirty="0"/>
                  <a:t>(</a:t>
                </a:r>
                <a:r>
                  <a:rPr lang="ko-KR" altLang="en-US" sz="1800" dirty="0"/>
                  <a:t>우리가 가지고 있는</a:t>
                </a:r>
                <a:r>
                  <a:rPr lang="en-US" altLang="ko-KR" sz="1800" dirty="0"/>
                  <a:t>) </a:t>
                </a:r>
                <a:r>
                  <a:rPr lang="ko-KR" altLang="en-US" sz="1800" dirty="0"/>
                  <a:t>텍스트 데이터를 설명하는 정도를 나타냄</a:t>
                </a:r>
                <a:r>
                  <a:rPr lang="en-US" altLang="ko-KR" sz="1800" dirty="0"/>
                  <a:t>, </a:t>
                </a:r>
                <a:r>
                  <a:rPr lang="ko-KR" altLang="en-US" sz="1800" dirty="0"/>
                  <a:t>즉 그 값이 클수록 우리의 모형의 설명력이 좋다는 것을 의미</a:t>
                </a:r>
                <a:endParaRPr lang="en-US" altLang="ko-KR" sz="1800" dirty="0"/>
              </a:p>
              <a:p>
                <a:pPr lvl="1"/>
                <a:r>
                  <a:rPr lang="ko-KR" altLang="en-US" sz="1800" dirty="0"/>
                  <a:t>우리는 </a:t>
                </a:r>
                <a14:m>
                  <m:oMath xmlns:m="http://schemas.openxmlformats.org/officeDocument/2006/math">
                    <m:r>
                      <a:rPr lang="en-US" altLang="ko-KR" sz="1800" i="1">
                        <a:latin typeface="Cambria Math" panose="02040503050406030204" pitchFamily="18" charset="0"/>
                      </a:rPr>
                      <m:t>𝐿</m:t>
                    </m:r>
                    <m:d>
                      <m:dPr>
                        <m:ctrlPr>
                          <a:rPr lang="ko-KR" altLang="ko-KR" sz="1800" i="1">
                            <a:latin typeface="Cambria Math" panose="02040503050406030204" pitchFamily="18" charset="0"/>
                          </a:rPr>
                        </m:ctrlPr>
                      </m:dPr>
                      <m:e>
                        <m:r>
                          <a:rPr lang="en-US" altLang="ko-KR" sz="1800" i="1">
                            <a:latin typeface="Cambria Math" panose="02040503050406030204" pitchFamily="18" charset="0"/>
                          </a:rPr>
                          <m:t>𝑊</m:t>
                        </m:r>
                      </m:e>
                    </m:d>
                  </m:oMath>
                </a14:m>
                <a:r>
                  <a:rPr lang="ko-KR" altLang="en-US" sz="1800" dirty="0"/>
                  <a:t>의 큰 경우에 대한 주제의 수를 선택해야 함 </a:t>
                </a:r>
                <a:endParaRPr lang="en-US" altLang="ko-KR" sz="1800" dirty="0"/>
              </a:p>
              <a:p>
                <a:pPr lvl="1"/>
                <a14:m>
                  <m:oMath xmlns:m="http://schemas.openxmlformats.org/officeDocument/2006/math">
                    <m:r>
                      <a:rPr lang="en-US" altLang="ko-KR" sz="1800" i="1">
                        <a:latin typeface="Cambria Math" panose="02040503050406030204" pitchFamily="18" charset="0"/>
                      </a:rPr>
                      <m:t>𝐿</m:t>
                    </m:r>
                    <m:d>
                      <m:dPr>
                        <m:ctrlPr>
                          <a:rPr lang="ko-KR" altLang="ko-KR" sz="1800" i="1">
                            <a:latin typeface="Cambria Math" panose="02040503050406030204" pitchFamily="18" charset="0"/>
                          </a:rPr>
                        </m:ctrlPr>
                      </m:dPr>
                      <m:e>
                        <m:r>
                          <a:rPr lang="en-US" altLang="ko-KR" sz="1800" i="1">
                            <a:latin typeface="Cambria Math" panose="02040503050406030204" pitchFamily="18" charset="0"/>
                          </a:rPr>
                          <m:t>𝑊</m:t>
                        </m:r>
                      </m:e>
                    </m:d>
                  </m:oMath>
                </a14:m>
                <a:r>
                  <a:rPr lang="ko-KR" altLang="en-US" sz="1800" dirty="0"/>
                  <a:t>의 값과 </a:t>
                </a:r>
                <a14:m>
                  <m:oMath xmlns:m="http://schemas.openxmlformats.org/officeDocument/2006/math">
                    <m:r>
                      <a:rPr lang="en-US" altLang="ko-KR" sz="1800" i="1">
                        <a:latin typeface="Cambria Math" panose="02040503050406030204" pitchFamily="18" charset="0"/>
                      </a:rPr>
                      <m:t>𝑃𝑒𝑟𝑝𝑙𝑒𝑥𝑖𝑡𝑦</m:t>
                    </m:r>
                    <m:d>
                      <m:dPr>
                        <m:ctrlPr>
                          <a:rPr lang="ko-KR" altLang="ko-KR" sz="1800" i="1">
                            <a:latin typeface="Cambria Math" panose="02040503050406030204" pitchFamily="18" charset="0"/>
                          </a:rPr>
                        </m:ctrlPr>
                      </m:dPr>
                      <m:e>
                        <m:r>
                          <a:rPr lang="en-US" altLang="ko-KR" sz="1800" i="1">
                            <a:latin typeface="Cambria Math" panose="02040503050406030204" pitchFamily="18" charset="0"/>
                          </a:rPr>
                          <m:t>𝑊</m:t>
                        </m:r>
                      </m:e>
                    </m:d>
                  </m:oMath>
                </a14:m>
                <a:r>
                  <a:rPr lang="en-US" sz="1800" dirty="0"/>
                  <a:t> </a:t>
                </a:r>
                <a:r>
                  <a:rPr lang="ko-KR" altLang="en-US" sz="1800" dirty="0"/>
                  <a:t>값은 서로 반비례</a:t>
                </a:r>
                <a:endParaRPr lang="en-US" sz="1800" dirty="0"/>
              </a:p>
              <a:p>
                <a:pPr lvl="1"/>
                <a:r>
                  <a:rPr lang="ko-KR" altLang="en-US" sz="1800" dirty="0"/>
                  <a:t>예</a:t>
                </a:r>
                <a:r>
                  <a:rPr lang="en-US" altLang="ko-KR" sz="1800" dirty="0"/>
                  <a:t>) </a:t>
                </a:r>
                <a14:m>
                  <m:oMath xmlns:m="http://schemas.openxmlformats.org/officeDocument/2006/math">
                    <m:r>
                      <a:rPr lang="en-US" altLang="ko-KR" sz="1800" i="1">
                        <a:latin typeface="Cambria Math" panose="02040503050406030204" pitchFamily="18" charset="0"/>
                      </a:rPr>
                      <m:t>𝐿</m:t>
                    </m:r>
                    <m:d>
                      <m:dPr>
                        <m:ctrlPr>
                          <a:rPr lang="ko-KR" altLang="ko-KR" sz="1800" i="1">
                            <a:latin typeface="Cambria Math" panose="02040503050406030204" pitchFamily="18" charset="0"/>
                          </a:rPr>
                        </m:ctrlPr>
                      </m:dPr>
                      <m:e>
                        <m:r>
                          <a:rPr lang="en-US" altLang="ko-KR" sz="1800" i="1">
                            <a:latin typeface="Cambria Math" panose="02040503050406030204" pitchFamily="18" charset="0"/>
                          </a:rPr>
                          <m:t>𝑊</m:t>
                        </m:r>
                      </m:e>
                    </m:d>
                    <m:r>
                      <a:rPr lang="en-US" altLang="ko-KR" sz="1800" i="1">
                        <a:latin typeface="Cambria Math" panose="02040503050406030204" pitchFamily="18" charset="0"/>
                      </a:rPr>
                      <m:t>=0.1</m:t>
                    </m:r>
                  </m:oMath>
                </a14:m>
                <a:r>
                  <a:rPr lang="en-US" sz="1800" dirty="0"/>
                  <a:t> vs. </a:t>
                </a:r>
                <a14:m>
                  <m:oMath xmlns:m="http://schemas.openxmlformats.org/officeDocument/2006/math">
                    <m:r>
                      <a:rPr lang="en-US" altLang="ko-KR" sz="1800" i="1">
                        <a:latin typeface="Cambria Math" panose="02040503050406030204" pitchFamily="18" charset="0"/>
                      </a:rPr>
                      <m:t>𝐿</m:t>
                    </m:r>
                    <m:d>
                      <m:dPr>
                        <m:ctrlPr>
                          <a:rPr lang="ko-KR" altLang="ko-KR" sz="1800" i="1">
                            <a:latin typeface="Cambria Math" panose="02040503050406030204" pitchFamily="18" charset="0"/>
                          </a:rPr>
                        </m:ctrlPr>
                      </m:dPr>
                      <m:e>
                        <m:r>
                          <a:rPr lang="en-US" altLang="ko-KR" sz="1800" i="1">
                            <a:latin typeface="Cambria Math" panose="02040503050406030204" pitchFamily="18" charset="0"/>
                          </a:rPr>
                          <m:t>𝑊</m:t>
                        </m:r>
                      </m:e>
                    </m:d>
                    <m:r>
                      <a:rPr lang="en-US" altLang="ko-KR" sz="1800" i="1">
                        <a:latin typeface="Cambria Math" panose="02040503050406030204" pitchFamily="18" charset="0"/>
                      </a:rPr>
                      <m:t>=0.</m:t>
                    </m:r>
                    <m:r>
                      <a:rPr lang="en-US" altLang="ko-KR" sz="1800" b="0" i="1" smtClean="0">
                        <a:latin typeface="Cambria Math" panose="02040503050406030204" pitchFamily="18" charset="0"/>
                      </a:rPr>
                      <m:t>2</m:t>
                    </m:r>
                  </m:oMath>
                </a14:m>
                <a:endParaRPr lang="en-US" sz="1800" dirty="0"/>
              </a:p>
              <a:p>
                <a:pPr lvl="2"/>
                <a14:m>
                  <m:oMath xmlns:m="http://schemas.openxmlformats.org/officeDocument/2006/math">
                    <m:r>
                      <a:rPr lang="en-US" altLang="ko-KR" sz="1600" i="1">
                        <a:latin typeface="Cambria Math" panose="02040503050406030204" pitchFamily="18" charset="0"/>
                      </a:rPr>
                      <m:t>𝐿</m:t>
                    </m:r>
                    <m:d>
                      <m:dPr>
                        <m:ctrlPr>
                          <a:rPr lang="ko-KR" altLang="ko-KR" sz="1600" i="1">
                            <a:latin typeface="Cambria Math" panose="02040503050406030204" pitchFamily="18" charset="0"/>
                          </a:rPr>
                        </m:ctrlPr>
                      </m:dPr>
                      <m:e>
                        <m:r>
                          <a:rPr lang="en-US" altLang="ko-KR" sz="1600" i="1">
                            <a:latin typeface="Cambria Math" panose="02040503050406030204" pitchFamily="18" charset="0"/>
                          </a:rPr>
                          <m:t>𝑊</m:t>
                        </m:r>
                      </m:e>
                    </m:d>
                    <m:r>
                      <a:rPr lang="en-US" altLang="ko-KR" sz="1600" i="1">
                        <a:latin typeface="Cambria Math" panose="02040503050406030204" pitchFamily="18" charset="0"/>
                      </a:rPr>
                      <m:t>=0.1</m:t>
                    </m:r>
                  </m:oMath>
                </a14:m>
                <a:r>
                  <a:rPr lang="ko-KR" altLang="ko-KR" sz="1600" dirty="0"/>
                  <a:t>인 경우에는 </a:t>
                </a:r>
                <a14:m>
                  <m:oMath xmlns:m="http://schemas.openxmlformats.org/officeDocument/2006/math">
                    <m:func>
                      <m:funcPr>
                        <m:ctrlPr>
                          <a:rPr lang="ko-KR" altLang="ko-KR" sz="1600" i="1">
                            <a:latin typeface="Cambria Math" panose="02040503050406030204" pitchFamily="18" charset="0"/>
                          </a:rPr>
                        </m:ctrlPr>
                      </m:funcPr>
                      <m:fName>
                        <m:r>
                          <m:rPr>
                            <m:sty m:val="p"/>
                          </m:rPr>
                          <a:rPr lang="en-US" altLang="ko-KR" sz="1600">
                            <a:latin typeface="Cambria Math" panose="02040503050406030204" pitchFamily="18" charset="0"/>
                          </a:rPr>
                          <m:t>exp</m:t>
                        </m:r>
                      </m:fName>
                      <m:e>
                        <m:d>
                          <m:dPr>
                            <m:ctrlPr>
                              <a:rPr lang="ko-KR" altLang="ko-KR" sz="1600" i="1">
                                <a:latin typeface="Cambria Math" panose="02040503050406030204" pitchFamily="18" charset="0"/>
                              </a:rPr>
                            </m:ctrlPr>
                          </m:dPr>
                          <m:e>
                            <m:r>
                              <a:rPr lang="en-US" altLang="ko-KR" sz="1600" i="1">
                                <a:latin typeface="Cambria Math" panose="02040503050406030204" pitchFamily="18" charset="0"/>
                              </a:rPr>
                              <m:t>−</m:t>
                            </m:r>
                            <m:r>
                              <a:rPr lang="en-US" altLang="ko-KR" sz="1600" i="1">
                                <a:latin typeface="Cambria Math" panose="02040503050406030204" pitchFamily="18" charset="0"/>
                              </a:rPr>
                              <m:t>𝐿</m:t>
                            </m:r>
                            <m:d>
                              <m:dPr>
                                <m:ctrlPr>
                                  <a:rPr lang="ko-KR" altLang="ko-KR" sz="1600" i="1">
                                    <a:latin typeface="Cambria Math" panose="02040503050406030204" pitchFamily="18" charset="0"/>
                                  </a:rPr>
                                </m:ctrlPr>
                              </m:dPr>
                              <m:e>
                                <m:r>
                                  <a:rPr lang="en-US" altLang="ko-KR" sz="1600" i="1">
                                    <a:latin typeface="Cambria Math" panose="02040503050406030204" pitchFamily="18" charset="0"/>
                                  </a:rPr>
                                  <m:t>𝑊</m:t>
                                </m:r>
                              </m:e>
                            </m:d>
                          </m:e>
                        </m:d>
                      </m:e>
                    </m:func>
                    <m:r>
                      <a:rPr lang="en-US" altLang="ko-KR" sz="1600">
                        <a:latin typeface="Cambria Math" panose="02040503050406030204" pitchFamily="18" charset="0"/>
                      </a:rPr>
                      <m:t>≈0.9048</m:t>
                    </m:r>
                  </m:oMath>
                </a14:m>
                <a:r>
                  <a:rPr lang="ko-KR" altLang="ko-KR" sz="1600" dirty="0"/>
                  <a:t>이 되고</a:t>
                </a:r>
                <a:r>
                  <a:rPr lang="en-US" altLang="ko-KR" sz="1600" dirty="0"/>
                  <a:t>, </a:t>
                </a:r>
                <a14:m>
                  <m:oMath xmlns:m="http://schemas.openxmlformats.org/officeDocument/2006/math">
                    <m:r>
                      <a:rPr lang="en-US" altLang="ko-KR" sz="1600" i="1">
                        <a:latin typeface="Cambria Math" panose="02040503050406030204" pitchFamily="18" charset="0"/>
                      </a:rPr>
                      <m:t>𝐿</m:t>
                    </m:r>
                    <m:d>
                      <m:dPr>
                        <m:ctrlPr>
                          <a:rPr lang="ko-KR" altLang="ko-KR" sz="1600" i="1">
                            <a:latin typeface="Cambria Math" panose="02040503050406030204" pitchFamily="18" charset="0"/>
                          </a:rPr>
                        </m:ctrlPr>
                      </m:dPr>
                      <m:e>
                        <m:r>
                          <a:rPr lang="en-US" altLang="ko-KR" sz="1600" i="1">
                            <a:latin typeface="Cambria Math" panose="02040503050406030204" pitchFamily="18" charset="0"/>
                          </a:rPr>
                          <m:t>𝑊</m:t>
                        </m:r>
                      </m:e>
                    </m:d>
                    <m:r>
                      <a:rPr lang="en-US" altLang="ko-KR" sz="1600" i="1">
                        <a:latin typeface="Cambria Math" panose="02040503050406030204" pitchFamily="18" charset="0"/>
                      </a:rPr>
                      <m:t>=0.2</m:t>
                    </m:r>
                  </m:oMath>
                </a14:m>
                <a:r>
                  <a:rPr lang="ko-KR" altLang="ko-KR" sz="1600" dirty="0"/>
                  <a:t>인 경우에는 </a:t>
                </a:r>
                <a14:m>
                  <m:oMath xmlns:m="http://schemas.openxmlformats.org/officeDocument/2006/math">
                    <m:func>
                      <m:funcPr>
                        <m:ctrlPr>
                          <a:rPr lang="ko-KR" altLang="ko-KR" sz="1600" i="1">
                            <a:latin typeface="Cambria Math" panose="02040503050406030204" pitchFamily="18" charset="0"/>
                          </a:rPr>
                        </m:ctrlPr>
                      </m:funcPr>
                      <m:fName>
                        <m:r>
                          <m:rPr>
                            <m:sty m:val="p"/>
                          </m:rPr>
                          <a:rPr lang="en-US" altLang="ko-KR" sz="1600">
                            <a:latin typeface="Cambria Math" panose="02040503050406030204" pitchFamily="18" charset="0"/>
                          </a:rPr>
                          <m:t>exp</m:t>
                        </m:r>
                      </m:fName>
                      <m:e>
                        <m:d>
                          <m:dPr>
                            <m:ctrlPr>
                              <a:rPr lang="ko-KR" altLang="ko-KR" sz="1600" i="1">
                                <a:latin typeface="Cambria Math" panose="02040503050406030204" pitchFamily="18" charset="0"/>
                              </a:rPr>
                            </m:ctrlPr>
                          </m:dPr>
                          <m:e>
                            <m:r>
                              <a:rPr lang="en-US" altLang="ko-KR" sz="1600" i="1">
                                <a:latin typeface="Cambria Math" panose="02040503050406030204" pitchFamily="18" charset="0"/>
                              </a:rPr>
                              <m:t>−</m:t>
                            </m:r>
                            <m:r>
                              <a:rPr lang="en-US" altLang="ko-KR" sz="1600" i="1">
                                <a:latin typeface="Cambria Math" panose="02040503050406030204" pitchFamily="18" charset="0"/>
                              </a:rPr>
                              <m:t>𝐿</m:t>
                            </m:r>
                            <m:d>
                              <m:dPr>
                                <m:ctrlPr>
                                  <a:rPr lang="ko-KR" altLang="ko-KR" sz="1600" i="1">
                                    <a:latin typeface="Cambria Math" panose="02040503050406030204" pitchFamily="18" charset="0"/>
                                  </a:rPr>
                                </m:ctrlPr>
                              </m:dPr>
                              <m:e>
                                <m:r>
                                  <a:rPr lang="en-US" altLang="ko-KR" sz="1600" i="1">
                                    <a:latin typeface="Cambria Math" panose="02040503050406030204" pitchFamily="18" charset="0"/>
                                  </a:rPr>
                                  <m:t>𝑊</m:t>
                                </m:r>
                              </m:e>
                            </m:d>
                          </m:e>
                        </m:d>
                      </m:e>
                    </m:func>
                    <m:r>
                      <a:rPr lang="en-US" altLang="ko-KR" sz="1600">
                        <a:latin typeface="Cambria Math" panose="02040503050406030204" pitchFamily="18" charset="0"/>
                      </a:rPr>
                      <m:t>≈0.8187</m:t>
                    </m:r>
                  </m:oMath>
                </a14:m>
                <a:r>
                  <a:rPr lang="en-US" altLang="ko-KR" sz="1600" dirty="0"/>
                  <a:t> </a:t>
                </a:r>
              </a:p>
              <a:p>
                <a:pPr lvl="2"/>
                <a:r>
                  <a:rPr lang="ko-KR" altLang="en-US" sz="1600" dirty="0"/>
                  <a:t>따라서 우리는 </a:t>
                </a:r>
                <a:r>
                  <a:rPr lang="en-US" altLang="ko-KR" sz="1600" dirty="0"/>
                  <a:t>Perplexity </a:t>
                </a:r>
                <a:r>
                  <a:rPr lang="ko-KR" altLang="en-US" sz="1600" dirty="0"/>
                  <a:t>값이 작은 경우의 주제 수를 결정해야 함</a:t>
                </a:r>
                <a:endParaRPr lang="en-US" altLang="ko-KR" sz="1600" dirty="0"/>
              </a:p>
              <a:p>
                <a:pPr lvl="1"/>
                <a:r>
                  <a:rPr lang="en-US" sz="1800" dirty="0" err="1"/>
                  <a:t>gensim</a:t>
                </a:r>
                <a:r>
                  <a:rPr lang="ko-KR" altLang="en-US" sz="1800" dirty="0"/>
                  <a:t>에서는 </a:t>
                </a:r>
                <a:r>
                  <a:rPr lang="en-US" altLang="ko-KR" sz="1800" dirty="0"/>
                  <a:t>perplexity </a:t>
                </a:r>
                <a:r>
                  <a:rPr lang="ko-KR" altLang="en-US" sz="1800" dirty="0"/>
                  <a:t>값이 아닌 </a:t>
                </a:r>
                <a:r>
                  <a:rPr lang="en-US" altLang="ko-KR" sz="1800" dirty="0"/>
                  <a:t>log-perplexity </a:t>
                </a:r>
                <a:r>
                  <a:rPr lang="ko-KR" altLang="en-US" sz="1800" dirty="0"/>
                  <a:t>값을 사용</a:t>
                </a:r>
                <a:endParaRPr lang="en-US" altLang="ko-KR" sz="1800" dirty="0"/>
              </a:p>
              <a:p>
                <a:pPr lvl="2"/>
                <a:r>
                  <a:rPr lang="en-US" sz="1400" dirty="0"/>
                  <a:t>log-perplexity </a:t>
                </a:r>
                <a14:m>
                  <m:oMath xmlns:m="http://schemas.openxmlformats.org/officeDocument/2006/math">
                    <m:r>
                      <a:rPr lang="en-US" altLang="ko-KR" sz="1400" i="1">
                        <a:latin typeface="Cambria Math" panose="02040503050406030204" pitchFamily="18" charset="0"/>
                      </a:rPr>
                      <m:t>∝</m:t>
                    </m:r>
                  </m:oMath>
                </a14:m>
                <a:r>
                  <a:rPr lang="en-US" sz="1400" dirty="0"/>
                  <a:t> perplexity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889" b="-6667"/>
                </a:stretch>
              </a:blipFill>
            </p:spPr>
            <p:txBody>
              <a:bodyPr/>
              <a:lstStyle/>
              <a:p>
                <a:r>
                  <a:rPr lang="ko-KR" altLang="en-US">
                    <a:noFill/>
                  </a:rPr>
                  <a:t> </a:t>
                </a:r>
              </a:p>
            </p:txBody>
          </p:sp>
        </mc:Fallback>
      </mc:AlternateContent>
      <p:sp>
        <p:nvSpPr>
          <p:cNvPr id="4" name="Date Placeholder 3"/>
          <p:cNvSpPr>
            <a:spLocks noGrp="1"/>
          </p:cNvSpPr>
          <p:nvPr>
            <p:ph type="dt" sz="half" idx="10"/>
          </p:nvPr>
        </p:nvSpPr>
        <p:spPr/>
        <p:txBody>
          <a:bodyPr/>
          <a:lstStyle/>
          <a:p>
            <a:fld id="{A2F5373B-A44D-4F76-9559-5D193C04678E}" type="datetime1">
              <a:rPr lang="en-US" altLang="ko-KR" smtClean="0"/>
              <a:t>11/13/2024</a:t>
            </a:fld>
            <a:endParaRPr lang="en-US"/>
          </a:p>
        </p:txBody>
      </p:sp>
      <p:sp>
        <p:nvSpPr>
          <p:cNvPr id="5" name="Footer Placeholder 4"/>
          <p:cNvSpPr>
            <a:spLocks noGrp="1"/>
          </p:cNvSpPr>
          <p:nvPr>
            <p:ph type="ftr" sz="quarter" idx="11"/>
          </p:nvPr>
        </p:nvSpPr>
        <p:spPr/>
        <p:txBody>
          <a:bodyPr/>
          <a:lstStyle/>
          <a:p>
            <a:r>
              <a:rPr lang="en-US" altLang="ko-KR"/>
              <a:t>Topic modeling </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14</a:t>
            </a:fld>
            <a:endParaRPr lang="en-US"/>
          </a:p>
        </p:txBody>
      </p:sp>
    </p:spTree>
    <p:extLst>
      <p:ext uri="{BB962C8B-B14F-4D97-AF65-F5344CB8AC3E}">
        <p14:creationId xmlns:p14="http://schemas.microsoft.com/office/powerpoint/2010/main" val="3621313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 find optimal # of topics</a:t>
            </a:r>
          </a:p>
        </p:txBody>
      </p:sp>
      <p:sp>
        <p:nvSpPr>
          <p:cNvPr id="3" name="Content Placeholder 2"/>
          <p:cNvSpPr>
            <a:spLocks noGrp="1"/>
          </p:cNvSpPr>
          <p:nvPr>
            <p:ph idx="1"/>
          </p:nvPr>
        </p:nvSpPr>
        <p:spPr/>
        <p:txBody>
          <a:bodyPr/>
          <a:lstStyle/>
          <a:p>
            <a:r>
              <a:rPr lang="en-US" sz="2000" dirty="0"/>
              <a:t>Coherence (</a:t>
            </a:r>
            <a:r>
              <a:rPr lang="ko-KR" altLang="en-US" sz="2000" dirty="0"/>
              <a:t>응집도</a:t>
            </a:r>
            <a:r>
              <a:rPr lang="en-US" altLang="ko-KR" sz="2000" dirty="0"/>
              <a:t>)</a:t>
            </a:r>
          </a:p>
          <a:p>
            <a:pPr lvl="1"/>
            <a:r>
              <a:rPr lang="en-US" sz="1600" dirty="0"/>
              <a:t>‘</a:t>
            </a:r>
            <a:r>
              <a:rPr lang="en-US" sz="1600" dirty="0" err="1"/>
              <a:t>u_mass</a:t>
            </a:r>
            <a:r>
              <a:rPr lang="en-US" sz="1600" dirty="0"/>
              <a:t>’</a:t>
            </a:r>
          </a:p>
          <a:p>
            <a:pPr lvl="1"/>
            <a:endParaRPr lang="en-US" sz="1600" dirty="0"/>
          </a:p>
          <a:p>
            <a:pPr lvl="1"/>
            <a:endParaRPr lang="en-US" sz="1600" dirty="0"/>
          </a:p>
          <a:p>
            <a:pPr lvl="1"/>
            <a:endParaRPr lang="en-US" sz="1600" dirty="0"/>
          </a:p>
          <a:p>
            <a:pPr lvl="1"/>
            <a:endParaRPr lang="en-US" sz="1600" dirty="0"/>
          </a:p>
          <a:p>
            <a:pPr lvl="1"/>
            <a:endParaRPr lang="en-US" altLang="ko-KR" sz="1600" dirty="0"/>
          </a:p>
          <a:p>
            <a:pPr lvl="1"/>
            <a:r>
              <a:rPr lang="ko-KR" altLang="en-US" sz="1600" dirty="0"/>
              <a:t>‘</a:t>
            </a:r>
            <a:r>
              <a:rPr lang="en-US" sz="1600" dirty="0" err="1"/>
              <a:t>c_v</a:t>
            </a:r>
            <a:r>
              <a:rPr lang="en-US" sz="1600" dirty="0"/>
              <a:t>’</a:t>
            </a:r>
          </a:p>
          <a:p>
            <a:pPr lvl="2"/>
            <a:r>
              <a:rPr lang="ko-KR" altLang="en-US" sz="1200" dirty="0"/>
              <a:t>정규화된 </a:t>
            </a:r>
            <a:r>
              <a:rPr lang="en-US" sz="1200" dirty="0"/>
              <a:t>PMI(Normalized Pointwise Mutual Information, </a:t>
            </a:r>
            <a:r>
              <a:rPr lang="en-US" sz="1200" dirty="0" err="1"/>
              <a:t>NPMI</a:t>
            </a:r>
            <a:r>
              <a:rPr lang="en-US" sz="1200" dirty="0"/>
              <a:t>)</a:t>
            </a:r>
            <a:r>
              <a:rPr lang="ko-KR" altLang="en-US" sz="1200" dirty="0"/>
              <a:t>를 기반</a:t>
            </a:r>
            <a:endParaRPr lang="en-US" sz="1200" dirty="0"/>
          </a:p>
        </p:txBody>
      </p:sp>
      <p:sp>
        <p:nvSpPr>
          <p:cNvPr id="4" name="Date Placeholder 3"/>
          <p:cNvSpPr>
            <a:spLocks noGrp="1"/>
          </p:cNvSpPr>
          <p:nvPr>
            <p:ph type="dt" sz="half" idx="10"/>
          </p:nvPr>
        </p:nvSpPr>
        <p:spPr/>
        <p:txBody>
          <a:bodyPr/>
          <a:lstStyle/>
          <a:p>
            <a:fld id="{5CE74187-58D0-49DF-A262-67FAB8CB6A68}" type="datetime1">
              <a:rPr lang="en-US" altLang="ko-KR" smtClean="0"/>
              <a:t>11/13/2024</a:t>
            </a:fld>
            <a:endParaRPr lang="en-US"/>
          </a:p>
        </p:txBody>
      </p:sp>
      <p:sp>
        <p:nvSpPr>
          <p:cNvPr id="5" name="Footer Placeholder 4"/>
          <p:cNvSpPr>
            <a:spLocks noGrp="1"/>
          </p:cNvSpPr>
          <p:nvPr>
            <p:ph type="ftr" sz="quarter" idx="11"/>
          </p:nvPr>
        </p:nvSpPr>
        <p:spPr/>
        <p:txBody>
          <a:bodyPr/>
          <a:lstStyle/>
          <a:p>
            <a:r>
              <a:rPr lang="en-US" altLang="ko-KR"/>
              <a:t>Topic modeling </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15</a:t>
            </a:fld>
            <a:endParaRPr lang="en-US"/>
          </a:p>
        </p:txBody>
      </p:sp>
      <mc:AlternateContent xmlns:mc="http://schemas.openxmlformats.org/markup-compatibility/2006" xmlns:a14="http://schemas.microsoft.com/office/drawing/2010/main">
        <mc:Choice Requires="a14">
          <p:sp>
            <p:nvSpPr>
              <p:cNvPr id="7" name="Rectangle 6"/>
              <p:cNvSpPr/>
              <p:nvPr/>
            </p:nvSpPr>
            <p:spPr>
              <a:xfrm>
                <a:off x="2819400" y="2484808"/>
                <a:ext cx="3236592" cy="85638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ko-KR" altLang="en-US" sz="1200" i="1" smtClean="0">
                          <a:latin typeface="Cambria Math" panose="02040503050406030204" pitchFamily="18" charset="0"/>
                        </a:rPr>
                        <m:t>𝐶</m:t>
                      </m:r>
                      <m:d>
                        <m:dPr>
                          <m:ctrlPr>
                            <a:rPr lang="ko-KR" altLang="en-US" sz="1200" i="1">
                              <a:latin typeface="Cambria Math" panose="02040503050406030204" pitchFamily="18" charset="0"/>
                            </a:rPr>
                          </m:ctrlPr>
                        </m:dPr>
                        <m:e>
                          <m:r>
                            <a:rPr lang="ko-KR" altLang="en-US" sz="1200" i="1">
                              <a:latin typeface="Cambria Math" panose="02040503050406030204" pitchFamily="18" charset="0"/>
                            </a:rPr>
                            <m:t>𝑡</m:t>
                          </m:r>
                          <m:r>
                            <a:rPr lang="ko-KR" altLang="en-US" sz="1200" i="0">
                              <a:latin typeface="Cambria Math" panose="02040503050406030204" pitchFamily="18" charset="0"/>
                            </a:rPr>
                            <m:t>;</m:t>
                          </m:r>
                          <m:sSup>
                            <m:sSupPr>
                              <m:ctrlPr>
                                <a:rPr lang="ko-KR" altLang="en-US" sz="1200" i="1">
                                  <a:latin typeface="Cambria Math" panose="02040503050406030204" pitchFamily="18" charset="0"/>
                                </a:rPr>
                              </m:ctrlPr>
                            </m:sSupPr>
                            <m:e>
                              <m:r>
                                <a:rPr lang="ko-KR" altLang="en-US" sz="1200" i="1">
                                  <a:latin typeface="Cambria Math" panose="02040503050406030204" pitchFamily="18" charset="0"/>
                                </a:rPr>
                                <m:t>𝑉</m:t>
                              </m:r>
                            </m:e>
                            <m:sup>
                              <m:d>
                                <m:dPr>
                                  <m:ctrlPr>
                                    <a:rPr lang="ko-KR" altLang="en-US" sz="1200" i="1">
                                      <a:latin typeface="Cambria Math" panose="02040503050406030204" pitchFamily="18" charset="0"/>
                                    </a:rPr>
                                  </m:ctrlPr>
                                </m:dPr>
                                <m:e>
                                  <m:r>
                                    <a:rPr lang="ko-KR" altLang="en-US" sz="1200" i="1">
                                      <a:latin typeface="Cambria Math" panose="02040503050406030204" pitchFamily="18" charset="0"/>
                                    </a:rPr>
                                    <m:t>𝑡</m:t>
                                  </m:r>
                                </m:e>
                              </m:d>
                            </m:sup>
                          </m:sSup>
                        </m:e>
                      </m:d>
                      <m:r>
                        <a:rPr lang="ko-KR" altLang="en-US" sz="1200" i="0">
                          <a:latin typeface="Cambria Math" panose="02040503050406030204" pitchFamily="18" charset="0"/>
                        </a:rPr>
                        <m:t>=</m:t>
                      </m:r>
                      <m:nary>
                        <m:naryPr>
                          <m:chr m:val="∑"/>
                          <m:limLoc m:val="undOvr"/>
                          <m:ctrlPr>
                            <a:rPr lang="ko-KR" altLang="en-US" sz="1200" i="1">
                              <a:latin typeface="Cambria Math" panose="02040503050406030204" pitchFamily="18" charset="0"/>
                            </a:rPr>
                          </m:ctrlPr>
                        </m:naryPr>
                        <m:sub>
                          <m:r>
                            <a:rPr lang="ko-KR" altLang="en-US" sz="1200" i="1">
                              <a:latin typeface="Cambria Math" panose="02040503050406030204" pitchFamily="18" charset="0"/>
                            </a:rPr>
                            <m:t>𝑚</m:t>
                          </m:r>
                          <m:r>
                            <a:rPr lang="ko-KR" altLang="en-US" sz="1200" i="0">
                              <a:latin typeface="Cambria Math" panose="02040503050406030204" pitchFamily="18" charset="0"/>
                            </a:rPr>
                            <m:t>=2</m:t>
                          </m:r>
                        </m:sub>
                        <m:sup>
                          <m:r>
                            <a:rPr lang="ko-KR" altLang="en-US" sz="1200" i="1">
                              <a:latin typeface="Cambria Math" panose="02040503050406030204" pitchFamily="18" charset="0"/>
                            </a:rPr>
                            <m:t>𝑀</m:t>
                          </m:r>
                        </m:sup>
                        <m:e>
                          <m:nary>
                            <m:naryPr>
                              <m:chr m:val="∑"/>
                              <m:limLoc m:val="undOvr"/>
                              <m:ctrlPr>
                                <a:rPr lang="ko-KR" altLang="en-US" sz="1200" i="1">
                                  <a:latin typeface="Cambria Math" panose="02040503050406030204" pitchFamily="18" charset="0"/>
                                </a:rPr>
                              </m:ctrlPr>
                            </m:naryPr>
                            <m:sub>
                              <m:r>
                                <a:rPr lang="ko-KR" altLang="en-US" sz="1200" i="1">
                                  <a:latin typeface="Cambria Math" panose="02040503050406030204" pitchFamily="18" charset="0"/>
                                </a:rPr>
                                <m:t>𝑙</m:t>
                              </m:r>
                              <m:r>
                                <a:rPr lang="ko-KR" altLang="en-US" sz="1200" i="0">
                                  <a:latin typeface="Cambria Math" panose="02040503050406030204" pitchFamily="18" charset="0"/>
                                </a:rPr>
                                <m:t>=1</m:t>
                              </m:r>
                            </m:sub>
                            <m:sup>
                              <m:r>
                                <a:rPr lang="ko-KR" altLang="en-US" sz="1200" i="1">
                                  <a:latin typeface="Cambria Math" panose="02040503050406030204" pitchFamily="18" charset="0"/>
                                </a:rPr>
                                <m:t>𝑚</m:t>
                              </m:r>
                              <m:r>
                                <a:rPr lang="ko-KR" altLang="en-US" sz="1200" i="0">
                                  <a:latin typeface="Cambria Math" panose="02040503050406030204" pitchFamily="18" charset="0"/>
                                </a:rPr>
                                <m:t>−1</m:t>
                              </m:r>
                            </m:sup>
                            <m:e>
                              <m:func>
                                <m:funcPr>
                                  <m:ctrlPr>
                                    <a:rPr lang="ko-KR" altLang="en-US" sz="1200" i="1">
                                      <a:latin typeface="Cambria Math" panose="02040503050406030204" pitchFamily="18" charset="0"/>
                                    </a:rPr>
                                  </m:ctrlPr>
                                </m:funcPr>
                                <m:fName>
                                  <m:r>
                                    <m:rPr>
                                      <m:sty m:val="p"/>
                                    </m:rPr>
                                    <a:rPr lang="ko-KR" altLang="en-US" sz="1200" i="0">
                                      <a:latin typeface="Cambria Math" panose="02040503050406030204" pitchFamily="18" charset="0"/>
                                    </a:rPr>
                                    <m:t>log</m:t>
                                  </m:r>
                                </m:fName>
                                <m:e>
                                  <m:f>
                                    <m:fPr>
                                      <m:ctrlPr>
                                        <a:rPr lang="ko-KR" altLang="en-US" sz="1200" i="1">
                                          <a:latin typeface="Cambria Math" panose="02040503050406030204" pitchFamily="18" charset="0"/>
                                        </a:rPr>
                                      </m:ctrlPr>
                                    </m:fPr>
                                    <m:num>
                                      <m:r>
                                        <a:rPr lang="ko-KR" altLang="en-US" sz="1200" i="1">
                                          <a:latin typeface="Cambria Math" panose="02040503050406030204" pitchFamily="18" charset="0"/>
                                        </a:rPr>
                                        <m:t>𝐷</m:t>
                                      </m:r>
                                      <m:d>
                                        <m:dPr>
                                          <m:ctrlPr>
                                            <a:rPr lang="ko-KR" altLang="en-US" sz="1200" i="1">
                                              <a:latin typeface="Cambria Math" panose="02040503050406030204" pitchFamily="18" charset="0"/>
                                            </a:rPr>
                                          </m:ctrlPr>
                                        </m:dPr>
                                        <m:e>
                                          <m:sSubSup>
                                            <m:sSubSupPr>
                                              <m:ctrlPr>
                                                <a:rPr lang="ko-KR" altLang="en-US" sz="1200" i="1">
                                                  <a:latin typeface="Cambria Math" panose="02040503050406030204" pitchFamily="18" charset="0"/>
                                                </a:rPr>
                                              </m:ctrlPr>
                                            </m:sSubSupPr>
                                            <m:e>
                                              <m:r>
                                                <a:rPr lang="ko-KR" altLang="en-US" sz="1200" i="1">
                                                  <a:latin typeface="Cambria Math" panose="02040503050406030204" pitchFamily="18" charset="0"/>
                                                </a:rPr>
                                                <m:t>𝑣</m:t>
                                              </m:r>
                                            </m:e>
                                            <m:sub>
                                              <m:r>
                                                <a:rPr lang="ko-KR" altLang="en-US" sz="1200" i="1">
                                                  <a:latin typeface="Cambria Math" panose="02040503050406030204" pitchFamily="18" charset="0"/>
                                                </a:rPr>
                                                <m:t>𝑚</m:t>
                                              </m:r>
                                            </m:sub>
                                            <m:sup>
                                              <m:d>
                                                <m:dPr>
                                                  <m:ctrlPr>
                                                    <a:rPr lang="ko-KR" altLang="en-US" sz="1200" i="1">
                                                      <a:latin typeface="Cambria Math" panose="02040503050406030204" pitchFamily="18" charset="0"/>
                                                    </a:rPr>
                                                  </m:ctrlPr>
                                                </m:dPr>
                                                <m:e>
                                                  <m:r>
                                                    <a:rPr lang="ko-KR" altLang="en-US" sz="1200" i="1">
                                                      <a:latin typeface="Cambria Math" panose="02040503050406030204" pitchFamily="18" charset="0"/>
                                                    </a:rPr>
                                                    <m:t>𝑡</m:t>
                                                  </m:r>
                                                </m:e>
                                              </m:d>
                                            </m:sup>
                                          </m:sSubSup>
                                          <m:r>
                                            <a:rPr lang="ko-KR" altLang="en-US" sz="1200" i="0">
                                              <a:latin typeface="Cambria Math" panose="02040503050406030204" pitchFamily="18" charset="0"/>
                                            </a:rPr>
                                            <m:t>,</m:t>
                                          </m:r>
                                          <m:sSubSup>
                                            <m:sSubSupPr>
                                              <m:ctrlPr>
                                                <a:rPr lang="ko-KR" altLang="en-US" sz="1200" i="1">
                                                  <a:latin typeface="Cambria Math" panose="02040503050406030204" pitchFamily="18" charset="0"/>
                                                </a:rPr>
                                              </m:ctrlPr>
                                            </m:sSubSupPr>
                                            <m:e>
                                              <m:r>
                                                <a:rPr lang="ko-KR" altLang="en-US" sz="1200" i="1">
                                                  <a:latin typeface="Cambria Math" panose="02040503050406030204" pitchFamily="18" charset="0"/>
                                                </a:rPr>
                                                <m:t>𝑣</m:t>
                                              </m:r>
                                            </m:e>
                                            <m:sub>
                                              <m:r>
                                                <a:rPr lang="ko-KR" altLang="en-US" sz="1200" i="1">
                                                  <a:latin typeface="Cambria Math" panose="02040503050406030204" pitchFamily="18" charset="0"/>
                                                </a:rPr>
                                                <m:t>𝑙</m:t>
                                              </m:r>
                                            </m:sub>
                                            <m:sup>
                                              <m:d>
                                                <m:dPr>
                                                  <m:ctrlPr>
                                                    <a:rPr lang="ko-KR" altLang="en-US" sz="1200" i="1">
                                                      <a:latin typeface="Cambria Math" panose="02040503050406030204" pitchFamily="18" charset="0"/>
                                                    </a:rPr>
                                                  </m:ctrlPr>
                                                </m:dPr>
                                                <m:e>
                                                  <m:r>
                                                    <a:rPr lang="ko-KR" altLang="en-US" sz="1200" i="1">
                                                      <a:latin typeface="Cambria Math" panose="02040503050406030204" pitchFamily="18" charset="0"/>
                                                    </a:rPr>
                                                    <m:t>𝑡</m:t>
                                                  </m:r>
                                                </m:e>
                                              </m:d>
                                            </m:sup>
                                          </m:sSubSup>
                                        </m:e>
                                      </m:d>
                                      <m:r>
                                        <a:rPr lang="ko-KR" altLang="en-US" sz="1200" i="0">
                                          <a:latin typeface="Cambria Math" panose="02040503050406030204" pitchFamily="18" charset="0"/>
                                        </a:rPr>
                                        <m:t>+1</m:t>
                                      </m:r>
                                    </m:num>
                                    <m:den>
                                      <m:r>
                                        <a:rPr lang="ko-KR" altLang="en-US" sz="1200" i="1">
                                          <a:latin typeface="Cambria Math" panose="02040503050406030204" pitchFamily="18" charset="0"/>
                                        </a:rPr>
                                        <m:t>𝐷</m:t>
                                      </m:r>
                                      <m:d>
                                        <m:dPr>
                                          <m:ctrlPr>
                                            <a:rPr lang="ko-KR" altLang="en-US" sz="1200" i="1">
                                              <a:latin typeface="Cambria Math" panose="02040503050406030204" pitchFamily="18" charset="0"/>
                                            </a:rPr>
                                          </m:ctrlPr>
                                        </m:dPr>
                                        <m:e>
                                          <m:sSubSup>
                                            <m:sSubSupPr>
                                              <m:ctrlPr>
                                                <a:rPr lang="ko-KR" altLang="en-US" sz="1200" i="1">
                                                  <a:latin typeface="Cambria Math" panose="02040503050406030204" pitchFamily="18" charset="0"/>
                                                </a:rPr>
                                              </m:ctrlPr>
                                            </m:sSubSupPr>
                                            <m:e>
                                              <m:r>
                                                <a:rPr lang="ko-KR" altLang="en-US" sz="1200" i="1">
                                                  <a:latin typeface="Cambria Math" panose="02040503050406030204" pitchFamily="18" charset="0"/>
                                                </a:rPr>
                                                <m:t>𝑣</m:t>
                                              </m:r>
                                            </m:e>
                                            <m:sub>
                                              <m:r>
                                                <a:rPr lang="ko-KR" altLang="en-US" sz="1200" i="1">
                                                  <a:latin typeface="Cambria Math" panose="02040503050406030204" pitchFamily="18" charset="0"/>
                                                </a:rPr>
                                                <m:t>𝑙</m:t>
                                              </m:r>
                                            </m:sub>
                                            <m:sup>
                                              <m:d>
                                                <m:dPr>
                                                  <m:ctrlPr>
                                                    <a:rPr lang="ko-KR" altLang="en-US" sz="1200" i="1">
                                                      <a:latin typeface="Cambria Math" panose="02040503050406030204" pitchFamily="18" charset="0"/>
                                                    </a:rPr>
                                                  </m:ctrlPr>
                                                </m:dPr>
                                                <m:e>
                                                  <m:r>
                                                    <a:rPr lang="ko-KR" altLang="en-US" sz="1200" i="1">
                                                      <a:latin typeface="Cambria Math" panose="02040503050406030204" pitchFamily="18" charset="0"/>
                                                    </a:rPr>
                                                    <m:t>𝑡</m:t>
                                                  </m:r>
                                                </m:e>
                                              </m:d>
                                            </m:sup>
                                          </m:sSubSup>
                                        </m:e>
                                      </m:d>
                                    </m:den>
                                  </m:f>
                                </m:e>
                              </m:func>
                            </m:e>
                          </m:nary>
                        </m:e>
                      </m:nary>
                    </m:oMath>
                  </m:oMathPara>
                </a14:m>
                <a:endParaRPr lang="en-US" altLang="ko-KR" sz="1200" dirty="0"/>
              </a:p>
              <a:p>
                <a:endParaRPr lang="ko-KR" altLang="en-US" sz="1200" dirty="0"/>
              </a:p>
            </p:txBody>
          </p:sp>
        </mc:Choice>
        <mc:Fallback xmlns="">
          <p:sp>
            <p:nvSpPr>
              <p:cNvPr id="7" name="Rectangle 6"/>
              <p:cNvSpPr>
                <a:spLocks noRot="1" noChangeAspect="1" noMove="1" noResize="1" noEditPoints="1" noAdjustHandles="1" noChangeArrowheads="1" noChangeShapeType="1" noTextEdit="1"/>
              </p:cNvSpPr>
              <p:nvPr/>
            </p:nvSpPr>
            <p:spPr>
              <a:xfrm>
                <a:off x="2819400" y="2484808"/>
                <a:ext cx="3236592" cy="856388"/>
              </a:xfrm>
              <a:prstGeom prst="rect">
                <a:avLst/>
              </a:prstGeom>
              <a:blipFill>
                <a:blip r:embed="rId2"/>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1066800" y="3128961"/>
                <a:ext cx="7239000" cy="950068"/>
              </a:xfrm>
              <a:prstGeom prst="rect">
                <a:avLst/>
              </a:prstGeom>
            </p:spPr>
            <p:txBody>
              <a:bodyPr wrap="square">
                <a:spAutoFit/>
              </a:bodyPr>
              <a:lstStyle/>
              <a:p>
                <a:pPr marL="171450" indent="-171450">
                  <a:buFont typeface="Arial" panose="020B0604020202020204" pitchFamily="34" charset="0"/>
                  <a:buChar char="•"/>
                </a:pPr>
                <a:r>
                  <a:rPr lang="ko-KR" altLang="ko-KR" sz="1200" kern="100" dirty="0">
                    <a:ea typeface="맑은 고딕" panose="020B0503020000020004" pitchFamily="50" charset="-127"/>
                    <a:cs typeface="Times New Roman" panose="02020603050405020304" pitchFamily="18" charset="0"/>
                  </a:rPr>
                  <a:t> </a:t>
                </a:r>
                <a14:m>
                  <m:oMath xmlns:m="http://schemas.openxmlformats.org/officeDocument/2006/math">
                    <m:sSup>
                      <m:sSupPr>
                        <m:ctrlPr>
                          <a:rPr lang="ko-KR" altLang="ko-KR" sz="1200" i="1">
                            <a:effectLst/>
                            <a:latin typeface="Cambria Math" panose="02040503050406030204" pitchFamily="18" charset="0"/>
                            <a:ea typeface="Cambria Math" panose="02040503050406030204" pitchFamily="18" charset="0"/>
                          </a:rPr>
                        </m:ctrlPr>
                      </m:sSupPr>
                      <m:e>
                        <m:r>
                          <a:rPr lang="en-US" altLang="ko-KR" sz="1200" i="1" kern="100">
                            <a:latin typeface="Cambria Math" panose="02040503050406030204" pitchFamily="18" charset="0"/>
                            <a:ea typeface="맑은 고딕" panose="020B0503020000020004" pitchFamily="50" charset="-127"/>
                            <a:cs typeface="Times New Roman" panose="02020603050405020304" pitchFamily="18" charset="0"/>
                          </a:rPr>
                          <m:t>𝑉</m:t>
                        </m:r>
                      </m:e>
                      <m:sup>
                        <m:d>
                          <m:dPr>
                            <m:ctrlPr>
                              <a:rPr lang="ko-KR" altLang="ko-KR" sz="1200" i="1">
                                <a:effectLst/>
                                <a:latin typeface="Cambria Math" panose="02040503050406030204" pitchFamily="18" charset="0"/>
                                <a:ea typeface="Cambria Math" panose="02040503050406030204" pitchFamily="18" charset="0"/>
                              </a:rPr>
                            </m:ctrlPr>
                          </m:dPr>
                          <m:e>
                            <m:r>
                              <a:rPr lang="en-US" altLang="ko-KR" sz="1200" i="1" kern="100">
                                <a:latin typeface="Cambria Math" panose="02040503050406030204" pitchFamily="18" charset="0"/>
                                <a:ea typeface="맑은 고딕" panose="020B0503020000020004" pitchFamily="50" charset="-127"/>
                                <a:cs typeface="Times New Roman" panose="02020603050405020304" pitchFamily="18" charset="0"/>
                              </a:rPr>
                              <m:t>𝑡</m:t>
                            </m:r>
                          </m:e>
                        </m:d>
                      </m:sup>
                    </m:sSup>
                    <m:r>
                      <a:rPr lang="en-US" altLang="ko-KR" sz="1200" i="1" kern="100">
                        <a:latin typeface="Cambria Math" panose="02040503050406030204" pitchFamily="18" charset="0"/>
                        <a:ea typeface="맑은 고딕" panose="020B0503020000020004" pitchFamily="50" charset="-127"/>
                        <a:cs typeface="Times New Roman" panose="02020603050405020304" pitchFamily="18" charset="0"/>
                      </a:rPr>
                      <m:t>=</m:t>
                    </m:r>
                    <m:d>
                      <m:dPr>
                        <m:ctrlPr>
                          <a:rPr lang="ko-KR" altLang="ko-KR" sz="1200" i="1">
                            <a:effectLst/>
                            <a:latin typeface="Cambria Math" panose="02040503050406030204" pitchFamily="18" charset="0"/>
                            <a:ea typeface="Cambria Math" panose="02040503050406030204" pitchFamily="18" charset="0"/>
                          </a:rPr>
                        </m:ctrlPr>
                      </m:dPr>
                      <m:e>
                        <m:sSubSup>
                          <m:sSubSupPr>
                            <m:ctrlPr>
                              <a:rPr lang="ko-KR" altLang="ko-KR" sz="1200" i="1">
                                <a:effectLst/>
                                <a:latin typeface="Cambria Math" panose="02040503050406030204" pitchFamily="18" charset="0"/>
                                <a:ea typeface="Cambria Math" panose="02040503050406030204" pitchFamily="18" charset="0"/>
                              </a:rPr>
                            </m:ctrlPr>
                          </m:sSubSupPr>
                          <m:e>
                            <m:r>
                              <a:rPr lang="en-US" altLang="ko-KR" sz="1200" i="1" kern="100">
                                <a:latin typeface="Cambria Math" panose="02040503050406030204" pitchFamily="18" charset="0"/>
                                <a:ea typeface="맑은 고딕" panose="020B0503020000020004" pitchFamily="50" charset="-127"/>
                                <a:cs typeface="Times New Roman" panose="02020603050405020304" pitchFamily="18" charset="0"/>
                              </a:rPr>
                              <m:t>𝑣</m:t>
                            </m:r>
                          </m:e>
                          <m:sub>
                            <m:r>
                              <a:rPr lang="en-US" altLang="ko-KR" sz="1200" i="1" kern="100">
                                <a:latin typeface="Cambria Math" panose="02040503050406030204" pitchFamily="18" charset="0"/>
                                <a:ea typeface="맑은 고딕" panose="020B0503020000020004" pitchFamily="50" charset="-127"/>
                                <a:cs typeface="Times New Roman" panose="02020603050405020304" pitchFamily="18" charset="0"/>
                              </a:rPr>
                              <m:t>1</m:t>
                            </m:r>
                          </m:sub>
                          <m:sup>
                            <m:r>
                              <a:rPr lang="en-US" altLang="ko-KR" sz="1200" i="1" kern="100">
                                <a:latin typeface="Cambria Math" panose="02040503050406030204" pitchFamily="18" charset="0"/>
                                <a:ea typeface="맑은 고딕" panose="020B0503020000020004" pitchFamily="50" charset="-127"/>
                                <a:cs typeface="Times New Roman" panose="02020603050405020304" pitchFamily="18" charset="0"/>
                              </a:rPr>
                              <m:t>(</m:t>
                            </m:r>
                            <m:r>
                              <a:rPr lang="en-US" altLang="ko-KR" sz="1200" i="1" kern="100">
                                <a:latin typeface="Cambria Math" panose="02040503050406030204" pitchFamily="18" charset="0"/>
                                <a:ea typeface="맑은 고딕" panose="020B0503020000020004" pitchFamily="50" charset="-127"/>
                                <a:cs typeface="Times New Roman" panose="02020603050405020304" pitchFamily="18" charset="0"/>
                              </a:rPr>
                              <m:t>𝑡</m:t>
                            </m:r>
                            <m:r>
                              <a:rPr lang="en-US" altLang="ko-KR" sz="1200" i="1" kern="100">
                                <a:latin typeface="Cambria Math" panose="02040503050406030204" pitchFamily="18" charset="0"/>
                                <a:ea typeface="맑은 고딕" panose="020B0503020000020004" pitchFamily="50" charset="-127"/>
                                <a:cs typeface="Times New Roman" panose="02020603050405020304" pitchFamily="18" charset="0"/>
                              </a:rPr>
                              <m:t>)</m:t>
                            </m:r>
                          </m:sup>
                        </m:sSubSup>
                        <m:r>
                          <a:rPr lang="en-US" altLang="ko-KR" sz="1200" i="1" kern="100">
                            <a:latin typeface="Cambria Math" panose="02040503050406030204" pitchFamily="18" charset="0"/>
                            <a:ea typeface="맑은 고딕" panose="020B0503020000020004" pitchFamily="50" charset="-127"/>
                            <a:cs typeface="Times New Roman" panose="02020603050405020304" pitchFamily="18" charset="0"/>
                          </a:rPr>
                          <m:t>, </m:t>
                        </m:r>
                        <m:sSubSup>
                          <m:sSubSupPr>
                            <m:ctrlPr>
                              <a:rPr lang="ko-KR" altLang="ko-KR" sz="1200" i="1">
                                <a:effectLst/>
                                <a:latin typeface="Cambria Math" panose="02040503050406030204" pitchFamily="18" charset="0"/>
                                <a:ea typeface="Cambria Math" panose="02040503050406030204" pitchFamily="18" charset="0"/>
                              </a:rPr>
                            </m:ctrlPr>
                          </m:sSubSupPr>
                          <m:e>
                            <m:r>
                              <a:rPr lang="en-US" altLang="ko-KR" sz="1200" i="1" kern="100">
                                <a:latin typeface="Cambria Math" panose="02040503050406030204" pitchFamily="18" charset="0"/>
                                <a:ea typeface="맑은 고딕" panose="020B0503020000020004" pitchFamily="50" charset="-127"/>
                                <a:cs typeface="Times New Roman" panose="02020603050405020304" pitchFamily="18" charset="0"/>
                              </a:rPr>
                              <m:t>𝑣</m:t>
                            </m:r>
                          </m:e>
                          <m:sub>
                            <m:r>
                              <a:rPr lang="en-US" altLang="ko-KR" sz="1200" i="1" kern="100">
                                <a:latin typeface="Cambria Math" panose="02040503050406030204" pitchFamily="18" charset="0"/>
                                <a:ea typeface="맑은 고딕" panose="020B0503020000020004" pitchFamily="50" charset="-127"/>
                                <a:cs typeface="Times New Roman" panose="02020603050405020304" pitchFamily="18" charset="0"/>
                              </a:rPr>
                              <m:t>2</m:t>
                            </m:r>
                          </m:sub>
                          <m:sup>
                            <m:r>
                              <a:rPr lang="en-US" altLang="ko-KR" sz="1200" i="1" kern="100">
                                <a:latin typeface="Cambria Math" panose="02040503050406030204" pitchFamily="18" charset="0"/>
                                <a:ea typeface="맑은 고딕" panose="020B0503020000020004" pitchFamily="50" charset="-127"/>
                                <a:cs typeface="Times New Roman" panose="02020603050405020304" pitchFamily="18" charset="0"/>
                              </a:rPr>
                              <m:t>(</m:t>
                            </m:r>
                            <m:r>
                              <a:rPr lang="en-US" altLang="ko-KR" sz="1200" i="1" kern="100">
                                <a:latin typeface="Cambria Math" panose="02040503050406030204" pitchFamily="18" charset="0"/>
                                <a:ea typeface="맑은 고딕" panose="020B0503020000020004" pitchFamily="50" charset="-127"/>
                                <a:cs typeface="Times New Roman" panose="02020603050405020304" pitchFamily="18" charset="0"/>
                              </a:rPr>
                              <m:t>𝑡</m:t>
                            </m:r>
                            <m:r>
                              <a:rPr lang="en-US" altLang="ko-KR" sz="1200" i="1" kern="100">
                                <a:latin typeface="Cambria Math" panose="02040503050406030204" pitchFamily="18" charset="0"/>
                                <a:ea typeface="맑은 고딕" panose="020B0503020000020004" pitchFamily="50" charset="-127"/>
                                <a:cs typeface="Times New Roman" panose="02020603050405020304" pitchFamily="18" charset="0"/>
                              </a:rPr>
                              <m:t>)</m:t>
                            </m:r>
                          </m:sup>
                        </m:sSubSup>
                        <m:r>
                          <a:rPr lang="en-US" altLang="ko-KR" sz="1200" i="1" kern="100">
                            <a:latin typeface="Cambria Math" panose="02040503050406030204" pitchFamily="18" charset="0"/>
                            <a:ea typeface="맑은 고딕" panose="020B0503020000020004" pitchFamily="50" charset="-127"/>
                            <a:cs typeface="Times New Roman" panose="02020603050405020304" pitchFamily="18" charset="0"/>
                          </a:rPr>
                          <m:t>, ⋯, </m:t>
                        </m:r>
                        <m:sSubSup>
                          <m:sSubSupPr>
                            <m:ctrlPr>
                              <a:rPr lang="ko-KR" altLang="ko-KR" sz="1200" i="1">
                                <a:effectLst/>
                                <a:latin typeface="Cambria Math" panose="02040503050406030204" pitchFamily="18" charset="0"/>
                                <a:ea typeface="Cambria Math" panose="02040503050406030204" pitchFamily="18" charset="0"/>
                              </a:rPr>
                            </m:ctrlPr>
                          </m:sSubSupPr>
                          <m:e>
                            <m:r>
                              <a:rPr lang="en-US" altLang="ko-KR" sz="1200" i="1" kern="100">
                                <a:latin typeface="Cambria Math" panose="02040503050406030204" pitchFamily="18" charset="0"/>
                                <a:ea typeface="맑은 고딕" panose="020B0503020000020004" pitchFamily="50" charset="-127"/>
                                <a:cs typeface="Times New Roman" panose="02020603050405020304" pitchFamily="18" charset="0"/>
                              </a:rPr>
                              <m:t>𝑣</m:t>
                            </m:r>
                          </m:e>
                          <m:sub>
                            <m:r>
                              <a:rPr lang="en-US" altLang="ko-KR" sz="1200" i="1" kern="100">
                                <a:latin typeface="Cambria Math" panose="02040503050406030204" pitchFamily="18" charset="0"/>
                                <a:ea typeface="맑은 고딕" panose="020B0503020000020004" pitchFamily="50" charset="-127"/>
                                <a:cs typeface="Times New Roman" panose="02020603050405020304" pitchFamily="18" charset="0"/>
                              </a:rPr>
                              <m:t>𝑀</m:t>
                            </m:r>
                          </m:sub>
                          <m:sup>
                            <m:r>
                              <a:rPr lang="en-US" altLang="ko-KR" sz="1200" i="1" kern="100">
                                <a:latin typeface="Cambria Math" panose="02040503050406030204" pitchFamily="18" charset="0"/>
                                <a:ea typeface="맑은 고딕" panose="020B0503020000020004" pitchFamily="50" charset="-127"/>
                                <a:cs typeface="Times New Roman" panose="02020603050405020304" pitchFamily="18" charset="0"/>
                              </a:rPr>
                              <m:t>(</m:t>
                            </m:r>
                            <m:r>
                              <a:rPr lang="en-US" altLang="ko-KR" sz="1200" i="1" kern="100">
                                <a:latin typeface="Cambria Math" panose="02040503050406030204" pitchFamily="18" charset="0"/>
                                <a:ea typeface="맑은 고딕" panose="020B0503020000020004" pitchFamily="50" charset="-127"/>
                                <a:cs typeface="Times New Roman" panose="02020603050405020304" pitchFamily="18" charset="0"/>
                              </a:rPr>
                              <m:t>𝑡</m:t>
                            </m:r>
                            <m:r>
                              <a:rPr lang="en-US" altLang="ko-KR" sz="1200" i="1" kern="100">
                                <a:latin typeface="Cambria Math" panose="02040503050406030204" pitchFamily="18" charset="0"/>
                                <a:ea typeface="맑은 고딕" panose="020B0503020000020004" pitchFamily="50" charset="-127"/>
                                <a:cs typeface="Times New Roman" panose="02020603050405020304" pitchFamily="18" charset="0"/>
                              </a:rPr>
                              <m:t>)</m:t>
                            </m:r>
                          </m:sup>
                        </m:sSubSup>
                      </m:e>
                    </m:d>
                  </m:oMath>
                </a14:m>
                <a:r>
                  <a:rPr lang="ko-KR" altLang="ko-KR" sz="1200" kern="100" dirty="0">
                    <a:ea typeface="맑은 고딕" panose="020B0503020000020004" pitchFamily="50" charset="-127"/>
                    <a:cs typeface="Times New Roman" panose="02020603050405020304" pitchFamily="18" charset="0"/>
                  </a:rPr>
                  <a:t>는 주제 </a:t>
                </a:r>
                <a14:m>
                  <m:oMath xmlns:m="http://schemas.openxmlformats.org/officeDocument/2006/math">
                    <m:r>
                      <a:rPr lang="en-US" altLang="ko-KR" sz="1200" i="1" kern="100">
                        <a:latin typeface="Cambria Math" panose="02040503050406030204" pitchFamily="18" charset="0"/>
                        <a:ea typeface="맑은 고딕" panose="020B0503020000020004" pitchFamily="50" charset="-127"/>
                        <a:cs typeface="Times New Roman" panose="02020603050405020304" pitchFamily="18" charset="0"/>
                      </a:rPr>
                      <m:t>𝑡</m:t>
                    </m:r>
                  </m:oMath>
                </a14:m>
                <a:r>
                  <a:rPr lang="ko-KR" altLang="ko-KR" sz="1200" kern="100" dirty="0">
                    <a:ea typeface="맑은 고딕" panose="020B0503020000020004" pitchFamily="50" charset="-127"/>
                    <a:cs typeface="Times New Roman" panose="02020603050405020304" pitchFamily="18" charset="0"/>
                  </a:rPr>
                  <a:t>와 관련이 높은 상위 </a:t>
                </a:r>
                <a:r>
                  <a:rPr lang="en-US" altLang="ko-KR" sz="1200" kern="100" dirty="0">
                    <a:ea typeface="맑은 고딕" panose="020B0503020000020004" pitchFamily="50" charset="-127"/>
                    <a:cs typeface="Times New Roman" panose="02020603050405020304" pitchFamily="18" charset="0"/>
                  </a:rPr>
                  <a:t>M </a:t>
                </a:r>
                <a:r>
                  <a:rPr lang="ko-KR" altLang="ko-KR" sz="1200" kern="100" dirty="0">
                    <a:ea typeface="맑은 고딕" panose="020B0503020000020004" pitchFamily="50" charset="-127"/>
                    <a:cs typeface="Times New Roman" panose="02020603050405020304" pitchFamily="18" charset="0"/>
                  </a:rPr>
                  <a:t>개의 단어들을 </a:t>
                </a:r>
                <a:endParaRPr lang="en-US" altLang="ko-KR" sz="1200" i="1" kern="100" dirty="0">
                  <a:latin typeface="Cambria Math" panose="02040503050406030204" pitchFamily="18" charset="0"/>
                  <a:ea typeface="맑은 고딕" panose="020B0503020000020004" pitchFamily="50" charset="-127"/>
                  <a:cs typeface="Times New Roman" panose="02020603050405020304" pitchFamily="18" charset="0"/>
                </a:endParaRPr>
              </a:p>
              <a:p>
                <a:pPr marL="171450" indent="-171450">
                  <a:buFont typeface="Arial" panose="020B0604020202020204" pitchFamily="34" charset="0"/>
                  <a:buChar char="•"/>
                </a:pPr>
                <a14:m>
                  <m:oMath xmlns:m="http://schemas.openxmlformats.org/officeDocument/2006/math">
                    <m:r>
                      <a:rPr lang="en-US" altLang="ko-KR" sz="1200" i="1" kern="100">
                        <a:latin typeface="Cambria Math" panose="02040503050406030204" pitchFamily="18" charset="0"/>
                        <a:ea typeface="맑은 고딕" panose="020B0503020000020004" pitchFamily="50" charset="-127"/>
                        <a:cs typeface="Times New Roman" panose="02020603050405020304" pitchFamily="18" charset="0"/>
                      </a:rPr>
                      <m:t>𝐷</m:t>
                    </m:r>
                    <m:d>
                      <m:dPr>
                        <m:ctrlPr>
                          <a:rPr lang="ko-KR" altLang="ko-KR" sz="1200" i="1">
                            <a:effectLst/>
                            <a:latin typeface="Cambria Math" panose="02040503050406030204" pitchFamily="18" charset="0"/>
                            <a:ea typeface="Cambria Math" panose="02040503050406030204" pitchFamily="18" charset="0"/>
                          </a:rPr>
                        </m:ctrlPr>
                      </m:dPr>
                      <m:e>
                        <m:r>
                          <a:rPr lang="en-US" altLang="ko-KR" sz="1200" i="1" kern="100">
                            <a:latin typeface="Cambria Math" panose="02040503050406030204" pitchFamily="18" charset="0"/>
                            <a:ea typeface="맑은 고딕" panose="020B0503020000020004" pitchFamily="50" charset="-127"/>
                            <a:cs typeface="Times New Roman" panose="02020603050405020304" pitchFamily="18" charset="0"/>
                          </a:rPr>
                          <m:t>𝑣</m:t>
                        </m:r>
                      </m:e>
                    </m:d>
                  </m:oMath>
                </a14:m>
                <a:r>
                  <a:rPr lang="ko-KR" altLang="ko-KR" sz="1200" kern="100" dirty="0">
                    <a:ea typeface="맑은 고딕" panose="020B0503020000020004" pitchFamily="50" charset="-127"/>
                    <a:cs typeface="Times New Roman" panose="02020603050405020304" pitchFamily="18" charset="0"/>
                  </a:rPr>
                  <a:t>는 단어 </a:t>
                </a:r>
                <a14:m>
                  <m:oMath xmlns:m="http://schemas.openxmlformats.org/officeDocument/2006/math">
                    <m:r>
                      <a:rPr lang="en-US" altLang="ko-KR" sz="1200" i="1" kern="100">
                        <a:latin typeface="Cambria Math" panose="02040503050406030204" pitchFamily="18" charset="0"/>
                        <a:ea typeface="맑은 고딕" panose="020B0503020000020004" pitchFamily="50" charset="-127"/>
                        <a:cs typeface="Times New Roman" panose="02020603050405020304" pitchFamily="18" charset="0"/>
                      </a:rPr>
                      <m:t>𝑣</m:t>
                    </m:r>
                  </m:oMath>
                </a14:m>
                <a:r>
                  <a:rPr lang="ko-KR" altLang="ko-KR" sz="1200" kern="100" dirty="0">
                    <a:ea typeface="맑은 고딕" panose="020B0503020000020004" pitchFamily="50" charset="-127"/>
                    <a:cs typeface="Times New Roman" panose="02020603050405020304" pitchFamily="18" charset="0"/>
                  </a:rPr>
                  <a:t>가</a:t>
                </a:r>
                <a:r>
                  <a:rPr lang="en-US" altLang="ko-KR" sz="1200" kern="100" dirty="0">
                    <a:ea typeface="맑은 고딕" panose="020B0503020000020004" pitchFamily="50" charset="-127"/>
                    <a:cs typeface="Times New Roman" panose="02020603050405020304" pitchFamily="18" charset="0"/>
                  </a:rPr>
                  <a:t> (</a:t>
                </a:r>
                <a:r>
                  <a:rPr lang="ko-KR" altLang="ko-KR" sz="1200" kern="100" dirty="0">
                    <a:ea typeface="맑은 고딕" panose="020B0503020000020004" pitchFamily="50" charset="-127"/>
                    <a:cs typeface="Times New Roman" panose="02020603050405020304" pitchFamily="18" charset="0"/>
                  </a:rPr>
                  <a:t>적어도 한 번 이상 사용된</a:t>
                </a:r>
                <a:r>
                  <a:rPr lang="en-US" altLang="ko-KR" sz="1200" kern="100" dirty="0">
                    <a:ea typeface="맑은 고딕" panose="020B0503020000020004" pitchFamily="50" charset="-127"/>
                    <a:cs typeface="Times New Roman" panose="02020603050405020304" pitchFamily="18" charset="0"/>
                  </a:rPr>
                  <a:t>) </a:t>
                </a:r>
                <a:r>
                  <a:rPr lang="ko-KR" altLang="ko-KR" sz="1200" kern="100" dirty="0">
                    <a:ea typeface="맑은 고딕" panose="020B0503020000020004" pitchFamily="50" charset="-127"/>
                    <a:cs typeface="Times New Roman" panose="02020603050405020304" pitchFamily="18" charset="0"/>
                  </a:rPr>
                  <a:t>문서의 수를</a:t>
                </a:r>
                <a:r>
                  <a:rPr lang="en-US" altLang="ko-KR" sz="1200" kern="100" dirty="0">
                    <a:ea typeface="맑은 고딕" panose="020B0503020000020004" pitchFamily="50" charset="-127"/>
                    <a:cs typeface="Times New Roman" panose="02020603050405020304" pitchFamily="18" charset="0"/>
                  </a:rPr>
                  <a:t>, </a:t>
                </a:r>
                <a14:m>
                  <m:oMath xmlns:m="http://schemas.openxmlformats.org/officeDocument/2006/math">
                    <m:r>
                      <a:rPr lang="en-US" altLang="ko-KR" sz="1200" i="1" kern="100">
                        <a:latin typeface="Cambria Math" panose="02040503050406030204" pitchFamily="18" charset="0"/>
                        <a:ea typeface="맑은 고딕" panose="020B0503020000020004" pitchFamily="50" charset="-127"/>
                        <a:cs typeface="Times New Roman" panose="02020603050405020304" pitchFamily="18" charset="0"/>
                      </a:rPr>
                      <m:t>𝐷</m:t>
                    </m:r>
                    <m:d>
                      <m:dPr>
                        <m:ctrlPr>
                          <a:rPr lang="ko-KR" altLang="ko-KR" sz="1200" i="1">
                            <a:effectLst/>
                            <a:latin typeface="Cambria Math" panose="02040503050406030204" pitchFamily="18" charset="0"/>
                            <a:ea typeface="Cambria Math" panose="02040503050406030204" pitchFamily="18" charset="0"/>
                          </a:rPr>
                        </m:ctrlPr>
                      </m:dPr>
                      <m:e>
                        <m:r>
                          <a:rPr lang="en-US" altLang="ko-KR" sz="1200" i="1" kern="100">
                            <a:latin typeface="Cambria Math" panose="02040503050406030204" pitchFamily="18" charset="0"/>
                            <a:ea typeface="맑은 고딕" panose="020B0503020000020004" pitchFamily="50" charset="-127"/>
                            <a:cs typeface="Times New Roman" panose="02020603050405020304" pitchFamily="18" charset="0"/>
                          </a:rPr>
                          <m:t>𝑣</m:t>
                        </m:r>
                        <m:r>
                          <a:rPr lang="en-US" altLang="ko-KR" sz="1200" i="1" kern="100">
                            <a:latin typeface="Cambria Math" panose="02040503050406030204" pitchFamily="18" charset="0"/>
                            <a:ea typeface="맑은 고딕" panose="020B0503020000020004" pitchFamily="50" charset="-127"/>
                            <a:cs typeface="Times New Roman" panose="02020603050405020304" pitchFamily="18" charset="0"/>
                          </a:rPr>
                          <m:t>, </m:t>
                        </m:r>
                        <m:r>
                          <a:rPr lang="en-US" altLang="ko-KR" sz="1200" i="1" kern="100">
                            <a:latin typeface="Cambria Math" panose="02040503050406030204" pitchFamily="18" charset="0"/>
                            <a:ea typeface="맑은 고딕" panose="020B0503020000020004" pitchFamily="50" charset="-127"/>
                            <a:cs typeface="Times New Roman" panose="02020603050405020304" pitchFamily="18" charset="0"/>
                          </a:rPr>
                          <m:t>𝑣</m:t>
                        </m:r>
                        <m:r>
                          <a:rPr lang="en-US" altLang="ko-KR" sz="1200" i="1" kern="100">
                            <a:latin typeface="Cambria Math" panose="02040503050406030204" pitchFamily="18" charset="0"/>
                            <a:ea typeface="맑은 고딕" panose="020B0503020000020004" pitchFamily="50" charset="-127"/>
                            <a:cs typeface="Times New Roman" panose="02020603050405020304" pitchFamily="18" charset="0"/>
                          </a:rPr>
                          <m:t>′</m:t>
                        </m:r>
                      </m:e>
                    </m:d>
                  </m:oMath>
                </a14:m>
                <a:r>
                  <a:rPr lang="ko-KR" altLang="ko-KR" sz="1200" kern="100" dirty="0">
                    <a:ea typeface="맑은 고딕" panose="020B0503020000020004" pitchFamily="50" charset="-127"/>
                    <a:cs typeface="Times New Roman" panose="02020603050405020304" pitchFamily="18" charset="0"/>
                  </a:rPr>
                  <a:t>는 단어 </a:t>
                </a:r>
                <a14:m>
                  <m:oMath xmlns:m="http://schemas.openxmlformats.org/officeDocument/2006/math">
                    <m:r>
                      <a:rPr lang="en-US" altLang="ko-KR" sz="1200" i="1" kern="100">
                        <a:latin typeface="Cambria Math" panose="02040503050406030204" pitchFamily="18" charset="0"/>
                        <a:ea typeface="맑은 고딕" panose="020B0503020000020004" pitchFamily="50" charset="-127"/>
                        <a:cs typeface="Times New Roman" panose="02020603050405020304" pitchFamily="18" charset="0"/>
                      </a:rPr>
                      <m:t>𝑣</m:t>
                    </m:r>
                  </m:oMath>
                </a14:m>
                <a:r>
                  <a:rPr lang="ko-KR" altLang="ko-KR" sz="1200" kern="100" dirty="0">
                    <a:ea typeface="맑은 고딕" panose="020B0503020000020004" pitchFamily="50" charset="-127"/>
                    <a:cs typeface="Times New Roman" panose="02020603050405020304" pitchFamily="18" charset="0"/>
                  </a:rPr>
                  <a:t>와 단어 </a:t>
                </a:r>
                <a14:m>
                  <m:oMath xmlns:m="http://schemas.openxmlformats.org/officeDocument/2006/math">
                    <m:r>
                      <a:rPr lang="en-US" altLang="ko-KR" sz="1200" i="1" kern="100">
                        <a:latin typeface="Cambria Math" panose="02040503050406030204" pitchFamily="18" charset="0"/>
                        <a:ea typeface="맑은 고딕" panose="020B0503020000020004" pitchFamily="50" charset="-127"/>
                        <a:cs typeface="Times New Roman" panose="02020603050405020304" pitchFamily="18" charset="0"/>
                      </a:rPr>
                      <m:t>𝑣</m:t>
                    </m:r>
                    <m:r>
                      <a:rPr lang="en-US" altLang="ko-KR" sz="1200" i="1" kern="100">
                        <a:latin typeface="Cambria Math" panose="02040503050406030204" pitchFamily="18" charset="0"/>
                        <a:ea typeface="맑은 고딕" panose="020B0503020000020004" pitchFamily="50" charset="-127"/>
                        <a:cs typeface="Times New Roman" panose="02020603050405020304" pitchFamily="18" charset="0"/>
                      </a:rPr>
                      <m:t>′</m:t>
                    </m:r>
                  </m:oMath>
                </a14:m>
                <a:r>
                  <a:rPr lang="ko-KR" altLang="ko-KR" sz="1200" kern="100" dirty="0">
                    <a:ea typeface="맑은 고딕" panose="020B0503020000020004" pitchFamily="50" charset="-127"/>
                    <a:cs typeface="Times New Roman" panose="02020603050405020304" pitchFamily="18" charset="0"/>
                  </a:rPr>
                  <a:t>가 공동으로 사용된 문서의 수를 의</a:t>
                </a:r>
                <a:r>
                  <a:rPr lang="ko-KR" altLang="en-US" sz="1200" kern="100" dirty="0">
                    <a:ea typeface="맑은 고딕" panose="020B0503020000020004" pitchFamily="50" charset="-127"/>
                    <a:cs typeface="Times New Roman" panose="02020603050405020304" pitchFamily="18" charset="0"/>
                  </a:rPr>
                  <a:t>미</a:t>
                </a:r>
                <a:endParaRPr lang="en-US" altLang="ko-KR" sz="1200" kern="100" dirty="0">
                  <a:ea typeface="맑은 고딕" panose="020B0503020000020004" pitchFamily="50" charset="-127"/>
                  <a:cs typeface="Times New Roman" panose="02020603050405020304" pitchFamily="18" charset="0"/>
                </a:endParaRPr>
              </a:p>
              <a:p>
                <a:pPr marL="171450" indent="-171450">
                  <a:buFont typeface="Arial" panose="020B0604020202020204" pitchFamily="34" charset="0"/>
                  <a:buChar char="•"/>
                </a:pPr>
                <a14:m>
                  <m:oMath xmlns:m="http://schemas.openxmlformats.org/officeDocument/2006/math">
                    <m:r>
                      <a:rPr lang="en-US" altLang="ko-KR" sz="1200" i="1" kern="100">
                        <a:latin typeface="Cambria Math" panose="02040503050406030204" pitchFamily="18" charset="0"/>
                        <a:ea typeface="맑은 고딕" panose="020B0503020000020004" pitchFamily="50" charset="-127"/>
                        <a:cs typeface="Times New Roman" panose="02020603050405020304" pitchFamily="18" charset="0"/>
                      </a:rPr>
                      <m:t>𝐶</m:t>
                    </m:r>
                    <m:d>
                      <m:dPr>
                        <m:ctrlPr>
                          <a:rPr lang="ko-KR" altLang="ko-KR" sz="1200" i="1">
                            <a:effectLst/>
                            <a:latin typeface="Cambria Math" panose="02040503050406030204" pitchFamily="18" charset="0"/>
                            <a:ea typeface="Cambria Math" panose="02040503050406030204" pitchFamily="18" charset="0"/>
                          </a:rPr>
                        </m:ctrlPr>
                      </m:dPr>
                      <m:e>
                        <m:r>
                          <a:rPr lang="en-US" altLang="ko-KR" sz="1200" i="1" kern="100">
                            <a:latin typeface="Cambria Math" panose="02040503050406030204" pitchFamily="18" charset="0"/>
                            <a:ea typeface="맑은 고딕" panose="020B0503020000020004" pitchFamily="50" charset="-127"/>
                            <a:cs typeface="Times New Roman" panose="02020603050405020304" pitchFamily="18" charset="0"/>
                          </a:rPr>
                          <m:t>𝑡</m:t>
                        </m:r>
                        <m:r>
                          <a:rPr lang="en-US" altLang="ko-KR" sz="1200" i="1" kern="100">
                            <a:latin typeface="Cambria Math" panose="02040503050406030204" pitchFamily="18" charset="0"/>
                            <a:ea typeface="맑은 고딕" panose="020B0503020000020004" pitchFamily="50" charset="-127"/>
                            <a:cs typeface="Times New Roman" panose="02020603050405020304" pitchFamily="18" charset="0"/>
                          </a:rPr>
                          <m:t>;</m:t>
                        </m:r>
                        <m:sSup>
                          <m:sSupPr>
                            <m:ctrlPr>
                              <a:rPr lang="ko-KR" altLang="ko-KR" sz="1200" i="1">
                                <a:effectLst/>
                                <a:latin typeface="Cambria Math" panose="02040503050406030204" pitchFamily="18" charset="0"/>
                                <a:ea typeface="Cambria Math" panose="02040503050406030204" pitchFamily="18" charset="0"/>
                              </a:rPr>
                            </m:ctrlPr>
                          </m:sSupPr>
                          <m:e>
                            <m:r>
                              <a:rPr lang="en-US" altLang="ko-KR" sz="1200" i="1" kern="100">
                                <a:latin typeface="Cambria Math" panose="02040503050406030204" pitchFamily="18" charset="0"/>
                                <a:ea typeface="맑은 고딕" panose="020B0503020000020004" pitchFamily="50" charset="-127"/>
                                <a:cs typeface="Times New Roman" panose="02020603050405020304" pitchFamily="18" charset="0"/>
                              </a:rPr>
                              <m:t>𝑉</m:t>
                            </m:r>
                          </m:e>
                          <m:sup>
                            <m:d>
                              <m:dPr>
                                <m:ctrlPr>
                                  <a:rPr lang="ko-KR" altLang="ko-KR" sz="1200" i="1">
                                    <a:effectLst/>
                                    <a:latin typeface="Cambria Math" panose="02040503050406030204" pitchFamily="18" charset="0"/>
                                    <a:ea typeface="Cambria Math" panose="02040503050406030204" pitchFamily="18" charset="0"/>
                                  </a:rPr>
                                </m:ctrlPr>
                              </m:dPr>
                              <m:e>
                                <m:r>
                                  <a:rPr lang="en-US" altLang="ko-KR" sz="1200" i="1" kern="100">
                                    <a:latin typeface="Cambria Math" panose="02040503050406030204" pitchFamily="18" charset="0"/>
                                    <a:ea typeface="맑은 고딕" panose="020B0503020000020004" pitchFamily="50" charset="-127"/>
                                    <a:cs typeface="Times New Roman" panose="02020603050405020304" pitchFamily="18" charset="0"/>
                                  </a:rPr>
                                  <m:t>𝑡</m:t>
                                </m:r>
                              </m:e>
                            </m:d>
                          </m:sup>
                        </m:sSup>
                      </m:e>
                    </m:d>
                  </m:oMath>
                </a14:m>
                <a:r>
                  <a:rPr lang="ko-KR" altLang="ko-KR" sz="1200" kern="100" dirty="0">
                    <a:ea typeface="맑은 고딕" panose="020B0503020000020004" pitchFamily="50" charset="-127"/>
                    <a:cs typeface="Times New Roman" panose="02020603050405020304" pitchFamily="18" charset="0"/>
                  </a:rPr>
                  <a:t>의 값은 특정 주제와 관련이 높은 단어들이 함께 사용된 문서의 수가 많을수록 그 값이 커</a:t>
                </a:r>
                <a:r>
                  <a:rPr lang="ko-KR" altLang="en-US" sz="1200" kern="100" dirty="0">
                    <a:ea typeface="맑은 고딕" panose="020B0503020000020004" pitchFamily="50" charset="-127"/>
                    <a:cs typeface="Times New Roman" panose="02020603050405020304" pitchFamily="18" charset="0"/>
                  </a:rPr>
                  <a:t>짐</a:t>
                </a:r>
                <a:endParaRPr lang="ko-KR" altLang="en-US" sz="1200" dirty="0"/>
              </a:p>
            </p:txBody>
          </p:sp>
        </mc:Choice>
        <mc:Fallback xmlns="">
          <p:sp>
            <p:nvSpPr>
              <p:cNvPr id="8" name="Rectangle 7"/>
              <p:cNvSpPr>
                <a:spLocks noRot="1" noChangeAspect="1" noMove="1" noResize="1" noEditPoints="1" noAdjustHandles="1" noChangeArrowheads="1" noChangeShapeType="1" noTextEdit="1"/>
              </p:cNvSpPr>
              <p:nvPr/>
            </p:nvSpPr>
            <p:spPr>
              <a:xfrm>
                <a:off x="1066800" y="3128961"/>
                <a:ext cx="7239000" cy="950068"/>
              </a:xfrm>
              <a:prstGeom prst="rect">
                <a:avLst/>
              </a:prstGeom>
              <a:blipFill>
                <a:blip r:embed="rId3"/>
                <a:stretch>
                  <a:fillRect b="-1923"/>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1981200" y="4648200"/>
                <a:ext cx="4572000" cy="725455"/>
              </a:xfrm>
              <a:prstGeom prst="rect">
                <a:avLst/>
              </a:prstGeom>
            </p:spPr>
            <p:txBody>
              <a:bodyPr>
                <a:spAutoFit/>
              </a:bodyPr>
              <a:lstStyle/>
              <a:p>
                <a:pPr/>
                <a14:m>
                  <m:oMathPara xmlns:m="http://schemas.openxmlformats.org/officeDocument/2006/math">
                    <m:oMathParaPr>
                      <m:jc m:val="centerGroup"/>
                    </m:oMathParaPr>
                    <m:oMath xmlns:m="http://schemas.openxmlformats.org/officeDocument/2006/math">
                      <m:r>
                        <m:rPr>
                          <m:sty m:val="p"/>
                        </m:rPr>
                        <a:rPr lang="ko-KR" altLang="en-US" sz="1200">
                          <a:latin typeface="Cambria Math" panose="02040503050406030204" pitchFamily="18" charset="0"/>
                        </a:rPr>
                        <m:t>N</m:t>
                      </m:r>
                      <m:r>
                        <m:rPr>
                          <m:sty m:val="p"/>
                        </m:rPr>
                        <a:rPr lang="ko-KR" altLang="en-US" sz="1200" i="0">
                          <a:latin typeface="Cambria Math" panose="02040503050406030204" pitchFamily="18" charset="0"/>
                        </a:rPr>
                        <m:t>PMI</m:t>
                      </m:r>
                      <m:d>
                        <m:dPr>
                          <m:ctrlPr>
                            <a:rPr lang="ko-KR" altLang="en-US" sz="1200" i="1">
                              <a:latin typeface="Cambria Math" panose="02040503050406030204" pitchFamily="18" charset="0"/>
                            </a:rPr>
                          </m:ctrlPr>
                        </m:dPr>
                        <m:e>
                          <m:sSub>
                            <m:sSubPr>
                              <m:ctrlPr>
                                <a:rPr lang="ko-KR" altLang="en-US" sz="1200" i="1">
                                  <a:latin typeface="Cambria Math" panose="02040503050406030204" pitchFamily="18" charset="0"/>
                                </a:rPr>
                              </m:ctrlPr>
                            </m:sSubPr>
                            <m:e>
                              <m:r>
                                <a:rPr lang="ko-KR" altLang="en-US" sz="1200" i="1">
                                  <a:latin typeface="Cambria Math" panose="02040503050406030204" pitchFamily="18" charset="0"/>
                                </a:rPr>
                                <m:t>𝑤</m:t>
                              </m:r>
                            </m:e>
                            <m:sub>
                              <m:r>
                                <a:rPr lang="ko-KR" altLang="en-US" sz="1200" i="1">
                                  <a:latin typeface="Cambria Math" panose="02040503050406030204" pitchFamily="18" charset="0"/>
                                </a:rPr>
                                <m:t>𝑖</m:t>
                              </m:r>
                            </m:sub>
                          </m:sSub>
                          <m:r>
                            <a:rPr lang="ko-KR" altLang="en-US" sz="1200" i="0">
                              <a:latin typeface="Cambria Math" panose="02040503050406030204" pitchFamily="18" charset="0"/>
                            </a:rPr>
                            <m:t>,</m:t>
                          </m:r>
                          <m:sSub>
                            <m:sSubPr>
                              <m:ctrlPr>
                                <a:rPr lang="ko-KR" altLang="en-US" sz="1200" i="1">
                                  <a:latin typeface="Cambria Math" panose="02040503050406030204" pitchFamily="18" charset="0"/>
                                </a:rPr>
                              </m:ctrlPr>
                            </m:sSubPr>
                            <m:e>
                              <m:r>
                                <a:rPr lang="ko-KR" altLang="en-US" sz="1200" i="1">
                                  <a:latin typeface="Cambria Math" panose="02040503050406030204" pitchFamily="18" charset="0"/>
                                </a:rPr>
                                <m:t>𝑤</m:t>
                              </m:r>
                            </m:e>
                            <m:sub>
                              <m:r>
                                <a:rPr lang="ko-KR" altLang="en-US" sz="1200" i="1">
                                  <a:latin typeface="Cambria Math" panose="02040503050406030204" pitchFamily="18" charset="0"/>
                                </a:rPr>
                                <m:t>𝑗</m:t>
                              </m:r>
                            </m:sub>
                          </m:sSub>
                        </m:e>
                      </m:d>
                      <m:r>
                        <a:rPr lang="ko-KR" altLang="en-US" sz="1200" i="0">
                          <a:latin typeface="Cambria Math" panose="02040503050406030204" pitchFamily="18" charset="0"/>
                        </a:rPr>
                        <m:t>=</m:t>
                      </m:r>
                      <m:f>
                        <m:fPr>
                          <m:type m:val="skw"/>
                          <m:ctrlPr>
                            <a:rPr lang="ko-KR" altLang="en-US" sz="1200" i="1">
                              <a:latin typeface="Cambria Math" panose="02040503050406030204" pitchFamily="18" charset="0"/>
                            </a:rPr>
                          </m:ctrlPr>
                        </m:fPr>
                        <m:num>
                          <m:d>
                            <m:dPr>
                              <m:ctrlPr>
                                <a:rPr lang="ko-KR" altLang="en-US" sz="1200" i="1">
                                  <a:latin typeface="Cambria Math" panose="02040503050406030204" pitchFamily="18" charset="0"/>
                                </a:rPr>
                              </m:ctrlPr>
                            </m:dPr>
                            <m:e>
                              <m:r>
                                <m:rPr>
                                  <m:sty m:val="p"/>
                                </m:rPr>
                                <a:rPr lang="ko-KR" altLang="en-US" sz="1200" i="0">
                                  <a:latin typeface="Cambria Math" panose="02040503050406030204" pitchFamily="18" charset="0"/>
                                </a:rPr>
                                <m:t>ln</m:t>
                              </m:r>
                              <m:f>
                                <m:fPr>
                                  <m:ctrlPr>
                                    <a:rPr lang="ko-KR" altLang="en-US" sz="1200" i="1">
                                      <a:latin typeface="Cambria Math" panose="02040503050406030204" pitchFamily="18" charset="0"/>
                                    </a:rPr>
                                  </m:ctrlPr>
                                </m:fPr>
                                <m:num>
                                  <m:r>
                                    <m:rPr>
                                      <m:sty m:val="p"/>
                                    </m:rPr>
                                    <a:rPr lang="ko-KR" altLang="en-US" sz="1200" i="0">
                                      <a:latin typeface="Cambria Math" panose="02040503050406030204" pitchFamily="18" charset="0"/>
                                    </a:rPr>
                                    <m:t>P</m:t>
                                  </m:r>
                                  <m:d>
                                    <m:dPr>
                                      <m:ctrlPr>
                                        <a:rPr lang="ko-KR" altLang="en-US" sz="1200" i="1">
                                          <a:latin typeface="Cambria Math" panose="02040503050406030204" pitchFamily="18" charset="0"/>
                                        </a:rPr>
                                      </m:ctrlPr>
                                    </m:dPr>
                                    <m:e>
                                      <m:sSub>
                                        <m:sSubPr>
                                          <m:ctrlPr>
                                            <a:rPr lang="ko-KR" altLang="en-US" sz="1200" i="1">
                                              <a:latin typeface="Cambria Math" panose="02040503050406030204" pitchFamily="18" charset="0"/>
                                            </a:rPr>
                                          </m:ctrlPr>
                                        </m:sSubPr>
                                        <m:e>
                                          <m:r>
                                            <a:rPr lang="ko-KR" altLang="en-US" sz="1200" i="1">
                                              <a:latin typeface="Cambria Math" panose="02040503050406030204" pitchFamily="18" charset="0"/>
                                            </a:rPr>
                                            <m:t>𝑤</m:t>
                                          </m:r>
                                        </m:e>
                                        <m:sub>
                                          <m:r>
                                            <a:rPr lang="ko-KR" altLang="en-US" sz="1200" i="1">
                                              <a:latin typeface="Cambria Math" panose="02040503050406030204" pitchFamily="18" charset="0"/>
                                            </a:rPr>
                                            <m:t>𝑖</m:t>
                                          </m:r>
                                        </m:sub>
                                      </m:sSub>
                                      <m:r>
                                        <a:rPr lang="ko-KR" altLang="en-US" sz="1200" i="0">
                                          <a:latin typeface="Cambria Math" panose="02040503050406030204" pitchFamily="18" charset="0"/>
                                        </a:rPr>
                                        <m:t>,</m:t>
                                      </m:r>
                                      <m:sSub>
                                        <m:sSubPr>
                                          <m:ctrlPr>
                                            <a:rPr lang="ko-KR" altLang="en-US" sz="1200" i="1">
                                              <a:latin typeface="Cambria Math" panose="02040503050406030204" pitchFamily="18" charset="0"/>
                                            </a:rPr>
                                          </m:ctrlPr>
                                        </m:sSubPr>
                                        <m:e>
                                          <m:r>
                                            <a:rPr lang="ko-KR" altLang="en-US" sz="1200" i="1">
                                              <a:latin typeface="Cambria Math" panose="02040503050406030204" pitchFamily="18" charset="0"/>
                                            </a:rPr>
                                            <m:t>𝑤</m:t>
                                          </m:r>
                                        </m:e>
                                        <m:sub>
                                          <m:r>
                                            <a:rPr lang="ko-KR" altLang="en-US" sz="1200" i="1">
                                              <a:latin typeface="Cambria Math" panose="02040503050406030204" pitchFamily="18" charset="0"/>
                                            </a:rPr>
                                            <m:t>𝑗</m:t>
                                          </m:r>
                                        </m:sub>
                                      </m:sSub>
                                    </m:e>
                                  </m:d>
                                  <m:r>
                                    <a:rPr lang="ko-KR" altLang="en-US" sz="1200" i="0">
                                      <a:latin typeface="Cambria Math" panose="02040503050406030204" pitchFamily="18" charset="0"/>
                                    </a:rPr>
                                    <m:t>+</m:t>
                                  </m:r>
                                  <m:r>
                                    <a:rPr lang="ko-KR" altLang="en-US" sz="1200" i="1">
                                      <a:latin typeface="Cambria Math" panose="02040503050406030204" pitchFamily="18" charset="0"/>
                                    </a:rPr>
                                    <m:t>𝜖</m:t>
                                  </m:r>
                                </m:num>
                                <m:den>
                                  <m:d>
                                    <m:dPr>
                                      <m:begChr m:val=""/>
                                      <m:ctrlPr>
                                        <a:rPr lang="ko-KR" altLang="en-US" sz="1200" i="1">
                                          <a:latin typeface="Cambria Math" panose="02040503050406030204" pitchFamily="18" charset="0"/>
                                        </a:rPr>
                                      </m:ctrlPr>
                                    </m:dPr>
                                    <m:e>
                                      <m:r>
                                        <m:rPr>
                                          <m:sty m:val="p"/>
                                        </m:rPr>
                                        <a:rPr lang="ko-KR" altLang="en-US" sz="1200" i="0">
                                          <a:latin typeface="Cambria Math" panose="02040503050406030204" pitchFamily="18" charset="0"/>
                                        </a:rPr>
                                        <m:t>P</m:t>
                                      </m:r>
                                      <m:r>
                                        <a:rPr lang="ko-KR" altLang="en-US" sz="1200" i="0">
                                          <a:latin typeface="Cambria Math" panose="02040503050406030204" pitchFamily="18" charset="0"/>
                                        </a:rPr>
                                        <m:t>(</m:t>
                                      </m:r>
                                      <m:sSub>
                                        <m:sSubPr>
                                          <m:ctrlPr>
                                            <a:rPr lang="ko-KR" altLang="en-US" sz="1200" i="1">
                                              <a:latin typeface="Cambria Math" panose="02040503050406030204" pitchFamily="18" charset="0"/>
                                            </a:rPr>
                                          </m:ctrlPr>
                                        </m:sSubPr>
                                        <m:e>
                                          <m:r>
                                            <a:rPr lang="ko-KR" altLang="en-US" sz="1200" i="1">
                                              <a:latin typeface="Cambria Math" panose="02040503050406030204" pitchFamily="18" charset="0"/>
                                            </a:rPr>
                                            <m:t>𝑤</m:t>
                                          </m:r>
                                        </m:e>
                                        <m:sub>
                                          <m:r>
                                            <a:rPr lang="ko-KR" altLang="en-US" sz="1200" i="1">
                                              <a:latin typeface="Cambria Math" panose="02040503050406030204" pitchFamily="18" charset="0"/>
                                            </a:rPr>
                                            <m:t>𝑖</m:t>
                                          </m:r>
                                        </m:sub>
                                      </m:sSub>
                                      <m:r>
                                        <a:rPr lang="ko-KR" altLang="en-US" sz="1200" i="0">
                                          <a:latin typeface="Cambria Math" panose="02040503050406030204" pitchFamily="18" charset="0"/>
                                        </a:rPr>
                                        <m:t>)</m:t>
                                      </m:r>
                                      <m:r>
                                        <m:rPr>
                                          <m:sty m:val="p"/>
                                        </m:rPr>
                                        <a:rPr lang="ko-KR" altLang="en-US" sz="1200" i="0">
                                          <a:latin typeface="Cambria Math" panose="02040503050406030204" pitchFamily="18" charset="0"/>
                                        </a:rPr>
                                        <m:t>P</m:t>
                                      </m:r>
                                      <m:r>
                                        <a:rPr lang="ko-KR" altLang="en-US" sz="1200" i="0">
                                          <a:latin typeface="Cambria Math" panose="02040503050406030204" pitchFamily="18" charset="0"/>
                                        </a:rPr>
                                        <m:t>(</m:t>
                                      </m:r>
                                      <m:sSub>
                                        <m:sSubPr>
                                          <m:ctrlPr>
                                            <a:rPr lang="ko-KR" altLang="en-US" sz="1200" i="1">
                                              <a:latin typeface="Cambria Math" panose="02040503050406030204" pitchFamily="18" charset="0"/>
                                            </a:rPr>
                                          </m:ctrlPr>
                                        </m:sSubPr>
                                        <m:e>
                                          <m:r>
                                            <a:rPr lang="ko-KR" altLang="en-US" sz="1200" i="1">
                                              <a:latin typeface="Cambria Math" panose="02040503050406030204" pitchFamily="18" charset="0"/>
                                            </a:rPr>
                                            <m:t>𝑤</m:t>
                                          </m:r>
                                        </m:e>
                                        <m:sub>
                                          <m:r>
                                            <a:rPr lang="ko-KR" altLang="en-US" sz="1200" i="1">
                                              <a:latin typeface="Cambria Math" panose="02040503050406030204" pitchFamily="18" charset="0"/>
                                            </a:rPr>
                                            <m:t>𝑗</m:t>
                                          </m:r>
                                        </m:sub>
                                      </m:sSub>
                                    </m:e>
                                  </m:d>
                                </m:den>
                              </m:f>
                            </m:e>
                          </m:d>
                        </m:num>
                        <m:den>
                          <m:r>
                            <a:rPr lang="ko-KR" altLang="en-US" sz="1200" i="0">
                              <a:latin typeface="Cambria Math" panose="02040503050406030204" pitchFamily="18" charset="0"/>
                            </a:rPr>
                            <m:t>−</m:t>
                          </m:r>
                          <m:func>
                            <m:funcPr>
                              <m:ctrlPr>
                                <a:rPr lang="ko-KR" altLang="en-US" sz="1200" i="1">
                                  <a:latin typeface="Cambria Math" panose="02040503050406030204" pitchFamily="18" charset="0"/>
                                </a:rPr>
                              </m:ctrlPr>
                            </m:funcPr>
                            <m:fName>
                              <m:r>
                                <m:rPr>
                                  <m:sty m:val="p"/>
                                </m:rPr>
                                <a:rPr lang="ko-KR" altLang="en-US" sz="1200" i="0">
                                  <a:latin typeface="Cambria Math" panose="02040503050406030204" pitchFamily="18" charset="0"/>
                                </a:rPr>
                                <m:t>ln</m:t>
                              </m:r>
                            </m:fName>
                            <m:e>
                              <m:r>
                                <m:rPr>
                                  <m:sty m:val="p"/>
                                </m:rPr>
                                <a:rPr lang="ko-KR" altLang="en-US" sz="1200" i="0">
                                  <a:latin typeface="Cambria Math" panose="02040503050406030204" pitchFamily="18" charset="0"/>
                                </a:rPr>
                                <m:t>P</m:t>
                              </m:r>
                              <m:d>
                                <m:dPr>
                                  <m:ctrlPr>
                                    <a:rPr lang="ko-KR" altLang="en-US" sz="1200" i="1">
                                      <a:latin typeface="Cambria Math" panose="02040503050406030204" pitchFamily="18" charset="0"/>
                                    </a:rPr>
                                  </m:ctrlPr>
                                </m:dPr>
                                <m:e>
                                  <m:sSub>
                                    <m:sSubPr>
                                      <m:ctrlPr>
                                        <a:rPr lang="ko-KR" altLang="en-US" sz="1200" i="1">
                                          <a:latin typeface="Cambria Math" panose="02040503050406030204" pitchFamily="18" charset="0"/>
                                        </a:rPr>
                                      </m:ctrlPr>
                                    </m:sSubPr>
                                    <m:e>
                                      <m:r>
                                        <a:rPr lang="ko-KR" altLang="en-US" sz="1200" i="1">
                                          <a:latin typeface="Cambria Math" panose="02040503050406030204" pitchFamily="18" charset="0"/>
                                        </a:rPr>
                                        <m:t>𝑤</m:t>
                                      </m:r>
                                    </m:e>
                                    <m:sub>
                                      <m:r>
                                        <a:rPr lang="ko-KR" altLang="en-US" sz="1200" i="1">
                                          <a:latin typeface="Cambria Math" panose="02040503050406030204" pitchFamily="18" charset="0"/>
                                        </a:rPr>
                                        <m:t>𝑖</m:t>
                                      </m:r>
                                    </m:sub>
                                  </m:sSub>
                                  <m:r>
                                    <a:rPr lang="ko-KR" altLang="en-US" sz="1200" i="0">
                                      <a:latin typeface="Cambria Math" panose="02040503050406030204" pitchFamily="18" charset="0"/>
                                    </a:rPr>
                                    <m:t>,</m:t>
                                  </m:r>
                                  <m:sSub>
                                    <m:sSubPr>
                                      <m:ctrlPr>
                                        <a:rPr lang="ko-KR" altLang="en-US" sz="1200" i="1">
                                          <a:latin typeface="Cambria Math" panose="02040503050406030204" pitchFamily="18" charset="0"/>
                                        </a:rPr>
                                      </m:ctrlPr>
                                    </m:sSubPr>
                                    <m:e>
                                      <m:r>
                                        <a:rPr lang="ko-KR" altLang="en-US" sz="1200" i="1">
                                          <a:latin typeface="Cambria Math" panose="02040503050406030204" pitchFamily="18" charset="0"/>
                                        </a:rPr>
                                        <m:t>𝑤</m:t>
                                      </m:r>
                                    </m:e>
                                    <m:sub>
                                      <m:r>
                                        <a:rPr lang="ko-KR" altLang="en-US" sz="1200" i="1">
                                          <a:latin typeface="Cambria Math" panose="02040503050406030204" pitchFamily="18" charset="0"/>
                                        </a:rPr>
                                        <m:t>𝑗</m:t>
                                      </m:r>
                                    </m:sub>
                                  </m:sSub>
                                </m:e>
                              </m:d>
                            </m:e>
                          </m:func>
                        </m:den>
                      </m:f>
                    </m:oMath>
                  </m:oMathPara>
                </a14:m>
                <a:endParaRPr lang="ko-KR" altLang="en-US" sz="1200" dirty="0"/>
              </a:p>
            </p:txBody>
          </p:sp>
        </mc:Choice>
        <mc:Fallback xmlns="">
          <p:sp>
            <p:nvSpPr>
              <p:cNvPr id="9" name="Rectangle 8"/>
              <p:cNvSpPr>
                <a:spLocks noRot="1" noChangeAspect="1" noMove="1" noResize="1" noEditPoints="1" noAdjustHandles="1" noChangeArrowheads="1" noChangeShapeType="1" noTextEdit="1"/>
              </p:cNvSpPr>
              <p:nvPr/>
            </p:nvSpPr>
            <p:spPr>
              <a:xfrm>
                <a:off x="1981200" y="4648200"/>
                <a:ext cx="4572000" cy="725455"/>
              </a:xfrm>
              <a:prstGeom prst="rect">
                <a:avLst/>
              </a:prstGeom>
              <a:blipFill>
                <a:blip r:embed="rId4"/>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1341277" y="5373655"/>
                <a:ext cx="6192838" cy="702500"/>
              </a:xfrm>
              <a:prstGeom prst="rect">
                <a:avLst/>
              </a:prstGeom>
            </p:spPr>
            <p:txBody>
              <a:bodyPr wrap="square">
                <a:spAutoFit/>
              </a:bodyPr>
              <a:lstStyle/>
              <a:p>
                <a:pPr marL="171450" indent="-171450">
                  <a:buFont typeface="Arial" panose="020B0604020202020204" pitchFamily="34" charset="0"/>
                  <a:buChar char="•"/>
                </a:pPr>
                <a14:m>
                  <m:oMath xmlns:m="http://schemas.openxmlformats.org/officeDocument/2006/math">
                    <m:r>
                      <m:rPr>
                        <m:sty m:val="p"/>
                      </m:rPr>
                      <a:rPr lang="en-US" altLang="ko-KR" sz="1200" kern="100">
                        <a:latin typeface="Cambria Math" panose="02040503050406030204" pitchFamily="18" charset="0"/>
                        <a:ea typeface="맑은 고딕" panose="020B0503020000020004" pitchFamily="50" charset="-127"/>
                        <a:cs typeface="Times New Roman" panose="02020603050405020304" pitchFamily="18" charset="0"/>
                      </a:rPr>
                      <m:t>P</m:t>
                    </m:r>
                    <m:r>
                      <a:rPr lang="en-US" altLang="ko-KR" sz="1200" i="1" kern="100">
                        <a:latin typeface="Cambria Math" panose="02040503050406030204" pitchFamily="18" charset="0"/>
                        <a:ea typeface="맑은 고딕" panose="020B0503020000020004" pitchFamily="50" charset="-127"/>
                        <a:cs typeface="Times New Roman" panose="02020603050405020304" pitchFamily="18" charset="0"/>
                      </a:rPr>
                      <m:t>(</m:t>
                    </m:r>
                    <m:sSub>
                      <m:sSubPr>
                        <m:ctrlPr>
                          <a:rPr lang="ko-KR" altLang="ko-KR" sz="1200" i="1">
                            <a:effectLst/>
                            <a:latin typeface="Cambria Math" panose="02040503050406030204" pitchFamily="18" charset="0"/>
                            <a:ea typeface="Cambria Math" panose="02040503050406030204" pitchFamily="18" charset="0"/>
                            <a:cs typeface="나눔고딕OTF"/>
                          </a:rPr>
                        </m:ctrlPr>
                      </m:sSubPr>
                      <m:e>
                        <m:r>
                          <a:rPr lang="en-US" altLang="ko-KR" sz="1200" i="1" kern="100">
                            <a:latin typeface="Cambria Math" panose="02040503050406030204" pitchFamily="18" charset="0"/>
                            <a:ea typeface="맑은 고딕" panose="020B0503020000020004" pitchFamily="50" charset="-127"/>
                            <a:cs typeface="Times New Roman" panose="02020603050405020304" pitchFamily="18" charset="0"/>
                          </a:rPr>
                          <m:t>𝑤</m:t>
                        </m:r>
                      </m:e>
                      <m:sub>
                        <m:r>
                          <a:rPr lang="en-US" altLang="ko-KR" sz="1200" i="1" kern="100">
                            <a:latin typeface="Cambria Math" panose="02040503050406030204" pitchFamily="18" charset="0"/>
                            <a:ea typeface="맑은 고딕" panose="020B0503020000020004" pitchFamily="50" charset="-127"/>
                            <a:cs typeface="Times New Roman" panose="02020603050405020304" pitchFamily="18" charset="0"/>
                          </a:rPr>
                          <m:t>𝑖</m:t>
                        </m:r>
                      </m:sub>
                    </m:sSub>
                    <m:r>
                      <a:rPr lang="en-US" altLang="ko-KR" sz="1200" i="1" kern="100">
                        <a:latin typeface="Cambria Math" panose="02040503050406030204" pitchFamily="18" charset="0"/>
                        <a:ea typeface="맑은 고딕" panose="020B0503020000020004" pitchFamily="50" charset="-127"/>
                        <a:cs typeface="Times New Roman" panose="02020603050405020304" pitchFamily="18" charset="0"/>
                      </a:rPr>
                      <m:t>)</m:t>
                    </m:r>
                  </m:oMath>
                </a14:m>
                <a:r>
                  <a:rPr lang="ko-KR" altLang="ko-KR" sz="1200" kern="100" dirty="0">
                    <a:ea typeface="맑은 고딕" panose="020B0503020000020004" pitchFamily="50" charset="-127"/>
                    <a:cs typeface="Times New Roman" panose="02020603050405020304" pitchFamily="18" charset="0"/>
                  </a:rPr>
                  <a:t>는 단어 </a:t>
                </a:r>
                <a14:m>
                  <m:oMath xmlns:m="http://schemas.openxmlformats.org/officeDocument/2006/math">
                    <m:sSub>
                      <m:sSubPr>
                        <m:ctrlPr>
                          <a:rPr lang="ko-KR" altLang="ko-KR" sz="1200" i="1">
                            <a:effectLst/>
                            <a:latin typeface="Cambria Math" panose="02040503050406030204" pitchFamily="18" charset="0"/>
                            <a:ea typeface="Cambria Math" panose="02040503050406030204" pitchFamily="18" charset="0"/>
                            <a:cs typeface="나눔고딕OTF"/>
                          </a:rPr>
                        </m:ctrlPr>
                      </m:sSubPr>
                      <m:e>
                        <m:r>
                          <a:rPr lang="en-US" altLang="ko-KR" sz="1200" i="1" kern="100">
                            <a:latin typeface="Cambria Math" panose="02040503050406030204" pitchFamily="18" charset="0"/>
                            <a:ea typeface="맑은 고딕" panose="020B0503020000020004" pitchFamily="50" charset="-127"/>
                            <a:cs typeface="Times New Roman" panose="02020603050405020304" pitchFamily="18" charset="0"/>
                          </a:rPr>
                          <m:t>𝑤</m:t>
                        </m:r>
                      </m:e>
                      <m:sub>
                        <m:r>
                          <a:rPr lang="en-US" altLang="ko-KR" sz="1200" i="1" kern="100">
                            <a:latin typeface="Cambria Math" panose="02040503050406030204" pitchFamily="18" charset="0"/>
                            <a:ea typeface="맑은 고딕" panose="020B0503020000020004" pitchFamily="50" charset="-127"/>
                            <a:cs typeface="Times New Roman" panose="02020603050405020304" pitchFamily="18" charset="0"/>
                          </a:rPr>
                          <m:t>𝑖</m:t>
                        </m:r>
                      </m:sub>
                    </m:sSub>
                  </m:oMath>
                </a14:m>
                <a:r>
                  <a:rPr lang="ko-KR" altLang="ko-KR" sz="1200" kern="100" dirty="0">
                    <a:ea typeface="맑은 고딕" panose="020B0503020000020004" pitchFamily="50" charset="-127"/>
                    <a:cs typeface="Times New Roman" panose="02020603050405020304" pitchFamily="18" charset="0"/>
                  </a:rPr>
                  <a:t>의 확률로 전체 문서 중에서 단어 </a:t>
                </a:r>
                <a14:m>
                  <m:oMath xmlns:m="http://schemas.openxmlformats.org/officeDocument/2006/math">
                    <m:sSub>
                      <m:sSubPr>
                        <m:ctrlPr>
                          <a:rPr lang="ko-KR" altLang="ko-KR" sz="1200" i="1">
                            <a:effectLst/>
                            <a:latin typeface="Cambria Math" panose="02040503050406030204" pitchFamily="18" charset="0"/>
                            <a:ea typeface="Cambria Math" panose="02040503050406030204" pitchFamily="18" charset="0"/>
                            <a:cs typeface="나눔고딕OTF"/>
                          </a:rPr>
                        </m:ctrlPr>
                      </m:sSubPr>
                      <m:e>
                        <m:r>
                          <a:rPr lang="en-US" altLang="ko-KR" sz="1200" i="1" kern="100">
                            <a:latin typeface="Cambria Math" panose="02040503050406030204" pitchFamily="18" charset="0"/>
                            <a:ea typeface="맑은 고딕" panose="020B0503020000020004" pitchFamily="50" charset="-127"/>
                            <a:cs typeface="Times New Roman" panose="02020603050405020304" pitchFamily="18" charset="0"/>
                          </a:rPr>
                          <m:t>𝑤</m:t>
                        </m:r>
                      </m:e>
                      <m:sub>
                        <m:r>
                          <a:rPr lang="en-US" altLang="ko-KR" sz="1200" i="1" kern="100">
                            <a:latin typeface="Cambria Math" panose="02040503050406030204" pitchFamily="18" charset="0"/>
                            <a:ea typeface="맑은 고딕" panose="020B0503020000020004" pitchFamily="50" charset="-127"/>
                            <a:cs typeface="Times New Roman" panose="02020603050405020304" pitchFamily="18" charset="0"/>
                          </a:rPr>
                          <m:t>𝑖</m:t>
                        </m:r>
                      </m:sub>
                    </m:sSub>
                  </m:oMath>
                </a14:m>
                <a:r>
                  <a:rPr lang="ko-KR" altLang="ko-KR" sz="1200" kern="100" dirty="0">
                    <a:ea typeface="맑은 고딕" panose="020B0503020000020004" pitchFamily="50" charset="-127"/>
                    <a:cs typeface="Times New Roman" panose="02020603050405020304" pitchFamily="18" charset="0"/>
                  </a:rPr>
                  <a:t>가 사용된 문서의 비중으로 </a:t>
                </a:r>
                <a:endParaRPr lang="en-US" altLang="ko-KR" sz="1200" kern="100" dirty="0">
                  <a:ea typeface="맑은 고딕" panose="020B0503020000020004" pitchFamily="50" charset="-127"/>
                  <a:cs typeface="Times New Roman" panose="02020603050405020304" pitchFamily="18" charset="0"/>
                </a:endParaRPr>
              </a:p>
              <a:p>
                <a:pPr marL="171450" indent="-171450">
                  <a:buFont typeface="Arial" panose="020B0604020202020204" pitchFamily="34" charset="0"/>
                  <a:buChar char="•"/>
                </a:pPr>
                <a14:m>
                  <m:oMath xmlns:m="http://schemas.openxmlformats.org/officeDocument/2006/math">
                    <m:r>
                      <m:rPr>
                        <m:sty m:val="p"/>
                      </m:rPr>
                      <a:rPr lang="en-US" altLang="ko-KR" sz="1200" kern="100">
                        <a:latin typeface="Cambria Math" panose="02040503050406030204" pitchFamily="18" charset="0"/>
                        <a:ea typeface="맑은 고딕" panose="020B0503020000020004" pitchFamily="50" charset="-127"/>
                        <a:cs typeface="Times New Roman" panose="02020603050405020304" pitchFamily="18" charset="0"/>
                      </a:rPr>
                      <m:t>P</m:t>
                    </m:r>
                    <m:d>
                      <m:dPr>
                        <m:ctrlPr>
                          <a:rPr lang="ko-KR" altLang="ko-KR" sz="1200" i="1">
                            <a:effectLst/>
                            <a:latin typeface="Cambria Math" panose="02040503050406030204" pitchFamily="18" charset="0"/>
                            <a:ea typeface="Cambria Math" panose="02040503050406030204" pitchFamily="18" charset="0"/>
                          </a:rPr>
                        </m:ctrlPr>
                      </m:dPr>
                      <m:e>
                        <m:sSub>
                          <m:sSubPr>
                            <m:ctrlPr>
                              <a:rPr lang="ko-KR" altLang="ko-KR" sz="1200" i="1">
                                <a:effectLst/>
                                <a:latin typeface="Cambria Math" panose="02040503050406030204" pitchFamily="18" charset="0"/>
                                <a:ea typeface="Cambria Math" panose="02040503050406030204" pitchFamily="18" charset="0"/>
                                <a:cs typeface="나눔고딕OTF"/>
                              </a:rPr>
                            </m:ctrlPr>
                          </m:sSubPr>
                          <m:e>
                            <m:r>
                              <a:rPr lang="en-US" altLang="ko-KR" sz="1200" i="1" kern="100">
                                <a:latin typeface="Cambria Math" panose="02040503050406030204" pitchFamily="18" charset="0"/>
                                <a:ea typeface="맑은 고딕" panose="020B0503020000020004" pitchFamily="50" charset="-127"/>
                                <a:cs typeface="Times New Roman" panose="02020603050405020304" pitchFamily="18" charset="0"/>
                              </a:rPr>
                              <m:t>𝑤</m:t>
                            </m:r>
                          </m:e>
                          <m:sub>
                            <m:r>
                              <a:rPr lang="en-US" altLang="ko-KR" sz="1200" i="1" kern="100">
                                <a:latin typeface="Cambria Math" panose="02040503050406030204" pitchFamily="18" charset="0"/>
                                <a:ea typeface="맑은 고딕" panose="020B0503020000020004" pitchFamily="50" charset="-127"/>
                                <a:cs typeface="Times New Roman" panose="02020603050405020304" pitchFamily="18" charset="0"/>
                              </a:rPr>
                              <m:t>𝑖</m:t>
                            </m:r>
                          </m:sub>
                        </m:sSub>
                        <m:r>
                          <a:rPr lang="en-US" altLang="ko-KR" sz="1200" i="1" kern="100">
                            <a:latin typeface="Cambria Math" panose="02040503050406030204" pitchFamily="18" charset="0"/>
                            <a:ea typeface="맑은 고딕" panose="020B0503020000020004" pitchFamily="50" charset="-127"/>
                            <a:cs typeface="Times New Roman" panose="02020603050405020304" pitchFamily="18" charset="0"/>
                          </a:rPr>
                          <m:t>,</m:t>
                        </m:r>
                        <m:sSub>
                          <m:sSubPr>
                            <m:ctrlPr>
                              <a:rPr lang="ko-KR" altLang="ko-KR" sz="1200" i="1">
                                <a:effectLst/>
                                <a:latin typeface="Cambria Math" panose="02040503050406030204" pitchFamily="18" charset="0"/>
                                <a:ea typeface="Cambria Math" panose="02040503050406030204" pitchFamily="18" charset="0"/>
                                <a:cs typeface="나눔고딕OTF"/>
                              </a:rPr>
                            </m:ctrlPr>
                          </m:sSubPr>
                          <m:e>
                            <m:r>
                              <a:rPr lang="en-US" altLang="ko-KR" sz="1200" i="1" kern="100">
                                <a:latin typeface="Cambria Math" panose="02040503050406030204" pitchFamily="18" charset="0"/>
                                <a:ea typeface="맑은 고딕" panose="020B0503020000020004" pitchFamily="50" charset="-127"/>
                                <a:cs typeface="Times New Roman" panose="02020603050405020304" pitchFamily="18" charset="0"/>
                              </a:rPr>
                              <m:t>𝑤</m:t>
                            </m:r>
                          </m:e>
                          <m:sub>
                            <m:r>
                              <a:rPr lang="en-US" altLang="ko-KR" sz="1200" i="1" kern="100">
                                <a:latin typeface="Cambria Math" panose="02040503050406030204" pitchFamily="18" charset="0"/>
                                <a:ea typeface="맑은 고딕" panose="020B0503020000020004" pitchFamily="50" charset="-127"/>
                                <a:cs typeface="Times New Roman" panose="02020603050405020304" pitchFamily="18" charset="0"/>
                              </a:rPr>
                              <m:t>𝑗</m:t>
                            </m:r>
                          </m:sub>
                        </m:sSub>
                      </m:e>
                    </m:d>
                  </m:oMath>
                </a14:m>
                <a:r>
                  <a:rPr lang="ko-KR" altLang="ko-KR" sz="1200" kern="100" dirty="0">
                    <a:ea typeface="맑은 고딕" panose="020B0503020000020004" pitchFamily="50" charset="-127"/>
                    <a:cs typeface="Times New Roman" panose="02020603050405020304" pitchFamily="18" charset="0"/>
                  </a:rPr>
                  <a:t>는 전체 문서 중에서 두 단어 </a:t>
                </a:r>
                <a14:m>
                  <m:oMath xmlns:m="http://schemas.openxmlformats.org/officeDocument/2006/math">
                    <m:sSub>
                      <m:sSubPr>
                        <m:ctrlPr>
                          <a:rPr lang="ko-KR" altLang="ko-KR" sz="1200" i="1">
                            <a:effectLst/>
                            <a:latin typeface="Cambria Math" panose="02040503050406030204" pitchFamily="18" charset="0"/>
                            <a:ea typeface="Cambria Math" panose="02040503050406030204" pitchFamily="18" charset="0"/>
                            <a:cs typeface="나눔고딕OTF"/>
                          </a:rPr>
                        </m:ctrlPr>
                      </m:sSubPr>
                      <m:e>
                        <m:r>
                          <a:rPr lang="en-US" altLang="ko-KR" sz="1200" i="1" kern="100">
                            <a:latin typeface="Cambria Math" panose="02040503050406030204" pitchFamily="18" charset="0"/>
                            <a:ea typeface="맑은 고딕" panose="020B0503020000020004" pitchFamily="50" charset="-127"/>
                            <a:cs typeface="Times New Roman" panose="02020603050405020304" pitchFamily="18" charset="0"/>
                          </a:rPr>
                          <m:t>𝑤</m:t>
                        </m:r>
                      </m:e>
                      <m:sub>
                        <m:r>
                          <a:rPr lang="en-US" altLang="ko-KR" sz="1200" i="1" kern="100">
                            <a:latin typeface="Cambria Math" panose="02040503050406030204" pitchFamily="18" charset="0"/>
                            <a:ea typeface="맑은 고딕" panose="020B0503020000020004" pitchFamily="50" charset="-127"/>
                            <a:cs typeface="Times New Roman" panose="02020603050405020304" pitchFamily="18" charset="0"/>
                          </a:rPr>
                          <m:t>𝑖</m:t>
                        </m:r>
                      </m:sub>
                    </m:sSub>
                    <m:r>
                      <a:rPr lang="en-US" altLang="ko-KR" sz="1200" i="1" kern="100">
                        <a:latin typeface="Cambria Math" panose="02040503050406030204" pitchFamily="18" charset="0"/>
                        <a:ea typeface="맑은 고딕" panose="020B0503020000020004" pitchFamily="50" charset="-127"/>
                        <a:cs typeface="Times New Roman" panose="02020603050405020304" pitchFamily="18" charset="0"/>
                      </a:rPr>
                      <m:t>,</m:t>
                    </m:r>
                    <m:sSub>
                      <m:sSubPr>
                        <m:ctrlPr>
                          <a:rPr lang="ko-KR" altLang="ko-KR" sz="1200" i="1">
                            <a:effectLst/>
                            <a:latin typeface="Cambria Math" panose="02040503050406030204" pitchFamily="18" charset="0"/>
                            <a:ea typeface="Cambria Math" panose="02040503050406030204" pitchFamily="18" charset="0"/>
                            <a:cs typeface="나눔고딕OTF"/>
                          </a:rPr>
                        </m:ctrlPr>
                      </m:sSubPr>
                      <m:e>
                        <m:r>
                          <a:rPr lang="en-US" altLang="ko-KR" sz="1200" i="1" kern="100">
                            <a:latin typeface="Cambria Math" panose="02040503050406030204" pitchFamily="18" charset="0"/>
                            <a:ea typeface="맑은 고딕" panose="020B0503020000020004" pitchFamily="50" charset="-127"/>
                            <a:cs typeface="Times New Roman" panose="02020603050405020304" pitchFamily="18" charset="0"/>
                          </a:rPr>
                          <m:t>𝑤</m:t>
                        </m:r>
                      </m:e>
                      <m:sub>
                        <m:r>
                          <a:rPr lang="en-US" altLang="ko-KR" sz="1200" i="1" kern="100">
                            <a:latin typeface="Cambria Math" panose="02040503050406030204" pitchFamily="18" charset="0"/>
                            <a:ea typeface="맑은 고딕" panose="020B0503020000020004" pitchFamily="50" charset="-127"/>
                            <a:cs typeface="Times New Roman" panose="02020603050405020304" pitchFamily="18" charset="0"/>
                          </a:rPr>
                          <m:t>𝑗</m:t>
                        </m:r>
                      </m:sub>
                    </m:sSub>
                  </m:oMath>
                </a14:m>
                <a:r>
                  <a:rPr lang="ko-KR" altLang="ko-KR" sz="1200" kern="100" dirty="0">
                    <a:ea typeface="맑은 고딕" panose="020B0503020000020004" pitchFamily="50" charset="-127"/>
                    <a:cs typeface="Times New Roman" panose="02020603050405020304" pitchFamily="18" charset="0"/>
                  </a:rPr>
                  <a:t>가 함께 사용된 문서의 비중으로 </a:t>
                </a:r>
                <a:endParaRPr lang="en-US" altLang="ko-KR" sz="1200" kern="100" dirty="0">
                  <a:ea typeface="맑은 고딕" panose="020B0503020000020004" pitchFamily="50" charset="-127"/>
                  <a:cs typeface="Times New Roman" panose="02020603050405020304" pitchFamily="18" charset="0"/>
                </a:endParaRPr>
              </a:p>
              <a:p>
                <a:pPr marL="171450" indent="-171450">
                  <a:buFont typeface="Arial" panose="020B0604020202020204" pitchFamily="34" charset="0"/>
                  <a:buChar char="•"/>
                </a:pPr>
                <a:r>
                  <a:rPr lang="ko-KR" altLang="ko-KR" sz="1200" kern="100" dirty="0">
                    <a:ea typeface="맑은 고딕" panose="020B0503020000020004" pitchFamily="50" charset="-127"/>
                    <a:cs typeface="Times New Roman" panose="02020603050405020304" pitchFamily="18" charset="0"/>
                  </a:rPr>
                  <a:t>두 단어가 함께 사용된 문서의 수가 많을수록 </a:t>
                </a:r>
                <a14:m>
                  <m:oMath xmlns:m="http://schemas.openxmlformats.org/officeDocument/2006/math">
                    <m:r>
                      <m:rPr>
                        <m:sty m:val="p"/>
                      </m:rPr>
                      <a:rPr lang="en-US" altLang="ko-KR" sz="1200" kern="100">
                        <a:latin typeface="Cambria Math" panose="02040503050406030204" pitchFamily="18" charset="0"/>
                        <a:ea typeface="맑은 고딕" panose="020B0503020000020004" pitchFamily="50" charset="-127"/>
                        <a:cs typeface="Times New Roman" panose="02020603050405020304" pitchFamily="18" charset="0"/>
                      </a:rPr>
                      <m:t>NPMI</m:t>
                    </m:r>
                    <m:d>
                      <m:dPr>
                        <m:ctrlPr>
                          <a:rPr lang="ko-KR" altLang="ko-KR" sz="1200" i="1">
                            <a:effectLst/>
                            <a:latin typeface="Cambria Math" panose="02040503050406030204" pitchFamily="18" charset="0"/>
                            <a:ea typeface="Cambria Math" panose="02040503050406030204" pitchFamily="18" charset="0"/>
                          </a:rPr>
                        </m:ctrlPr>
                      </m:dPr>
                      <m:e>
                        <m:sSub>
                          <m:sSubPr>
                            <m:ctrlPr>
                              <a:rPr lang="ko-KR" altLang="ko-KR" sz="1200" i="1">
                                <a:effectLst/>
                                <a:latin typeface="Cambria Math" panose="02040503050406030204" pitchFamily="18" charset="0"/>
                                <a:ea typeface="Cambria Math" panose="02040503050406030204" pitchFamily="18" charset="0"/>
                                <a:cs typeface="나눔고딕OTF"/>
                              </a:rPr>
                            </m:ctrlPr>
                          </m:sSubPr>
                          <m:e>
                            <m:r>
                              <a:rPr lang="en-US" altLang="ko-KR" sz="1200" i="1" kern="100">
                                <a:latin typeface="Cambria Math" panose="02040503050406030204" pitchFamily="18" charset="0"/>
                                <a:ea typeface="맑은 고딕" panose="020B0503020000020004" pitchFamily="50" charset="-127"/>
                                <a:cs typeface="Times New Roman" panose="02020603050405020304" pitchFamily="18" charset="0"/>
                              </a:rPr>
                              <m:t>𝑤</m:t>
                            </m:r>
                          </m:e>
                          <m:sub>
                            <m:r>
                              <a:rPr lang="en-US" altLang="ko-KR" sz="1200" i="1" kern="100">
                                <a:latin typeface="Cambria Math" panose="02040503050406030204" pitchFamily="18" charset="0"/>
                                <a:ea typeface="맑은 고딕" panose="020B0503020000020004" pitchFamily="50" charset="-127"/>
                                <a:cs typeface="Times New Roman" panose="02020603050405020304" pitchFamily="18" charset="0"/>
                              </a:rPr>
                              <m:t>𝑖</m:t>
                            </m:r>
                          </m:sub>
                        </m:sSub>
                        <m:r>
                          <a:rPr lang="en-US" altLang="ko-KR" sz="1200" i="1" kern="100">
                            <a:latin typeface="Cambria Math" panose="02040503050406030204" pitchFamily="18" charset="0"/>
                            <a:ea typeface="맑은 고딕" panose="020B0503020000020004" pitchFamily="50" charset="-127"/>
                            <a:cs typeface="Times New Roman" panose="02020603050405020304" pitchFamily="18" charset="0"/>
                          </a:rPr>
                          <m:t>,</m:t>
                        </m:r>
                        <m:sSub>
                          <m:sSubPr>
                            <m:ctrlPr>
                              <a:rPr lang="ko-KR" altLang="ko-KR" sz="1200" i="1">
                                <a:effectLst/>
                                <a:latin typeface="Cambria Math" panose="02040503050406030204" pitchFamily="18" charset="0"/>
                                <a:ea typeface="Cambria Math" panose="02040503050406030204" pitchFamily="18" charset="0"/>
                                <a:cs typeface="나눔고딕OTF"/>
                              </a:rPr>
                            </m:ctrlPr>
                          </m:sSubPr>
                          <m:e>
                            <m:r>
                              <a:rPr lang="en-US" altLang="ko-KR" sz="1200" i="1" kern="100">
                                <a:latin typeface="Cambria Math" panose="02040503050406030204" pitchFamily="18" charset="0"/>
                                <a:ea typeface="맑은 고딕" panose="020B0503020000020004" pitchFamily="50" charset="-127"/>
                                <a:cs typeface="Times New Roman" panose="02020603050405020304" pitchFamily="18" charset="0"/>
                              </a:rPr>
                              <m:t>𝑤</m:t>
                            </m:r>
                          </m:e>
                          <m:sub>
                            <m:r>
                              <a:rPr lang="en-US" altLang="ko-KR" sz="1200" i="1" kern="100">
                                <a:latin typeface="Cambria Math" panose="02040503050406030204" pitchFamily="18" charset="0"/>
                                <a:ea typeface="맑은 고딕" panose="020B0503020000020004" pitchFamily="50" charset="-127"/>
                                <a:cs typeface="Times New Roman" panose="02020603050405020304" pitchFamily="18" charset="0"/>
                              </a:rPr>
                              <m:t>𝑗</m:t>
                            </m:r>
                          </m:sub>
                        </m:sSub>
                      </m:e>
                    </m:d>
                  </m:oMath>
                </a14:m>
                <a:r>
                  <a:rPr lang="ko-KR" altLang="ko-KR" sz="1200" kern="100" dirty="0">
                    <a:ea typeface="맑은 고딕" panose="020B0503020000020004" pitchFamily="50" charset="-127"/>
                    <a:cs typeface="Times New Roman" panose="02020603050405020304" pitchFamily="18" charset="0"/>
                  </a:rPr>
                  <a:t>의 값이 커</a:t>
                </a:r>
                <a:r>
                  <a:rPr lang="ko-KR" altLang="en-US" sz="1200" kern="100" dirty="0">
                    <a:ea typeface="맑은 고딕" panose="020B0503020000020004" pitchFamily="50" charset="-127"/>
                    <a:cs typeface="Times New Roman" panose="02020603050405020304" pitchFamily="18" charset="0"/>
                  </a:rPr>
                  <a:t>짐</a:t>
                </a:r>
                <a:endParaRPr lang="ko-KR" altLang="en-US" sz="1200" dirty="0"/>
              </a:p>
            </p:txBody>
          </p:sp>
        </mc:Choice>
        <mc:Fallback xmlns="">
          <p:sp>
            <p:nvSpPr>
              <p:cNvPr id="10" name="Rectangle 9"/>
              <p:cNvSpPr>
                <a:spLocks noRot="1" noChangeAspect="1" noMove="1" noResize="1" noEditPoints="1" noAdjustHandles="1" noChangeArrowheads="1" noChangeShapeType="1" noTextEdit="1"/>
              </p:cNvSpPr>
              <p:nvPr/>
            </p:nvSpPr>
            <p:spPr>
              <a:xfrm>
                <a:off x="1341277" y="5373655"/>
                <a:ext cx="6192838" cy="702500"/>
              </a:xfrm>
              <a:prstGeom prst="rect">
                <a:avLst/>
              </a:prstGeom>
              <a:blipFill>
                <a:blip r:embed="rId5"/>
                <a:stretch>
                  <a:fillRect t="-870" b="-2609"/>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14300406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Visualization</a:t>
            </a:r>
          </a:p>
        </p:txBody>
      </p:sp>
      <p:sp>
        <p:nvSpPr>
          <p:cNvPr id="3" name="Content Placeholder 2"/>
          <p:cNvSpPr>
            <a:spLocks noGrp="1"/>
          </p:cNvSpPr>
          <p:nvPr>
            <p:ph idx="1"/>
          </p:nvPr>
        </p:nvSpPr>
        <p:spPr/>
        <p:txBody>
          <a:bodyPr/>
          <a:lstStyle/>
          <a:p>
            <a:r>
              <a:rPr lang="en-US" dirty="0" err="1"/>
              <a:t>pyLDAvis</a:t>
            </a:r>
            <a:r>
              <a:rPr lang="en-US" dirty="0"/>
              <a:t> </a:t>
            </a:r>
            <a:r>
              <a:rPr lang="ko-KR" altLang="en-US" dirty="0"/>
              <a:t>사용</a:t>
            </a:r>
            <a:endParaRPr lang="en-US" altLang="ko-KR" dirty="0"/>
          </a:p>
          <a:p>
            <a:r>
              <a:rPr lang="ko-KR" altLang="en-US" dirty="0"/>
              <a:t>설치</a:t>
            </a:r>
            <a:endParaRPr lang="en-US" altLang="ko-KR" dirty="0"/>
          </a:p>
          <a:p>
            <a:pPr lvl="1"/>
            <a:r>
              <a:rPr lang="en-US" dirty="0"/>
              <a:t>pip install </a:t>
            </a:r>
            <a:r>
              <a:rPr lang="en-US" dirty="0" err="1"/>
              <a:t>pyldavis</a:t>
            </a:r>
            <a:endParaRPr lang="en-US" dirty="0"/>
          </a:p>
        </p:txBody>
      </p:sp>
      <p:sp>
        <p:nvSpPr>
          <p:cNvPr id="4" name="Date Placeholder 3"/>
          <p:cNvSpPr>
            <a:spLocks noGrp="1"/>
          </p:cNvSpPr>
          <p:nvPr>
            <p:ph type="dt" sz="half" idx="10"/>
          </p:nvPr>
        </p:nvSpPr>
        <p:spPr/>
        <p:txBody>
          <a:bodyPr/>
          <a:lstStyle/>
          <a:p>
            <a:fld id="{67229870-F1F4-4B24-886B-BE49479DA7C9}" type="datetime1">
              <a:rPr lang="en-US" altLang="ko-KR" smtClean="0"/>
              <a:t>11/13/2024</a:t>
            </a:fld>
            <a:endParaRPr lang="en-US"/>
          </a:p>
        </p:txBody>
      </p:sp>
      <p:sp>
        <p:nvSpPr>
          <p:cNvPr id="5" name="Footer Placeholder 4"/>
          <p:cNvSpPr>
            <a:spLocks noGrp="1"/>
          </p:cNvSpPr>
          <p:nvPr>
            <p:ph type="ftr" sz="quarter" idx="11"/>
          </p:nvPr>
        </p:nvSpPr>
        <p:spPr/>
        <p:txBody>
          <a:bodyPr/>
          <a:lstStyle/>
          <a:p>
            <a:r>
              <a:rPr lang="en-US" altLang="ko-KR"/>
              <a:t>Topic modeling </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16</a:t>
            </a:fld>
            <a:endParaRPr lang="en-US"/>
          </a:p>
        </p:txBody>
      </p:sp>
    </p:spTree>
    <p:extLst>
      <p:ext uri="{BB962C8B-B14F-4D97-AF65-F5344CB8AC3E}">
        <p14:creationId xmlns:p14="http://schemas.microsoft.com/office/powerpoint/2010/main" val="30179430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Visualization</a:t>
            </a:r>
            <a:endParaRPr lang="ko-KR" altLang="en-US" dirty="0"/>
          </a:p>
        </p:txBody>
      </p:sp>
      <p:sp>
        <p:nvSpPr>
          <p:cNvPr id="3" name="Content Placeholder 2"/>
          <p:cNvSpPr>
            <a:spLocks noGrp="1"/>
          </p:cNvSpPr>
          <p:nvPr>
            <p:ph idx="1"/>
          </p:nvPr>
        </p:nvSpPr>
        <p:spPr>
          <a:xfrm>
            <a:off x="1123833" y="1929088"/>
            <a:ext cx="7772400" cy="4114800"/>
          </a:xfrm>
        </p:spPr>
        <p:txBody>
          <a:bodyPr/>
          <a:lstStyle/>
          <a:p>
            <a:r>
              <a:rPr lang="en-US" altLang="ko-KR" sz="2400" dirty="0" err="1"/>
              <a:t>pyLDAvis</a:t>
            </a:r>
            <a:r>
              <a:rPr lang="en-US" altLang="ko-KR" sz="2400" dirty="0"/>
              <a:t> </a:t>
            </a:r>
            <a:r>
              <a:rPr lang="ko-KR" altLang="en-US" sz="2400" dirty="0"/>
              <a:t>결과</a:t>
            </a:r>
          </a:p>
        </p:txBody>
      </p:sp>
      <p:sp>
        <p:nvSpPr>
          <p:cNvPr id="4" name="Date Placeholder 3"/>
          <p:cNvSpPr>
            <a:spLocks noGrp="1"/>
          </p:cNvSpPr>
          <p:nvPr>
            <p:ph type="dt" sz="half" idx="10"/>
          </p:nvPr>
        </p:nvSpPr>
        <p:spPr/>
        <p:txBody>
          <a:bodyPr/>
          <a:lstStyle/>
          <a:p>
            <a:fld id="{5385C9D5-CFAD-4D6D-8C04-4741FBBE4421}" type="datetime1">
              <a:rPr lang="en-US" altLang="ko-KR" smtClean="0"/>
              <a:t>11/13/2024</a:t>
            </a:fld>
            <a:endParaRPr lang="en-US"/>
          </a:p>
        </p:txBody>
      </p:sp>
      <p:sp>
        <p:nvSpPr>
          <p:cNvPr id="5" name="Footer Placeholder 4"/>
          <p:cNvSpPr>
            <a:spLocks noGrp="1"/>
          </p:cNvSpPr>
          <p:nvPr>
            <p:ph type="ftr" sz="quarter" idx="11"/>
          </p:nvPr>
        </p:nvSpPr>
        <p:spPr/>
        <p:txBody>
          <a:bodyPr/>
          <a:lstStyle/>
          <a:p>
            <a:r>
              <a:rPr lang="en-US" altLang="ko-KR"/>
              <a:t>Topic modeling </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17</a:t>
            </a:fld>
            <a:endParaRPr lang="en-US"/>
          </a:p>
        </p:txBody>
      </p:sp>
      <p:pic>
        <p:nvPicPr>
          <p:cNvPr id="7" name="그림 79"/>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2574926"/>
            <a:ext cx="6019800" cy="3613150"/>
          </a:xfrm>
          <a:prstGeom prst="rect">
            <a:avLst/>
          </a:prstGeom>
          <a:noFill/>
          <a:ln>
            <a:noFill/>
          </a:ln>
        </p:spPr>
      </p:pic>
      <p:sp>
        <p:nvSpPr>
          <p:cNvPr id="8" name="Rectangle 7"/>
          <p:cNvSpPr/>
          <p:nvPr/>
        </p:nvSpPr>
        <p:spPr>
          <a:xfrm>
            <a:off x="6391216" y="2971800"/>
            <a:ext cx="2438400" cy="1815882"/>
          </a:xfrm>
          <a:prstGeom prst="rect">
            <a:avLst/>
          </a:prstGeom>
        </p:spPr>
        <p:txBody>
          <a:bodyPr wrap="square">
            <a:spAutoFit/>
          </a:bodyPr>
          <a:lstStyle/>
          <a:p>
            <a:pPr marL="285750" indent="-285750">
              <a:buFont typeface="Arial" panose="020B0604020202020204" pitchFamily="34" charset="0"/>
              <a:buChar char="•"/>
            </a:pPr>
            <a:r>
              <a:rPr lang="ko-KR" altLang="ko-KR" sz="1400" kern="100" dirty="0">
                <a:ea typeface="맑은 고딕" panose="020B0503020000020004" pitchFamily="50" charset="-127"/>
                <a:cs typeface="Times New Roman" panose="02020603050405020304" pitchFamily="18" charset="0"/>
              </a:rPr>
              <a:t>왼쪽 그림은</a:t>
            </a:r>
            <a:r>
              <a:rPr lang="en-US" altLang="ko-KR" sz="1400" kern="100" dirty="0">
                <a:ea typeface="맑은 고딕" panose="020B0503020000020004" pitchFamily="50" charset="-127"/>
                <a:cs typeface="Times New Roman" panose="02020603050405020304" pitchFamily="18" charset="0"/>
              </a:rPr>
              <a:t> 30</a:t>
            </a:r>
            <a:r>
              <a:rPr lang="ko-KR" altLang="ko-KR" sz="1400" kern="100" dirty="0">
                <a:ea typeface="맑은 고딕" panose="020B0503020000020004" pitchFamily="50" charset="-127"/>
                <a:cs typeface="Times New Roman" panose="02020603050405020304" pitchFamily="18" charset="0"/>
              </a:rPr>
              <a:t>개의 주제가 </a:t>
            </a:r>
            <a:r>
              <a:rPr lang="en-US" altLang="ko-KR" sz="1400" kern="100" dirty="0">
                <a:ea typeface="맑은 고딕" panose="020B0503020000020004" pitchFamily="50" charset="-127"/>
                <a:cs typeface="Times New Roman" panose="02020603050405020304" pitchFamily="18" charset="0"/>
              </a:rPr>
              <a:t>2</a:t>
            </a:r>
            <a:r>
              <a:rPr lang="ko-KR" altLang="ko-KR" sz="1400" kern="100" dirty="0">
                <a:ea typeface="맑은 고딕" panose="020B0503020000020004" pitchFamily="50" charset="-127"/>
                <a:cs typeface="Times New Roman" panose="02020603050405020304" pitchFamily="18" charset="0"/>
              </a:rPr>
              <a:t>차원 공간에 어떻게 위치하는지를 보여주고</a:t>
            </a:r>
            <a:r>
              <a:rPr lang="en-US" altLang="ko-KR" sz="1400" kern="100" dirty="0">
                <a:ea typeface="맑은 고딕" panose="020B0503020000020004" pitchFamily="50" charset="-127"/>
                <a:cs typeface="Times New Roman" panose="02020603050405020304" pitchFamily="18" charset="0"/>
              </a:rPr>
              <a:t>, </a:t>
            </a:r>
          </a:p>
          <a:p>
            <a:pPr marL="285750" indent="-285750">
              <a:buFont typeface="Arial" panose="020B0604020202020204" pitchFamily="34" charset="0"/>
              <a:buChar char="•"/>
            </a:pPr>
            <a:r>
              <a:rPr lang="ko-KR" altLang="ko-KR" sz="1400" kern="100" dirty="0">
                <a:ea typeface="맑은 고딕" panose="020B0503020000020004" pitchFamily="50" charset="-127"/>
                <a:cs typeface="Times New Roman" panose="02020603050405020304" pitchFamily="18" charset="0"/>
              </a:rPr>
              <a:t>오른쪽 그림은 특정 주제</a:t>
            </a:r>
            <a:r>
              <a:rPr lang="en-US" altLang="ko-KR" sz="1400" kern="100" dirty="0">
                <a:ea typeface="맑은 고딕" panose="020B0503020000020004" pitchFamily="50" charset="-127"/>
                <a:cs typeface="Times New Roman" panose="02020603050405020304" pitchFamily="18" charset="0"/>
              </a:rPr>
              <a:t>(</a:t>
            </a:r>
            <a:r>
              <a:rPr lang="ko-KR" altLang="ko-KR" sz="1400" kern="100" dirty="0">
                <a:ea typeface="맑은 고딕" panose="020B0503020000020004" pitchFamily="50" charset="-127"/>
                <a:cs typeface="Times New Roman" panose="02020603050405020304" pitchFamily="18" charset="0"/>
              </a:rPr>
              <a:t>위의 경우는 주제 </a:t>
            </a:r>
            <a:r>
              <a:rPr lang="en-US" altLang="ko-KR" sz="1400" kern="100" dirty="0">
                <a:ea typeface="맑은 고딕" panose="020B0503020000020004" pitchFamily="50" charset="-127"/>
                <a:cs typeface="Times New Roman" panose="02020603050405020304" pitchFamily="18" charset="0"/>
              </a:rPr>
              <a:t>3)</a:t>
            </a:r>
            <a:r>
              <a:rPr lang="ko-KR" altLang="ko-KR" sz="1400" kern="100" dirty="0">
                <a:ea typeface="맑은 고딕" panose="020B0503020000020004" pitchFamily="50" charset="-127"/>
                <a:cs typeface="Times New Roman" panose="02020603050405020304" pitchFamily="18" charset="0"/>
              </a:rPr>
              <a:t>와 관련이 높은 단어의 빈도를 보여</a:t>
            </a:r>
            <a:r>
              <a:rPr lang="ko-KR" altLang="en-US" sz="1400" kern="100" dirty="0">
                <a:ea typeface="맑은 고딕" panose="020B0503020000020004" pitchFamily="50" charset="-127"/>
                <a:cs typeface="Times New Roman" panose="02020603050405020304" pitchFamily="18" charset="0"/>
              </a:rPr>
              <a:t>줌</a:t>
            </a:r>
            <a:endParaRPr lang="ko-KR" altLang="en-US" sz="1400" dirty="0"/>
          </a:p>
        </p:txBody>
      </p:sp>
    </p:spTree>
    <p:extLst>
      <p:ext uri="{BB962C8B-B14F-4D97-AF65-F5344CB8AC3E}">
        <p14:creationId xmlns:p14="http://schemas.microsoft.com/office/powerpoint/2010/main" val="17230136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err="1"/>
              <a:t>pyLDAvis</a:t>
            </a:r>
            <a:endParaRPr lang="ko-KR" altLang="en-US" dirty="0"/>
          </a:p>
        </p:txBody>
      </p:sp>
      <p:sp>
        <p:nvSpPr>
          <p:cNvPr id="4" name="Date Placeholder 3"/>
          <p:cNvSpPr>
            <a:spLocks noGrp="1"/>
          </p:cNvSpPr>
          <p:nvPr>
            <p:ph type="dt" sz="half" idx="10"/>
          </p:nvPr>
        </p:nvSpPr>
        <p:spPr/>
        <p:txBody>
          <a:bodyPr/>
          <a:lstStyle/>
          <a:p>
            <a:fld id="{9AB10C7E-6E7F-45ED-AF5D-DE1B49E23718}" type="datetime1">
              <a:rPr lang="en-US" altLang="ko-KR" smtClean="0"/>
              <a:t>11/13/2024</a:t>
            </a:fld>
            <a:endParaRPr lang="en-US"/>
          </a:p>
        </p:txBody>
      </p:sp>
      <p:sp>
        <p:nvSpPr>
          <p:cNvPr id="5" name="Footer Placeholder 4"/>
          <p:cNvSpPr>
            <a:spLocks noGrp="1"/>
          </p:cNvSpPr>
          <p:nvPr>
            <p:ph type="ftr" sz="quarter" idx="11"/>
          </p:nvPr>
        </p:nvSpPr>
        <p:spPr/>
        <p:txBody>
          <a:bodyPr/>
          <a:lstStyle/>
          <a:p>
            <a:r>
              <a:rPr lang="en-US" altLang="ko-KR"/>
              <a:t>Topic modeling </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18</a:t>
            </a:fld>
            <a:endParaRPr lang="en-US"/>
          </a:p>
        </p:txBody>
      </p:sp>
      <p:pic>
        <p:nvPicPr>
          <p:cNvPr id="8" name="Picture 7"/>
          <p:cNvPicPr>
            <a:picLocks noChangeAspect="1"/>
          </p:cNvPicPr>
          <p:nvPr/>
        </p:nvPicPr>
        <p:blipFill>
          <a:blip r:embed="rId2"/>
          <a:stretch>
            <a:fillRect/>
          </a:stretch>
        </p:blipFill>
        <p:spPr>
          <a:xfrm>
            <a:off x="990600" y="2286000"/>
            <a:ext cx="3195974" cy="3833812"/>
          </a:xfrm>
          <a:prstGeom prst="rect">
            <a:avLst/>
          </a:prstGeom>
        </p:spPr>
      </p:pic>
      <p:sp>
        <p:nvSpPr>
          <p:cNvPr id="9" name="Rectangle 8"/>
          <p:cNvSpPr/>
          <p:nvPr/>
        </p:nvSpPr>
        <p:spPr>
          <a:xfrm>
            <a:off x="4267200" y="2272364"/>
            <a:ext cx="4572000" cy="1600438"/>
          </a:xfrm>
          <a:prstGeom prst="rect">
            <a:avLst/>
          </a:prstGeom>
        </p:spPr>
        <p:txBody>
          <a:bodyPr>
            <a:spAutoFit/>
          </a:bodyPr>
          <a:lstStyle/>
          <a:p>
            <a:pPr marL="285750" indent="-285750">
              <a:buFont typeface="Arial" panose="020B0604020202020204" pitchFamily="34" charset="0"/>
              <a:buChar char="•"/>
            </a:pPr>
            <a:r>
              <a:rPr lang="ko-KR" altLang="ko-KR" sz="1400" kern="100" dirty="0">
                <a:ea typeface="맑은 고딕" panose="020B0503020000020004" pitchFamily="50" charset="-127"/>
                <a:cs typeface="Times New Roman" panose="02020603050405020304" pitchFamily="18" charset="0"/>
              </a:rPr>
              <a:t>각 주제가 하나의 원으로 표현</a:t>
            </a:r>
            <a:endParaRPr lang="en-US" altLang="ko-KR" sz="1400" kern="100" dirty="0">
              <a:ea typeface="맑은 고딕" panose="020B0503020000020004" pitchFamily="50" charset="-127"/>
              <a:cs typeface="Times New Roman" panose="02020603050405020304" pitchFamily="18" charset="0"/>
            </a:endParaRPr>
          </a:p>
          <a:p>
            <a:pPr marL="285750" indent="-285750">
              <a:buFont typeface="Arial" panose="020B0604020202020204" pitchFamily="34" charset="0"/>
              <a:buChar char="•"/>
            </a:pPr>
            <a:r>
              <a:rPr lang="ko-KR" altLang="ko-KR" sz="1400" kern="100" dirty="0">
                <a:ea typeface="맑은 고딕" panose="020B0503020000020004" pitchFamily="50" charset="-127"/>
                <a:cs typeface="Times New Roman" panose="02020603050405020304" pitchFamily="18" charset="0"/>
              </a:rPr>
              <a:t>원의 크기는 해당 주제가 전체 텍스트 데이터에서 얼마나 다뤄졌는지를 의미</a:t>
            </a:r>
            <a:endParaRPr lang="en-US" altLang="ko-KR" sz="1400" kern="100" dirty="0">
              <a:ea typeface="맑은 고딕" panose="020B0503020000020004" pitchFamily="50" charset="-127"/>
              <a:cs typeface="Times New Roman" panose="02020603050405020304" pitchFamily="18" charset="0"/>
            </a:endParaRPr>
          </a:p>
          <a:p>
            <a:pPr marL="285750" indent="-285750">
              <a:buFont typeface="Arial" panose="020B0604020202020204" pitchFamily="34" charset="0"/>
              <a:buChar char="•"/>
            </a:pPr>
            <a:r>
              <a:rPr lang="ko-KR" altLang="ko-KR" sz="1400" kern="100" dirty="0">
                <a:ea typeface="맑은 고딕" panose="020B0503020000020004" pitchFamily="50" charset="-127"/>
                <a:cs typeface="Times New Roman" panose="02020603050405020304" pitchFamily="18" charset="0"/>
              </a:rPr>
              <a:t>원 간의 거리는 주제 간의 유사도를 </a:t>
            </a:r>
            <a:r>
              <a:rPr lang="ko-KR" altLang="en-US" sz="1400" kern="100" dirty="0">
                <a:ea typeface="맑은 고딕" panose="020B0503020000020004" pitchFamily="50" charset="-127"/>
                <a:cs typeface="Times New Roman" panose="02020603050405020304" pitchFamily="18" charset="0"/>
              </a:rPr>
              <a:t>의미</a:t>
            </a:r>
            <a:r>
              <a:rPr lang="en-US" altLang="ko-KR" sz="1400" kern="100" dirty="0">
                <a:ea typeface="맑은 고딕" panose="020B0503020000020004" pitchFamily="50" charset="-127"/>
                <a:cs typeface="Times New Roman" panose="02020603050405020304" pitchFamily="18" charset="0"/>
              </a:rPr>
              <a:t>: </a:t>
            </a:r>
            <a:r>
              <a:rPr lang="ko-KR" altLang="ko-KR" sz="1400" kern="100" dirty="0">
                <a:ea typeface="맑은 고딕" panose="020B0503020000020004" pitchFamily="50" charset="-127"/>
                <a:cs typeface="Times New Roman" panose="02020603050405020304" pitchFamily="18" charset="0"/>
              </a:rPr>
              <a:t>주제 </a:t>
            </a:r>
            <a:r>
              <a:rPr lang="en-US" altLang="ko-KR" sz="1400" kern="100" dirty="0">
                <a:ea typeface="맑은 고딕" panose="020B0503020000020004" pitchFamily="50" charset="-127"/>
                <a:cs typeface="Times New Roman" panose="02020603050405020304" pitchFamily="18" charset="0"/>
              </a:rPr>
              <a:t>8</a:t>
            </a:r>
            <a:r>
              <a:rPr lang="ko-KR" altLang="ko-KR" sz="1400" kern="100" dirty="0">
                <a:ea typeface="맑은 고딕" panose="020B0503020000020004" pitchFamily="50" charset="-127"/>
                <a:cs typeface="Times New Roman" panose="02020603050405020304" pitchFamily="18" charset="0"/>
              </a:rPr>
              <a:t>과 </a:t>
            </a:r>
            <a:r>
              <a:rPr lang="en-US" altLang="ko-KR" sz="1400" kern="100" dirty="0">
                <a:ea typeface="맑은 고딕" panose="020B0503020000020004" pitchFamily="50" charset="-127"/>
                <a:cs typeface="Times New Roman" panose="02020603050405020304" pitchFamily="18" charset="0"/>
              </a:rPr>
              <a:t>25</a:t>
            </a:r>
            <a:r>
              <a:rPr lang="ko-KR" altLang="ko-KR" sz="1400" kern="100" dirty="0">
                <a:ea typeface="맑은 고딕" panose="020B0503020000020004" pitchFamily="50" charset="-127"/>
                <a:cs typeface="Times New Roman" panose="02020603050405020304" pitchFamily="18" charset="0"/>
              </a:rPr>
              <a:t>는 주제를 나타내는 원이 많이 겹치는데</a:t>
            </a:r>
            <a:r>
              <a:rPr lang="en-US" altLang="ko-KR" sz="1400" kern="100" dirty="0">
                <a:ea typeface="맑은 고딕" panose="020B0503020000020004" pitchFamily="50" charset="-127"/>
                <a:cs typeface="Times New Roman" panose="02020603050405020304" pitchFamily="18" charset="0"/>
              </a:rPr>
              <a:t>, </a:t>
            </a:r>
            <a:r>
              <a:rPr lang="ko-KR" altLang="ko-KR" sz="1400" kern="100" dirty="0">
                <a:ea typeface="맑은 고딕" panose="020B0503020000020004" pitchFamily="50" charset="-127"/>
                <a:cs typeface="Times New Roman" panose="02020603050405020304" pitchFamily="18" charset="0"/>
              </a:rPr>
              <a:t>이는 각 주제와 관련이 있는 많은 단어가 서로 동일하기 때문</a:t>
            </a:r>
            <a:r>
              <a:rPr lang="en-US" altLang="ko-KR" sz="1400" kern="100" dirty="0">
                <a:ea typeface="맑은 고딕" panose="020B0503020000020004" pitchFamily="50" charset="-127"/>
                <a:cs typeface="Times New Roman" panose="02020603050405020304" pitchFamily="18" charset="0"/>
              </a:rPr>
              <a:t> </a:t>
            </a:r>
            <a:endParaRPr lang="ko-KR" altLang="en-US" sz="1400" dirty="0"/>
          </a:p>
        </p:txBody>
      </p:sp>
    </p:spTree>
    <p:extLst>
      <p:ext uri="{BB962C8B-B14F-4D97-AF65-F5344CB8AC3E}">
        <p14:creationId xmlns:p14="http://schemas.microsoft.com/office/powerpoint/2010/main" val="28849850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err="1"/>
              <a:t>pyLDAvis</a:t>
            </a:r>
            <a:endParaRPr lang="ko-KR" altLang="en-US" dirty="0"/>
          </a:p>
        </p:txBody>
      </p:sp>
      <p:sp>
        <p:nvSpPr>
          <p:cNvPr id="4" name="Date Placeholder 3"/>
          <p:cNvSpPr>
            <a:spLocks noGrp="1"/>
          </p:cNvSpPr>
          <p:nvPr>
            <p:ph type="dt" sz="half" idx="10"/>
          </p:nvPr>
        </p:nvSpPr>
        <p:spPr/>
        <p:txBody>
          <a:bodyPr/>
          <a:lstStyle/>
          <a:p>
            <a:fld id="{9AB10C7E-6E7F-45ED-AF5D-DE1B49E23718}" type="datetime1">
              <a:rPr lang="en-US" altLang="ko-KR" smtClean="0"/>
              <a:t>11/13/2024</a:t>
            </a:fld>
            <a:endParaRPr lang="en-US"/>
          </a:p>
        </p:txBody>
      </p:sp>
      <p:sp>
        <p:nvSpPr>
          <p:cNvPr id="5" name="Footer Placeholder 4"/>
          <p:cNvSpPr>
            <a:spLocks noGrp="1"/>
          </p:cNvSpPr>
          <p:nvPr>
            <p:ph type="ftr" sz="quarter" idx="11"/>
          </p:nvPr>
        </p:nvSpPr>
        <p:spPr/>
        <p:txBody>
          <a:bodyPr/>
          <a:lstStyle/>
          <a:p>
            <a:r>
              <a:rPr lang="en-US" altLang="ko-KR"/>
              <a:t>Topic modeling </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19</a:t>
            </a:fld>
            <a:endParaRPr lang="en-US"/>
          </a:p>
        </p:txBody>
      </p:sp>
      <p:pic>
        <p:nvPicPr>
          <p:cNvPr id="7" name="Picture 6"/>
          <p:cNvPicPr>
            <a:picLocks noChangeAspect="1"/>
          </p:cNvPicPr>
          <p:nvPr/>
        </p:nvPicPr>
        <p:blipFill>
          <a:blip r:embed="rId2"/>
          <a:stretch>
            <a:fillRect/>
          </a:stretch>
        </p:blipFill>
        <p:spPr>
          <a:xfrm>
            <a:off x="685800" y="2210652"/>
            <a:ext cx="3562350" cy="4032986"/>
          </a:xfrm>
          <a:prstGeom prst="rect">
            <a:avLst/>
          </a:prstGeom>
        </p:spPr>
      </p:pic>
      <p:sp>
        <p:nvSpPr>
          <p:cNvPr id="8" name="Rectangle 7"/>
          <p:cNvSpPr/>
          <p:nvPr/>
        </p:nvSpPr>
        <p:spPr>
          <a:xfrm>
            <a:off x="4577615" y="2182578"/>
            <a:ext cx="4572000" cy="2031325"/>
          </a:xfrm>
          <a:prstGeom prst="rect">
            <a:avLst/>
          </a:prstGeom>
        </p:spPr>
        <p:txBody>
          <a:bodyPr>
            <a:spAutoFit/>
          </a:bodyPr>
          <a:lstStyle/>
          <a:p>
            <a:pPr marL="285750" indent="-285750">
              <a:buFont typeface="Arial" panose="020B0604020202020204" pitchFamily="34" charset="0"/>
              <a:buChar char="•"/>
            </a:pPr>
            <a:r>
              <a:rPr lang="ko-KR" altLang="ko-KR" sz="1400" kern="100" dirty="0">
                <a:ea typeface="맑은 고딕" panose="020B0503020000020004" pitchFamily="50" charset="-127"/>
                <a:cs typeface="Times New Roman" panose="02020603050405020304" pitchFamily="18" charset="0"/>
              </a:rPr>
              <a:t>특정 주제와 </a:t>
            </a:r>
            <a:r>
              <a:rPr lang="ko-KR" altLang="en-US" sz="1400" kern="100" dirty="0">
                <a:ea typeface="맑은 고딕" panose="020B0503020000020004" pitchFamily="50" charset="-127"/>
                <a:cs typeface="Times New Roman" panose="02020603050405020304" pitchFamily="18" charset="0"/>
              </a:rPr>
              <a:t>관련된 정도가 큰 </a:t>
            </a:r>
            <a:r>
              <a:rPr lang="ko-KR" altLang="ko-KR" sz="1400" kern="100" dirty="0">
                <a:ea typeface="맑은 고딕" panose="020B0503020000020004" pitchFamily="50" charset="-127"/>
                <a:cs typeface="Times New Roman" panose="02020603050405020304" pitchFamily="18" charset="0"/>
              </a:rPr>
              <a:t>순으로 단어들의 빈도 정보</a:t>
            </a:r>
            <a:r>
              <a:rPr lang="en-US" altLang="ko-KR" sz="1400" kern="100" dirty="0">
                <a:ea typeface="맑은 고딕" panose="020B0503020000020004" pitchFamily="50" charset="-127"/>
                <a:cs typeface="Times New Roman" panose="02020603050405020304" pitchFamily="18" charset="0"/>
              </a:rPr>
              <a:t> </a:t>
            </a:r>
            <a:r>
              <a:rPr lang="ko-KR" altLang="en-US" sz="1400" kern="100" dirty="0">
                <a:ea typeface="맑은 고딕" panose="020B0503020000020004" pitchFamily="50" charset="-127"/>
                <a:cs typeface="Times New Roman" panose="02020603050405020304" pitchFamily="18" charset="0"/>
              </a:rPr>
              <a:t>나타냄</a:t>
            </a:r>
            <a:endParaRPr lang="en-US" altLang="ko-KR" sz="1400" kern="100" dirty="0">
              <a:ea typeface="맑은 고딕" panose="020B0503020000020004" pitchFamily="50" charset="-127"/>
              <a:cs typeface="Times New Roman" panose="02020603050405020304" pitchFamily="18" charset="0"/>
            </a:endParaRPr>
          </a:p>
          <a:p>
            <a:pPr marL="285750" indent="-285750">
              <a:buFont typeface="Arial" panose="020B0604020202020204" pitchFamily="34" charset="0"/>
              <a:buChar char="•"/>
            </a:pPr>
            <a:r>
              <a:rPr lang="ko-KR" altLang="ko-KR" sz="1400" kern="100" dirty="0">
                <a:ea typeface="맑은 고딕" panose="020B0503020000020004" pitchFamily="50" charset="-127"/>
                <a:cs typeface="Times New Roman" panose="02020603050405020304" pitchFamily="18" charset="0"/>
              </a:rPr>
              <a:t>빨간색 바는 각 단어가 해당 주제와 관련해 사용된 횟수를 나타내고</a:t>
            </a:r>
            <a:r>
              <a:rPr lang="en-US" altLang="ko-KR" sz="1400" kern="100" dirty="0">
                <a:ea typeface="맑은 고딕" panose="020B0503020000020004" pitchFamily="50" charset="-127"/>
                <a:cs typeface="Times New Roman" panose="02020603050405020304" pitchFamily="18" charset="0"/>
              </a:rPr>
              <a:t>, </a:t>
            </a:r>
            <a:r>
              <a:rPr lang="ko-KR" altLang="ko-KR" sz="1400" kern="100" dirty="0">
                <a:ea typeface="맑은 고딕" panose="020B0503020000020004" pitchFamily="50" charset="-127"/>
                <a:cs typeface="Times New Roman" panose="02020603050405020304" pitchFamily="18" charset="0"/>
              </a:rPr>
              <a:t>파란색 바는 전체 데이터에서 해당 단어가 사용된 횟수를 의미</a:t>
            </a:r>
            <a:endParaRPr lang="en-US" altLang="ko-KR" sz="1400" kern="100" dirty="0">
              <a:ea typeface="맑은 고딕" panose="020B0503020000020004" pitchFamily="50" charset="-127"/>
              <a:cs typeface="Times New Roman" panose="02020603050405020304" pitchFamily="18" charset="0"/>
            </a:endParaRPr>
          </a:p>
          <a:p>
            <a:pPr marL="285750" indent="-285750">
              <a:buFont typeface="Arial" panose="020B0604020202020204" pitchFamily="34" charset="0"/>
              <a:buChar char="•"/>
            </a:pPr>
            <a:r>
              <a:rPr lang="ko-KR" altLang="en-US" sz="1400" b="1" u="sng" dirty="0"/>
              <a:t>데이터셋에 자주 등장하는 단어가 상위에 </a:t>
            </a:r>
            <a:r>
              <a:rPr lang="ko-KR" altLang="en-US" sz="1400" b="1" u="sng" dirty="0" err="1"/>
              <a:t>랭크될</a:t>
            </a:r>
            <a:r>
              <a:rPr lang="ko-KR" altLang="en-US" sz="1400" b="1" u="sng" dirty="0"/>
              <a:t> 가능성이 큼 </a:t>
            </a:r>
            <a:endParaRPr lang="en-US" altLang="ko-KR" sz="1400" b="1" u="sng" dirty="0"/>
          </a:p>
          <a:p>
            <a:pPr marL="285750" indent="-285750">
              <a:buFont typeface="Arial" panose="020B0604020202020204" pitchFamily="34" charset="0"/>
              <a:buChar char="•"/>
            </a:pPr>
            <a:r>
              <a:rPr lang="ko-KR" altLang="en-US" sz="1400" b="1" u="sng" dirty="0"/>
              <a:t>이 결과는 특정 주제 관련해서 상대적으로 더 많이 사용된 단어 정보를 보여주지 못함</a:t>
            </a:r>
          </a:p>
        </p:txBody>
      </p:sp>
      <mc:AlternateContent xmlns:mc="http://schemas.openxmlformats.org/markup-compatibility/2006" xmlns:a14="http://schemas.microsoft.com/office/drawing/2010/main">
        <mc:Choice Requires="a14">
          <p:sp>
            <p:nvSpPr>
              <p:cNvPr id="3" name="Rectangle 2"/>
              <p:cNvSpPr/>
              <p:nvPr/>
            </p:nvSpPr>
            <p:spPr>
              <a:xfrm>
                <a:off x="4267200" y="4648200"/>
                <a:ext cx="4572000" cy="923330"/>
              </a:xfrm>
              <a:prstGeom prst="rect">
                <a:avLst/>
              </a:prstGeom>
            </p:spPr>
            <p:txBody>
              <a:bodyPr>
                <a:spAutoFit/>
              </a:bodyPr>
              <a:lstStyle/>
              <a:p>
                <a:r>
                  <a:rPr lang="ko-KR" altLang="en-US" kern="100" dirty="0">
                    <a:ea typeface="맑은 고딕" panose="020B0503020000020004" pitchFamily="50" charset="-127"/>
                    <a:cs typeface="Times New Roman" panose="02020603050405020304" pitchFamily="18" charset="0"/>
                  </a:rPr>
                  <a:t>특정 주제 관련해서만 상대적으로 더 많이 사용된 단어를 보고자 하는 경우는</a:t>
                </a:r>
                <a:r>
                  <a:rPr lang="en-US" altLang="ko-KR" kern="100" dirty="0">
                    <a:ea typeface="맑은 고딕" panose="020B0503020000020004" pitchFamily="50" charset="-127"/>
                    <a:cs typeface="Times New Roman" panose="02020603050405020304" pitchFamily="18" charset="0"/>
                  </a:rPr>
                  <a:t>?</a:t>
                </a:r>
              </a:p>
              <a:p>
                <a14:m>
                  <m:oMath xmlns:m="http://schemas.openxmlformats.org/officeDocument/2006/math">
                    <m:r>
                      <a:rPr lang="ko-KR" altLang="en-US" i="1">
                        <a:latin typeface="Cambria Math" panose="02040503050406030204" pitchFamily="18" charset="0"/>
                      </a:rPr>
                      <m:t>𝜆</m:t>
                    </m:r>
                  </m:oMath>
                </a14:m>
                <a:r>
                  <a:rPr lang="en-US" altLang="ko-KR" kern="100" dirty="0">
                    <a:ea typeface="맑은 고딕" panose="020B0503020000020004" pitchFamily="50" charset="-127"/>
                    <a:cs typeface="Times New Roman" panose="02020603050405020304" pitchFamily="18" charset="0"/>
                  </a:rPr>
                  <a:t> </a:t>
                </a:r>
                <a:r>
                  <a:rPr lang="ko-KR" altLang="en-US" kern="100" dirty="0">
                    <a:ea typeface="맑은 고딕" panose="020B0503020000020004" pitchFamily="50" charset="-127"/>
                    <a:cs typeface="Times New Roman" panose="02020603050405020304" pitchFamily="18" charset="0"/>
                  </a:rPr>
                  <a:t>값을 줄어주면 됨</a:t>
                </a:r>
                <a:endParaRPr lang="en-US" altLang="ko-KR" kern="100" dirty="0">
                  <a:ea typeface="맑은 고딕" panose="020B0503020000020004" pitchFamily="50" charset="-127"/>
                  <a:cs typeface="Times New Roman" panose="02020603050405020304" pitchFamily="18" charset="0"/>
                </a:endParaRPr>
              </a:p>
            </p:txBody>
          </p:sp>
        </mc:Choice>
        <mc:Fallback xmlns="">
          <p:sp>
            <p:nvSpPr>
              <p:cNvPr id="3" name="Rectangle 2"/>
              <p:cNvSpPr>
                <a:spLocks noRot="1" noChangeAspect="1" noMove="1" noResize="1" noEditPoints="1" noAdjustHandles="1" noChangeArrowheads="1" noChangeShapeType="1" noTextEdit="1"/>
              </p:cNvSpPr>
              <p:nvPr/>
            </p:nvSpPr>
            <p:spPr>
              <a:xfrm>
                <a:off x="4267200" y="4648200"/>
                <a:ext cx="4572000" cy="923330"/>
              </a:xfrm>
              <a:prstGeom prst="rect">
                <a:avLst/>
              </a:prstGeom>
              <a:blipFill>
                <a:blip r:embed="rId3"/>
                <a:stretch>
                  <a:fillRect l="-1067" t="-3974" b="-9272"/>
                </a:stretch>
              </a:blipFill>
            </p:spPr>
            <p:txBody>
              <a:bodyPr/>
              <a:lstStyle/>
              <a:p>
                <a:r>
                  <a:rPr lang="en-US">
                    <a:noFill/>
                  </a:rPr>
                  <a:t> </a:t>
                </a:r>
              </a:p>
            </p:txBody>
          </p:sp>
        </mc:Fallback>
      </mc:AlternateContent>
    </p:spTree>
    <p:extLst>
      <p:ext uri="{BB962C8B-B14F-4D97-AF65-F5344CB8AC3E}">
        <p14:creationId xmlns:p14="http://schemas.microsoft.com/office/powerpoint/2010/main" val="3648131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 modeling</a:t>
            </a:r>
          </a:p>
        </p:txBody>
      </p:sp>
      <p:sp>
        <p:nvSpPr>
          <p:cNvPr id="3" name="Content Placeholder 2"/>
          <p:cNvSpPr>
            <a:spLocks noGrp="1"/>
          </p:cNvSpPr>
          <p:nvPr>
            <p:ph idx="1"/>
          </p:nvPr>
        </p:nvSpPr>
        <p:spPr>
          <a:xfrm>
            <a:off x="620198" y="2108243"/>
            <a:ext cx="8342312" cy="4114800"/>
          </a:xfrm>
        </p:spPr>
        <p:txBody>
          <a:bodyPr/>
          <a:lstStyle/>
          <a:p>
            <a:r>
              <a:rPr lang="en-US" sz="2400" dirty="0"/>
              <a:t>What is it?</a:t>
            </a:r>
          </a:p>
          <a:p>
            <a:pPr lvl="1"/>
            <a:r>
              <a:rPr lang="ko-KR" altLang="en-US" sz="2000" dirty="0"/>
              <a:t>특정 문서의 주제를 찾는 것</a:t>
            </a:r>
            <a:endParaRPr lang="en-US" altLang="ko-KR" sz="2000" dirty="0"/>
          </a:p>
          <a:p>
            <a:r>
              <a:rPr lang="ko-KR" altLang="en-US" sz="2400" dirty="0"/>
              <a:t>주요 방법들</a:t>
            </a:r>
            <a:endParaRPr lang="en-US" altLang="ko-KR" sz="2400" dirty="0"/>
          </a:p>
          <a:p>
            <a:pPr lvl="1"/>
            <a:r>
              <a:rPr lang="en-US" sz="2000" dirty="0"/>
              <a:t>Latent Semantic Indexing (</a:t>
            </a:r>
            <a:r>
              <a:rPr lang="en-US" sz="2000" dirty="0" err="1"/>
              <a:t>a.k.a</a:t>
            </a:r>
            <a:r>
              <a:rPr lang="en-US" sz="2000" dirty="0"/>
              <a:t> </a:t>
            </a:r>
            <a:r>
              <a:rPr lang="en-US" altLang="ko-KR" sz="2000" dirty="0"/>
              <a:t>Latent Semantic Analysis</a:t>
            </a:r>
            <a:r>
              <a:rPr lang="en-US" sz="2000" dirty="0"/>
              <a:t>)</a:t>
            </a:r>
          </a:p>
          <a:p>
            <a:pPr lvl="2"/>
            <a:r>
              <a:rPr lang="ko-KR" altLang="en-US" sz="1600" dirty="0"/>
              <a:t>행렬 기반 방법</a:t>
            </a:r>
            <a:endParaRPr lang="en-US" sz="1600" dirty="0"/>
          </a:p>
          <a:p>
            <a:pPr lvl="1"/>
            <a:r>
              <a:rPr lang="en-US" sz="2000" b="1" dirty="0"/>
              <a:t>Latent </a:t>
            </a:r>
            <a:r>
              <a:rPr lang="en-US" sz="2000" b="1" dirty="0" err="1"/>
              <a:t>Dirichlet</a:t>
            </a:r>
            <a:r>
              <a:rPr lang="en-US" sz="2000" b="1" dirty="0"/>
              <a:t> Allocation (</a:t>
            </a:r>
            <a:r>
              <a:rPr lang="en-US" sz="2000" b="1" dirty="0" err="1"/>
              <a:t>LDA</a:t>
            </a:r>
            <a:r>
              <a:rPr lang="en-US" sz="2000" b="1" dirty="0"/>
              <a:t>)</a:t>
            </a:r>
          </a:p>
          <a:p>
            <a:pPr lvl="2"/>
            <a:r>
              <a:rPr lang="ko-KR" altLang="en-US" sz="1600" dirty="0"/>
              <a:t>확률 기반 방법</a:t>
            </a:r>
            <a:endParaRPr lang="en-US" altLang="ko-KR" sz="1600" dirty="0"/>
          </a:p>
          <a:p>
            <a:pPr lvl="1"/>
            <a:r>
              <a:rPr lang="en-US" sz="2000" dirty="0" err="1"/>
              <a:t>BERTopic</a:t>
            </a:r>
            <a:endParaRPr lang="en-US" sz="2000" dirty="0"/>
          </a:p>
          <a:p>
            <a:pPr lvl="2"/>
            <a:r>
              <a:rPr lang="ko-KR" altLang="en-US" sz="1600" dirty="0"/>
              <a:t>사전학습 </a:t>
            </a:r>
            <a:r>
              <a:rPr lang="en-US" altLang="ko-KR" sz="1600" dirty="0"/>
              <a:t>BERT </a:t>
            </a:r>
            <a:r>
              <a:rPr lang="ko-KR" altLang="en-US" sz="1600" dirty="0"/>
              <a:t>모형 기반</a:t>
            </a:r>
            <a:endParaRPr lang="en-US" sz="1600" dirty="0"/>
          </a:p>
        </p:txBody>
      </p:sp>
      <p:sp>
        <p:nvSpPr>
          <p:cNvPr id="4" name="Date Placeholder 3"/>
          <p:cNvSpPr>
            <a:spLocks noGrp="1"/>
          </p:cNvSpPr>
          <p:nvPr>
            <p:ph type="dt" sz="half" idx="10"/>
          </p:nvPr>
        </p:nvSpPr>
        <p:spPr/>
        <p:txBody>
          <a:bodyPr/>
          <a:lstStyle/>
          <a:p>
            <a:fld id="{7CC6517E-7AA6-4F3A-BC58-59DFFDCCB414}" type="datetime1">
              <a:rPr lang="en-US" altLang="ko-KR" smtClean="0"/>
              <a:t>11/13/2024</a:t>
            </a:fld>
            <a:endParaRPr lang="en-US"/>
          </a:p>
        </p:txBody>
      </p:sp>
      <p:sp>
        <p:nvSpPr>
          <p:cNvPr id="5" name="Footer Placeholder 4"/>
          <p:cNvSpPr>
            <a:spLocks noGrp="1"/>
          </p:cNvSpPr>
          <p:nvPr>
            <p:ph type="ftr" sz="quarter" idx="11"/>
          </p:nvPr>
        </p:nvSpPr>
        <p:spPr/>
        <p:txBody>
          <a:bodyPr/>
          <a:lstStyle/>
          <a:p>
            <a:r>
              <a:rPr lang="en-US" altLang="ko-KR"/>
              <a:t>Topic modeling </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2</a:t>
            </a:fld>
            <a:endParaRPr lang="en-US"/>
          </a:p>
        </p:txBody>
      </p:sp>
    </p:spTree>
    <p:extLst>
      <p:ext uri="{BB962C8B-B14F-4D97-AF65-F5344CB8AC3E}">
        <p14:creationId xmlns:p14="http://schemas.microsoft.com/office/powerpoint/2010/main" val="24125108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err="1"/>
              <a:t>pyLDAvis</a:t>
            </a:r>
            <a:endParaRPr lang="ko-KR" altLang="en-US" dirty="0"/>
          </a:p>
        </p:txBody>
      </p:sp>
      <p:sp>
        <p:nvSpPr>
          <p:cNvPr id="3" name="Content Placeholder 2"/>
          <p:cNvSpPr>
            <a:spLocks noGrp="1"/>
          </p:cNvSpPr>
          <p:nvPr>
            <p:ph idx="1"/>
          </p:nvPr>
        </p:nvSpPr>
        <p:spPr/>
        <p:txBody>
          <a:bodyPr/>
          <a:lstStyle/>
          <a:p>
            <a:r>
              <a:rPr lang="en-US" altLang="ko-KR" sz="2800" dirty="0"/>
              <a:t>Relevance</a:t>
            </a:r>
            <a:endParaRPr lang="ko-KR" altLang="en-US" sz="2800" dirty="0"/>
          </a:p>
        </p:txBody>
      </p:sp>
      <p:sp>
        <p:nvSpPr>
          <p:cNvPr id="4" name="Date Placeholder 3"/>
          <p:cNvSpPr>
            <a:spLocks noGrp="1"/>
          </p:cNvSpPr>
          <p:nvPr>
            <p:ph type="dt" sz="half" idx="10"/>
          </p:nvPr>
        </p:nvSpPr>
        <p:spPr/>
        <p:txBody>
          <a:bodyPr/>
          <a:lstStyle/>
          <a:p>
            <a:fld id="{9AB10C7E-6E7F-45ED-AF5D-DE1B49E23718}" type="datetime1">
              <a:rPr lang="en-US" altLang="ko-KR" smtClean="0"/>
              <a:t>11/13/2024</a:t>
            </a:fld>
            <a:endParaRPr lang="en-US"/>
          </a:p>
        </p:txBody>
      </p:sp>
      <p:sp>
        <p:nvSpPr>
          <p:cNvPr id="5" name="Footer Placeholder 4"/>
          <p:cNvSpPr>
            <a:spLocks noGrp="1"/>
          </p:cNvSpPr>
          <p:nvPr>
            <p:ph type="ftr" sz="quarter" idx="11"/>
          </p:nvPr>
        </p:nvSpPr>
        <p:spPr/>
        <p:txBody>
          <a:bodyPr/>
          <a:lstStyle/>
          <a:p>
            <a:r>
              <a:rPr lang="en-US" altLang="ko-KR"/>
              <a:t>Topic modeling </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20</a:t>
            </a:fld>
            <a:endParaRPr lang="en-US"/>
          </a:p>
        </p:txBody>
      </p:sp>
      <mc:AlternateContent xmlns:mc="http://schemas.openxmlformats.org/markup-compatibility/2006" xmlns:a14="http://schemas.microsoft.com/office/drawing/2010/main">
        <mc:Choice Requires="a14">
          <p:sp>
            <p:nvSpPr>
              <p:cNvPr id="7" name="Rectangle 6"/>
              <p:cNvSpPr/>
              <p:nvPr/>
            </p:nvSpPr>
            <p:spPr>
              <a:xfrm>
                <a:off x="2624516" y="2438400"/>
                <a:ext cx="3911840" cy="7146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ko-KR" altLang="en-US" i="1">
                              <a:latin typeface="Cambria Math" panose="02040503050406030204" pitchFamily="18" charset="0"/>
                            </a:rPr>
                          </m:ctrlPr>
                        </m:sSubPr>
                        <m:e>
                          <m:r>
                            <a:rPr lang="ko-KR" altLang="en-US" i="1">
                              <a:latin typeface="Cambria Math" panose="02040503050406030204" pitchFamily="18" charset="0"/>
                            </a:rPr>
                            <m:t>𝑟</m:t>
                          </m:r>
                        </m:e>
                        <m:sub>
                          <m:r>
                            <a:rPr lang="ko-KR" altLang="en-US" i="1">
                              <a:latin typeface="Cambria Math" panose="02040503050406030204" pitchFamily="18" charset="0"/>
                            </a:rPr>
                            <m:t>𝑖</m:t>
                          </m:r>
                          <m:r>
                            <a:rPr lang="ko-KR" altLang="en-US" i="0">
                              <a:latin typeface="Cambria Math" panose="02040503050406030204" pitchFamily="18" charset="0"/>
                            </a:rPr>
                            <m:t>,</m:t>
                          </m:r>
                          <m:r>
                            <a:rPr lang="ko-KR" altLang="en-US" i="1">
                              <a:latin typeface="Cambria Math" panose="02040503050406030204" pitchFamily="18" charset="0"/>
                            </a:rPr>
                            <m:t>𝑘</m:t>
                          </m:r>
                        </m:sub>
                      </m:sSub>
                      <m:r>
                        <a:rPr lang="ko-KR" altLang="en-US" i="0">
                          <a:latin typeface="Cambria Math" panose="02040503050406030204" pitchFamily="18" charset="0"/>
                        </a:rPr>
                        <m:t>=</m:t>
                      </m:r>
                      <m:r>
                        <a:rPr lang="ko-KR" altLang="en-US" i="1">
                          <a:latin typeface="Cambria Math" panose="02040503050406030204" pitchFamily="18" charset="0"/>
                        </a:rPr>
                        <m:t>𝜆</m:t>
                      </m:r>
                      <m:func>
                        <m:funcPr>
                          <m:ctrlPr>
                            <a:rPr lang="ko-KR" altLang="en-US" i="1">
                              <a:latin typeface="Cambria Math" panose="02040503050406030204" pitchFamily="18" charset="0"/>
                            </a:rPr>
                          </m:ctrlPr>
                        </m:funcPr>
                        <m:fName>
                          <m:r>
                            <m:rPr>
                              <m:sty m:val="p"/>
                            </m:rPr>
                            <a:rPr lang="ko-KR" altLang="en-US" i="0">
                              <a:latin typeface="Cambria Math" panose="02040503050406030204" pitchFamily="18" charset="0"/>
                            </a:rPr>
                            <m:t>log</m:t>
                          </m:r>
                        </m:fName>
                        <m:e>
                          <m:d>
                            <m:dPr>
                              <m:ctrlPr>
                                <a:rPr lang="ko-KR" altLang="en-US" i="1">
                                  <a:latin typeface="Cambria Math" panose="02040503050406030204" pitchFamily="18" charset="0"/>
                                </a:rPr>
                              </m:ctrlPr>
                            </m:dPr>
                            <m:e>
                              <m:sSub>
                                <m:sSubPr>
                                  <m:ctrlPr>
                                    <a:rPr lang="ko-KR" altLang="en-US" i="1">
                                      <a:latin typeface="Cambria Math" panose="02040503050406030204" pitchFamily="18" charset="0"/>
                                    </a:rPr>
                                  </m:ctrlPr>
                                </m:sSubPr>
                                <m:e>
                                  <m:r>
                                    <a:rPr lang="ko-KR" altLang="en-US" i="1">
                                      <a:latin typeface="Cambria Math" panose="02040503050406030204" pitchFamily="18" charset="0"/>
                                    </a:rPr>
                                    <m:t>𝜙</m:t>
                                  </m:r>
                                </m:e>
                                <m:sub>
                                  <m:r>
                                    <a:rPr lang="ko-KR" altLang="en-US" i="1">
                                      <a:latin typeface="Cambria Math" panose="02040503050406030204" pitchFamily="18" charset="0"/>
                                    </a:rPr>
                                    <m:t>𝑖</m:t>
                                  </m:r>
                                  <m:r>
                                    <a:rPr lang="ko-KR" altLang="en-US" i="0">
                                      <a:latin typeface="Cambria Math" panose="02040503050406030204" pitchFamily="18" charset="0"/>
                                    </a:rPr>
                                    <m:t>,</m:t>
                                  </m:r>
                                  <m:r>
                                    <a:rPr lang="ko-KR" altLang="en-US" i="1">
                                      <a:latin typeface="Cambria Math" panose="02040503050406030204" pitchFamily="18" charset="0"/>
                                    </a:rPr>
                                    <m:t>𝑘</m:t>
                                  </m:r>
                                </m:sub>
                              </m:sSub>
                            </m:e>
                          </m:d>
                        </m:e>
                      </m:func>
                      <m:r>
                        <a:rPr lang="ko-KR" altLang="en-US" i="0">
                          <a:latin typeface="Cambria Math" panose="02040503050406030204" pitchFamily="18" charset="0"/>
                        </a:rPr>
                        <m:t>+</m:t>
                      </m:r>
                      <m:d>
                        <m:dPr>
                          <m:ctrlPr>
                            <a:rPr lang="ko-KR" altLang="en-US" i="1">
                              <a:latin typeface="Cambria Math" panose="02040503050406030204" pitchFamily="18" charset="0"/>
                            </a:rPr>
                          </m:ctrlPr>
                        </m:dPr>
                        <m:e>
                          <m:r>
                            <a:rPr lang="ko-KR" altLang="en-US" i="0">
                              <a:latin typeface="Cambria Math" panose="02040503050406030204" pitchFamily="18" charset="0"/>
                            </a:rPr>
                            <m:t>1−</m:t>
                          </m:r>
                          <m:r>
                            <a:rPr lang="ko-KR" altLang="en-US" i="1">
                              <a:latin typeface="Cambria Math" panose="02040503050406030204" pitchFamily="18" charset="0"/>
                            </a:rPr>
                            <m:t>𝜆</m:t>
                          </m:r>
                        </m:e>
                      </m:d>
                      <m:func>
                        <m:funcPr>
                          <m:ctrlPr>
                            <a:rPr lang="ko-KR" altLang="en-US" i="1">
                              <a:latin typeface="Cambria Math" panose="02040503050406030204" pitchFamily="18" charset="0"/>
                            </a:rPr>
                          </m:ctrlPr>
                        </m:funcPr>
                        <m:fName>
                          <m:r>
                            <m:rPr>
                              <m:sty m:val="p"/>
                            </m:rPr>
                            <a:rPr lang="ko-KR" altLang="en-US" i="0">
                              <a:latin typeface="Cambria Math" panose="02040503050406030204" pitchFamily="18" charset="0"/>
                            </a:rPr>
                            <m:t>log</m:t>
                          </m:r>
                        </m:fName>
                        <m:e>
                          <m:d>
                            <m:dPr>
                              <m:ctrlPr>
                                <a:rPr lang="ko-KR" altLang="en-US" i="1">
                                  <a:latin typeface="Cambria Math" panose="02040503050406030204" pitchFamily="18" charset="0"/>
                                </a:rPr>
                              </m:ctrlPr>
                            </m:dPr>
                            <m:e>
                              <m:f>
                                <m:fPr>
                                  <m:ctrlPr>
                                    <a:rPr lang="ko-KR" altLang="en-US" i="1">
                                      <a:latin typeface="Cambria Math" panose="02040503050406030204" pitchFamily="18" charset="0"/>
                                    </a:rPr>
                                  </m:ctrlPr>
                                </m:fPr>
                                <m:num>
                                  <m:sSub>
                                    <m:sSubPr>
                                      <m:ctrlPr>
                                        <a:rPr lang="ko-KR" altLang="en-US" i="1">
                                          <a:latin typeface="Cambria Math" panose="02040503050406030204" pitchFamily="18" charset="0"/>
                                        </a:rPr>
                                      </m:ctrlPr>
                                    </m:sSubPr>
                                    <m:e>
                                      <m:r>
                                        <a:rPr lang="ko-KR" altLang="en-US" i="1">
                                          <a:latin typeface="Cambria Math" panose="02040503050406030204" pitchFamily="18" charset="0"/>
                                        </a:rPr>
                                        <m:t>𝜙</m:t>
                                      </m:r>
                                    </m:e>
                                    <m:sub>
                                      <m:r>
                                        <a:rPr lang="ko-KR" altLang="en-US" i="1">
                                          <a:latin typeface="Cambria Math" panose="02040503050406030204" pitchFamily="18" charset="0"/>
                                        </a:rPr>
                                        <m:t>𝑖</m:t>
                                      </m:r>
                                      <m:r>
                                        <a:rPr lang="ko-KR" altLang="en-US" i="0">
                                          <a:latin typeface="Cambria Math" panose="02040503050406030204" pitchFamily="18" charset="0"/>
                                        </a:rPr>
                                        <m:t>,</m:t>
                                      </m:r>
                                      <m:r>
                                        <a:rPr lang="ko-KR" altLang="en-US" i="1">
                                          <a:latin typeface="Cambria Math" panose="02040503050406030204" pitchFamily="18" charset="0"/>
                                        </a:rPr>
                                        <m:t>𝑘</m:t>
                                      </m:r>
                                    </m:sub>
                                  </m:sSub>
                                </m:num>
                                <m:den>
                                  <m:sSub>
                                    <m:sSubPr>
                                      <m:ctrlPr>
                                        <a:rPr lang="ko-KR" altLang="en-US" i="1">
                                          <a:latin typeface="Cambria Math" panose="02040503050406030204" pitchFamily="18" charset="0"/>
                                        </a:rPr>
                                      </m:ctrlPr>
                                    </m:sSubPr>
                                    <m:e>
                                      <m:r>
                                        <a:rPr lang="ko-KR" altLang="en-US" i="1">
                                          <a:latin typeface="Cambria Math" panose="02040503050406030204" pitchFamily="18" charset="0"/>
                                        </a:rPr>
                                        <m:t>𝑝</m:t>
                                      </m:r>
                                    </m:e>
                                    <m:sub>
                                      <m:r>
                                        <a:rPr lang="ko-KR" altLang="en-US" i="1">
                                          <a:latin typeface="Cambria Math" panose="02040503050406030204" pitchFamily="18" charset="0"/>
                                        </a:rPr>
                                        <m:t>𝑖</m:t>
                                      </m:r>
                                    </m:sub>
                                  </m:sSub>
                                </m:den>
                              </m:f>
                            </m:e>
                          </m:d>
                        </m:e>
                      </m:func>
                    </m:oMath>
                  </m:oMathPara>
                </a14:m>
                <a:endParaRPr lang="ko-KR" altLang="en-US" dirty="0"/>
              </a:p>
            </p:txBody>
          </p:sp>
        </mc:Choice>
        <mc:Fallback xmlns="">
          <p:sp>
            <p:nvSpPr>
              <p:cNvPr id="7" name="Rectangle 6"/>
              <p:cNvSpPr>
                <a:spLocks noRot="1" noChangeAspect="1" noMove="1" noResize="1" noEditPoints="1" noAdjustHandles="1" noChangeArrowheads="1" noChangeShapeType="1" noTextEdit="1"/>
              </p:cNvSpPr>
              <p:nvPr/>
            </p:nvSpPr>
            <p:spPr>
              <a:xfrm>
                <a:off x="2624516" y="2438400"/>
                <a:ext cx="3911840" cy="714683"/>
              </a:xfrm>
              <a:prstGeom prst="rect">
                <a:avLst/>
              </a:prstGeom>
              <a:blipFill>
                <a:blip r:embed="rId2"/>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2013784" y="3264208"/>
                <a:ext cx="5943600" cy="2265941"/>
              </a:xfrm>
              <a:prstGeom prst="rect">
                <a:avLst/>
              </a:prstGeom>
            </p:spPr>
            <p:txBody>
              <a:bodyPr wrap="square">
                <a:spAutoFit/>
              </a:bodyPr>
              <a:lstStyle/>
              <a:p>
                <a:pPr marL="285750" indent="-285750" algn="just" latinLnBrk="1">
                  <a:spcAft>
                    <a:spcPts val="800"/>
                  </a:spcAft>
                  <a:buFont typeface="Arial" panose="020B0604020202020204" pitchFamily="34" charset="0"/>
                  <a:buChar char="•"/>
                </a:pPr>
                <a:r>
                  <a:rPr lang="ko-KR" altLang="ko-KR" sz="1400" kern="100" dirty="0">
                    <a:latin typeface="맑은 고딕" panose="020B0503020000020004" pitchFamily="50" charset="-127"/>
                    <a:ea typeface="맑은 고딕" panose="020B0503020000020004" pitchFamily="50" charset="-127"/>
                    <a:cs typeface="Times New Roman" panose="02020603050405020304" pitchFamily="18" charset="0"/>
                  </a:rPr>
                  <a:t>여기서 </a:t>
                </a:r>
                <a14:m>
                  <m:oMath xmlns:m="http://schemas.openxmlformats.org/officeDocument/2006/math">
                    <m:sSub>
                      <m:sSubPr>
                        <m:ctrlPr>
                          <a:rPr lang="ko-KR" altLang="ko-KR"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sz="1400" i="1" kern="100">
                            <a:latin typeface="Cambria Math" panose="02040503050406030204" pitchFamily="18" charset="0"/>
                            <a:ea typeface="맑은 고딕" panose="020B0503020000020004" pitchFamily="50" charset="-127"/>
                            <a:cs typeface="Times New Roman" panose="02020603050405020304" pitchFamily="18" charset="0"/>
                          </a:rPr>
                          <m:t>𝑟</m:t>
                        </m:r>
                      </m:e>
                      <m:sub>
                        <m:r>
                          <a:rPr lang="en-US" altLang="ko-KR" sz="1400" i="1" kern="100">
                            <a:latin typeface="Cambria Math" panose="02040503050406030204" pitchFamily="18" charset="0"/>
                            <a:ea typeface="맑은 고딕" panose="020B0503020000020004" pitchFamily="50" charset="-127"/>
                            <a:cs typeface="Times New Roman" panose="02020603050405020304" pitchFamily="18" charset="0"/>
                          </a:rPr>
                          <m:t>𝑖</m:t>
                        </m:r>
                        <m:r>
                          <a:rPr lang="en-US" altLang="ko-KR" sz="1400" i="1" kern="100">
                            <a:latin typeface="Cambria Math" panose="02040503050406030204" pitchFamily="18" charset="0"/>
                            <a:ea typeface="맑은 고딕" panose="020B0503020000020004" pitchFamily="50" charset="-127"/>
                            <a:cs typeface="Times New Roman" panose="02020603050405020304" pitchFamily="18" charset="0"/>
                          </a:rPr>
                          <m:t>,</m:t>
                        </m:r>
                        <m:r>
                          <a:rPr lang="en-US" altLang="ko-KR" sz="1400" i="1" kern="100">
                            <a:latin typeface="Cambria Math" panose="02040503050406030204" pitchFamily="18" charset="0"/>
                            <a:ea typeface="맑은 고딕" panose="020B0503020000020004" pitchFamily="50" charset="-127"/>
                            <a:cs typeface="Times New Roman" panose="02020603050405020304" pitchFamily="18" charset="0"/>
                          </a:rPr>
                          <m:t>𝑘</m:t>
                        </m:r>
                      </m:sub>
                    </m:sSub>
                  </m:oMath>
                </a14:m>
                <a:r>
                  <a:rPr lang="ko-KR" altLang="ko-KR" sz="1400" kern="100" dirty="0">
                    <a:latin typeface="맑은 고딕" panose="020B0503020000020004" pitchFamily="50" charset="-127"/>
                    <a:ea typeface="맑은 고딕" panose="020B0503020000020004" pitchFamily="50" charset="-127"/>
                    <a:cs typeface="Times New Roman" panose="02020603050405020304" pitchFamily="18" charset="0"/>
                  </a:rPr>
                  <a:t>는 단어</a:t>
                </a:r>
                <a:r>
                  <a:rPr lang="en-US" altLang="ko-KR" sz="1400" kern="100" dirty="0">
                    <a:latin typeface="맑은 고딕" panose="020B0503020000020004" pitchFamily="50" charset="-127"/>
                    <a:ea typeface="맑은 고딕" panose="020B0503020000020004" pitchFamily="50" charset="-127"/>
                    <a:cs typeface="Times New Roman" panose="02020603050405020304" pitchFamily="18" charset="0"/>
                  </a:rPr>
                  <a:t> </a:t>
                </a:r>
                <a:r>
                  <a:rPr lang="en-US" altLang="ko-KR" sz="1400" kern="100" dirty="0" err="1">
                    <a:latin typeface="맑은 고딕" panose="020B0503020000020004" pitchFamily="50" charset="-127"/>
                    <a:ea typeface="맑은 고딕" panose="020B0503020000020004" pitchFamily="50" charset="-127"/>
                    <a:cs typeface="Times New Roman" panose="02020603050405020304" pitchFamily="18" charset="0"/>
                  </a:rPr>
                  <a:t>i</a:t>
                </a:r>
                <a:r>
                  <a:rPr lang="ko-KR" altLang="ko-KR" sz="1400" kern="100" dirty="0">
                    <a:latin typeface="맑은 고딕" panose="020B0503020000020004" pitchFamily="50" charset="-127"/>
                    <a:ea typeface="맑은 고딕" panose="020B0503020000020004" pitchFamily="50" charset="-127"/>
                    <a:cs typeface="Times New Roman" panose="02020603050405020304" pitchFamily="18" charset="0"/>
                  </a:rPr>
                  <a:t>와 주제</a:t>
                </a:r>
                <a:r>
                  <a:rPr lang="en-US" altLang="ko-KR" sz="1400" kern="100" dirty="0">
                    <a:latin typeface="맑은 고딕" panose="020B0503020000020004" pitchFamily="50" charset="-127"/>
                    <a:ea typeface="맑은 고딕" panose="020B0503020000020004" pitchFamily="50" charset="-127"/>
                    <a:cs typeface="Times New Roman" panose="02020603050405020304" pitchFamily="18" charset="0"/>
                  </a:rPr>
                  <a:t> k</a:t>
                </a:r>
                <a:r>
                  <a:rPr lang="ko-KR" altLang="ko-KR" sz="1400" kern="100" dirty="0">
                    <a:latin typeface="맑은 고딕" panose="020B0503020000020004" pitchFamily="50" charset="-127"/>
                    <a:ea typeface="맑은 고딕" panose="020B0503020000020004" pitchFamily="50" charset="-127"/>
                    <a:cs typeface="Times New Roman" panose="02020603050405020304" pitchFamily="18" charset="0"/>
                  </a:rPr>
                  <a:t>의 관련도를 의미</a:t>
                </a:r>
                <a:endParaRPr lang="en-US" altLang="ko-KR" sz="1400" kern="100" dirty="0">
                  <a:latin typeface="맑은 고딕" panose="020B0503020000020004" pitchFamily="50" charset="-127"/>
                  <a:ea typeface="맑은 고딕" panose="020B0503020000020004" pitchFamily="50" charset="-127"/>
                  <a:cs typeface="Times New Roman" panose="02020603050405020304" pitchFamily="18" charset="0"/>
                </a:endParaRPr>
              </a:p>
              <a:p>
                <a:pPr marL="285750" indent="-285750" algn="just" latinLnBrk="1">
                  <a:spcAft>
                    <a:spcPts val="800"/>
                  </a:spcAft>
                  <a:buFont typeface="Arial" panose="020B0604020202020204" pitchFamily="34" charset="0"/>
                  <a:buChar char="•"/>
                </a:pPr>
                <a14:m>
                  <m:oMath xmlns:m="http://schemas.openxmlformats.org/officeDocument/2006/math">
                    <m:sSub>
                      <m:sSubPr>
                        <m:ctrlPr>
                          <a:rPr lang="ko-KR" altLang="ko-KR"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sz="1400" i="1" kern="100">
                            <a:latin typeface="Cambria Math" panose="02040503050406030204" pitchFamily="18" charset="0"/>
                            <a:ea typeface="맑은 고딕" panose="020B0503020000020004" pitchFamily="50" charset="-127"/>
                            <a:cs typeface="Times New Roman" panose="02020603050405020304" pitchFamily="18" charset="0"/>
                          </a:rPr>
                          <m:t>𝜙</m:t>
                        </m:r>
                      </m:e>
                      <m:sub>
                        <m:r>
                          <a:rPr lang="en-US" altLang="ko-KR" sz="1400" i="1" kern="100">
                            <a:latin typeface="Cambria Math" panose="02040503050406030204" pitchFamily="18" charset="0"/>
                            <a:ea typeface="맑은 고딕" panose="020B0503020000020004" pitchFamily="50" charset="-127"/>
                            <a:cs typeface="Times New Roman" panose="02020603050405020304" pitchFamily="18" charset="0"/>
                          </a:rPr>
                          <m:t>𝑖</m:t>
                        </m:r>
                        <m:r>
                          <a:rPr lang="en-US" altLang="ko-KR" sz="1400" i="1" kern="100">
                            <a:latin typeface="Cambria Math" panose="02040503050406030204" pitchFamily="18" charset="0"/>
                            <a:ea typeface="맑은 고딕" panose="020B0503020000020004" pitchFamily="50" charset="-127"/>
                            <a:cs typeface="Times New Roman" panose="02020603050405020304" pitchFamily="18" charset="0"/>
                          </a:rPr>
                          <m:t>,</m:t>
                        </m:r>
                        <m:r>
                          <a:rPr lang="en-US" altLang="ko-KR" sz="1400" i="1" kern="100">
                            <a:latin typeface="Cambria Math" panose="02040503050406030204" pitchFamily="18" charset="0"/>
                            <a:ea typeface="맑은 고딕" panose="020B0503020000020004" pitchFamily="50" charset="-127"/>
                            <a:cs typeface="Times New Roman" panose="02020603050405020304" pitchFamily="18" charset="0"/>
                          </a:rPr>
                          <m:t>𝑘</m:t>
                        </m:r>
                      </m:sub>
                    </m:sSub>
                  </m:oMath>
                </a14:m>
                <a:r>
                  <a:rPr lang="ko-KR" altLang="ko-KR" sz="1400" kern="100" dirty="0">
                    <a:latin typeface="맑은 고딕" panose="020B0503020000020004" pitchFamily="50" charset="-127"/>
                    <a:ea typeface="맑은 고딕" panose="020B0503020000020004" pitchFamily="50" charset="-127"/>
                    <a:cs typeface="Times New Roman" panose="02020603050405020304" pitchFamily="18" charset="0"/>
                  </a:rPr>
                  <a:t>는 단어 </a:t>
                </a:r>
                <a:r>
                  <a:rPr lang="en-US" altLang="ko-KR" sz="1400" kern="100" dirty="0" err="1">
                    <a:latin typeface="맑은 고딕" panose="020B0503020000020004" pitchFamily="50" charset="-127"/>
                    <a:ea typeface="맑은 고딕" panose="020B0503020000020004" pitchFamily="50" charset="-127"/>
                    <a:cs typeface="Times New Roman" panose="02020603050405020304" pitchFamily="18" charset="0"/>
                  </a:rPr>
                  <a:t>i</a:t>
                </a:r>
                <a:r>
                  <a:rPr lang="ko-KR" altLang="ko-KR" sz="1400" kern="100" dirty="0">
                    <a:latin typeface="맑은 고딕" panose="020B0503020000020004" pitchFamily="50" charset="-127"/>
                    <a:ea typeface="맑은 고딕" panose="020B0503020000020004" pitchFamily="50" charset="-127"/>
                    <a:cs typeface="Times New Roman" panose="02020603050405020304" pitchFamily="18" charset="0"/>
                  </a:rPr>
                  <a:t>가 주제 </a:t>
                </a:r>
                <a:r>
                  <a:rPr lang="en-US" altLang="ko-KR" sz="1400" kern="100" dirty="0">
                    <a:latin typeface="맑은 고딕" panose="020B0503020000020004" pitchFamily="50" charset="-127"/>
                    <a:ea typeface="맑은 고딕" panose="020B0503020000020004" pitchFamily="50" charset="-127"/>
                    <a:cs typeface="Times New Roman" panose="02020603050405020304" pitchFamily="18" charset="0"/>
                  </a:rPr>
                  <a:t>k</a:t>
                </a:r>
                <a:r>
                  <a:rPr lang="ko-KR" altLang="ko-KR" sz="1400" kern="100" dirty="0">
                    <a:latin typeface="맑은 고딕" panose="020B0503020000020004" pitchFamily="50" charset="-127"/>
                    <a:ea typeface="맑은 고딕" panose="020B0503020000020004" pitchFamily="50" charset="-127"/>
                    <a:cs typeface="Times New Roman" panose="02020603050405020304" pitchFamily="18" charset="0"/>
                  </a:rPr>
                  <a:t>에 대해 갖는 확률을</a:t>
                </a:r>
                <a:r>
                  <a:rPr lang="en-US" altLang="ko-KR" sz="1400" kern="100" dirty="0">
                    <a:latin typeface="맑은 고딕" panose="020B0503020000020004" pitchFamily="50" charset="-127"/>
                    <a:ea typeface="맑은 고딕" panose="020B0503020000020004" pitchFamily="50" charset="-127"/>
                    <a:cs typeface="Times New Roman" panose="02020603050405020304" pitchFamily="18" charset="0"/>
                  </a:rPr>
                  <a:t>, </a:t>
                </a:r>
              </a:p>
              <a:p>
                <a:pPr marL="285750" indent="-285750" algn="just" latinLnBrk="1">
                  <a:spcAft>
                    <a:spcPts val="800"/>
                  </a:spcAft>
                  <a:buFont typeface="Arial" panose="020B0604020202020204" pitchFamily="34" charset="0"/>
                  <a:buChar char="•"/>
                </a:pPr>
                <a14:m>
                  <m:oMath xmlns:m="http://schemas.openxmlformats.org/officeDocument/2006/math">
                    <m:sSub>
                      <m:sSubPr>
                        <m:ctrlPr>
                          <a:rPr lang="ko-KR" altLang="ko-KR"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sz="1400" i="1" kern="100">
                            <a:latin typeface="Cambria Math" panose="02040503050406030204" pitchFamily="18" charset="0"/>
                            <a:ea typeface="맑은 고딕" panose="020B0503020000020004" pitchFamily="50" charset="-127"/>
                            <a:cs typeface="Times New Roman" panose="02020603050405020304" pitchFamily="18" charset="0"/>
                          </a:rPr>
                          <m:t>𝑝</m:t>
                        </m:r>
                      </m:e>
                      <m:sub>
                        <m:r>
                          <a:rPr lang="en-US" altLang="ko-KR" sz="1400" i="1" kern="100">
                            <a:latin typeface="Cambria Math" panose="02040503050406030204" pitchFamily="18" charset="0"/>
                            <a:ea typeface="맑은 고딕" panose="020B0503020000020004" pitchFamily="50" charset="-127"/>
                            <a:cs typeface="Times New Roman" panose="02020603050405020304" pitchFamily="18" charset="0"/>
                          </a:rPr>
                          <m:t>𝑖</m:t>
                        </m:r>
                      </m:sub>
                    </m:sSub>
                  </m:oMath>
                </a14:m>
                <a:r>
                  <a:rPr lang="ko-KR" altLang="ko-KR" sz="1400" kern="100" dirty="0">
                    <a:latin typeface="맑은 고딕" panose="020B0503020000020004" pitchFamily="50" charset="-127"/>
                    <a:ea typeface="맑은 고딕" panose="020B0503020000020004" pitchFamily="50" charset="-127"/>
                    <a:cs typeface="Times New Roman" panose="02020603050405020304" pitchFamily="18" charset="0"/>
                  </a:rPr>
                  <a:t>는 전체 텍스트 데이터에서 단어 </a:t>
                </a:r>
                <a:r>
                  <a:rPr lang="en-US" altLang="ko-KR" sz="1400" kern="100" dirty="0" err="1">
                    <a:latin typeface="맑은 고딕" panose="020B0503020000020004" pitchFamily="50" charset="-127"/>
                    <a:ea typeface="맑은 고딕" panose="020B0503020000020004" pitchFamily="50" charset="-127"/>
                    <a:cs typeface="Times New Roman" panose="02020603050405020304" pitchFamily="18" charset="0"/>
                  </a:rPr>
                  <a:t>i</a:t>
                </a:r>
                <a:r>
                  <a:rPr lang="ko-KR" altLang="ko-KR" sz="1400" kern="100" dirty="0">
                    <a:latin typeface="맑은 고딕" panose="020B0503020000020004" pitchFamily="50" charset="-127"/>
                    <a:ea typeface="맑은 고딕" panose="020B0503020000020004" pitchFamily="50" charset="-127"/>
                    <a:cs typeface="Times New Roman" panose="02020603050405020304" pitchFamily="18" charset="0"/>
                  </a:rPr>
                  <a:t>의 확률을 의미</a:t>
                </a:r>
                <a:endParaRPr lang="en-US" altLang="ko-KR" sz="1400" kern="100" dirty="0">
                  <a:latin typeface="맑은 고딕" panose="020B0503020000020004" pitchFamily="50" charset="-127"/>
                  <a:ea typeface="맑은 고딕" panose="020B0503020000020004" pitchFamily="50" charset="-127"/>
                  <a:cs typeface="Times New Roman" panose="02020603050405020304" pitchFamily="18" charset="0"/>
                </a:endParaRPr>
              </a:p>
              <a:p>
                <a:pPr marL="285750" indent="-285750" algn="just" latinLnBrk="1">
                  <a:spcAft>
                    <a:spcPts val="800"/>
                  </a:spcAft>
                  <a:buFont typeface="Arial" panose="020B0604020202020204" pitchFamily="34" charset="0"/>
                  <a:buChar char="•"/>
                </a:pPr>
                <a14:m>
                  <m:oMath xmlns:m="http://schemas.openxmlformats.org/officeDocument/2006/math">
                    <m:r>
                      <a:rPr lang="en-US" altLang="ko-KR" sz="1400" i="1" kern="100">
                        <a:latin typeface="Cambria Math" panose="02040503050406030204" pitchFamily="18" charset="0"/>
                        <a:ea typeface="맑은 고딕" panose="020B0503020000020004" pitchFamily="50" charset="-127"/>
                        <a:cs typeface="Times New Roman" panose="02020603050405020304" pitchFamily="18" charset="0"/>
                      </a:rPr>
                      <m:t>𝜆</m:t>
                    </m:r>
                  </m:oMath>
                </a14:m>
                <a:r>
                  <a:rPr lang="ko-KR" altLang="ko-KR" sz="1400" kern="100" dirty="0">
                    <a:latin typeface="맑은 고딕" panose="020B0503020000020004" pitchFamily="50" charset="-127"/>
                    <a:ea typeface="맑은 고딕" panose="020B0503020000020004" pitchFamily="50" charset="-127"/>
                    <a:cs typeface="Times New Roman" panose="02020603050405020304" pitchFamily="18" charset="0"/>
                  </a:rPr>
                  <a:t>는 두 항 간의 가중치를 의미하며</a:t>
                </a:r>
                <a:r>
                  <a:rPr lang="en-US" altLang="ko-KR" sz="1400" kern="100" dirty="0">
                    <a:latin typeface="맑은 고딕" panose="020B0503020000020004" pitchFamily="50" charset="-127"/>
                    <a:ea typeface="맑은 고딕" panose="020B0503020000020004" pitchFamily="50" charset="-127"/>
                    <a:cs typeface="Times New Roman" panose="02020603050405020304" pitchFamily="18" charset="0"/>
                  </a:rPr>
                  <a:t>, </a:t>
                </a:r>
                <a14:m>
                  <m:oMath xmlns:m="http://schemas.openxmlformats.org/officeDocument/2006/math">
                    <m:r>
                      <a:rPr lang="en-US" altLang="ko-KR" sz="1400" kern="100">
                        <a:latin typeface="Cambria Math" panose="02040503050406030204" pitchFamily="18" charset="0"/>
                        <a:ea typeface="맑은 고딕" panose="020B0503020000020004" pitchFamily="50" charset="-127"/>
                        <a:cs typeface="Times New Roman" panose="02020603050405020304" pitchFamily="18" charset="0"/>
                      </a:rPr>
                      <m:t>0≤</m:t>
                    </m:r>
                    <m:r>
                      <a:rPr lang="en-US" altLang="ko-KR" sz="1400" i="1" kern="100">
                        <a:latin typeface="Cambria Math" panose="02040503050406030204" pitchFamily="18" charset="0"/>
                        <a:ea typeface="맑은 고딕" panose="020B0503020000020004" pitchFamily="50" charset="-127"/>
                        <a:cs typeface="Times New Roman" panose="02020603050405020304" pitchFamily="18" charset="0"/>
                      </a:rPr>
                      <m:t>𝜆</m:t>
                    </m:r>
                    <m:r>
                      <a:rPr lang="en-US" altLang="ko-KR" sz="1400" i="1" kern="100">
                        <a:latin typeface="Cambria Math" panose="02040503050406030204" pitchFamily="18" charset="0"/>
                        <a:ea typeface="맑은 고딕" panose="020B0503020000020004" pitchFamily="50" charset="-127"/>
                        <a:cs typeface="Times New Roman" panose="02020603050405020304" pitchFamily="18" charset="0"/>
                      </a:rPr>
                      <m:t>≤1</m:t>
                    </m:r>
                  </m:oMath>
                </a14:m>
                <a:r>
                  <a:rPr lang="en-US" altLang="ko-KR" sz="1400" kern="100" dirty="0">
                    <a:latin typeface="맑은 고딕" panose="020B0503020000020004" pitchFamily="50" charset="-127"/>
                    <a:ea typeface="맑은 고딕" panose="020B0503020000020004" pitchFamily="50" charset="-127"/>
                    <a:cs typeface="Times New Roman" panose="02020603050405020304" pitchFamily="18" charset="0"/>
                  </a:rPr>
                  <a:t> </a:t>
                </a:r>
              </a:p>
              <a:p>
                <a:pPr marL="285750" indent="-285750" algn="just" latinLnBrk="1">
                  <a:spcAft>
                    <a:spcPts val="800"/>
                  </a:spcAft>
                  <a:buFont typeface="Arial" panose="020B0604020202020204" pitchFamily="34" charset="0"/>
                  <a:buChar char="•"/>
                </a:pPr>
                <a14:m>
                  <m:oMath xmlns:m="http://schemas.openxmlformats.org/officeDocument/2006/math">
                    <m:r>
                      <a:rPr lang="en-US" altLang="ko-KR" sz="1400" i="1" kern="100">
                        <a:latin typeface="Cambria Math" panose="02040503050406030204" pitchFamily="18" charset="0"/>
                        <a:ea typeface="맑은 고딕" panose="020B0503020000020004" pitchFamily="50" charset="-127"/>
                        <a:cs typeface="Times New Roman" panose="02020603050405020304" pitchFamily="18" charset="0"/>
                      </a:rPr>
                      <m:t>𝜆</m:t>
                    </m:r>
                  </m:oMath>
                </a14:m>
                <a:r>
                  <a:rPr lang="ko-KR" altLang="ko-KR" sz="1400" kern="100" dirty="0">
                    <a:ea typeface="맑은 고딕" panose="020B0503020000020004" pitchFamily="50" charset="-127"/>
                    <a:cs typeface="Times New Roman" panose="02020603050405020304" pitchFamily="18" charset="0"/>
                  </a:rPr>
                  <a:t>의 값을</a:t>
                </a:r>
                <a:r>
                  <a:rPr lang="en-US" altLang="ko-KR" sz="1400" kern="100" dirty="0">
                    <a:ea typeface="맑은 고딕" panose="020B0503020000020004" pitchFamily="50" charset="-127"/>
                    <a:cs typeface="Times New Roman" panose="02020603050405020304" pitchFamily="18" charset="0"/>
                  </a:rPr>
                  <a:t> 0</a:t>
                </a:r>
                <a:r>
                  <a:rPr lang="ko-KR" altLang="ko-KR" sz="1400" kern="100" dirty="0">
                    <a:ea typeface="맑은 고딕" panose="020B0503020000020004" pitchFamily="50" charset="-127"/>
                    <a:cs typeface="Times New Roman" panose="02020603050405020304" pitchFamily="18" charset="0"/>
                  </a:rPr>
                  <a:t>에 가깝게 할수록</a:t>
                </a:r>
                <a:r>
                  <a:rPr lang="en-US" altLang="ko-KR" sz="1400" kern="100" dirty="0">
                    <a:ea typeface="맑은 고딕" panose="020B0503020000020004" pitchFamily="50" charset="-127"/>
                    <a:cs typeface="Times New Roman" panose="02020603050405020304" pitchFamily="18" charset="0"/>
                  </a:rPr>
                  <a:t>  </a:t>
                </a:r>
                <a14:m>
                  <m:oMath xmlns:m="http://schemas.openxmlformats.org/officeDocument/2006/math">
                    <m:f>
                      <m:fPr>
                        <m:ctrlPr>
                          <a:rPr lang="ko-KR" altLang="ko-KR" sz="1400" i="1">
                            <a:latin typeface="Cambria Math" panose="02040503050406030204" pitchFamily="18" charset="0"/>
                            <a:ea typeface="Cambria Math" panose="02040503050406030204" pitchFamily="18" charset="0"/>
                          </a:rPr>
                        </m:ctrlPr>
                      </m:fPr>
                      <m:num>
                        <m:sSub>
                          <m:sSubPr>
                            <m:ctrlPr>
                              <a:rPr lang="ko-KR" altLang="ko-KR" sz="1400" i="1">
                                <a:latin typeface="Cambria Math" panose="02040503050406030204" pitchFamily="18" charset="0"/>
                                <a:ea typeface="Cambria Math" panose="02040503050406030204" pitchFamily="18" charset="0"/>
                              </a:rPr>
                            </m:ctrlPr>
                          </m:sSubPr>
                          <m:e>
                            <m:r>
                              <a:rPr lang="en-US" altLang="ko-KR" sz="1400" i="1" kern="100">
                                <a:latin typeface="Cambria Math" panose="02040503050406030204" pitchFamily="18" charset="0"/>
                                <a:ea typeface="맑은 고딕" panose="020B0503020000020004" pitchFamily="50" charset="-127"/>
                                <a:cs typeface="Times New Roman" panose="02020603050405020304" pitchFamily="18" charset="0"/>
                              </a:rPr>
                              <m:t>𝜙</m:t>
                            </m:r>
                          </m:e>
                          <m:sub>
                            <m:r>
                              <a:rPr lang="en-US" altLang="ko-KR" sz="1400" i="1" kern="100">
                                <a:latin typeface="Cambria Math" panose="02040503050406030204" pitchFamily="18" charset="0"/>
                                <a:ea typeface="맑은 고딕" panose="020B0503020000020004" pitchFamily="50" charset="-127"/>
                                <a:cs typeface="Times New Roman" panose="02020603050405020304" pitchFamily="18" charset="0"/>
                              </a:rPr>
                              <m:t>𝑖</m:t>
                            </m:r>
                            <m:r>
                              <a:rPr lang="en-US" altLang="ko-KR" sz="1400" i="1" kern="100">
                                <a:latin typeface="Cambria Math" panose="02040503050406030204" pitchFamily="18" charset="0"/>
                                <a:ea typeface="맑은 고딕" panose="020B0503020000020004" pitchFamily="50" charset="-127"/>
                                <a:cs typeface="Times New Roman" panose="02020603050405020304" pitchFamily="18" charset="0"/>
                              </a:rPr>
                              <m:t>,</m:t>
                            </m:r>
                            <m:r>
                              <a:rPr lang="en-US" altLang="ko-KR" sz="1400" i="1" kern="100">
                                <a:latin typeface="Cambria Math" panose="02040503050406030204" pitchFamily="18" charset="0"/>
                                <a:ea typeface="맑은 고딕" panose="020B0503020000020004" pitchFamily="50" charset="-127"/>
                                <a:cs typeface="Times New Roman" panose="02020603050405020304" pitchFamily="18" charset="0"/>
                              </a:rPr>
                              <m:t>𝑘</m:t>
                            </m:r>
                          </m:sub>
                        </m:sSub>
                      </m:num>
                      <m:den>
                        <m:sSub>
                          <m:sSubPr>
                            <m:ctrlPr>
                              <a:rPr lang="ko-KR" altLang="ko-KR" sz="1400" i="1">
                                <a:latin typeface="Cambria Math" panose="02040503050406030204" pitchFamily="18" charset="0"/>
                                <a:ea typeface="Cambria Math" panose="02040503050406030204" pitchFamily="18" charset="0"/>
                              </a:rPr>
                            </m:ctrlPr>
                          </m:sSubPr>
                          <m:e>
                            <m:r>
                              <a:rPr lang="en-US" altLang="ko-KR" sz="1400" i="1" kern="100">
                                <a:latin typeface="Cambria Math" panose="02040503050406030204" pitchFamily="18" charset="0"/>
                                <a:ea typeface="맑은 고딕" panose="020B0503020000020004" pitchFamily="50" charset="-127"/>
                                <a:cs typeface="Times New Roman" panose="02020603050405020304" pitchFamily="18" charset="0"/>
                              </a:rPr>
                              <m:t>𝑝</m:t>
                            </m:r>
                          </m:e>
                          <m:sub>
                            <m:r>
                              <a:rPr lang="en-US" altLang="ko-KR" sz="1400" i="1" kern="100">
                                <a:latin typeface="Cambria Math" panose="02040503050406030204" pitchFamily="18" charset="0"/>
                                <a:ea typeface="맑은 고딕" panose="020B0503020000020004" pitchFamily="50" charset="-127"/>
                                <a:cs typeface="Times New Roman" panose="02020603050405020304" pitchFamily="18" charset="0"/>
                              </a:rPr>
                              <m:t>𝑖</m:t>
                            </m:r>
                          </m:sub>
                        </m:sSub>
                      </m:den>
                    </m:f>
                    <m:r>
                      <a:rPr lang="en-US" altLang="ko-KR" sz="1400" i="1" kern="100">
                        <a:latin typeface="Cambria Math" panose="02040503050406030204" pitchFamily="18" charset="0"/>
                        <a:ea typeface="맑은 고딕" panose="020B0503020000020004" pitchFamily="50" charset="-127"/>
                        <a:cs typeface="Times New Roman" panose="02020603050405020304" pitchFamily="18" charset="0"/>
                      </a:rPr>
                      <m:t> </m:t>
                    </m:r>
                  </m:oMath>
                </a14:m>
                <a:r>
                  <a:rPr lang="ko-KR" altLang="ko-KR" sz="1400" kern="100" dirty="0">
                    <a:ea typeface="맑은 고딕" panose="020B0503020000020004" pitchFamily="50" charset="-127"/>
                    <a:cs typeface="Times New Roman" panose="02020603050405020304" pitchFamily="18" charset="0"/>
                  </a:rPr>
                  <a:t>값을 고려하는 비중이 커</a:t>
                </a:r>
                <a:r>
                  <a:rPr lang="ko-KR" altLang="en-US" sz="1400" kern="100" dirty="0">
                    <a:ea typeface="맑은 고딕" panose="020B0503020000020004" pitchFamily="50" charset="-127"/>
                    <a:cs typeface="Times New Roman" panose="02020603050405020304" pitchFamily="18" charset="0"/>
                  </a:rPr>
                  <a:t>짐</a:t>
                </a:r>
                <a:r>
                  <a:rPr lang="en-US" altLang="ko-KR" sz="1400" kern="100" dirty="0">
                    <a:ea typeface="맑은 고딕" panose="020B0503020000020004" pitchFamily="50" charset="-127"/>
                    <a:cs typeface="Times New Roman" panose="02020603050405020304" pitchFamily="18" charset="0"/>
                  </a:rPr>
                  <a:t>. </a:t>
                </a:r>
                <a:r>
                  <a:rPr lang="ko-KR" altLang="ko-KR" sz="1400" kern="100" dirty="0">
                    <a:ea typeface="맑은 고딕" panose="020B0503020000020004" pitchFamily="50" charset="-127"/>
                    <a:cs typeface="Times New Roman" panose="02020603050405020304" pitchFamily="18" charset="0"/>
                  </a:rPr>
                  <a:t>즉</a:t>
                </a:r>
                <a:r>
                  <a:rPr lang="en-US" altLang="ko-KR" sz="1400" kern="100" dirty="0">
                    <a:ea typeface="맑은 고딕" panose="020B0503020000020004" pitchFamily="50" charset="-127"/>
                    <a:cs typeface="Times New Roman" panose="02020603050405020304" pitchFamily="18" charset="0"/>
                  </a:rPr>
                  <a:t>, </a:t>
                </a:r>
                <a:r>
                  <a:rPr lang="ko-KR" altLang="ko-KR" sz="1400" kern="100" dirty="0">
                    <a:ea typeface="맑은 고딕" panose="020B0503020000020004" pitchFamily="50" charset="-127"/>
                    <a:cs typeface="Times New Roman" panose="02020603050405020304" pitchFamily="18" charset="0"/>
                  </a:rPr>
                  <a:t>전체 데이터에서 사용된 정도 대비 주제 </a:t>
                </a:r>
                <a:r>
                  <a:rPr lang="en-US" altLang="ko-KR" sz="1400" kern="100" dirty="0">
                    <a:ea typeface="맑은 고딕" panose="020B0503020000020004" pitchFamily="50" charset="-127"/>
                    <a:cs typeface="Times New Roman" panose="02020603050405020304" pitchFamily="18" charset="0"/>
                  </a:rPr>
                  <a:t>k</a:t>
                </a:r>
                <a:r>
                  <a:rPr lang="ko-KR" altLang="ko-KR" sz="1400" kern="100" dirty="0">
                    <a:ea typeface="맑은 고딕" panose="020B0503020000020004" pitchFamily="50" charset="-127"/>
                    <a:cs typeface="Times New Roman" panose="02020603050405020304" pitchFamily="18" charset="0"/>
                  </a:rPr>
                  <a:t>에서 사용된 정도를 더 크게 고려</a:t>
                </a:r>
                <a:endParaRPr lang="ko-KR" altLang="en-US" sz="1400" dirty="0"/>
              </a:p>
              <a:p>
                <a:pPr marL="285750" indent="-285750" algn="just" latinLnBrk="1">
                  <a:spcAft>
                    <a:spcPts val="800"/>
                  </a:spcAft>
                  <a:buFont typeface="Arial" panose="020B0604020202020204" pitchFamily="34" charset="0"/>
                  <a:buChar char="•"/>
                </a:pPr>
                <a:endParaRPr lang="ko-KR" altLang="ko-KR" sz="1400" kern="100" dirty="0">
                  <a:latin typeface="맑은 고딕" panose="020B0503020000020004" pitchFamily="50" charset="-127"/>
                  <a:ea typeface="맑은 고딕" panose="020B0503020000020004" pitchFamily="50" charset="-127"/>
                  <a:cs typeface="Times New Roman" panose="02020603050405020304" pitchFamily="18" charset="0"/>
                </a:endParaRPr>
              </a:p>
            </p:txBody>
          </p:sp>
        </mc:Choice>
        <mc:Fallback xmlns="">
          <p:sp>
            <p:nvSpPr>
              <p:cNvPr id="8" name="Rectangle 7"/>
              <p:cNvSpPr>
                <a:spLocks noRot="1" noChangeAspect="1" noMove="1" noResize="1" noEditPoints="1" noAdjustHandles="1" noChangeArrowheads="1" noChangeShapeType="1" noTextEdit="1"/>
              </p:cNvSpPr>
              <p:nvPr/>
            </p:nvSpPr>
            <p:spPr>
              <a:xfrm>
                <a:off x="2013784" y="3264208"/>
                <a:ext cx="5943600" cy="2265941"/>
              </a:xfrm>
              <a:prstGeom prst="rect">
                <a:avLst/>
              </a:prstGeom>
              <a:blipFill>
                <a:blip r:embed="rId3"/>
                <a:stretch>
                  <a:fillRect l="-103" t="-538" r="-308"/>
                </a:stretch>
              </a:blipFill>
            </p:spPr>
            <p:txBody>
              <a:bodyPr/>
              <a:lstStyle/>
              <a:p>
                <a:r>
                  <a:rPr lang="en-US">
                    <a:noFill/>
                  </a:rPr>
                  <a:t> </a:t>
                </a:r>
              </a:p>
            </p:txBody>
          </p:sp>
        </mc:Fallback>
      </mc:AlternateContent>
      <p:sp>
        <p:nvSpPr>
          <p:cNvPr id="9" name="TextBox 8"/>
          <p:cNvSpPr txBox="1"/>
          <p:nvPr/>
        </p:nvSpPr>
        <p:spPr>
          <a:xfrm>
            <a:off x="5181601" y="1371599"/>
            <a:ext cx="3581400" cy="738664"/>
          </a:xfrm>
          <a:prstGeom prst="rect">
            <a:avLst/>
          </a:prstGeom>
          <a:noFill/>
        </p:spPr>
        <p:txBody>
          <a:bodyPr wrap="square" rtlCol="0">
            <a:spAutoFit/>
          </a:bodyPr>
          <a:lstStyle/>
          <a:p>
            <a:r>
              <a:rPr lang="ko-KR" altLang="en-US" sz="1400" dirty="0"/>
              <a:t>전체 데이터에서 사용된 정도 대비 </a:t>
            </a:r>
            <a:endParaRPr lang="en-US" altLang="ko-KR" sz="1400" dirty="0"/>
          </a:p>
          <a:p>
            <a:r>
              <a:rPr lang="ko-KR" altLang="en-US" sz="1400" dirty="0"/>
              <a:t>상대적으로 특정 주제에서 얼마나 많이 사용되었느냐를 의미</a:t>
            </a:r>
          </a:p>
        </p:txBody>
      </p:sp>
      <p:sp>
        <p:nvSpPr>
          <p:cNvPr id="10" name="Rounded Rectangle 9"/>
          <p:cNvSpPr/>
          <p:nvPr/>
        </p:nvSpPr>
        <p:spPr bwMode="auto">
          <a:xfrm>
            <a:off x="5791200" y="2438400"/>
            <a:ext cx="533400" cy="714683"/>
          </a:xfrm>
          <a:prstGeom prst="roundRect">
            <a:avLst/>
          </a:prstGeom>
          <a:noFill/>
          <a:ln w="22225" cap="flat" cmpd="sng" algn="ctr">
            <a:solidFill>
              <a:srgbClr val="FF0000"/>
            </a:solidFill>
            <a:prstDash val="sysDash"/>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ko-KR" altLang="en-US" sz="1800" b="0" i="0" u="none" strike="noStrike" cap="none" normalizeH="0" baseline="0">
              <a:ln>
                <a:noFill/>
              </a:ln>
              <a:solidFill>
                <a:schemeClr val="tx1"/>
              </a:solidFill>
              <a:effectLst/>
              <a:latin typeface="Arial" charset="0"/>
            </a:endParaRPr>
          </a:p>
        </p:txBody>
      </p:sp>
      <p:cxnSp>
        <p:nvCxnSpPr>
          <p:cNvPr id="12" name="Straight Arrow Connector 11"/>
          <p:cNvCxnSpPr>
            <a:endCxn id="10" idx="0"/>
          </p:cNvCxnSpPr>
          <p:nvPr/>
        </p:nvCxnSpPr>
        <p:spPr bwMode="auto">
          <a:xfrm flipH="1">
            <a:off x="6057900" y="2017713"/>
            <a:ext cx="114300" cy="42068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Rectangle 12">
            <a:extLst>
              <a:ext uri="{FF2B5EF4-FFF2-40B4-BE49-F238E27FC236}">
                <a16:creationId xmlns:a16="http://schemas.microsoft.com/office/drawing/2014/main" id="{ED49C696-5B28-4DBA-92AB-7F9A7E0B6E1A}"/>
              </a:ext>
            </a:extLst>
          </p:cNvPr>
          <p:cNvSpPr/>
          <p:nvPr/>
        </p:nvSpPr>
        <p:spPr>
          <a:xfrm>
            <a:off x="1200150" y="5486401"/>
            <a:ext cx="6781800" cy="738664"/>
          </a:xfrm>
          <a:prstGeom prst="rect">
            <a:avLst/>
          </a:prstGeom>
        </p:spPr>
        <p:txBody>
          <a:bodyPr wrap="square">
            <a:spAutoFit/>
          </a:bodyPr>
          <a:lstStyle/>
          <a:p>
            <a:r>
              <a:rPr lang="en-US" sz="1400" dirty="0">
                <a:solidFill>
                  <a:srgbClr val="222222"/>
                </a:solidFill>
                <a:latin typeface="Arial" panose="020B0604020202020204" pitchFamily="34" charset="0"/>
              </a:rPr>
              <a:t>Sievert, C., &amp; Shirley, K. (2014, June). </a:t>
            </a:r>
            <a:r>
              <a:rPr lang="en-US" sz="1400" dirty="0" err="1">
                <a:solidFill>
                  <a:srgbClr val="222222"/>
                </a:solidFill>
                <a:latin typeface="Arial" panose="020B0604020202020204" pitchFamily="34" charset="0"/>
              </a:rPr>
              <a:t>LDAvis</a:t>
            </a:r>
            <a:r>
              <a:rPr lang="en-US" sz="1400" dirty="0">
                <a:solidFill>
                  <a:srgbClr val="222222"/>
                </a:solidFill>
                <a:latin typeface="Arial" panose="020B0604020202020204" pitchFamily="34" charset="0"/>
              </a:rPr>
              <a:t>: A method for visualizing and interpreting topics. In </a:t>
            </a:r>
            <a:r>
              <a:rPr lang="en-US" sz="1400" i="1" dirty="0">
                <a:solidFill>
                  <a:srgbClr val="222222"/>
                </a:solidFill>
                <a:latin typeface="Arial" panose="020B0604020202020204" pitchFamily="34" charset="0"/>
              </a:rPr>
              <a:t>Proceedings of the workshop on interactive language learning, visualization, and interfaces</a:t>
            </a:r>
            <a:r>
              <a:rPr lang="en-US" sz="1400" dirty="0">
                <a:solidFill>
                  <a:srgbClr val="222222"/>
                </a:solidFill>
                <a:latin typeface="Arial" panose="020B0604020202020204" pitchFamily="34" charset="0"/>
              </a:rPr>
              <a:t> (pp. 63-70).</a:t>
            </a:r>
            <a:endParaRPr lang="en-US" sz="1400" dirty="0"/>
          </a:p>
        </p:txBody>
      </p:sp>
    </p:spTree>
    <p:extLst>
      <p:ext uri="{BB962C8B-B14F-4D97-AF65-F5344CB8AC3E}">
        <p14:creationId xmlns:p14="http://schemas.microsoft.com/office/powerpoint/2010/main" val="21149169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err="1"/>
              <a:t>pyLDAvis</a:t>
            </a:r>
            <a:endParaRPr lang="ko-KR" altLang="en-US" dirty="0"/>
          </a:p>
        </p:txBody>
      </p:sp>
      <p:sp>
        <p:nvSpPr>
          <p:cNvPr id="3" name="Content Placeholder 2"/>
          <p:cNvSpPr>
            <a:spLocks noGrp="1"/>
          </p:cNvSpPr>
          <p:nvPr>
            <p:ph idx="1"/>
          </p:nvPr>
        </p:nvSpPr>
        <p:spPr/>
        <p:txBody>
          <a:bodyPr/>
          <a:lstStyle/>
          <a:p>
            <a:r>
              <a:rPr lang="en-US" altLang="ko-KR" dirty="0"/>
              <a:t>Relevance</a:t>
            </a:r>
            <a:endParaRPr lang="ko-KR" altLang="en-US" dirty="0"/>
          </a:p>
        </p:txBody>
      </p:sp>
      <p:sp>
        <p:nvSpPr>
          <p:cNvPr id="4" name="Date Placeholder 3"/>
          <p:cNvSpPr>
            <a:spLocks noGrp="1"/>
          </p:cNvSpPr>
          <p:nvPr>
            <p:ph type="dt" sz="half" idx="10"/>
          </p:nvPr>
        </p:nvSpPr>
        <p:spPr/>
        <p:txBody>
          <a:bodyPr/>
          <a:lstStyle/>
          <a:p>
            <a:fld id="{9AB10C7E-6E7F-45ED-AF5D-DE1B49E23718}" type="datetime1">
              <a:rPr lang="en-US" altLang="ko-KR" smtClean="0"/>
              <a:t>11/13/2024</a:t>
            </a:fld>
            <a:endParaRPr lang="en-US"/>
          </a:p>
        </p:txBody>
      </p:sp>
      <p:sp>
        <p:nvSpPr>
          <p:cNvPr id="5" name="Footer Placeholder 4"/>
          <p:cNvSpPr>
            <a:spLocks noGrp="1"/>
          </p:cNvSpPr>
          <p:nvPr>
            <p:ph type="ftr" sz="quarter" idx="11"/>
          </p:nvPr>
        </p:nvSpPr>
        <p:spPr/>
        <p:txBody>
          <a:bodyPr/>
          <a:lstStyle/>
          <a:p>
            <a:r>
              <a:rPr lang="en-US" altLang="ko-KR"/>
              <a:t>Topic modeling </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21</a:t>
            </a:fld>
            <a:endParaRPr lang="en-US"/>
          </a:p>
        </p:txBody>
      </p:sp>
      <p:pic>
        <p:nvPicPr>
          <p:cNvPr id="8" name="Picture 7"/>
          <p:cNvPicPr>
            <a:picLocks noChangeAspect="1"/>
          </p:cNvPicPr>
          <p:nvPr/>
        </p:nvPicPr>
        <p:blipFill>
          <a:blip r:embed="rId2"/>
          <a:stretch>
            <a:fillRect/>
          </a:stretch>
        </p:blipFill>
        <p:spPr>
          <a:xfrm>
            <a:off x="4191000" y="2087829"/>
            <a:ext cx="3167062" cy="3749192"/>
          </a:xfrm>
          <a:prstGeom prst="rect">
            <a:avLst/>
          </a:prstGeom>
        </p:spPr>
      </p:pic>
      <mc:AlternateContent xmlns:mc="http://schemas.openxmlformats.org/markup-compatibility/2006" xmlns:a14="http://schemas.microsoft.com/office/drawing/2010/main">
        <mc:Choice Requires="a14">
          <p:sp>
            <p:nvSpPr>
              <p:cNvPr id="9" name="Rectangle 8"/>
              <p:cNvSpPr/>
              <p:nvPr/>
            </p:nvSpPr>
            <p:spPr>
              <a:xfrm>
                <a:off x="1118653" y="3124200"/>
                <a:ext cx="3167062" cy="954107"/>
              </a:xfrm>
              <a:prstGeom prst="rect">
                <a:avLst/>
              </a:prstGeom>
            </p:spPr>
            <p:txBody>
              <a:bodyPr wrap="square">
                <a:spAutoFit/>
              </a:bodyPr>
              <a:lstStyle/>
              <a:p>
                <a:pPr marL="285750" indent="-285750">
                  <a:buFont typeface="Arial" panose="020B0604020202020204" pitchFamily="34" charset="0"/>
                  <a:buChar char="•"/>
                </a:pPr>
                <a14:m>
                  <m:oMath xmlns:m="http://schemas.openxmlformats.org/officeDocument/2006/math">
                    <m:r>
                      <a:rPr lang="en-US" altLang="ko-KR" sz="1400" i="1" kern="100" smtClean="0">
                        <a:latin typeface="Cambria Math" panose="02040503050406030204" pitchFamily="18" charset="0"/>
                        <a:ea typeface="맑은 고딕" panose="020B0503020000020004" pitchFamily="50" charset="-127"/>
                        <a:cs typeface="Times New Roman" panose="02020603050405020304" pitchFamily="18" charset="0"/>
                      </a:rPr>
                      <m:t>𝜆</m:t>
                    </m:r>
                    <m:r>
                      <a:rPr lang="en-US" altLang="ko-KR" sz="1400" b="0" i="0" kern="100" smtClean="0">
                        <a:latin typeface="Cambria Math" panose="02040503050406030204" pitchFamily="18" charset="0"/>
                        <a:ea typeface="맑은 고딕" panose="020B0503020000020004" pitchFamily="50" charset="-127"/>
                        <a:cs typeface="Times New Roman" panose="02020603050405020304" pitchFamily="18" charset="0"/>
                      </a:rPr>
                      <m:t>=0</m:t>
                    </m:r>
                  </m:oMath>
                </a14:m>
                <a:r>
                  <a:rPr lang="en-US" altLang="ko-KR" sz="1400" kern="100" dirty="0">
                    <a:ea typeface="맑은 고딕" panose="020B0503020000020004" pitchFamily="50" charset="-127"/>
                    <a:cs typeface="Times New Roman" panose="02020603050405020304" pitchFamily="18" charset="0"/>
                  </a:rPr>
                  <a:t> </a:t>
                </a:r>
                <a:r>
                  <a:rPr lang="ko-KR" altLang="en-US" sz="1400" kern="100" dirty="0">
                    <a:ea typeface="맑은 고딕" panose="020B0503020000020004" pitchFamily="50" charset="-127"/>
                    <a:cs typeface="Times New Roman" panose="02020603050405020304" pitchFamily="18" charset="0"/>
                  </a:rPr>
                  <a:t>인 경우</a:t>
                </a:r>
                <a:br>
                  <a:rPr lang="en-US" altLang="ko-KR" sz="1400" kern="100" dirty="0">
                    <a:ea typeface="맑은 고딕" panose="020B0503020000020004" pitchFamily="50" charset="-127"/>
                    <a:cs typeface="Times New Roman" panose="02020603050405020304" pitchFamily="18" charset="0"/>
                  </a:rPr>
                </a:br>
                <a:endParaRPr lang="en-US" altLang="ko-KR" sz="1400" kern="100" dirty="0">
                  <a:ea typeface="맑은 고딕" panose="020B0503020000020004" pitchFamily="50" charset="-127"/>
                  <a:cs typeface="Times New Roman" panose="02020603050405020304" pitchFamily="18" charset="0"/>
                </a:endParaRPr>
              </a:p>
              <a:p>
                <a:r>
                  <a:rPr lang="ko-KR" altLang="en-US" sz="1400" kern="100" dirty="0">
                    <a:ea typeface="맑은 고딕" panose="020B0503020000020004" pitchFamily="50" charset="-127"/>
                    <a:cs typeface="Times New Roman" panose="02020603050405020304" pitchFamily="18" charset="0"/>
                  </a:rPr>
                  <a:t>해당 주제와 관련해서 상대적으로 더 많이 사용된 단어들이 상위 랭크</a:t>
                </a:r>
                <a:endParaRPr lang="ko-KR" altLang="en-US" sz="1400" dirty="0"/>
              </a:p>
            </p:txBody>
          </p:sp>
        </mc:Choice>
        <mc:Fallback xmlns="">
          <p:sp>
            <p:nvSpPr>
              <p:cNvPr id="9" name="Rectangle 8"/>
              <p:cNvSpPr>
                <a:spLocks noRot="1" noChangeAspect="1" noMove="1" noResize="1" noEditPoints="1" noAdjustHandles="1" noChangeArrowheads="1" noChangeShapeType="1" noTextEdit="1"/>
              </p:cNvSpPr>
              <p:nvPr/>
            </p:nvSpPr>
            <p:spPr>
              <a:xfrm>
                <a:off x="1118653" y="3124200"/>
                <a:ext cx="3167062" cy="954107"/>
              </a:xfrm>
              <a:prstGeom prst="rect">
                <a:avLst/>
              </a:prstGeom>
              <a:blipFill>
                <a:blip r:embed="rId3"/>
                <a:stretch>
                  <a:fillRect l="-578" t="-1282" b="-5769"/>
                </a:stretch>
              </a:blipFill>
            </p:spPr>
            <p:txBody>
              <a:bodyPr/>
              <a:lstStyle/>
              <a:p>
                <a:r>
                  <a:rPr lang="en-US">
                    <a:noFill/>
                  </a:rPr>
                  <a:t> </a:t>
                </a:r>
              </a:p>
            </p:txBody>
          </p:sp>
        </mc:Fallback>
      </mc:AlternateContent>
    </p:spTree>
    <p:extLst>
      <p:ext uri="{BB962C8B-B14F-4D97-AF65-F5344CB8AC3E}">
        <p14:creationId xmlns:p14="http://schemas.microsoft.com/office/powerpoint/2010/main" val="3945699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093D3-38D8-42BE-95C7-5856E970354A}"/>
              </a:ext>
            </a:extLst>
          </p:cNvPr>
          <p:cNvSpPr>
            <a:spLocks noGrp="1"/>
          </p:cNvSpPr>
          <p:nvPr>
            <p:ph type="title"/>
          </p:nvPr>
        </p:nvSpPr>
        <p:spPr/>
        <p:txBody>
          <a:bodyPr/>
          <a:lstStyle/>
          <a:p>
            <a:r>
              <a:rPr lang="en-US" dirty="0" err="1"/>
              <a:t>pyLDAvis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E7061B1-24B6-4C7A-A7FF-32AEAFAEF607}"/>
                  </a:ext>
                </a:extLst>
              </p:cNvPr>
              <p:cNvSpPr>
                <a:spLocks noGrp="1"/>
              </p:cNvSpPr>
              <p:nvPr>
                <p:ph idx="1"/>
              </p:nvPr>
            </p:nvSpPr>
            <p:spPr/>
            <p:txBody>
              <a:bodyPr/>
              <a:lstStyle/>
              <a:p>
                <a14:m>
                  <m:oMath xmlns:m="http://schemas.openxmlformats.org/officeDocument/2006/math">
                    <m:r>
                      <a:rPr lang="ko-KR" altLang="en-US" sz="2800" i="1">
                        <a:latin typeface="Cambria Math" panose="02040503050406030204" pitchFamily="18" charset="0"/>
                      </a:rPr>
                      <m:t>𝜆</m:t>
                    </m:r>
                    <m:r>
                      <a:rPr lang="ko-KR" altLang="en-US" sz="2800" i="1">
                        <a:latin typeface="Cambria Math" panose="02040503050406030204" pitchFamily="18" charset="0"/>
                      </a:rPr>
                      <m:t> </m:t>
                    </m:r>
                  </m:oMath>
                </a14:m>
                <a:r>
                  <a:rPr lang="ko-KR" altLang="en-US" sz="2800" dirty="0"/>
                  <a:t>의 적절한 값은</a:t>
                </a:r>
                <a:r>
                  <a:rPr lang="en-US" altLang="ko-KR" sz="2800" dirty="0"/>
                  <a:t>?</a:t>
                </a:r>
              </a:p>
              <a:p>
                <a:pPr lvl="1"/>
                <a:r>
                  <a:rPr lang="ko-KR" altLang="en-US" sz="2400" dirty="0"/>
                  <a:t>관련도 지표를 제안한 </a:t>
                </a:r>
                <a:r>
                  <a:rPr lang="ko-KR" altLang="en-US" sz="2400" dirty="0" err="1"/>
                  <a:t>시버트와</a:t>
                </a:r>
                <a:r>
                  <a:rPr lang="ko-KR" altLang="en-US" sz="2400" dirty="0"/>
                  <a:t> 실리의 논문</a:t>
                </a:r>
                <a:r>
                  <a:rPr lang="en-US" sz="2400" dirty="0"/>
                  <a:t>(Sievert &amp; Shirley, 2014)</a:t>
                </a:r>
                <a:r>
                  <a:rPr lang="ko-KR" altLang="en-US" sz="2400" dirty="0"/>
                  <a:t>에서는 </a:t>
                </a:r>
                <a:r>
                  <a:rPr lang="en-US" sz="2400" dirty="0"/>
                  <a:t>0.6 </a:t>
                </a:r>
                <a:r>
                  <a:rPr lang="ko-KR" altLang="en-US" sz="2400" dirty="0"/>
                  <a:t>값 제안</a:t>
                </a:r>
                <a:endParaRPr lang="en-US" altLang="ko-KR" sz="2400" dirty="0"/>
              </a:p>
              <a:p>
                <a:pPr lvl="1"/>
                <a:r>
                  <a:rPr lang="ko-KR" altLang="en-US" sz="2400" dirty="0"/>
                  <a:t>하지만</a:t>
                </a:r>
                <a:r>
                  <a:rPr lang="en-US" altLang="ko-KR" sz="2400" dirty="0"/>
                  <a:t>, </a:t>
                </a:r>
                <a:r>
                  <a:rPr lang="ko-KR" altLang="en-US" sz="2400" dirty="0"/>
                  <a:t>데이터셋과 주제의 수에 따라 달라져야 함</a:t>
                </a:r>
                <a:r>
                  <a:rPr lang="en-US" altLang="ko-KR" sz="2400"/>
                  <a:t>. </a:t>
                </a:r>
                <a:endParaRPr lang="en-US" altLang="ko-KR" sz="2400" dirty="0"/>
              </a:p>
              <a:p>
                <a:pPr lvl="2"/>
                <a:endParaRPr lang="en-US" sz="2000" dirty="0"/>
              </a:p>
            </p:txBody>
          </p:sp>
        </mc:Choice>
        <mc:Fallback xmlns="">
          <p:sp>
            <p:nvSpPr>
              <p:cNvPr id="3" name="Content Placeholder 2">
                <a:extLst>
                  <a:ext uri="{FF2B5EF4-FFF2-40B4-BE49-F238E27FC236}">
                    <a16:creationId xmlns:a16="http://schemas.microsoft.com/office/drawing/2014/main" id="{8E7061B1-24B6-4C7A-A7FF-32AEAFAEF607}"/>
                  </a:ext>
                </a:extLst>
              </p:cNvPr>
              <p:cNvSpPr>
                <a:spLocks noGrp="1" noRot="1" noChangeAspect="1" noMove="1" noResize="1" noEditPoints="1" noAdjustHandles="1" noChangeArrowheads="1" noChangeShapeType="1" noTextEdit="1"/>
              </p:cNvSpPr>
              <p:nvPr>
                <p:ph idx="1"/>
              </p:nvPr>
            </p:nvSpPr>
            <p:spPr>
              <a:blipFill>
                <a:blip r:embed="rId2"/>
                <a:stretch>
                  <a:fillRect t="-1778" r="-2510"/>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0763934F-264D-43B9-9585-8311A0725126}"/>
              </a:ext>
            </a:extLst>
          </p:cNvPr>
          <p:cNvSpPr>
            <a:spLocks noGrp="1"/>
          </p:cNvSpPr>
          <p:nvPr>
            <p:ph type="dt" sz="half" idx="10"/>
          </p:nvPr>
        </p:nvSpPr>
        <p:spPr/>
        <p:txBody>
          <a:bodyPr/>
          <a:lstStyle/>
          <a:p>
            <a:fld id="{9AB10C7E-6E7F-45ED-AF5D-DE1B49E23718}" type="datetime1">
              <a:rPr lang="en-US" altLang="ko-KR" smtClean="0"/>
              <a:t>11/13/2024</a:t>
            </a:fld>
            <a:endParaRPr lang="en-US"/>
          </a:p>
        </p:txBody>
      </p:sp>
      <p:sp>
        <p:nvSpPr>
          <p:cNvPr id="5" name="Footer Placeholder 4">
            <a:extLst>
              <a:ext uri="{FF2B5EF4-FFF2-40B4-BE49-F238E27FC236}">
                <a16:creationId xmlns:a16="http://schemas.microsoft.com/office/drawing/2014/main" id="{B700E5BD-0FC4-4C31-83F3-1AB4C006BAD8}"/>
              </a:ext>
            </a:extLst>
          </p:cNvPr>
          <p:cNvSpPr>
            <a:spLocks noGrp="1"/>
          </p:cNvSpPr>
          <p:nvPr>
            <p:ph type="ftr" sz="quarter" idx="11"/>
          </p:nvPr>
        </p:nvSpPr>
        <p:spPr/>
        <p:txBody>
          <a:bodyPr/>
          <a:lstStyle/>
          <a:p>
            <a:r>
              <a:rPr lang="en-US" altLang="ko-KR"/>
              <a:t>Topic modeling </a:t>
            </a:r>
            <a:endParaRPr lang="en-US" dirty="0"/>
          </a:p>
        </p:txBody>
      </p:sp>
      <p:sp>
        <p:nvSpPr>
          <p:cNvPr id="6" name="Slide Number Placeholder 5">
            <a:extLst>
              <a:ext uri="{FF2B5EF4-FFF2-40B4-BE49-F238E27FC236}">
                <a16:creationId xmlns:a16="http://schemas.microsoft.com/office/drawing/2014/main" id="{C9B7D2D1-2DBA-41E6-884D-2D19F4B4356F}"/>
              </a:ext>
            </a:extLst>
          </p:cNvPr>
          <p:cNvSpPr>
            <a:spLocks noGrp="1"/>
          </p:cNvSpPr>
          <p:nvPr>
            <p:ph type="sldNum" sz="quarter" idx="12"/>
          </p:nvPr>
        </p:nvSpPr>
        <p:spPr/>
        <p:txBody>
          <a:bodyPr/>
          <a:lstStyle/>
          <a:p>
            <a:fld id="{B1A96CDA-AC9E-4D10-87FE-92C3AF95A555}" type="slidenum">
              <a:rPr lang="en-US" smtClean="0"/>
              <a:pPr/>
              <a:t>22</a:t>
            </a:fld>
            <a:endParaRPr lang="en-US"/>
          </a:p>
        </p:txBody>
      </p:sp>
    </p:spTree>
    <p:extLst>
      <p:ext uri="{BB962C8B-B14F-4D97-AF65-F5344CB8AC3E}">
        <p14:creationId xmlns:p14="http://schemas.microsoft.com/office/powerpoint/2010/main" val="20830573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9E5F1-AD88-40B4-8077-6D6DFBAFA819}"/>
              </a:ext>
            </a:extLst>
          </p:cNvPr>
          <p:cNvSpPr>
            <a:spLocks noGrp="1"/>
          </p:cNvSpPr>
          <p:nvPr>
            <p:ph type="title"/>
          </p:nvPr>
        </p:nvSpPr>
        <p:spPr/>
        <p:txBody>
          <a:bodyPr/>
          <a:lstStyle/>
          <a:p>
            <a:r>
              <a:rPr lang="en-US" dirty="0"/>
              <a:t>Recap</a:t>
            </a:r>
          </a:p>
        </p:txBody>
      </p:sp>
      <p:sp>
        <p:nvSpPr>
          <p:cNvPr id="3" name="Content Placeholder 2">
            <a:extLst>
              <a:ext uri="{FF2B5EF4-FFF2-40B4-BE49-F238E27FC236}">
                <a16:creationId xmlns:a16="http://schemas.microsoft.com/office/drawing/2014/main" id="{F297CF71-ADAF-45C8-93C4-1D636100537F}"/>
              </a:ext>
            </a:extLst>
          </p:cNvPr>
          <p:cNvSpPr>
            <a:spLocks noGrp="1"/>
          </p:cNvSpPr>
          <p:nvPr>
            <p:ph idx="1"/>
          </p:nvPr>
        </p:nvSpPr>
        <p:spPr/>
        <p:txBody>
          <a:bodyPr/>
          <a:lstStyle/>
          <a:p>
            <a:r>
              <a:rPr lang="ko-KR" altLang="en-US" sz="2000" dirty="0"/>
              <a:t>배운 내용들</a:t>
            </a:r>
            <a:endParaRPr lang="en-US" altLang="ko-KR" sz="2000" dirty="0"/>
          </a:p>
          <a:p>
            <a:pPr lvl="1"/>
            <a:r>
              <a:rPr lang="ko-KR" altLang="en-US" sz="1800" dirty="0" err="1"/>
              <a:t>전처리</a:t>
            </a:r>
            <a:r>
              <a:rPr lang="ko-KR" altLang="en-US" sz="1800" dirty="0"/>
              <a:t> </a:t>
            </a:r>
            <a:endParaRPr lang="en-US" altLang="ko-KR" sz="1800" dirty="0"/>
          </a:p>
          <a:p>
            <a:pPr lvl="1"/>
            <a:r>
              <a:rPr lang="ko-KR" altLang="en-US" sz="1800" dirty="0"/>
              <a:t>빈도 분석 </a:t>
            </a:r>
            <a:r>
              <a:rPr lang="en-US" altLang="ko-KR" sz="1800" dirty="0"/>
              <a:t>/ </a:t>
            </a:r>
            <a:r>
              <a:rPr lang="ko-KR" altLang="en-US" sz="1800" dirty="0"/>
              <a:t>워드 클라우드</a:t>
            </a:r>
            <a:endParaRPr lang="en-US" altLang="ko-KR" sz="1800" dirty="0"/>
          </a:p>
          <a:p>
            <a:pPr lvl="1"/>
            <a:r>
              <a:rPr lang="ko-KR" altLang="en-US" sz="1800" dirty="0"/>
              <a:t>네트워크 분석</a:t>
            </a:r>
            <a:endParaRPr lang="en-US" altLang="ko-KR" sz="1800" dirty="0"/>
          </a:p>
          <a:p>
            <a:pPr lvl="1"/>
            <a:r>
              <a:rPr lang="ko-KR" altLang="en-US" sz="1800" dirty="0"/>
              <a:t>기계학습 알고리즘</a:t>
            </a:r>
            <a:endParaRPr lang="en-US" altLang="ko-KR" sz="1800" dirty="0"/>
          </a:p>
          <a:p>
            <a:pPr lvl="2"/>
            <a:r>
              <a:rPr lang="ko-KR" altLang="en-US" sz="1600" dirty="0"/>
              <a:t>벡터 </a:t>
            </a:r>
            <a:r>
              <a:rPr lang="en-US" altLang="ko-KR" sz="1600" dirty="0"/>
              <a:t>/ </a:t>
            </a:r>
            <a:r>
              <a:rPr lang="ko-KR" altLang="en-US" sz="1600" dirty="0"/>
              <a:t>문서의 벡터화</a:t>
            </a:r>
            <a:endParaRPr lang="en-US" altLang="ko-KR" sz="1600" dirty="0"/>
          </a:p>
          <a:p>
            <a:pPr lvl="2"/>
            <a:r>
              <a:rPr lang="ko-KR" altLang="en-US" sz="1600" dirty="0"/>
              <a:t>비지도학습</a:t>
            </a:r>
            <a:endParaRPr lang="en-US" altLang="ko-KR" sz="1600" dirty="0"/>
          </a:p>
          <a:p>
            <a:pPr lvl="3"/>
            <a:r>
              <a:rPr lang="ko-KR" altLang="en-US" sz="1200" dirty="0"/>
              <a:t>군집화 </a:t>
            </a:r>
            <a:r>
              <a:rPr lang="en-US" altLang="ko-KR" sz="1200" dirty="0"/>
              <a:t>(K-Means)</a:t>
            </a:r>
          </a:p>
          <a:p>
            <a:pPr lvl="3"/>
            <a:r>
              <a:rPr lang="ko-KR" altLang="en-US" sz="1200" dirty="0"/>
              <a:t>차원축소</a:t>
            </a:r>
            <a:endParaRPr lang="en-US" altLang="ko-KR" sz="1200" dirty="0"/>
          </a:p>
          <a:p>
            <a:pPr lvl="2"/>
            <a:r>
              <a:rPr lang="ko-KR" altLang="en-US" sz="1600" dirty="0"/>
              <a:t>지도학습</a:t>
            </a:r>
            <a:endParaRPr lang="en-US" altLang="ko-KR" sz="1600" dirty="0"/>
          </a:p>
          <a:p>
            <a:pPr lvl="3"/>
            <a:r>
              <a:rPr lang="ko-KR" altLang="en-US" sz="1200" dirty="0"/>
              <a:t>지도학습 알고리즘 작동원리</a:t>
            </a:r>
            <a:endParaRPr lang="en-US" altLang="ko-KR" sz="1200" dirty="0"/>
          </a:p>
          <a:p>
            <a:pPr lvl="3"/>
            <a:r>
              <a:rPr lang="ko-KR" altLang="en-US" sz="1200" dirty="0"/>
              <a:t>문서 분류</a:t>
            </a:r>
            <a:r>
              <a:rPr lang="en-US" altLang="ko-KR" sz="1200" dirty="0"/>
              <a:t> / </a:t>
            </a:r>
            <a:r>
              <a:rPr lang="ko-KR" altLang="en-US" sz="1200" dirty="0"/>
              <a:t>감성 분석 </a:t>
            </a:r>
            <a:r>
              <a:rPr lang="en-US" altLang="ko-KR" sz="1200" dirty="0"/>
              <a:t>(</a:t>
            </a:r>
            <a:r>
              <a:rPr lang="ko-KR" altLang="en-US" sz="1200" dirty="0"/>
              <a:t>로지스틱 회귀 모형</a:t>
            </a:r>
            <a:r>
              <a:rPr lang="en-US" altLang="ko-KR" sz="1200" dirty="0"/>
              <a:t>)</a:t>
            </a:r>
          </a:p>
          <a:p>
            <a:pPr lvl="2"/>
            <a:r>
              <a:rPr lang="ko-KR" altLang="en-US" sz="1600" dirty="0"/>
              <a:t>토픽 모델링 </a:t>
            </a:r>
            <a:r>
              <a:rPr lang="en-US" altLang="ko-KR" sz="1600" dirty="0"/>
              <a:t>(LDA)</a:t>
            </a:r>
          </a:p>
          <a:p>
            <a:pPr lvl="2"/>
            <a:r>
              <a:rPr lang="ko-KR" altLang="en-US" sz="1600" dirty="0">
                <a:solidFill>
                  <a:schemeClr val="bg1">
                    <a:lumMod val="65000"/>
                  </a:schemeClr>
                </a:solidFill>
              </a:rPr>
              <a:t>단어 </a:t>
            </a:r>
            <a:r>
              <a:rPr lang="ko-KR" altLang="en-US" sz="1600" dirty="0" err="1">
                <a:solidFill>
                  <a:schemeClr val="bg1">
                    <a:lumMod val="65000"/>
                  </a:schemeClr>
                </a:solidFill>
              </a:rPr>
              <a:t>임베딩</a:t>
            </a:r>
            <a:r>
              <a:rPr lang="ko-KR" altLang="en-US" sz="1600" dirty="0">
                <a:solidFill>
                  <a:schemeClr val="bg1">
                    <a:lumMod val="65000"/>
                  </a:schemeClr>
                </a:solidFill>
              </a:rPr>
              <a:t> </a:t>
            </a:r>
            <a:r>
              <a:rPr lang="en-US" altLang="ko-KR" sz="1600" dirty="0">
                <a:solidFill>
                  <a:schemeClr val="bg1">
                    <a:lumMod val="65000"/>
                  </a:schemeClr>
                </a:solidFill>
              </a:rPr>
              <a:t>(Word2vec)</a:t>
            </a:r>
          </a:p>
        </p:txBody>
      </p:sp>
      <p:sp>
        <p:nvSpPr>
          <p:cNvPr id="4" name="Date Placeholder 3">
            <a:extLst>
              <a:ext uri="{FF2B5EF4-FFF2-40B4-BE49-F238E27FC236}">
                <a16:creationId xmlns:a16="http://schemas.microsoft.com/office/drawing/2014/main" id="{9E37AE55-CA03-4835-9B29-3378D4EC758F}"/>
              </a:ext>
            </a:extLst>
          </p:cNvPr>
          <p:cNvSpPr>
            <a:spLocks noGrp="1"/>
          </p:cNvSpPr>
          <p:nvPr>
            <p:ph type="dt" sz="half" idx="10"/>
          </p:nvPr>
        </p:nvSpPr>
        <p:spPr/>
        <p:txBody>
          <a:bodyPr/>
          <a:lstStyle/>
          <a:p>
            <a:fld id="{9AB10C7E-6E7F-45ED-AF5D-DE1B49E23718}" type="datetime1">
              <a:rPr lang="en-US" altLang="ko-KR" smtClean="0"/>
              <a:t>11/13/2024</a:t>
            </a:fld>
            <a:endParaRPr lang="en-US"/>
          </a:p>
        </p:txBody>
      </p:sp>
      <p:sp>
        <p:nvSpPr>
          <p:cNvPr id="5" name="Footer Placeholder 4">
            <a:extLst>
              <a:ext uri="{FF2B5EF4-FFF2-40B4-BE49-F238E27FC236}">
                <a16:creationId xmlns:a16="http://schemas.microsoft.com/office/drawing/2014/main" id="{47315E5B-7839-4CA6-A613-70C88C935C76}"/>
              </a:ext>
            </a:extLst>
          </p:cNvPr>
          <p:cNvSpPr>
            <a:spLocks noGrp="1"/>
          </p:cNvSpPr>
          <p:nvPr>
            <p:ph type="ftr" sz="quarter" idx="11"/>
          </p:nvPr>
        </p:nvSpPr>
        <p:spPr/>
        <p:txBody>
          <a:bodyPr/>
          <a:lstStyle/>
          <a:p>
            <a:r>
              <a:rPr lang="en-US" altLang="ko-KR"/>
              <a:t>Topic modeling </a:t>
            </a:r>
            <a:endParaRPr lang="en-US" dirty="0"/>
          </a:p>
        </p:txBody>
      </p:sp>
      <p:sp>
        <p:nvSpPr>
          <p:cNvPr id="6" name="Slide Number Placeholder 5">
            <a:extLst>
              <a:ext uri="{FF2B5EF4-FFF2-40B4-BE49-F238E27FC236}">
                <a16:creationId xmlns:a16="http://schemas.microsoft.com/office/drawing/2014/main" id="{15396B93-F563-4D7A-93E5-F72F26698692}"/>
              </a:ext>
            </a:extLst>
          </p:cNvPr>
          <p:cNvSpPr>
            <a:spLocks noGrp="1"/>
          </p:cNvSpPr>
          <p:nvPr>
            <p:ph type="sldNum" sz="quarter" idx="12"/>
          </p:nvPr>
        </p:nvSpPr>
        <p:spPr/>
        <p:txBody>
          <a:bodyPr/>
          <a:lstStyle/>
          <a:p>
            <a:fld id="{B1A96CDA-AC9E-4D10-87FE-92C3AF95A555}" type="slidenum">
              <a:rPr lang="en-US" smtClean="0"/>
              <a:pPr/>
              <a:t>23</a:t>
            </a:fld>
            <a:endParaRPr lang="en-US"/>
          </a:p>
        </p:txBody>
      </p:sp>
    </p:spTree>
    <p:extLst>
      <p:ext uri="{BB962C8B-B14F-4D97-AF65-F5344CB8AC3E}">
        <p14:creationId xmlns:p14="http://schemas.microsoft.com/office/powerpoint/2010/main" val="28576488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ltLang="ko-KR"/>
              <a:t>Topic modeling </a:t>
            </a:r>
            <a:endParaRPr lang="en-US"/>
          </a:p>
        </p:txBody>
      </p:sp>
      <p:sp>
        <p:nvSpPr>
          <p:cNvPr id="5" name="TextBox 4"/>
          <p:cNvSpPr txBox="1"/>
          <p:nvPr/>
        </p:nvSpPr>
        <p:spPr>
          <a:xfrm>
            <a:off x="3496867" y="3124200"/>
            <a:ext cx="2141933" cy="923330"/>
          </a:xfrm>
          <a:prstGeom prst="rect">
            <a:avLst/>
          </a:prstGeom>
          <a:noFill/>
        </p:spPr>
        <p:txBody>
          <a:bodyPr wrap="none" rtlCol="0">
            <a:spAutoFit/>
          </a:bodyPr>
          <a:lstStyle/>
          <a:p>
            <a:r>
              <a:rPr lang="en-US" sz="5400" b="1" dirty="0"/>
              <a:t>Q &amp; A</a:t>
            </a:r>
          </a:p>
        </p:txBody>
      </p:sp>
      <p:sp>
        <p:nvSpPr>
          <p:cNvPr id="2" name="Date Placeholder 1"/>
          <p:cNvSpPr>
            <a:spLocks noGrp="1"/>
          </p:cNvSpPr>
          <p:nvPr>
            <p:ph type="dt" sz="half" idx="10"/>
          </p:nvPr>
        </p:nvSpPr>
        <p:spPr/>
        <p:txBody>
          <a:bodyPr/>
          <a:lstStyle/>
          <a:p>
            <a:fld id="{2882C2C6-6D2C-446E-A9CC-9B97C9AE017A}" type="datetime1">
              <a:rPr lang="en-US" altLang="ko-KR" smtClean="0"/>
              <a:t>11/13/2024</a:t>
            </a:fld>
            <a:endParaRPr lang="en-US"/>
          </a:p>
        </p:txBody>
      </p:sp>
      <p:sp>
        <p:nvSpPr>
          <p:cNvPr id="4" name="Slide Number Placeholder 3"/>
          <p:cNvSpPr>
            <a:spLocks noGrp="1"/>
          </p:cNvSpPr>
          <p:nvPr>
            <p:ph type="sldNum" sz="quarter" idx="12"/>
          </p:nvPr>
        </p:nvSpPr>
        <p:spPr/>
        <p:txBody>
          <a:bodyPr/>
          <a:lstStyle/>
          <a:p>
            <a:fld id="{B1A96CDA-AC9E-4D10-87FE-92C3AF95A555}" type="slidenum">
              <a:rPr lang="en-US" smtClean="0"/>
              <a:pPr/>
              <a:t>24</a:t>
            </a:fld>
            <a:endParaRPr lang="en-US"/>
          </a:p>
        </p:txBody>
      </p:sp>
    </p:spTree>
    <p:extLst>
      <p:ext uri="{BB962C8B-B14F-4D97-AF65-F5344CB8AC3E}">
        <p14:creationId xmlns:p14="http://schemas.microsoft.com/office/powerpoint/2010/main" val="4009648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LDA</a:t>
            </a:r>
            <a:endParaRPr lang="ko-KR" altLang="en-US" dirty="0"/>
          </a:p>
        </p:txBody>
      </p:sp>
      <p:sp>
        <p:nvSpPr>
          <p:cNvPr id="3" name="Content Placeholder 2"/>
          <p:cNvSpPr>
            <a:spLocks noGrp="1"/>
          </p:cNvSpPr>
          <p:nvPr>
            <p:ph idx="1"/>
          </p:nvPr>
        </p:nvSpPr>
        <p:spPr/>
        <p:txBody>
          <a:bodyPr/>
          <a:lstStyle/>
          <a:p>
            <a:r>
              <a:rPr lang="ko-KR" altLang="en-US" sz="2800" dirty="0"/>
              <a:t>확률적 생성 모형</a:t>
            </a:r>
            <a:endParaRPr lang="en-US" altLang="ko-KR" sz="2800" dirty="0"/>
          </a:p>
          <a:p>
            <a:pPr lvl="1"/>
            <a:r>
              <a:rPr lang="ko-KR" altLang="en-US" sz="2400" dirty="0"/>
              <a:t>데이터가 특정 확률 모형 </a:t>
            </a:r>
            <a:r>
              <a:rPr lang="en-US" altLang="ko-KR" sz="2400" dirty="0"/>
              <a:t>(</a:t>
            </a:r>
            <a:r>
              <a:rPr lang="ko-KR" altLang="en-US" sz="2400" dirty="0"/>
              <a:t>혹은 확률 분포</a:t>
            </a:r>
            <a:r>
              <a:rPr lang="en-US" altLang="ko-KR" sz="2400" dirty="0"/>
              <a:t>)</a:t>
            </a:r>
            <a:r>
              <a:rPr lang="ko-KR" altLang="en-US" sz="2400" dirty="0"/>
              <a:t>을 이용해서 생성되었다고 가정</a:t>
            </a:r>
            <a:endParaRPr lang="en-US" altLang="ko-KR" sz="2400" dirty="0"/>
          </a:p>
          <a:p>
            <a:pPr lvl="1"/>
            <a:r>
              <a:rPr lang="ko-KR" altLang="en-US" sz="2400" dirty="0"/>
              <a:t>관측된 데이터를 가지고 역으로 확률 분포의 형태를 찾는 방법</a:t>
            </a:r>
            <a:endParaRPr lang="en-US" altLang="ko-KR" sz="2400" dirty="0"/>
          </a:p>
          <a:p>
            <a:r>
              <a:rPr lang="ko-KR" altLang="en-US" sz="2800" dirty="0"/>
              <a:t>주요 가정</a:t>
            </a:r>
            <a:endParaRPr lang="en-US" altLang="ko-KR" sz="2800" dirty="0"/>
          </a:p>
          <a:p>
            <a:pPr lvl="1"/>
            <a:r>
              <a:rPr lang="ko-KR" altLang="en-US" sz="2400" dirty="0"/>
              <a:t>하나의 문서는 여러 개</a:t>
            </a:r>
            <a:r>
              <a:rPr lang="en-US" altLang="ko-KR" sz="2400" dirty="0"/>
              <a:t>(K)</a:t>
            </a:r>
            <a:r>
              <a:rPr lang="ko-KR" altLang="en-US" sz="2400" dirty="0"/>
              <a:t>의 주제를 서로 다른 확률로 다루고 있음</a:t>
            </a:r>
            <a:endParaRPr lang="en-US" altLang="ko-KR" sz="2400" dirty="0"/>
          </a:p>
          <a:p>
            <a:pPr lvl="1"/>
            <a:r>
              <a:rPr lang="ko-KR" altLang="en-US" sz="2400" dirty="0"/>
              <a:t>코퍼스에 존재하는 문서들은 동일한 수</a:t>
            </a:r>
            <a:r>
              <a:rPr lang="en-US" altLang="ko-KR" sz="2400" dirty="0"/>
              <a:t>(K)</a:t>
            </a:r>
            <a:r>
              <a:rPr lang="ko-KR" altLang="en-US" sz="2400" dirty="0"/>
              <a:t>의 주제를 다루고 있음</a:t>
            </a:r>
            <a:endParaRPr lang="en-US" altLang="ko-KR" sz="2400" dirty="0"/>
          </a:p>
          <a:p>
            <a:pPr lvl="1"/>
            <a:endParaRPr lang="en-US" altLang="ko-KR" sz="2400" dirty="0"/>
          </a:p>
          <a:p>
            <a:pPr lvl="1"/>
            <a:endParaRPr lang="en-US" altLang="ko-KR" sz="2400" dirty="0"/>
          </a:p>
        </p:txBody>
      </p:sp>
      <p:sp>
        <p:nvSpPr>
          <p:cNvPr id="4" name="Date Placeholder 3"/>
          <p:cNvSpPr>
            <a:spLocks noGrp="1"/>
          </p:cNvSpPr>
          <p:nvPr>
            <p:ph type="dt" sz="half" idx="10"/>
          </p:nvPr>
        </p:nvSpPr>
        <p:spPr/>
        <p:txBody>
          <a:bodyPr/>
          <a:lstStyle/>
          <a:p>
            <a:fld id="{7A3D46F4-5798-4A00-A5D5-CB4E9CB3EB62}" type="datetime1">
              <a:rPr lang="en-US" altLang="ko-KR" smtClean="0"/>
              <a:t>11/13/2024</a:t>
            </a:fld>
            <a:endParaRPr lang="en-US"/>
          </a:p>
        </p:txBody>
      </p:sp>
      <p:sp>
        <p:nvSpPr>
          <p:cNvPr id="5" name="Footer Placeholder 4"/>
          <p:cNvSpPr>
            <a:spLocks noGrp="1"/>
          </p:cNvSpPr>
          <p:nvPr>
            <p:ph type="ftr" sz="quarter" idx="11"/>
          </p:nvPr>
        </p:nvSpPr>
        <p:spPr/>
        <p:txBody>
          <a:bodyPr/>
          <a:lstStyle/>
          <a:p>
            <a:r>
              <a:rPr lang="en-US" altLang="ko-KR"/>
              <a:t>Topic modeling </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3</a:t>
            </a:fld>
            <a:endParaRPr lang="en-US"/>
          </a:p>
        </p:txBody>
      </p:sp>
    </p:spTree>
    <p:extLst>
      <p:ext uri="{BB962C8B-B14F-4D97-AF65-F5344CB8AC3E}">
        <p14:creationId xmlns:p14="http://schemas.microsoft.com/office/powerpoint/2010/main" val="1540251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LDA</a:t>
            </a:r>
          </a:p>
        </p:txBody>
      </p:sp>
      <p:sp>
        <p:nvSpPr>
          <p:cNvPr id="3" name="Content Placeholder 2"/>
          <p:cNvSpPr>
            <a:spLocks noGrp="1"/>
          </p:cNvSpPr>
          <p:nvPr>
            <p:ph idx="1"/>
          </p:nvPr>
        </p:nvSpPr>
        <p:spPr/>
        <p:txBody>
          <a:bodyPr/>
          <a:lstStyle/>
          <a:p>
            <a:r>
              <a:rPr lang="ko-KR" altLang="en-US" sz="2400" dirty="0"/>
              <a:t>확률적 생성 모형</a:t>
            </a:r>
            <a:r>
              <a:rPr lang="en-US" altLang="ko-KR" sz="2400" dirty="0"/>
              <a:t>: LDA</a:t>
            </a:r>
            <a:r>
              <a:rPr lang="ko-KR" altLang="en-US" sz="2400" dirty="0"/>
              <a:t>의 작동 방식 </a:t>
            </a:r>
            <a:endParaRPr lang="en-US" altLang="ko-KR" sz="2400" dirty="0"/>
          </a:p>
          <a:p>
            <a:pPr lvl="1"/>
            <a:r>
              <a:rPr lang="ko-KR" altLang="en-US" sz="2000" dirty="0"/>
              <a:t>구체적으로 두 가지 종류의 확률 분포를 통해서 특정 문서에서 특정 단어가 사용되었다라고 가정</a:t>
            </a:r>
            <a:endParaRPr lang="en-US" altLang="ko-KR" sz="2000" dirty="0"/>
          </a:p>
          <a:p>
            <a:pPr lvl="2"/>
            <a:r>
              <a:rPr lang="ko-KR" altLang="en-US" sz="1600" dirty="0"/>
              <a:t>두 개의 확률 분포를 통해서 텍스트 데이터가 생성되었다라고 가정</a:t>
            </a:r>
            <a:endParaRPr lang="en-US" altLang="ko-KR" sz="1600" dirty="0"/>
          </a:p>
          <a:p>
            <a:pPr lvl="1"/>
            <a:r>
              <a:rPr lang="ko-KR" altLang="en-US" sz="2000" dirty="0"/>
              <a:t>분포</a:t>
            </a:r>
            <a:r>
              <a:rPr lang="en-US" altLang="ko-KR" sz="2000" dirty="0"/>
              <a:t>1: </a:t>
            </a:r>
            <a:r>
              <a:rPr lang="ko-KR" altLang="en-US" sz="2000" dirty="0"/>
              <a:t>문서별 주제 분포</a:t>
            </a:r>
            <a:r>
              <a:rPr lang="en-US" altLang="ko-KR" sz="2000" dirty="0">
                <a:latin typeface="맑은 고딕" panose="020B0503020000020004" pitchFamily="50" charset="-127"/>
                <a:ea typeface="맑은 고딕" panose="020B0503020000020004" pitchFamily="50" charset="-127"/>
              </a:rPr>
              <a:t>⇒</a:t>
            </a:r>
            <a:r>
              <a:rPr lang="en-US" altLang="ko-KR" sz="2000" dirty="0"/>
              <a:t> </a:t>
            </a:r>
            <a:r>
              <a:rPr lang="ko-KR" altLang="en-US" sz="2000" dirty="0"/>
              <a:t>해당 분포가 갖는 구체적 값은 디리클레 분포를 통해 결정</a:t>
            </a:r>
            <a:endParaRPr lang="en-US" altLang="ko-KR" sz="1600" dirty="0"/>
          </a:p>
          <a:p>
            <a:pPr lvl="1"/>
            <a:r>
              <a:rPr lang="ko-KR" altLang="en-US" sz="2000" dirty="0"/>
              <a:t>분포</a:t>
            </a:r>
            <a:r>
              <a:rPr lang="en-US" altLang="ko-KR" sz="2000" dirty="0"/>
              <a:t>2: </a:t>
            </a:r>
            <a:r>
              <a:rPr lang="ko-KR" altLang="en-US" sz="2000" dirty="0"/>
              <a:t>주제별 단어 분포</a:t>
            </a:r>
            <a:r>
              <a:rPr lang="en-US" altLang="ko-KR" sz="2000" dirty="0">
                <a:latin typeface="맑은 고딕" panose="020B0503020000020004" pitchFamily="50" charset="-127"/>
                <a:ea typeface="맑은 고딕" panose="020B0503020000020004" pitchFamily="50" charset="-127"/>
              </a:rPr>
              <a:t>⇒</a:t>
            </a:r>
            <a:r>
              <a:rPr lang="en-US" altLang="ko-KR" sz="2000" dirty="0"/>
              <a:t> </a:t>
            </a:r>
            <a:r>
              <a:rPr lang="ko-KR" altLang="en-US" sz="2000" dirty="0"/>
              <a:t>해당 분포가 갖는 구체적 값은 디리클레 분포를 통해 결정</a:t>
            </a:r>
            <a:endParaRPr lang="en-US" altLang="ko-KR" sz="1600" dirty="0"/>
          </a:p>
          <a:p>
            <a:r>
              <a:rPr lang="ko-KR" altLang="en-US" sz="2400" dirty="0"/>
              <a:t>이 두 개의 확률 분포를 실제 문서</a:t>
            </a:r>
            <a:r>
              <a:rPr lang="en-US" altLang="ko-KR" sz="2400" dirty="0"/>
              <a:t>/</a:t>
            </a:r>
            <a:r>
              <a:rPr lang="ko-KR" altLang="en-US" sz="2400" dirty="0"/>
              <a:t>단어 정보를 가지고 역으로 추정 </a:t>
            </a:r>
            <a:r>
              <a:rPr lang="en-US" altLang="ko-KR" sz="2400" dirty="0"/>
              <a:t>(Bayesian </a:t>
            </a:r>
            <a:r>
              <a:rPr lang="ko-KR" altLang="en-US" sz="2400" dirty="0"/>
              <a:t>추론</a:t>
            </a:r>
            <a:r>
              <a:rPr lang="en-US" altLang="ko-KR" sz="2400" dirty="0"/>
              <a:t>)</a:t>
            </a:r>
          </a:p>
        </p:txBody>
      </p:sp>
      <p:sp>
        <p:nvSpPr>
          <p:cNvPr id="4" name="Date Placeholder 3"/>
          <p:cNvSpPr>
            <a:spLocks noGrp="1"/>
          </p:cNvSpPr>
          <p:nvPr>
            <p:ph type="dt" sz="half" idx="10"/>
          </p:nvPr>
        </p:nvSpPr>
        <p:spPr/>
        <p:txBody>
          <a:bodyPr/>
          <a:lstStyle/>
          <a:p>
            <a:fld id="{B6F72559-5E9B-4B32-9494-ACB9D5ED3F72}" type="datetime1">
              <a:rPr lang="en-US" altLang="ko-KR" smtClean="0"/>
              <a:t>11/13/2024</a:t>
            </a:fld>
            <a:endParaRPr lang="en-US"/>
          </a:p>
        </p:txBody>
      </p:sp>
      <p:sp>
        <p:nvSpPr>
          <p:cNvPr id="5" name="Footer Placeholder 4"/>
          <p:cNvSpPr>
            <a:spLocks noGrp="1"/>
          </p:cNvSpPr>
          <p:nvPr>
            <p:ph type="ftr" sz="quarter" idx="11"/>
          </p:nvPr>
        </p:nvSpPr>
        <p:spPr/>
        <p:txBody>
          <a:bodyPr/>
          <a:lstStyle/>
          <a:p>
            <a:r>
              <a:rPr lang="en-US" altLang="ko-KR"/>
              <a:t>Topic modeling </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4</a:t>
            </a:fld>
            <a:endParaRPr lang="en-US"/>
          </a:p>
        </p:txBody>
      </p:sp>
    </p:spTree>
    <p:extLst>
      <p:ext uri="{BB962C8B-B14F-4D97-AF65-F5344CB8AC3E}">
        <p14:creationId xmlns:p14="http://schemas.microsoft.com/office/powerpoint/2010/main" val="832404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LDA</a:t>
            </a:r>
          </a:p>
        </p:txBody>
      </p:sp>
      <p:sp>
        <p:nvSpPr>
          <p:cNvPr id="3" name="Content Placeholder 2"/>
          <p:cNvSpPr>
            <a:spLocks noGrp="1"/>
          </p:cNvSpPr>
          <p:nvPr>
            <p:ph idx="1"/>
          </p:nvPr>
        </p:nvSpPr>
        <p:spPr/>
        <p:txBody>
          <a:bodyPr/>
          <a:lstStyle/>
          <a:p>
            <a:r>
              <a:rPr lang="ko-KR" altLang="en-US" sz="2800" dirty="0"/>
              <a:t>분포</a:t>
            </a:r>
            <a:r>
              <a:rPr lang="en-US" altLang="ko-KR" sz="2800" dirty="0"/>
              <a:t>1: </a:t>
            </a:r>
            <a:r>
              <a:rPr lang="ko-KR" altLang="en-US" sz="2800" dirty="0"/>
              <a:t>문서별 주제 분포 </a:t>
            </a:r>
            <a:r>
              <a:rPr lang="en-US" altLang="ko-KR" sz="2800" dirty="0"/>
              <a:t>(</a:t>
            </a:r>
            <a:r>
              <a:rPr lang="en-US" altLang="ko-KR" sz="2800" dirty="0" err="1"/>
              <a:t>Dirichlet</a:t>
            </a:r>
            <a:r>
              <a:rPr lang="en-US" altLang="ko-KR" sz="2800" dirty="0"/>
              <a:t>)</a:t>
            </a:r>
          </a:p>
          <a:p>
            <a:pPr lvl="1"/>
            <a:r>
              <a:rPr lang="ko-KR" altLang="en-US" sz="2400" dirty="0"/>
              <a:t>예</a:t>
            </a:r>
            <a:r>
              <a:rPr lang="en-US" altLang="ko-KR" sz="2400" dirty="0"/>
              <a:t>: corpus</a:t>
            </a:r>
            <a:r>
              <a:rPr lang="ko-KR" altLang="en-US" sz="2400" dirty="0"/>
              <a:t>를 구성하고 있는 전체 주제의 수가 </a:t>
            </a:r>
            <a:r>
              <a:rPr lang="en-US" altLang="ko-KR" sz="2400" dirty="0"/>
              <a:t>3</a:t>
            </a:r>
            <a:r>
              <a:rPr lang="ko-KR" altLang="en-US" sz="2400" dirty="0"/>
              <a:t>이라고 가정하는 경우</a:t>
            </a:r>
            <a:endParaRPr lang="en-US" altLang="ko-KR" sz="2400" dirty="0"/>
          </a:p>
          <a:p>
            <a:pPr lvl="1"/>
            <a:r>
              <a:rPr lang="ko-KR" altLang="en-US" sz="2400" dirty="0"/>
              <a:t>문서별 별도 주제 분포 존재</a:t>
            </a:r>
            <a:endParaRPr lang="en-US" altLang="ko-KR" sz="2400" dirty="0"/>
          </a:p>
          <a:p>
            <a:pPr lvl="2"/>
            <a:r>
              <a:rPr lang="ko-KR" altLang="en-US" sz="2000" dirty="0"/>
              <a:t>문서</a:t>
            </a:r>
            <a:r>
              <a:rPr lang="en-US" altLang="ko-KR" sz="2000" dirty="0"/>
              <a:t>1 = (0.2</a:t>
            </a:r>
            <a:r>
              <a:rPr lang="en-US" sz="2000" dirty="0"/>
              <a:t>, 0.2, 0.6)</a:t>
            </a:r>
          </a:p>
          <a:p>
            <a:pPr lvl="2"/>
            <a:r>
              <a:rPr lang="ko-KR" altLang="en-US" sz="2000" dirty="0"/>
              <a:t>문서</a:t>
            </a:r>
            <a:r>
              <a:rPr lang="en-US" altLang="ko-KR" sz="2000" dirty="0"/>
              <a:t>2 = </a:t>
            </a:r>
            <a:r>
              <a:rPr lang="en-US" sz="2000" dirty="0"/>
              <a:t>(0.5, 0.3, 0.2)</a:t>
            </a:r>
          </a:p>
          <a:p>
            <a:pPr lvl="2"/>
            <a:r>
              <a:rPr lang="en-US" sz="2000" dirty="0"/>
              <a:t>…</a:t>
            </a:r>
            <a:br>
              <a:rPr lang="en-US" sz="2000" dirty="0"/>
            </a:br>
            <a:endParaRPr lang="en-US" sz="2000" dirty="0"/>
          </a:p>
        </p:txBody>
      </p:sp>
      <p:sp>
        <p:nvSpPr>
          <p:cNvPr id="4" name="Date Placeholder 3"/>
          <p:cNvSpPr>
            <a:spLocks noGrp="1"/>
          </p:cNvSpPr>
          <p:nvPr>
            <p:ph type="dt" sz="half" idx="10"/>
          </p:nvPr>
        </p:nvSpPr>
        <p:spPr/>
        <p:txBody>
          <a:bodyPr/>
          <a:lstStyle/>
          <a:p>
            <a:fld id="{C55E5987-29FF-4AFF-AFAA-7E81CCC42505}" type="datetime1">
              <a:rPr lang="en-US" altLang="ko-KR" smtClean="0"/>
              <a:t>11/13/2024</a:t>
            </a:fld>
            <a:endParaRPr lang="en-US"/>
          </a:p>
        </p:txBody>
      </p:sp>
      <p:sp>
        <p:nvSpPr>
          <p:cNvPr id="5" name="Footer Placeholder 4"/>
          <p:cNvSpPr>
            <a:spLocks noGrp="1"/>
          </p:cNvSpPr>
          <p:nvPr>
            <p:ph type="ftr" sz="quarter" idx="11"/>
          </p:nvPr>
        </p:nvSpPr>
        <p:spPr/>
        <p:txBody>
          <a:bodyPr/>
          <a:lstStyle/>
          <a:p>
            <a:r>
              <a:rPr lang="en-US" altLang="ko-KR"/>
              <a:t>Topic modeling </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5</a:t>
            </a:fld>
            <a:endParaRPr lang="en-US"/>
          </a:p>
        </p:txBody>
      </p:sp>
      <p:sp>
        <p:nvSpPr>
          <p:cNvPr id="7" name="TextBox 6"/>
          <p:cNvSpPr txBox="1"/>
          <p:nvPr/>
        </p:nvSpPr>
        <p:spPr>
          <a:xfrm>
            <a:off x="2590800" y="5043309"/>
            <a:ext cx="6019799" cy="1569660"/>
          </a:xfrm>
          <a:prstGeom prst="rect">
            <a:avLst/>
          </a:prstGeom>
          <a:noFill/>
        </p:spPr>
        <p:txBody>
          <a:bodyPr wrap="square" rtlCol="0">
            <a:spAutoFit/>
          </a:bodyPr>
          <a:lstStyle/>
          <a:p>
            <a:pPr marL="285750" indent="-285750">
              <a:buFont typeface="Arial" panose="020B0604020202020204" pitchFamily="34" charset="0"/>
              <a:buChar char="•"/>
            </a:pPr>
            <a:r>
              <a:rPr lang="ko-KR" altLang="en-US" sz="1600" dirty="0"/>
              <a:t>데이터 분석 전에는 각 확률의 구체적인 값을 알지 못함 </a:t>
            </a:r>
            <a:endParaRPr lang="en-US" altLang="ko-KR" sz="1600" dirty="0"/>
          </a:p>
          <a:p>
            <a:pPr marL="285750" indent="-285750">
              <a:buFont typeface="Arial" panose="020B0604020202020204" pitchFamily="34" charset="0"/>
              <a:buChar char="•"/>
            </a:pPr>
            <a:r>
              <a:rPr lang="ko-KR" altLang="en-US" sz="1600" dirty="0"/>
              <a:t>특정한 확률값을 갖는 확률 분포를 이용해서 데이터가 생성되었다고 가정할 뿐</a:t>
            </a:r>
            <a:endParaRPr lang="en-US" altLang="ko-KR" sz="1600" dirty="0"/>
          </a:p>
          <a:p>
            <a:pPr marL="285750" indent="-285750">
              <a:buFont typeface="Arial" panose="020B0604020202020204" pitchFamily="34" charset="0"/>
              <a:buChar char="•"/>
            </a:pPr>
            <a:r>
              <a:rPr lang="en-US" altLang="ko-KR" sz="1600" dirty="0" err="1"/>
              <a:t>LDA</a:t>
            </a:r>
            <a:r>
              <a:rPr lang="en-US" altLang="ko-KR" sz="1600" dirty="0"/>
              <a:t> </a:t>
            </a:r>
            <a:r>
              <a:rPr lang="ko-KR" altLang="en-US" sz="1600" dirty="0"/>
              <a:t>알고리즘을 데이터에 적용해 각 문서에 대한 주제 분포의 구체적인 값을 도출</a:t>
            </a:r>
          </a:p>
          <a:p>
            <a:pPr marL="285750" indent="-285750">
              <a:buFont typeface="Arial" panose="020B0604020202020204" pitchFamily="34" charset="0"/>
              <a:buChar char="•"/>
            </a:pPr>
            <a:endParaRPr lang="ko-KR" altLang="en-US" sz="1600" dirty="0"/>
          </a:p>
        </p:txBody>
      </p:sp>
      <p:cxnSp>
        <p:nvCxnSpPr>
          <p:cNvPr id="9" name="Straight Arrow Connector 8"/>
          <p:cNvCxnSpPr/>
          <p:nvPr/>
        </p:nvCxnSpPr>
        <p:spPr bwMode="auto">
          <a:xfrm flipV="1">
            <a:off x="4419600" y="4419600"/>
            <a:ext cx="76200" cy="60960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136511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LDA</a:t>
            </a:r>
          </a:p>
        </p:txBody>
      </p:sp>
      <p:sp>
        <p:nvSpPr>
          <p:cNvPr id="3" name="Content Placeholder 2"/>
          <p:cNvSpPr>
            <a:spLocks noGrp="1"/>
          </p:cNvSpPr>
          <p:nvPr>
            <p:ph idx="1"/>
          </p:nvPr>
        </p:nvSpPr>
        <p:spPr>
          <a:xfrm>
            <a:off x="896144" y="2120600"/>
            <a:ext cx="8418512" cy="4114800"/>
          </a:xfrm>
        </p:spPr>
        <p:txBody>
          <a:bodyPr/>
          <a:lstStyle/>
          <a:p>
            <a:r>
              <a:rPr lang="ko-KR" altLang="en-US" sz="2400" dirty="0"/>
              <a:t>분포</a:t>
            </a:r>
            <a:r>
              <a:rPr lang="en-US" altLang="ko-KR" sz="2400" dirty="0"/>
              <a:t>2: </a:t>
            </a:r>
            <a:r>
              <a:rPr lang="ko-KR" altLang="en-US" sz="2400" dirty="0"/>
              <a:t>주제별 단어 분포 </a:t>
            </a:r>
            <a:r>
              <a:rPr lang="en-US" altLang="ko-KR" sz="2400" dirty="0"/>
              <a:t>(</a:t>
            </a:r>
            <a:r>
              <a:rPr lang="en-US" altLang="ko-KR" sz="2400" dirty="0" err="1"/>
              <a:t>Dirichlet</a:t>
            </a:r>
            <a:r>
              <a:rPr lang="en-US" altLang="ko-KR" sz="2400" dirty="0"/>
              <a:t>)</a:t>
            </a:r>
          </a:p>
          <a:p>
            <a:pPr lvl="1"/>
            <a:r>
              <a:rPr lang="en-US" sz="2000" dirty="0"/>
              <a:t>corpus</a:t>
            </a:r>
            <a:r>
              <a:rPr lang="ko-KR" altLang="en-US" sz="2000" dirty="0"/>
              <a:t>에 사용된 단어들이 각 주제와 관련된 정도를 나타냄</a:t>
            </a:r>
            <a:endParaRPr lang="en-US" altLang="ko-KR" sz="2000" dirty="0"/>
          </a:p>
          <a:p>
            <a:pPr lvl="1"/>
            <a:r>
              <a:rPr lang="ko-KR" altLang="en-US" sz="2000" dirty="0"/>
              <a:t>각 주제별 별도의 단어 분포 존재</a:t>
            </a:r>
            <a:endParaRPr lang="en-US" altLang="ko-KR" sz="2000" dirty="0"/>
          </a:p>
          <a:p>
            <a:pPr lvl="1"/>
            <a:r>
              <a:rPr lang="ko-KR" altLang="en-US" sz="2000" dirty="0"/>
              <a:t>주제별로 단어 분포를 하나씩 갖음</a:t>
            </a:r>
            <a:endParaRPr lang="en-US" altLang="ko-KR" sz="2000" dirty="0"/>
          </a:p>
          <a:p>
            <a:pPr lvl="1"/>
            <a:r>
              <a:rPr lang="ko-KR" altLang="en-US" sz="2000" dirty="0"/>
              <a:t>예</a:t>
            </a:r>
            <a:r>
              <a:rPr lang="en-US" altLang="ko-KR" sz="2000" dirty="0"/>
              <a:t>) </a:t>
            </a:r>
            <a:r>
              <a:rPr lang="ko-KR" altLang="en-US" sz="2000" dirty="0"/>
              <a:t>전체 단어가 </a:t>
            </a:r>
            <a:r>
              <a:rPr lang="en-US" altLang="ko-KR" sz="2000" dirty="0"/>
              <a:t>5</a:t>
            </a:r>
            <a:r>
              <a:rPr lang="ko-KR" altLang="en-US" sz="2000" dirty="0"/>
              <a:t>개라고 가정</a:t>
            </a:r>
            <a:endParaRPr lang="en-US" altLang="ko-KR" sz="2000" dirty="0"/>
          </a:p>
          <a:p>
            <a:pPr lvl="2"/>
            <a:r>
              <a:rPr lang="en-US" altLang="ko-KR" sz="1600" dirty="0" err="1"/>
              <a:t>Topic1</a:t>
            </a:r>
            <a:r>
              <a:rPr lang="en-US" altLang="ko-KR" sz="1600" dirty="0"/>
              <a:t> = (0.1, 0.2, 0.5, 0.1, 0.1)</a:t>
            </a:r>
            <a:endParaRPr lang="en-US" sz="1600" dirty="0"/>
          </a:p>
          <a:p>
            <a:pPr lvl="2"/>
            <a:r>
              <a:rPr lang="en-US" sz="1600" dirty="0"/>
              <a:t>Topic2 = (0.1, 0.15, 0.6, 0.05, 0.1)</a:t>
            </a:r>
          </a:p>
          <a:p>
            <a:pPr marL="914400" lvl="2" indent="0">
              <a:buNone/>
            </a:pPr>
            <a:r>
              <a:rPr lang="en-US" sz="1600" dirty="0"/>
              <a:t>                                        ....                                                  </a:t>
            </a:r>
            <a:br>
              <a:rPr lang="en-US" sz="1800" dirty="0"/>
            </a:br>
            <a:endParaRPr lang="en-US" sz="1800" dirty="0"/>
          </a:p>
          <a:p>
            <a:pPr lvl="1"/>
            <a:r>
              <a:rPr lang="ko-KR" altLang="en-US" sz="2000" dirty="0"/>
              <a:t>각 확률값은 각 단어가 해당 주제와 관련된 정도를 의미</a:t>
            </a:r>
            <a:endParaRPr lang="en-US" altLang="ko-KR" sz="2000" dirty="0"/>
          </a:p>
          <a:p>
            <a:pPr lvl="1"/>
            <a:r>
              <a:rPr lang="ko-KR" altLang="en-US" sz="2000" dirty="0"/>
              <a:t>각 확률값은 </a:t>
            </a:r>
            <a:r>
              <a:rPr lang="en-US" altLang="ko-KR" sz="2000" dirty="0" err="1"/>
              <a:t>LDA</a:t>
            </a:r>
            <a:r>
              <a:rPr lang="ko-KR" altLang="en-US" sz="2000" dirty="0"/>
              <a:t>를 데이터에 적용하여 계산</a:t>
            </a:r>
            <a:endParaRPr lang="en-US" sz="2000" dirty="0"/>
          </a:p>
        </p:txBody>
      </p:sp>
      <p:sp>
        <p:nvSpPr>
          <p:cNvPr id="4" name="Date Placeholder 3"/>
          <p:cNvSpPr>
            <a:spLocks noGrp="1"/>
          </p:cNvSpPr>
          <p:nvPr>
            <p:ph type="dt" sz="half" idx="10"/>
          </p:nvPr>
        </p:nvSpPr>
        <p:spPr/>
        <p:txBody>
          <a:bodyPr/>
          <a:lstStyle/>
          <a:p>
            <a:fld id="{D175A50C-E77A-4DC7-92B1-4F4568116903}" type="datetime1">
              <a:rPr lang="en-US" altLang="ko-KR" smtClean="0"/>
              <a:t>11/13/2024</a:t>
            </a:fld>
            <a:endParaRPr lang="en-US"/>
          </a:p>
        </p:txBody>
      </p:sp>
      <p:sp>
        <p:nvSpPr>
          <p:cNvPr id="5" name="Footer Placeholder 4"/>
          <p:cNvSpPr>
            <a:spLocks noGrp="1"/>
          </p:cNvSpPr>
          <p:nvPr>
            <p:ph type="ftr" sz="quarter" idx="11"/>
          </p:nvPr>
        </p:nvSpPr>
        <p:spPr/>
        <p:txBody>
          <a:bodyPr/>
          <a:lstStyle/>
          <a:p>
            <a:r>
              <a:rPr lang="en-US" altLang="ko-KR"/>
              <a:t>Topic modeling </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6</a:t>
            </a:fld>
            <a:endParaRPr lang="en-US"/>
          </a:p>
        </p:txBody>
      </p:sp>
    </p:spTree>
    <p:extLst>
      <p:ext uri="{BB962C8B-B14F-4D97-AF65-F5344CB8AC3E}">
        <p14:creationId xmlns:p14="http://schemas.microsoft.com/office/powerpoint/2010/main" val="2345224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err="1"/>
              <a:t>LDA</a:t>
            </a:r>
            <a:endParaRPr lang="ko-KR" altLang="en-US" dirty="0"/>
          </a:p>
        </p:txBody>
      </p:sp>
      <p:sp>
        <p:nvSpPr>
          <p:cNvPr id="3" name="Content Placeholder 2"/>
          <p:cNvSpPr>
            <a:spLocks noGrp="1"/>
          </p:cNvSpPr>
          <p:nvPr>
            <p:ph idx="1"/>
          </p:nvPr>
        </p:nvSpPr>
        <p:spPr/>
        <p:txBody>
          <a:bodyPr/>
          <a:lstStyle/>
          <a:p>
            <a:r>
              <a:rPr lang="en-US" altLang="ko-KR" sz="2400" dirty="0" err="1"/>
              <a:t>LDA</a:t>
            </a:r>
            <a:r>
              <a:rPr lang="ko-KR" altLang="en-US" sz="2400" dirty="0"/>
              <a:t>의 작동 원리</a:t>
            </a:r>
            <a:endParaRPr lang="en-US" altLang="ko-KR" sz="2400" dirty="0"/>
          </a:p>
          <a:p>
            <a:pPr lvl="1"/>
            <a:r>
              <a:rPr lang="en-US" altLang="ko-KR" sz="2000" dirty="0" err="1"/>
              <a:t>LDA</a:t>
            </a:r>
            <a:r>
              <a:rPr lang="ko-KR" altLang="en-US" sz="2000" dirty="0"/>
              <a:t>는 이러한 두 가지 종류의 확률 분포를 통해 특정 문서에서 사용되는 각 단어가 선택됐다고</a:t>
            </a:r>
            <a:r>
              <a:rPr lang="en-US" altLang="ko-KR" sz="2000" dirty="0"/>
              <a:t>(</a:t>
            </a:r>
            <a:r>
              <a:rPr lang="ko-KR" altLang="en-US" sz="2000" dirty="0"/>
              <a:t>혹은 생성됐다고</a:t>
            </a:r>
            <a:r>
              <a:rPr lang="en-US" altLang="ko-KR" sz="2000" dirty="0"/>
              <a:t>) </a:t>
            </a:r>
            <a:r>
              <a:rPr lang="ko-KR" altLang="en-US" sz="2000" dirty="0"/>
              <a:t>가정</a:t>
            </a:r>
            <a:endParaRPr lang="en-US" altLang="ko-KR" sz="2000" dirty="0"/>
          </a:p>
          <a:p>
            <a:pPr lvl="2"/>
            <a:r>
              <a:rPr lang="ko-KR" altLang="en-US" sz="1800" dirty="0"/>
              <a:t>그러한 </a:t>
            </a:r>
            <a:r>
              <a:rPr lang="ko-KR" altLang="ko-KR" sz="1800" dirty="0"/>
              <a:t>과정을 반복적으로 거쳐 우리가 갖고 있는 전체 텍스트 데이터가 생성됐다고 가정</a:t>
            </a:r>
            <a:endParaRPr lang="en-US" altLang="ko-KR" sz="1800" dirty="0"/>
          </a:p>
          <a:p>
            <a:pPr lvl="1"/>
            <a:r>
              <a:rPr lang="ko-KR" altLang="ko-KR" sz="2000" dirty="0"/>
              <a:t>우리가 가지고 있는 텍스트 데이터의 각 문서에 출현한 단어들의 횟수 정보를 사용하여 역으로 텍스트 데이터를 가장 잘 설명하는 이 두 종류의 분포의 구체적인 형태를 추정</a:t>
            </a:r>
            <a:endParaRPr lang="en-US" altLang="ko-KR" sz="2000" dirty="0"/>
          </a:p>
          <a:p>
            <a:pPr lvl="2"/>
            <a:r>
              <a:rPr lang="ko-KR" altLang="en-US" sz="1600" dirty="0"/>
              <a:t>즉</a:t>
            </a:r>
            <a:r>
              <a:rPr lang="en-US" altLang="ko-KR" sz="1600" dirty="0"/>
              <a:t>, </a:t>
            </a:r>
            <a:r>
              <a:rPr lang="ko-KR" altLang="en-US" sz="1600" dirty="0"/>
              <a:t>각 문서별 주제 분포와 각 주제별 단어 분포의 구체적인 확률값을 추정</a:t>
            </a:r>
          </a:p>
        </p:txBody>
      </p:sp>
      <p:sp>
        <p:nvSpPr>
          <p:cNvPr id="4" name="Date Placeholder 3"/>
          <p:cNvSpPr>
            <a:spLocks noGrp="1"/>
          </p:cNvSpPr>
          <p:nvPr>
            <p:ph type="dt" sz="half" idx="10"/>
          </p:nvPr>
        </p:nvSpPr>
        <p:spPr/>
        <p:txBody>
          <a:bodyPr/>
          <a:lstStyle/>
          <a:p>
            <a:fld id="{116C5C74-5144-4075-8430-BC8F1468DAC9}" type="datetime1">
              <a:rPr lang="en-US" altLang="ko-KR" smtClean="0"/>
              <a:t>11/13/2024</a:t>
            </a:fld>
            <a:endParaRPr lang="en-US"/>
          </a:p>
        </p:txBody>
      </p:sp>
      <p:sp>
        <p:nvSpPr>
          <p:cNvPr id="5" name="Footer Placeholder 4"/>
          <p:cNvSpPr>
            <a:spLocks noGrp="1"/>
          </p:cNvSpPr>
          <p:nvPr>
            <p:ph type="ftr" sz="quarter" idx="11"/>
          </p:nvPr>
        </p:nvSpPr>
        <p:spPr/>
        <p:txBody>
          <a:bodyPr/>
          <a:lstStyle/>
          <a:p>
            <a:r>
              <a:rPr lang="en-US" altLang="ko-KR"/>
              <a:t>Topic modeling </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7</a:t>
            </a:fld>
            <a:endParaRPr lang="en-US"/>
          </a:p>
        </p:txBody>
      </p:sp>
    </p:spTree>
    <p:extLst>
      <p:ext uri="{BB962C8B-B14F-4D97-AF65-F5344CB8AC3E}">
        <p14:creationId xmlns:p14="http://schemas.microsoft.com/office/powerpoint/2010/main" val="2743550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LDA</a:t>
            </a:r>
            <a:r>
              <a:rPr lang="en-US" dirty="0"/>
              <a:t> (skip)</a:t>
            </a:r>
          </a:p>
        </p:txBody>
      </p:sp>
      <p:sp>
        <p:nvSpPr>
          <p:cNvPr id="3" name="Content Placeholder 2"/>
          <p:cNvSpPr>
            <a:spLocks noGrp="1"/>
          </p:cNvSpPr>
          <p:nvPr>
            <p:ph idx="1"/>
          </p:nvPr>
        </p:nvSpPr>
        <p:spPr>
          <a:xfrm>
            <a:off x="894556" y="3121061"/>
            <a:ext cx="8305800" cy="3621087"/>
          </a:xfrm>
        </p:spPr>
        <p:txBody>
          <a:bodyPr/>
          <a:lstStyle/>
          <a:p>
            <a:r>
              <a:rPr lang="ko-KR" altLang="en-US" sz="1800" dirty="0"/>
              <a:t>문서 </a:t>
            </a:r>
            <a:r>
              <a:rPr lang="en-US" altLang="ko-KR" sz="1800" dirty="0"/>
              <a:t>d </a:t>
            </a:r>
            <a:r>
              <a:rPr lang="ko-KR" altLang="en-US" sz="1800" dirty="0"/>
              <a:t>에서 단어 </a:t>
            </a:r>
            <a:r>
              <a:rPr lang="en-US" altLang="ko-KR" sz="1800" dirty="0"/>
              <a:t>n</a:t>
            </a:r>
            <a:r>
              <a:rPr lang="ko-KR" altLang="en-US" sz="1800" dirty="0"/>
              <a:t> 이 선택되어지는 과정 </a:t>
            </a:r>
            <a:r>
              <a:rPr lang="en-US" altLang="ko-KR" sz="1800" dirty="0"/>
              <a:t>(</a:t>
            </a:r>
            <a:r>
              <a:rPr lang="ko-KR" altLang="en-US" sz="1800" dirty="0"/>
              <a:t>가정</a:t>
            </a:r>
            <a:r>
              <a:rPr lang="en-US" altLang="ko-KR" sz="1800" dirty="0"/>
              <a:t>)</a:t>
            </a:r>
          </a:p>
          <a:p>
            <a:pPr lvl="1"/>
            <a:r>
              <a:rPr lang="en-US" altLang="ko-KR" sz="1600" dirty="0"/>
              <a:t>1) </a:t>
            </a:r>
            <a:r>
              <a:rPr lang="ko-KR" altLang="en-US" sz="1600" dirty="0"/>
              <a:t>문서 </a:t>
            </a:r>
            <a:r>
              <a:rPr lang="en-US" altLang="ko-KR" sz="1600" dirty="0"/>
              <a:t>d</a:t>
            </a:r>
            <a:r>
              <a:rPr lang="ko-KR" altLang="en-US" sz="1600" dirty="0"/>
              <a:t>에 대한 주제 분포를 선택</a:t>
            </a:r>
            <a:endParaRPr lang="en-US" altLang="ko-KR" sz="1600" dirty="0"/>
          </a:p>
          <a:p>
            <a:pPr lvl="2"/>
            <a:r>
              <a:rPr lang="ko-KR" altLang="en-US" sz="1400" dirty="0"/>
              <a:t>예</a:t>
            </a:r>
            <a:r>
              <a:rPr lang="en-US" altLang="ko-KR" sz="1400" dirty="0"/>
              <a:t>) </a:t>
            </a:r>
            <a:r>
              <a:rPr lang="en-US" sz="1400" dirty="0"/>
              <a:t>[topic1: 50%, topic2: 30%, topic3:30%]</a:t>
            </a:r>
          </a:p>
          <a:p>
            <a:pPr lvl="1"/>
            <a:r>
              <a:rPr lang="en-US" altLang="ko-KR" sz="1600" dirty="0"/>
              <a:t>2) </a:t>
            </a:r>
            <a:r>
              <a:rPr lang="ko-KR" altLang="en-US" sz="1600" dirty="0"/>
              <a:t>위의 분포에서 특정 </a:t>
            </a:r>
            <a:r>
              <a:rPr lang="en-US" altLang="ko-KR" sz="1600" dirty="0"/>
              <a:t>topic</a:t>
            </a:r>
            <a:r>
              <a:rPr lang="ko-KR" altLang="en-US" sz="1600" dirty="0"/>
              <a:t>을 단어 </a:t>
            </a:r>
            <a:r>
              <a:rPr lang="en-US" altLang="ko-KR" sz="1600" dirty="0"/>
              <a:t>n</a:t>
            </a:r>
            <a:r>
              <a:rPr lang="ko-KR" altLang="en-US" sz="1600" dirty="0"/>
              <a:t>의 주제로 선택 </a:t>
            </a:r>
            <a:r>
              <a:rPr lang="en-US" altLang="ko-KR" sz="1600" dirty="0"/>
              <a:t>(topic assignment </a:t>
            </a:r>
            <a:r>
              <a:rPr lang="ko-KR" altLang="en-US" sz="1600" dirty="0"/>
              <a:t>라고 함</a:t>
            </a:r>
            <a:r>
              <a:rPr lang="en-US" altLang="ko-KR" sz="1600" dirty="0"/>
              <a:t>), </a:t>
            </a:r>
            <a:r>
              <a:rPr lang="ko-KR" altLang="en-US" sz="1600" dirty="0"/>
              <a:t>예</a:t>
            </a:r>
            <a:r>
              <a:rPr lang="en-US" altLang="ko-KR" sz="1600" dirty="0"/>
              <a:t>: topic1</a:t>
            </a:r>
          </a:p>
          <a:p>
            <a:pPr lvl="1"/>
            <a:r>
              <a:rPr lang="en-US" altLang="ko-KR" sz="1600" dirty="0"/>
              <a:t>3) topic1</a:t>
            </a:r>
            <a:r>
              <a:rPr lang="ko-KR" altLang="en-US" sz="1600" dirty="0"/>
              <a:t>에 대한 </a:t>
            </a:r>
            <a:r>
              <a:rPr lang="ko-KR" altLang="en-US" sz="1600" b="1" u="sng" dirty="0"/>
              <a:t>단어 분포</a:t>
            </a:r>
            <a:r>
              <a:rPr lang="ko-KR" altLang="en-US" sz="1600" dirty="0"/>
              <a:t>를 선택</a:t>
            </a:r>
            <a:endParaRPr lang="en-US" altLang="ko-KR" sz="1600" dirty="0"/>
          </a:p>
          <a:p>
            <a:pPr lvl="2"/>
            <a:r>
              <a:rPr lang="ko-KR" altLang="en-US" sz="1400" dirty="0"/>
              <a:t>예</a:t>
            </a:r>
            <a:r>
              <a:rPr lang="en-US" altLang="ko-KR" sz="1400" dirty="0"/>
              <a:t>) </a:t>
            </a:r>
            <a:r>
              <a:rPr lang="en-US" sz="1400" dirty="0"/>
              <a:t>[word1:10%, word2:50%, word3: 20%, word4:10%, word5:10%]</a:t>
            </a:r>
          </a:p>
          <a:p>
            <a:pPr lvl="1"/>
            <a:r>
              <a:rPr lang="en-US" altLang="ko-KR" sz="1600" dirty="0"/>
              <a:t>4) </a:t>
            </a:r>
            <a:r>
              <a:rPr lang="ko-KR" altLang="en-US" sz="1600" dirty="0"/>
              <a:t>위 분포를 이용해서 단어 </a:t>
            </a:r>
            <a:r>
              <a:rPr lang="en-US" altLang="ko-KR" sz="1600" dirty="0"/>
              <a:t>n</a:t>
            </a:r>
            <a:r>
              <a:rPr lang="ko-KR" altLang="en-US" sz="1600" dirty="0"/>
              <a:t>이 선택</a:t>
            </a:r>
            <a:endParaRPr lang="en-US" altLang="ko-KR" sz="1600" dirty="0"/>
          </a:p>
          <a:p>
            <a:r>
              <a:rPr lang="ko-KR" altLang="en-US" sz="1800" dirty="0"/>
              <a:t>이러한 과정을 거쳐서 특정 문서에의 단어들이 사용되었다라고 가정</a:t>
            </a:r>
            <a:endParaRPr lang="en-US" altLang="ko-KR" sz="1800" dirty="0"/>
          </a:p>
          <a:p>
            <a:r>
              <a:rPr lang="ko-KR" altLang="en-US" sz="1800" dirty="0"/>
              <a:t>우리가 해야하는 것은 관찰된 데이터 </a:t>
            </a:r>
            <a:r>
              <a:rPr lang="en-US" altLang="ko-KR" sz="1800" dirty="0"/>
              <a:t>(</a:t>
            </a:r>
            <a:r>
              <a:rPr lang="ko-KR" altLang="en-US" sz="1800" dirty="0"/>
              <a:t>문서와 단어들</a:t>
            </a:r>
            <a:r>
              <a:rPr lang="en-US" altLang="ko-KR" sz="1800" dirty="0"/>
              <a:t>)</a:t>
            </a:r>
            <a:r>
              <a:rPr lang="ko-KR" altLang="en-US" sz="1800" dirty="0"/>
              <a:t>를 토대로 역으로 분포</a:t>
            </a:r>
            <a:r>
              <a:rPr lang="en-US" altLang="ko-KR" sz="1800" dirty="0"/>
              <a:t>1</a:t>
            </a:r>
            <a:r>
              <a:rPr lang="ko-KR" altLang="en-US" sz="1800" dirty="0"/>
              <a:t>과 분포</a:t>
            </a:r>
            <a:r>
              <a:rPr lang="en-US" altLang="ko-KR" sz="1800" dirty="0"/>
              <a:t>2</a:t>
            </a:r>
            <a:r>
              <a:rPr lang="ko-KR" altLang="en-US" sz="1800" dirty="0"/>
              <a:t>를 추정하는 작업</a:t>
            </a:r>
            <a:endParaRPr lang="en-US" altLang="ko-KR" sz="1800" dirty="0"/>
          </a:p>
        </p:txBody>
      </p:sp>
      <p:sp>
        <p:nvSpPr>
          <p:cNvPr id="4" name="Date Placeholder 3"/>
          <p:cNvSpPr>
            <a:spLocks noGrp="1"/>
          </p:cNvSpPr>
          <p:nvPr>
            <p:ph type="dt" sz="half" idx="10"/>
          </p:nvPr>
        </p:nvSpPr>
        <p:spPr/>
        <p:txBody>
          <a:bodyPr/>
          <a:lstStyle/>
          <a:p>
            <a:fld id="{0110241A-FEA1-4A67-BB10-D7D9A3D4BB8E}" type="datetime1">
              <a:rPr lang="en-US" altLang="ko-KR" smtClean="0"/>
              <a:t>11/13/2024</a:t>
            </a:fld>
            <a:endParaRPr lang="en-US"/>
          </a:p>
        </p:txBody>
      </p:sp>
      <p:sp>
        <p:nvSpPr>
          <p:cNvPr id="5" name="Footer Placeholder 4"/>
          <p:cNvSpPr>
            <a:spLocks noGrp="1"/>
          </p:cNvSpPr>
          <p:nvPr>
            <p:ph type="ftr" sz="quarter" idx="11"/>
          </p:nvPr>
        </p:nvSpPr>
        <p:spPr/>
        <p:txBody>
          <a:bodyPr/>
          <a:lstStyle/>
          <a:p>
            <a:r>
              <a:rPr lang="en-US" altLang="ko-KR"/>
              <a:t>Topic modeling </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8</a:t>
            </a:fld>
            <a:endParaRPr lang="en-US"/>
          </a:p>
        </p:txBody>
      </p:sp>
      <p:sp>
        <p:nvSpPr>
          <p:cNvPr id="7" name="TextBox 6"/>
          <p:cNvSpPr txBox="1"/>
          <p:nvPr/>
        </p:nvSpPr>
        <p:spPr>
          <a:xfrm>
            <a:off x="894556" y="1972070"/>
            <a:ext cx="7924800" cy="1077218"/>
          </a:xfrm>
          <a:prstGeom prst="rect">
            <a:avLst/>
          </a:prstGeom>
          <a:noFill/>
        </p:spPr>
        <p:txBody>
          <a:bodyPr wrap="square" rtlCol="0">
            <a:spAutoFit/>
          </a:bodyPr>
          <a:lstStyle/>
          <a:p>
            <a:r>
              <a:rPr lang="en-US" altLang="ko-KR" sz="1600" dirty="0"/>
              <a:t>Example document = ‘Data science is an interdisciplinary field that uses scientific methods, processes, algorithms and systems to extract or extrapolate knowledge and insights from noisy, structured and unstructured data, and apply knowledge from data across a broad range of application domains.’</a:t>
            </a:r>
            <a:endParaRPr lang="ko-KR" altLang="en-US" sz="1600" dirty="0"/>
          </a:p>
        </p:txBody>
      </p:sp>
    </p:spTree>
    <p:extLst>
      <p:ext uri="{BB962C8B-B14F-4D97-AF65-F5344CB8AC3E}">
        <p14:creationId xmlns:p14="http://schemas.microsoft.com/office/powerpoint/2010/main" val="873384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LDA</a:t>
            </a:r>
            <a:r>
              <a:rPr lang="en-US" dirty="0"/>
              <a:t> (skip)</a:t>
            </a:r>
          </a:p>
        </p:txBody>
      </p:sp>
      <p:sp>
        <p:nvSpPr>
          <p:cNvPr id="4" name="Date Placeholder 3"/>
          <p:cNvSpPr>
            <a:spLocks noGrp="1"/>
          </p:cNvSpPr>
          <p:nvPr>
            <p:ph type="dt" sz="half" idx="10"/>
          </p:nvPr>
        </p:nvSpPr>
        <p:spPr/>
        <p:txBody>
          <a:bodyPr/>
          <a:lstStyle/>
          <a:p>
            <a:fld id="{574CF0F8-B938-44FF-947B-DDDF48A4316F}" type="datetime1">
              <a:rPr lang="en-US" altLang="ko-KR" smtClean="0"/>
              <a:t>11/13/2024</a:t>
            </a:fld>
            <a:endParaRPr lang="en-US"/>
          </a:p>
        </p:txBody>
      </p:sp>
      <p:sp>
        <p:nvSpPr>
          <p:cNvPr id="5" name="Footer Placeholder 4"/>
          <p:cNvSpPr>
            <a:spLocks noGrp="1"/>
          </p:cNvSpPr>
          <p:nvPr>
            <p:ph type="ftr" sz="quarter" idx="11"/>
          </p:nvPr>
        </p:nvSpPr>
        <p:spPr/>
        <p:txBody>
          <a:bodyPr/>
          <a:lstStyle/>
          <a:p>
            <a:r>
              <a:rPr lang="en-US" altLang="ko-KR"/>
              <a:t>Topic modeling </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9</a:t>
            </a:fld>
            <a:endParaRPr lang="en-US"/>
          </a:p>
        </p:txBody>
      </p:sp>
      <p:sp>
        <p:nvSpPr>
          <p:cNvPr id="7" name="Rectangle 6"/>
          <p:cNvSpPr/>
          <p:nvPr/>
        </p:nvSpPr>
        <p:spPr>
          <a:xfrm>
            <a:off x="152400" y="3387154"/>
            <a:ext cx="10210800" cy="2862322"/>
          </a:xfrm>
          <a:prstGeom prst="rect">
            <a:avLst/>
          </a:prstGeom>
        </p:spPr>
        <p:txBody>
          <a:bodyPr wrap="square">
            <a:spAutoFit/>
          </a:bodyPr>
          <a:lstStyle/>
          <a:p>
            <a:r>
              <a:rPr lang="en-US" altLang="ko-KR" dirty="0"/>
              <a:t>- </a:t>
            </a:r>
            <a:r>
              <a:rPr lang="en-US" i="1" dirty="0"/>
              <a:t>β</a:t>
            </a:r>
            <a:r>
              <a:rPr lang="en-US" i="1" baseline="-25000" dirty="0"/>
              <a:t>k</a:t>
            </a:r>
            <a:r>
              <a:rPr lang="en-US" dirty="0"/>
              <a:t>: </a:t>
            </a:r>
            <a:r>
              <a:rPr lang="ko-KR" altLang="en-US" dirty="0"/>
              <a:t>토픽 </a:t>
            </a:r>
            <a:r>
              <a:rPr lang="en-US" altLang="ko-KR" dirty="0"/>
              <a:t>k</a:t>
            </a:r>
            <a:r>
              <a:rPr lang="ko-KR" altLang="en-US" dirty="0"/>
              <a:t>에 대한 단어들의 분포 </a:t>
            </a:r>
            <a:r>
              <a:rPr lang="en-US" altLang="ko-KR" dirty="0"/>
              <a:t>(</a:t>
            </a:r>
            <a:r>
              <a:rPr lang="en-US" altLang="ko-KR" dirty="0" err="1"/>
              <a:t>Dirichlet</a:t>
            </a:r>
            <a:r>
              <a:rPr lang="en-US" altLang="ko-KR" dirty="0"/>
              <a:t> </a:t>
            </a:r>
            <a:r>
              <a:rPr lang="ko-KR" altLang="en-US" dirty="0"/>
              <a:t>분포</a:t>
            </a:r>
            <a:r>
              <a:rPr lang="en-US" altLang="ko-KR" dirty="0"/>
              <a:t>)</a:t>
            </a:r>
            <a:endParaRPr lang="en-US" i="1" dirty="0"/>
          </a:p>
          <a:p>
            <a:r>
              <a:rPr lang="en-US" altLang="ko-KR" dirty="0"/>
              <a:t>- </a:t>
            </a:r>
            <a:r>
              <a:rPr lang="el-GR" i="1" dirty="0"/>
              <a:t>θ</a:t>
            </a:r>
            <a:r>
              <a:rPr lang="en-US" i="1" baseline="-25000" dirty="0"/>
              <a:t>d</a:t>
            </a:r>
            <a:r>
              <a:rPr lang="en-US" dirty="0"/>
              <a:t>: </a:t>
            </a:r>
            <a:r>
              <a:rPr lang="ko-KR" altLang="en-US" dirty="0"/>
              <a:t>문서</a:t>
            </a:r>
            <a:r>
              <a:rPr lang="en-US" dirty="0"/>
              <a:t> d</a:t>
            </a:r>
            <a:r>
              <a:rPr lang="ko-KR" altLang="en-US" dirty="0"/>
              <a:t>에 포함되어있는 </a:t>
            </a:r>
            <a:r>
              <a:rPr lang="en-US" altLang="ko-KR" dirty="0"/>
              <a:t>topic</a:t>
            </a:r>
            <a:r>
              <a:rPr lang="ko-KR" altLang="en-US" dirty="0"/>
              <a:t>들에 대한 확률 분포 </a:t>
            </a:r>
            <a:r>
              <a:rPr lang="en-US" altLang="ko-KR" dirty="0"/>
              <a:t>(</a:t>
            </a:r>
            <a:r>
              <a:rPr lang="en-US" altLang="ko-KR" dirty="0" err="1"/>
              <a:t>Dirichlet</a:t>
            </a:r>
            <a:r>
              <a:rPr lang="en-US" altLang="ko-KR" dirty="0"/>
              <a:t> </a:t>
            </a:r>
            <a:r>
              <a:rPr lang="ko-KR" altLang="en-US" dirty="0"/>
              <a:t>분포</a:t>
            </a:r>
            <a:r>
              <a:rPr lang="en-US" altLang="ko-KR" dirty="0"/>
              <a:t>)</a:t>
            </a:r>
          </a:p>
          <a:p>
            <a:r>
              <a:rPr lang="en-US" dirty="0"/>
              <a:t>- </a:t>
            </a:r>
            <a:r>
              <a:rPr lang="en-US" dirty="0" err="1"/>
              <a:t>Z</a:t>
            </a:r>
            <a:r>
              <a:rPr lang="en-US" baseline="-25000" dirty="0" err="1"/>
              <a:t>d,n</a:t>
            </a:r>
            <a:r>
              <a:rPr lang="en-US" dirty="0"/>
              <a:t>: Topic assignment </a:t>
            </a:r>
            <a:r>
              <a:rPr lang="en-US" dirty="0">
                <a:latin typeface="맑은 고딕" panose="020B0503020000020004" pitchFamily="50" charset="-127"/>
                <a:ea typeface="맑은 고딕" panose="020B0503020000020004" pitchFamily="50" charset="-127"/>
              </a:rPr>
              <a:t>⇒</a:t>
            </a:r>
            <a:r>
              <a:rPr lang="en-US" dirty="0"/>
              <a:t> </a:t>
            </a:r>
            <a:r>
              <a:rPr lang="ko-KR" altLang="en-US" dirty="0"/>
              <a:t>문서</a:t>
            </a:r>
            <a:r>
              <a:rPr lang="en-US" altLang="ko-KR" dirty="0"/>
              <a:t>d</a:t>
            </a:r>
            <a:r>
              <a:rPr lang="ko-KR" altLang="en-US" dirty="0"/>
              <a:t>에 포함이된 </a:t>
            </a:r>
            <a:r>
              <a:rPr lang="en-US" altLang="ko-KR" dirty="0"/>
              <a:t>word n </a:t>
            </a:r>
            <a:r>
              <a:rPr lang="ko-KR" altLang="en-US" dirty="0"/>
              <a:t>가 갖는 주제</a:t>
            </a:r>
            <a:endParaRPr lang="en-US" altLang="ko-KR" dirty="0"/>
          </a:p>
          <a:p>
            <a:r>
              <a:rPr lang="en-US" dirty="0"/>
              <a:t>- </a:t>
            </a:r>
            <a:r>
              <a:rPr lang="en-US" dirty="0" err="1"/>
              <a:t>W</a:t>
            </a:r>
            <a:r>
              <a:rPr lang="en-US" baseline="-25000" dirty="0" err="1"/>
              <a:t>d</a:t>
            </a:r>
            <a:r>
              <a:rPr lang="en-US" dirty="0"/>
              <a:t>: observed words for document </a:t>
            </a:r>
            <a:r>
              <a:rPr lang="en-US" i="1" dirty="0"/>
              <a:t>d </a:t>
            </a:r>
            <a:endParaRPr lang="en-US" dirty="0"/>
          </a:p>
          <a:p>
            <a:r>
              <a:rPr lang="en-US" dirty="0"/>
              <a:t>- </a:t>
            </a:r>
            <a:r>
              <a:rPr lang="en-US" dirty="0" err="1"/>
              <a:t>W</a:t>
            </a:r>
            <a:r>
              <a:rPr lang="en-US" baseline="-25000" dirty="0" err="1"/>
              <a:t>d,n</a:t>
            </a:r>
            <a:r>
              <a:rPr lang="en-US" dirty="0"/>
              <a:t>: the nth word in document </a:t>
            </a:r>
            <a:r>
              <a:rPr lang="en-US" i="1" dirty="0"/>
              <a:t>d</a:t>
            </a:r>
          </a:p>
          <a:p>
            <a:r>
              <a:rPr lang="en-US" i="1" dirty="0"/>
              <a:t>- α, </a:t>
            </a:r>
            <a:r>
              <a:rPr lang="el-GR" i="1" dirty="0"/>
              <a:t>η</a:t>
            </a:r>
            <a:r>
              <a:rPr lang="en-US" i="1" dirty="0"/>
              <a:t>:  </a:t>
            </a:r>
            <a:r>
              <a:rPr lang="en-US" i="1" dirty="0" err="1"/>
              <a:t>Dirichlet</a:t>
            </a:r>
            <a:r>
              <a:rPr lang="en-US" i="1" dirty="0"/>
              <a:t> </a:t>
            </a:r>
            <a:r>
              <a:rPr lang="ko-KR" altLang="en-US" dirty="0"/>
              <a:t>확률 분포의 모형을 결정하는 파라미터 </a:t>
            </a:r>
            <a:r>
              <a:rPr lang="en-US" altLang="ko-KR" dirty="0"/>
              <a:t>(</a:t>
            </a:r>
            <a:r>
              <a:rPr lang="en-US" altLang="ko-KR" dirty="0">
                <a:hlinkClick r:id="rId2"/>
              </a:rPr>
              <a:t>https://</a:t>
            </a:r>
            <a:r>
              <a:rPr lang="en-US" altLang="ko-KR" dirty="0" err="1">
                <a:hlinkClick r:id="rId2"/>
              </a:rPr>
              <a:t>en.wikipedia.org</a:t>
            </a:r>
            <a:r>
              <a:rPr lang="en-US" altLang="ko-KR" dirty="0">
                <a:hlinkClick r:id="rId2"/>
              </a:rPr>
              <a:t>/wiki/</a:t>
            </a:r>
            <a:r>
              <a:rPr lang="en-US" altLang="ko-KR" dirty="0" err="1">
                <a:hlinkClick r:id="rId2"/>
              </a:rPr>
              <a:t>Dirichlet_distribution</a:t>
            </a:r>
            <a:r>
              <a:rPr lang="en-US" altLang="ko-KR" dirty="0"/>
              <a:t>) </a:t>
            </a:r>
          </a:p>
          <a:p>
            <a:r>
              <a:rPr lang="en-US" i="1" dirty="0"/>
              <a:t>- D</a:t>
            </a:r>
            <a:r>
              <a:rPr lang="en-US" dirty="0"/>
              <a:t>:</a:t>
            </a:r>
            <a:r>
              <a:rPr lang="en-US" i="1" dirty="0"/>
              <a:t> </a:t>
            </a:r>
            <a:r>
              <a:rPr lang="ko-KR" altLang="en-US" dirty="0"/>
              <a:t>전체 문서의 갯수</a:t>
            </a:r>
            <a:endParaRPr lang="en-US" altLang="ko-KR" dirty="0"/>
          </a:p>
          <a:p>
            <a:r>
              <a:rPr lang="en-US" i="1" dirty="0"/>
              <a:t>- K</a:t>
            </a:r>
            <a:r>
              <a:rPr lang="en-US" dirty="0"/>
              <a:t>: </a:t>
            </a:r>
            <a:r>
              <a:rPr lang="ko-KR" altLang="en-US" dirty="0"/>
              <a:t>전체 주제의 수 </a:t>
            </a:r>
            <a:r>
              <a:rPr lang="en-US" altLang="ko-KR" dirty="0"/>
              <a:t>(</a:t>
            </a:r>
            <a:r>
              <a:rPr lang="en-US" altLang="ko-KR" dirty="0" err="1"/>
              <a:t>hyperparameter</a:t>
            </a:r>
            <a:r>
              <a:rPr lang="en-US" altLang="ko-KR" dirty="0"/>
              <a:t>)</a:t>
            </a:r>
          </a:p>
          <a:p>
            <a:r>
              <a:rPr lang="en-US" i="1" dirty="0"/>
              <a:t>- N</a:t>
            </a:r>
            <a:r>
              <a:rPr lang="en-US" dirty="0"/>
              <a:t>: </a:t>
            </a:r>
            <a:r>
              <a:rPr lang="ko-KR" altLang="en-US" dirty="0"/>
              <a:t>문서</a:t>
            </a:r>
            <a:r>
              <a:rPr lang="en-US" altLang="ko-KR" dirty="0"/>
              <a:t>d</a:t>
            </a:r>
            <a:r>
              <a:rPr lang="ko-KR" altLang="en-US" dirty="0"/>
              <a:t>에 속한 단어의 수</a:t>
            </a:r>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546928"/>
            <a:ext cx="5895975" cy="1685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381000" y="6245423"/>
            <a:ext cx="7203703" cy="307777"/>
          </a:xfrm>
          <a:prstGeom prst="rect">
            <a:avLst/>
          </a:prstGeom>
          <a:noFill/>
        </p:spPr>
        <p:txBody>
          <a:bodyPr wrap="none" rtlCol="0">
            <a:spAutoFit/>
          </a:bodyPr>
          <a:lstStyle/>
          <a:p>
            <a:pPr marL="0" lvl="1"/>
            <a:r>
              <a:rPr lang="en-US" sz="1400" dirty="0" err="1"/>
              <a:t>Blei</a:t>
            </a:r>
            <a:r>
              <a:rPr lang="en-US" sz="1400" dirty="0"/>
              <a:t>, D. M. (2012). Probabilistic topic models. </a:t>
            </a:r>
            <a:r>
              <a:rPr lang="en-US" sz="1400" i="1" dirty="0"/>
              <a:t>Communications of the ACM</a:t>
            </a:r>
            <a:r>
              <a:rPr lang="en-US" sz="1400" dirty="0"/>
              <a:t>, </a:t>
            </a:r>
            <a:r>
              <a:rPr lang="en-US" sz="1400" i="1" dirty="0"/>
              <a:t>55</a:t>
            </a:r>
            <a:r>
              <a:rPr lang="en-US" sz="1400" dirty="0"/>
              <a:t>(4), 77-84.</a:t>
            </a:r>
          </a:p>
        </p:txBody>
      </p:sp>
    </p:spTree>
    <p:extLst>
      <p:ext uri="{BB962C8B-B14F-4D97-AF65-F5344CB8AC3E}">
        <p14:creationId xmlns:p14="http://schemas.microsoft.com/office/powerpoint/2010/main" val="32112834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Week 1: Course Introduction&amp;quot;&quot;/&gt;&lt;property id=&quot;20307&quot; value=&quot;256&quot;/&gt;&lt;/object&gt;&lt;object type=&quot;3&quot; unique_id=&quot;10005&quot;&gt;&lt;property id=&quot;20148&quot; value=&quot;5&quot;/&gt;&lt;property id=&quot;20300&quot; value=&quot;Slide 4 - &amp;quot;Course Intro. &amp;quot;&quot;/&gt;&lt;property id=&quot;20307&quot; value=&quot;257&quot;/&gt;&lt;/object&gt;&lt;object type=&quot;3&quot; unique_id=&quot;10403&quot;&gt;&lt;property id=&quot;20148&quot; value=&quot;5&quot;/&gt;&lt;property id=&quot;20300&quot; value=&quot;Slide 5&quot;/&gt;&lt;property id=&quot;20307&quot; value=&quot;258&quot;/&gt;&lt;/object&gt;&lt;object type=&quot;3&quot; unique_id=&quot;10435&quot;&gt;&lt;property id=&quot;20148&quot; value=&quot;5&quot;/&gt;&lt;property id=&quot;20300&quot; value=&quot;Slide 2 - &amp;quot;Instructor&amp;quot;&quot;/&gt;&lt;property id=&quot;20307&quot; value=&quot;259&quot;/&gt;&lt;/object&gt;&lt;object type=&quot;3&quot; unique_id=&quot;10436&quot;&gt;&lt;property id=&quot;20148&quot; value=&quot;5&quot;/&gt;&lt;property id=&quot;20300&quot; value=&quot;Slide 6 - &amp;quot;Course Schedule&amp;quot;&quot;/&gt;&lt;property id=&quot;20307&quot; value=&quot;260&quot;/&gt;&lt;/object&gt;&lt;object type=&quot;3&quot; unique_id=&quot;10437&quot;&gt;&lt;property id=&quot;20148&quot; value=&quot;5&quot;/&gt;&lt;property id=&quot;20300&quot; value=&quot;Slide 7 - &amp;quot;Course Schedule (cont.)&amp;quot;&quot;/&gt;&lt;property id=&quot;20307&quot; value=&quot;261&quot;/&gt;&lt;/object&gt;&lt;object type=&quot;3&quot; unique_id=&quot;10438&quot;&gt;&lt;property id=&quot;20148&quot; value=&quot;5&quot;/&gt;&lt;property id=&quot;20300&quot; value=&quot;Slide 8 - &amp;quot;Course Schedule (cont.)&amp;quot;&quot;/&gt;&lt;property id=&quot;20307&quot; value=&quot;262&quot;/&gt;&lt;/object&gt;&lt;object type=&quot;3&quot; unique_id=&quot;10484&quot;&gt;&lt;property id=&quot;20148&quot; value=&quot;5&quot;/&gt;&lt;property id=&quot;20300&quot; value=&quot;Slide 9 - &amp;quot;Weekly Schedule (안)&amp;quot;&quot;/&gt;&lt;property id=&quot;20307&quot; value=&quot;263&quot;/&gt;&lt;/object&gt;&lt;object type=&quot;3&quot; unique_id=&quot;10535&quot;&gt;&lt;property id=&quot;20148&quot; value=&quot;5&quot;/&gt;&lt;property id=&quot;20300&quot; value=&quot;Slide 3 - &amp;quot;Instructor&amp;quot;&quot;/&gt;&lt;property id=&quot;20307&quot; value=&quot;264&quot;/&gt;&lt;/object&gt;&lt;object type=&quot;3&quot; unique_id=&quot;10591&quot;&gt;&lt;property id=&quot;20148&quot; value=&quot;5&quot;/&gt;&lt;property id=&quot;20300&quot; value=&quot;Slide 11 - &amp;quot;Requirements&amp;quot;&quot;/&gt;&lt;property id=&quot;20307&quot; value=&quot;265&quot;/&gt;&lt;/object&gt;&lt;object type=&quot;3&quot; unique_id=&quot;10628&quot;&gt;&lt;property id=&quot;20148&quot; value=&quot;5&quot;/&gt;&lt;property id=&quot;20300&quot; value=&quot;Slide 12 - &amp;quot;Possible research questions&amp;quot;&quot;/&gt;&lt;property id=&quot;20307&quot; value=&quot;266&quot;/&gt;&lt;/object&gt;&lt;object type=&quot;3&quot; unique_id=&quot;10720&quot;&gt;&lt;property id=&quot;20148&quot; value=&quot;5&quot;/&gt;&lt;property id=&quot;20300&quot; value=&quot;Slide 10 - &amp;quot;Grading&amp;quot;&quot;/&gt;&lt;property id=&quot;20307&quot; value=&quot;270&quot;/&gt;&lt;/object&gt;&lt;object type=&quot;3&quot; unique_id=&quot;10721&quot;&gt;&lt;property id=&quot;20148&quot; value=&quot;5&quot;/&gt;&lt;property id=&quot;20300&quot; value=&quot;Slide 13 - &amp;quot;What do we need?&amp;quot;&quot;/&gt;&lt;property id=&quot;20307&quot; value=&quot;267&quot;/&gt;&lt;/object&gt;&lt;object type=&quot;3&quot; unique_id=&quot;10722&quot;&gt;&lt;property id=&quot;20148&quot; value=&quot;5&quot;/&gt;&lt;property id=&quot;20300&quot; value=&quot;Slide 14 - &amp;quot;Data&amp;quot;&quot;/&gt;&lt;property id=&quot;20307&quot; value=&quot;268&quot;/&gt;&lt;/object&gt;&lt;object type=&quot;3&quot; unique_id=&quot;10723&quot;&gt;&lt;property id=&quot;20148&quot; value=&quot;5&quot;/&gt;&lt;property id=&quot;20300&quot; value=&quot;Slide 15 - &amp;quot;Data (cont.)&amp;quot;&quot;/&gt;&lt;property id=&quot;20307&quot; value=&quot;269&quot;/&gt;&lt;/object&gt;&lt;object type=&quot;3&quot; unique_id=&quot;10724&quot;&gt;&lt;property id=&quot;20148&quot; value=&quot;5&quot;/&gt;&lt;property id=&quot;20300&quot; value=&quot;Slide 16 - &amp;quot;Study examples&amp;quot;&quot;/&gt;&lt;property id=&quot;20307&quot; value=&quot;271&quot;/&gt;&lt;/object&gt;&lt;/object&gt;&lt;/object&gt;&lt;/database&gt;"/>
  <p:tag name="SECTOMILLISECCONVERTED" val="1"/>
</p:tagLst>
</file>

<file path=ppt/theme/theme1.xml><?xml version="1.0" encoding="utf-8"?>
<a:theme xmlns:a="http://schemas.openxmlformats.org/drawingml/2006/main" name="01013022">
  <a:themeElements>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solidFill>
          <a:schemeClr val="accent1"/>
        </a:solidFill>
        <a:ln w="9525" cap="flat" cmpd="sng" algn="ctr">
          <a:solidFill>
            <a:schemeClr val="tx2">
              <a:lumMod val="60000"/>
              <a:lumOff val="40000"/>
            </a:schemeClr>
          </a:solidFill>
          <a:prstDash val="sys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TS102821062</Template>
  <TotalTime>29760</TotalTime>
  <Words>1707</Words>
  <Application>Microsoft Office PowerPoint</Application>
  <PresentationFormat>On-screen Show (4:3)</PresentationFormat>
  <Paragraphs>265</Paragraphs>
  <Slides>24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나눔고딕OTF</vt:lpstr>
      <vt:lpstr>맑은 고딕</vt:lpstr>
      <vt:lpstr>Arial</vt:lpstr>
      <vt:lpstr>Calibri</vt:lpstr>
      <vt:lpstr>Cambria Math</vt:lpstr>
      <vt:lpstr>Tahoma</vt:lpstr>
      <vt:lpstr>Times New Roman</vt:lpstr>
      <vt:lpstr>Wingdings</vt:lpstr>
      <vt:lpstr>01013022</vt:lpstr>
      <vt:lpstr>Topic modeling </vt:lpstr>
      <vt:lpstr>Topic modeling</vt:lpstr>
      <vt:lpstr>LDA</vt:lpstr>
      <vt:lpstr>LDA</vt:lpstr>
      <vt:lpstr>LDA</vt:lpstr>
      <vt:lpstr>LDA</vt:lpstr>
      <vt:lpstr>LDA</vt:lpstr>
      <vt:lpstr>LDA (skip)</vt:lpstr>
      <vt:lpstr>LDA (skip)</vt:lpstr>
      <vt:lpstr>LDA</vt:lpstr>
      <vt:lpstr>LDA</vt:lpstr>
      <vt:lpstr>Python coding</vt:lpstr>
      <vt:lpstr>Python coding</vt:lpstr>
      <vt:lpstr>To find optimal # of topics</vt:lpstr>
      <vt:lpstr>To find optimal # of topics</vt:lpstr>
      <vt:lpstr>Visualization</vt:lpstr>
      <vt:lpstr>Visualization</vt:lpstr>
      <vt:lpstr>pyLDAvis</vt:lpstr>
      <vt:lpstr>pyLDAvis</vt:lpstr>
      <vt:lpstr>pyLDAvis</vt:lpstr>
      <vt:lpstr>pyLDAvis</vt:lpstr>
      <vt:lpstr>pyLDAvis</vt:lpstr>
      <vt:lpstr>Recap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dc:title>
  <dc:creator>Sang Yup Lee</dc:creator>
  <cp:lastModifiedBy>Sang</cp:lastModifiedBy>
  <cp:revision>360</cp:revision>
  <dcterms:created xsi:type="dcterms:W3CDTF">2015-01-19T14:33:39Z</dcterms:created>
  <dcterms:modified xsi:type="dcterms:W3CDTF">2024-11-13T11:19:07Z</dcterms:modified>
</cp:coreProperties>
</file>