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427" r:id="rId3"/>
    <p:sldId id="503" r:id="rId4"/>
    <p:sldId id="504" r:id="rId5"/>
    <p:sldId id="514" r:id="rId6"/>
    <p:sldId id="505" r:id="rId7"/>
    <p:sldId id="434" r:id="rId8"/>
    <p:sldId id="506" r:id="rId9"/>
    <p:sldId id="463" r:id="rId10"/>
    <p:sldId id="473" r:id="rId11"/>
    <p:sldId id="474" r:id="rId12"/>
    <p:sldId id="414" r:id="rId13"/>
    <p:sldId id="462" r:id="rId14"/>
    <p:sldId id="439" r:id="rId15"/>
    <p:sldId id="415" r:id="rId16"/>
    <p:sldId id="475" r:id="rId17"/>
    <p:sldId id="400" r:id="rId18"/>
    <p:sldId id="418" r:id="rId19"/>
    <p:sldId id="420" r:id="rId20"/>
    <p:sldId id="444" r:id="rId21"/>
    <p:sldId id="421" r:id="rId22"/>
    <p:sldId id="422" r:id="rId23"/>
    <p:sldId id="423" r:id="rId24"/>
    <p:sldId id="424" r:id="rId25"/>
    <p:sldId id="425" r:id="rId26"/>
    <p:sldId id="515" r:id="rId27"/>
    <p:sldId id="516" r:id="rId28"/>
    <p:sldId id="476" r:id="rId29"/>
    <p:sldId id="510" r:id="rId30"/>
    <p:sldId id="511" r:id="rId31"/>
    <p:sldId id="481" r:id="rId32"/>
    <p:sldId id="482" r:id="rId33"/>
    <p:sldId id="457" r:id="rId34"/>
    <p:sldId id="401" r:id="rId35"/>
    <p:sldId id="512" r:id="rId36"/>
    <p:sldId id="508" r:id="rId37"/>
    <p:sldId id="509" r:id="rId38"/>
    <p:sldId id="513" r:id="rId39"/>
    <p:sldId id="483" r:id="rId40"/>
    <p:sldId id="484" r:id="rId41"/>
    <p:sldId id="485" r:id="rId42"/>
    <p:sldId id="486" r:id="rId43"/>
    <p:sldId id="495" r:id="rId44"/>
    <p:sldId id="487" r:id="rId45"/>
    <p:sldId id="488" r:id="rId46"/>
    <p:sldId id="489" r:id="rId47"/>
    <p:sldId id="490" r:id="rId48"/>
    <p:sldId id="496" r:id="rId49"/>
    <p:sldId id="391" r:id="rId50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96" autoAdjust="0"/>
  </p:normalViewPr>
  <p:slideViewPr>
    <p:cSldViewPr>
      <p:cViewPr>
        <p:scale>
          <a:sx n="100" d="100"/>
          <a:sy n="100" d="100"/>
        </p:scale>
        <p:origin x="228" y="-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11/21/2024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11/21/2024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methods/category/activation-function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9.png"/><Relationship Id="rId7" Type="http://schemas.openxmlformats.org/officeDocument/2006/relationships/image" Target="../media/image1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50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der.io/optimizing-gradient-descent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1.png"/><Relationship Id="rId4" Type="http://schemas.openxmlformats.org/officeDocument/2006/relationships/image" Target="../media/image3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340.png"/><Relationship Id="rId2" Type="http://schemas.openxmlformats.org/officeDocument/2006/relationships/hyperlink" Target="https://www.ruder.io/optimizing-gradient-descent/#ad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2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optimizing-gradient-descent/#whichoptimizertouse" TargetMode="External"/><Relationship Id="rId2" Type="http://schemas.openxmlformats.org/officeDocument/2006/relationships/hyperlink" Target="https://www.ruder.io/optimizing-gradient-descent/#visualizationofalgorithms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</a:t>
            </a:r>
            <a:r>
              <a:rPr lang="en-US"/>
              <a:t>Deep learning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8838"/>
                <a:ext cx="7961312" cy="4114800"/>
              </a:xfrm>
            </p:spPr>
            <p:txBody>
              <a:bodyPr/>
              <a:lstStyle/>
              <a:p>
                <a:r>
                  <a:rPr lang="ko-KR" altLang="en-US" sz="2800" dirty="0"/>
                  <a:t>분류문제</a:t>
                </a:r>
                <a:endParaRPr lang="en-US" altLang="ko-KR" sz="2800" dirty="0"/>
              </a:p>
              <a:p>
                <a:pPr lvl="1"/>
                <a:r>
                  <a:rPr lang="ko-KR" altLang="en-US" sz="2400" dirty="0"/>
                  <a:t>출력 노드의 수 </a:t>
                </a:r>
                <a:r>
                  <a:rPr lang="en-US" altLang="ko-KR" sz="2400" dirty="0"/>
                  <a:t>= </a:t>
                </a:r>
                <a:r>
                  <a:rPr lang="ko-KR" altLang="en-US" sz="2400" dirty="0"/>
                  <a:t>종속변수가 취할 수 있는 값의 수</a:t>
                </a:r>
                <a:endParaRPr lang="en-US" altLang="ko-KR" sz="2400" dirty="0"/>
              </a:p>
              <a:p>
                <a:pPr lvl="1"/>
                <a:r>
                  <a:rPr lang="ko-KR" altLang="en-US" sz="2400" dirty="0"/>
                  <a:t>예</a:t>
                </a:r>
                <a:r>
                  <a:rPr lang="en-US" altLang="ko-KR" sz="2400" dirty="0"/>
                  <a:t>) </a:t>
                </a:r>
                <a:r>
                  <a:rPr lang="ko-KR" altLang="en-US" sz="2400" dirty="0"/>
                  <a:t>폐암에 걸렸는지 여부</a:t>
                </a:r>
                <a:r>
                  <a:rPr lang="en-US" altLang="ko-KR"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출력 노드의 수 </a:t>
                </a:r>
                <a:r>
                  <a:rPr lang="en-US" altLang="ko-KR" sz="1800" dirty="0"/>
                  <a:t>= 2</a:t>
                </a:r>
              </a:p>
              <a:p>
                <a:pPr lvl="1"/>
                <a:r>
                  <a:rPr lang="ko-KR" altLang="en-US" sz="2400" dirty="0"/>
                  <a:t>각 출력 노드가 출력하는 값은</a:t>
                </a:r>
                <a:r>
                  <a:rPr lang="en-US" altLang="ko-KR" sz="2400" dirty="0"/>
                  <a:t>?</a:t>
                </a:r>
              </a:p>
              <a:p>
                <a:pPr lvl="2"/>
                <a:r>
                  <a:rPr lang="ko-KR" altLang="en-US" sz="1800" dirty="0"/>
                  <a:t>종속변수가 각 값을 취할 확률</a:t>
                </a:r>
                <a:endParaRPr lang="en-US" altLang="ko-KR" sz="1800" dirty="0"/>
              </a:p>
              <a:p>
                <a:pPr lvl="2"/>
                <a:r>
                  <a:rPr lang="ko-KR" altLang="en-US" sz="1800" dirty="0"/>
                  <a:t>첫번째 출력 노드의 출력값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1800" b="0" dirty="0"/>
              </a:p>
              <a:p>
                <a:pPr lvl="2"/>
                <a:r>
                  <a:rPr lang="ko-KR" altLang="en-US" sz="1800" dirty="0"/>
                  <a:t>두번째 출력 노드의 출력값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8838"/>
                <a:ext cx="7961312" cy="4114800"/>
              </a:xfrm>
              <a:blipFill>
                <a:blip r:embed="rId2"/>
                <a:stretch>
                  <a:fillRect l="-383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분류문제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410563" y="3276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10563" y="4267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10563" y="5257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X</a:t>
            </a:r>
            <a:r>
              <a:rPr lang="en-US" baseline="-25000" dirty="0">
                <a:latin typeface="Arial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772763" y="3276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772763" y="4267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72763" y="5257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982563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982563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 bwMode="auto">
          <a:xfrm>
            <a:off x="2020163" y="3581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 bwMode="auto">
          <a:xfrm>
            <a:off x="2020163" y="3581400"/>
            <a:ext cx="17526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9" idx="6"/>
            <a:endCxn id="12" idx="2"/>
          </p:cNvCxnSpPr>
          <p:nvPr/>
        </p:nvCxnSpPr>
        <p:spPr bwMode="auto">
          <a:xfrm>
            <a:off x="2020163" y="45720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6"/>
            <a:endCxn id="13" idx="2"/>
          </p:cNvCxnSpPr>
          <p:nvPr/>
        </p:nvCxnSpPr>
        <p:spPr bwMode="auto">
          <a:xfrm>
            <a:off x="2020163" y="45720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6"/>
            <a:endCxn id="13" idx="2"/>
          </p:cNvCxnSpPr>
          <p:nvPr/>
        </p:nvCxnSpPr>
        <p:spPr bwMode="auto">
          <a:xfrm>
            <a:off x="2020163" y="55626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 bwMode="auto">
          <a:xfrm flipV="1">
            <a:off x="2020163" y="45720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6"/>
            <a:endCxn id="14" idx="2"/>
          </p:cNvCxnSpPr>
          <p:nvPr/>
        </p:nvCxnSpPr>
        <p:spPr bwMode="auto">
          <a:xfrm>
            <a:off x="4382363" y="35814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1" idx="6"/>
            <a:endCxn id="15" idx="2"/>
          </p:cNvCxnSpPr>
          <p:nvPr/>
        </p:nvCxnSpPr>
        <p:spPr bwMode="auto">
          <a:xfrm>
            <a:off x="4382363" y="3581400"/>
            <a:ext cx="16002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2" idx="6"/>
            <a:endCxn id="14" idx="2"/>
          </p:cNvCxnSpPr>
          <p:nvPr/>
        </p:nvCxnSpPr>
        <p:spPr bwMode="auto">
          <a:xfrm flipV="1">
            <a:off x="4382363" y="41148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2" idx="6"/>
            <a:endCxn id="15" idx="2"/>
          </p:cNvCxnSpPr>
          <p:nvPr/>
        </p:nvCxnSpPr>
        <p:spPr bwMode="auto">
          <a:xfrm>
            <a:off x="4382363" y="45720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3" idx="6"/>
            <a:endCxn id="15" idx="2"/>
          </p:cNvCxnSpPr>
          <p:nvPr/>
        </p:nvCxnSpPr>
        <p:spPr bwMode="auto">
          <a:xfrm flipV="1">
            <a:off x="4382363" y="51054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 bwMode="auto">
          <a:xfrm flipV="1">
            <a:off x="4382363" y="4114800"/>
            <a:ext cx="16002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295400" y="6031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입력층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7600" y="6019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은닉층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6019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출력층</a:t>
            </a:r>
          </a:p>
        </p:txBody>
      </p:sp>
      <p:cxnSp>
        <p:nvCxnSpPr>
          <p:cNvPr id="39" name="Straight Arrow Connector 38"/>
          <p:cNvCxnSpPr>
            <a:stCxn id="14" idx="6"/>
          </p:cNvCxnSpPr>
          <p:nvPr/>
        </p:nvCxnSpPr>
        <p:spPr bwMode="auto">
          <a:xfrm>
            <a:off x="6592163" y="4114800"/>
            <a:ext cx="7992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5" idx="6"/>
          </p:cNvCxnSpPr>
          <p:nvPr/>
        </p:nvCxnSpPr>
        <p:spPr bwMode="auto">
          <a:xfrm>
            <a:off x="6592163" y="5105400"/>
            <a:ext cx="7992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629835" y="363434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5" y="3634343"/>
                <a:ext cx="1206933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29834" y="4616380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4" y="4616380"/>
                <a:ext cx="1206933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576248-7803-4500-9EE8-C1FF3DFD30CC}"/>
                  </a:ext>
                </a:extLst>
              </p:cNvPr>
              <p:cNvSpPr/>
              <p:nvPr/>
            </p:nvSpPr>
            <p:spPr>
              <a:xfrm>
                <a:off x="3516235" y="2356067"/>
                <a:ext cx="6151856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𝐸</m:t>
                      </m:r>
                      <m:r>
                        <a:rPr lang="en-US" altLang="ko-KR" i="1">
                          <a:latin typeface="Cambria Math"/>
                        </a:rPr>
                        <m:t>=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=1)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576248-7803-4500-9EE8-C1FF3DFD3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235" y="2356067"/>
                <a:ext cx="6151856" cy="972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95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신경망 작동 원리</a:t>
            </a:r>
            <a:endParaRPr lang="en-US" altLang="ko-KR" sz="2800" dirty="0"/>
          </a:p>
          <a:p>
            <a:pPr lvl="1"/>
            <a:r>
              <a:rPr lang="ko-KR" altLang="en-US" sz="2400" dirty="0"/>
              <a:t>지도학습을 기준으로 설명 </a:t>
            </a:r>
            <a:r>
              <a:rPr lang="en-US" altLang="ko-KR" sz="2400" dirty="0"/>
              <a:t>(</a:t>
            </a:r>
            <a:r>
              <a:rPr lang="ko-KR" altLang="en-US" sz="2400" dirty="0"/>
              <a:t>많은 경우 지도학습 분야에서 사용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400" dirty="0"/>
              <a:t>여느 지도학습 </a:t>
            </a:r>
            <a:r>
              <a:rPr lang="en-US" altLang="ko-KR" sz="2400" dirty="0"/>
              <a:t>ML </a:t>
            </a:r>
            <a:r>
              <a:rPr lang="ko-KR" altLang="en-US" sz="2400" dirty="0"/>
              <a:t>알고리즘과 작동 방식과 거의 동일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3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신경망 작동 방식 </a:t>
            </a:r>
            <a:endParaRPr lang="en-US" altLang="ko-KR" sz="2400" dirty="0"/>
          </a:p>
          <a:p>
            <a:pPr lvl="1" latinLnBrk="1"/>
            <a:r>
              <a:rPr lang="ko-KR" altLang="ko-KR" sz="1800" dirty="0"/>
              <a:t>① 정답이 있는 데이터를 준비한다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② </a:t>
            </a:r>
            <a:r>
              <a:rPr lang="ko-KR" altLang="ko-KR" sz="1800" dirty="0"/>
              <a:t>정답이 있는 데이터를 학습 데이터와 평가 데이터로 분리한다</a:t>
            </a:r>
            <a:r>
              <a:rPr lang="en-US" altLang="ko-KR" sz="1800" dirty="0"/>
              <a:t>.</a:t>
            </a:r>
          </a:p>
          <a:p>
            <a:pPr lvl="2" latinLnBrk="1"/>
            <a:r>
              <a:rPr lang="ko-KR" altLang="en-US" sz="1400" dirty="0"/>
              <a:t>경우에 따라서는 </a:t>
            </a:r>
            <a:r>
              <a:rPr lang="en-US" altLang="ko-KR" sz="1400" dirty="0"/>
              <a:t>validation set</a:t>
            </a:r>
            <a:r>
              <a:rPr lang="ko-KR" altLang="en-US" sz="1400" dirty="0"/>
              <a:t>을 사용할 수도 있다</a:t>
            </a:r>
            <a:r>
              <a:rPr lang="en-US" altLang="ko-KR" sz="1400" dirty="0"/>
              <a:t>. </a:t>
            </a:r>
            <a:endParaRPr lang="ko-KR" altLang="ko-KR" sz="1400" dirty="0"/>
          </a:p>
          <a:p>
            <a:pPr lvl="1" latinLnBrk="1"/>
            <a:r>
              <a:rPr lang="ko-KR" altLang="ko-KR" sz="1800" dirty="0"/>
              <a:t>③ </a:t>
            </a:r>
            <a:r>
              <a:rPr lang="ko-KR" altLang="en-US" sz="1800" dirty="0"/>
              <a:t>신경망 모형 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딥러닝 모형</a:t>
            </a:r>
            <a:r>
              <a:rPr lang="en-US" altLang="ko-KR" sz="1800" dirty="0"/>
              <a:t>)</a:t>
            </a:r>
            <a:r>
              <a:rPr lang="ko-KR" altLang="ko-KR" sz="1800" dirty="0"/>
              <a:t>을 이용해 학습 데이터에 존재하는 독립변수들과 종속변수의 관계를 파악한다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ko-KR" altLang="ko-KR" sz="1800" dirty="0"/>
              <a:t>④ 학습 데이터에 대해서 비용함수를 최소화하는 파라미터의 </a:t>
            </a:r>
            <a:r>
              <a:rPr lang="en-US" altLang="ko-KR" sz="1800" dirty="0"/>
              <a:t>(</a:t>
            </a:r>
            <a:r>
              <a:rPr lang="ko-KR" altLang="ko-KR" sz="1800" dirty="0"/>
              <a:t>최적</a:t>
            </a:r>
            <a:r>
              <a:rPr lang="en-US" altLang="ko-KR" sz="1800" dirty="0"/>
              <a:t>)</a:t>
            </a:r>
            <a:r>
              <a:rPr lang="ko-KR" altLang="ko-KR" sz="1800" dirty="0"/>
              <a:t>값을 찾는다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⑤ </a:t>
            </a:r>
            <a:r>
              <a:rPr lang="ko-KR" altLang="ko-KR" sz="1800" dirty="0"/>
              <a:t>학습을 통해 도출된 구체적인 파라미터 값을 갖는 모형의 성능을 평가 데이터를 이용해서 평가한다</a:t>
            </a:r>
            <a:r>
              <a:rPr lang="en-US" altLang="ko-KR" sz="1800" dirty="0"/>
              <a:t>. 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⑥ </a:t>
            </a:r>
            <a:r>
              <a:rPr lang="ko-KR" altLang="ko-KR" sz="1800" dirty="0"/>
              <a:t>평가의 결과가 괜찮은 경우</a:t>
            </a:r>
            <a:r>
              <a:rPr lang="en-US" altLang="ko-KR" sz="1800" dirty="0"/>
              <a:t>, </a:t>
            </a:r>
            <a:r>
              <a:rPr lang="ko-KR" altLang="ko-KR" sz="1800" dirty="0"/>
              <a:t>해당 모형을 우리가 풀고자 하는 문제에 대한 데이터에 적용해서 종속변수의 값을 예측한다</a:t>
            </a:r>
            <a:r>
              <a:rPr lang="en-US" altLang="ko-KR" sz="1800" dirty="0"/>
              <a:t>. </a:t>
            </a:r>
            <a:endParaRPr lang="ko-KR" altLang="ko-KR" sz="1800" dirty="0"/>
          </a:p>
          <a:p>
            <a:endParaRPr lang="en-US" altLang="ko-KR" sz="2400" dirty="0"/>
          </a:p>
          <a:p>
            <a:pPr lvl="3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8838"/>
            <a:ext cx="8001000" cy="4114800"/>
          </a:xfrm>
        </p:spPr>
        <p:txBody>
          <a:bodyPr/>
          <a:lstStyle/>
          <a:p>
            <a:r>
              <a:rPr lang="ko-KR" altLang="en-US" sz="2400" dirty="0"/>
              <a:t>전통적인 기계학습과 신경망 기반 딥러닝의 주된 차이</a:t>
            </a:r>
            <a:endParaRPr lang="en-US" altLang="ko-KR" sz="2400" dirty="0"/>
          </a:p>
          <a:p>
            <a:pPr lvl="1"/>
            <a:r>
              <a:rPr lang="ko-KR" altLang="en-US" sz="2000" dirty="0"/>
              <a:t>수학적 모형</a:t>
            </a:r>
            <a:endParaRPr lang="en-US" altLang="ko-KR" sz="2000" dirty="0"/>
          </a:p>
          <a:p>
            <a:pPr lvl="1"/>
            <a:r>
              <a:rPr lang="ko-KR" altLang="en-US" sz="2000" dirty="0"/>
              <a:t>학습 방법</a:t>
            </a:r>
            <a:endParaRPr lang="en-US" altLang="ko-KR" sz="2000" dirty="0"/>
          </a:p>
          <a:p>
            <a:pPr lvl="2"/>
            <a:r>
              <a:rPr lang="ko-KR" altLang="en-US" sz="1800" dirty="0"/>
              <a:t>경사하강법</a:t>
            </a:r>
            <a:endParaRPr lang="en-US" altLang="ko-KR" sz="1800" dirty="0"/>
          </a:p>
          <a:p>
            <a:r>
              <a:rPr lang="ko-KR" altLang="en-US" sz="2400" dirty="0"/>
              <a:t>그렇다면 비용함수는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비용함수의 종류는 모형에 따라 달라지지 않는다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비용함수의 종류는 문제의 종류에 따라 달라진다</a:t>
            </a:r>
            <a:r>
              <a:rPr lang="en-US" altLang="ko-KR" sz="2000" dirty="0"/>
              <a:t>.</a:t>
            </a:r>
          </a:p>
          <a:p>
            <a:pPr lvl="2"/>
            <a:r>
              <a:rPr lang="ko-KR" altLang="en-US" sz="1600" dirty="0"/>
              <a:t>회귀문제</a:t>
            </a:r>
            <a:r>
              <a:rPr lang="en-US" altLang="ko-KR" sz="1600" dirty="0"/>
              <a:t>: MSE</a:t>
            </a:r>
          </a:p>
          <a:p>
            <a:pPr lvl="2"/>
            <a:r>
              <a:rPr lang="ko-KR" altLang="en-US" sz="1600" dirty="0"/>
              <a:t>분류문제</a:t>
            </a:r>
            <a:r>
              <a:rPr lang="en-US" altLang="ko-KR" sz="1600" dirty="0"/>
              <a:t>: </a:t>
            </a:r>
            <a:r>
              <a:rPr lang="ko-KR" altLang="en-US" sz="1600" dirty="0"/>
              <a:t>교차엔트로피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신경망 모형의 학습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예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회귀문제</a:t>
                </a:r>
                <a:endParaRPr lang="en-US" altLang="ko-KR" sz="2000" dirty="0"/>
              </a:p>
              <a:p>
                <a:pPr lvl="2"/>
                <a:r>
                  <a:rPr lang="ko-KR" altLang="en-US" sz="1800" dirty="0"/>
                  <a:t>종속변수 </a:t>
                </a:r>
                <a:r>
                  <a:rPr lang="en-US" altLang="ko-KR" sz="1800" dirty="0"/>
                  <a:t>(y, </a:t>
                </a:r>
                <a:r>
                  <a:rPr lang="ko-KR" altLang="en-US" sz="1800" dirty="0"/>
                  <a:t>연속변수</a:t>
                </a:r>
                <a:r>
                  <a:rPr lang="en-US" altLang="ko-KR" sz="1800" dirty="0"/>
                  <a:t>)</a:t>
                </a:r>
              </a:p>
              <a:p>
                <a:pPr lvl="3"/>
                <a:r>
                  <a:rPr lang="ko-KR" altLang="en-US" sz="1400" dirty="0"/>
                  <a:t>예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아파트 가격 예측</a:t>
                </a:r>
                <a:endParaRPr lang="en-US" altLang="ko-KR" sz="1400" dirty="0"/>
              </a:p>
              <a:p>
                <a:pPr lvl="2"/>
                <a:r>
                  <a:rPr lang="en-US" altLang="ko-KR" sz="1800" dirty="0"/>
                  <a:t>2</a:t>
                </a:r>
                <a:r>
                  <a:rPr lang="ko-KR" altLang="en-US" sz="1800" dirty="0"/>
                  <a:t>개의 독립변수 </a:t>
                </a:r>
                <a:r>
                  <a:rPr lang="en-US" altLang="ko-KR" sz="1800" dirty="0"/>
                  <a:t>(X1, X2)</a:t>
                </a:r>
              </a:p>
              <a:p>
                <a:pPr lvl="3"/>
                <a:r>
                  <a:rPr lang="ko-KR" altLang="en-US" sz="1400" dirty="0"/>
                  <a:t>예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평수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연식</a:t>
                </a:r>
                <a:endParaRPr lang="en-US" altLang="ko-KR" sz="1400" dirty="0"/>
              </a:p>
              <a:p>
                <a:pPr lvl="1"/>
                <a:r>
                  <a:rPr lang="ko-KR" altLang="en-US" sz="2200" dirty="0"/>
                  <a:t>학습하기 </a:t>
                </a:r>
                <a:endParaRPr lang="en-US" altLang="ko-KR" sz="2200" dirty="0"/>
              </a:p>
              <a:p>
                <a:pPr lvl="2"/>
                <a:r>
                  <a:rPr lang="ko-KR" altLang="en-US" sz="1800" dirty="0"/>
                  <a:t>비용함수를 최소화하는 모형의 파라미터값을 찾는다</a:t>
                </a:r>
                <a:r>
                  <a:rPr lang="en-US" altLang="ko-KR" sz="1800" dirty="0"/>
                  <a:t>!</a:t>
                </a:r>
              </a:p>
              <a:p>
                <a:pPr lvl="2"/>
                <a:r>
                  <a:rPr lang="ko-KR" altLang="en-US" sz="1800" dirty="0"/>
                  <a:t>비용함수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pPr lvl="2"/>
                <a:r>
                  <a:rPr lang="ko-KR" altLang="en-US" sz="1800" dirty="0"/>
                  <a:t>각 관측치의 예측치 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신경망</a:t>
                </a:r>
                <a:r>
                  <a:rPr lang="en-US" altLang="ko-KR" sz="1800" dirty="0"/>
                  <a:t>) </a:t>
                </a:r>
                <a:r>
                  <a:rPr lang="ko-KR" altLang="en-US" sz="1800" dirty="0"/>
                  <a:t>모형을 통해 도출</a:t>
                </a:r>
                <a:endParaRPr lang="en-US" altLang="ko-KR" sz="1800" dirty="0"/>
              </a:p>
              <a:p>
                <a:pPr lvl="2"/>
                <a:r>
                  <a:rPr lang="ko-KR" altLang="en-US" sz="1800" b="1" dirty="0"/>
                  <a:t>그렇다면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는 어떻게 계산</a:t>
                </a:r>
                <a:r>
                  <a:rPr lang="en-US" altLang="ko-KR" sz="1800" b="1" dirty="0"/>
                  <a:t>? </a:t>
                </a:r>
              </a:p>
              <a:p>
                <a:pPr lvl="1"/>
                <a:r>
                  <a:rPr lang="ko-KR" altLang="en-US" sz="2000" dirty="0"/>
                  <a:t>사용하고자 하는 신경망 모형</a:t>
                </a:r>
                <a:endParaRPr lang="en-US" altLang="ko-KR" sz="2000" dirty="0"/>
              </a:p>
              <a:p>
                <a:pPr lvl="2"/>
                <a:r>
                  <a:rPr lang="ko-KR" altLang="en-US" sz="1600" dirty="0"/>
                  <a:t>예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은닉층의 수 </a:t>
                </a:r>
                <a:r>
                  <a:rPr lang="en-US" altLang="ko-KR" sz="1600" dirty="0"/>
                  <a:t>= 1, </a:t>
                </a:r>
                <a:r>
                  <a:rPr lang="ko-KR" altLang="en-US" sz="1600" dirty="0"/>
                  <a:t>은닉 노드의 수 </a:t>
                </a:r>
                <a:r>
                  <a:rPr lang="en-US" altLang="ko-KR" sz="1600" dirty="0"/>
                  <a:t>=2 </a:t>
                </a:r>
                <a:r>
                  <a:rPr lang="ko-KR" altLang="en-US" sz="1600" dirty="0"/>
                  <a:t>인 모형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1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5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신경망 모형의 학습 </a:t>
            </a:r>
            <a:r>
              <a:rPr lang="en-US" altLang="ko-KR" sz="2800" dirty="0"/>
              <a:t>(cont’d)</a:t>
            </a:r>
          </a:p>
          <a:p>
            <a:pPr lvl="1"/>
            <a:r>
              <a:rPr lang="ko-KR" altLang="en-US" sz="2400" dirty="0"/>
              <a:t>사용하고자 하는 신경망 모형 구조 결정하기</a:t>
            </a:r>
            <a:endParaRPr lang="en-US" altLang="ko-KR" sz="2400" dirty="0"/>
          </a:p>
          <a:p>
            <a:pPr lvl="2"/>
            <a:r>
              <a:rPr lang="ko-KR" altLang="en-US" sz="2000" dirty="0"/>
              <a:t>입력노드의 수 </a:t>
            </a:r>
            <a:r>
              <a:rPr lang="en-US" altLang="ko-KR" sz="2000" dirty="0"/>
              <a:t>= ?</a:t>
            </a:r>
          </a:p>
          <a:p>
            <a:pPr lvl="2"/>
            <a:r>
              <a:rPr lang="ko-KR" altLang="en-US" sz="2000" dirty="0"/>
              <a:t>출력노드의 수 </a:t>
            </a:r>
            <a:r>
              <a:rPr lang="en-US" altLang="ko-KR" sz="2000" dirty="0"/>
              <a:t>= ?</a:t>
            </a:r>
          </a:p>
          <a:p>
            <a:pPr lvl="2"/>
            <a:r>
              <a:rPr lang="ko-KR" altLang="en-US" sz="2000" dirty="0"/>
              <a:t>은닉층의 수와 은닉노드의 수는 사용자가 결정</a:t>
            </a:r>
            <a:endParaRPr lang="en-US" altLang="ko-KR" sz="2000" dirty="0"/>
          </a:p>
          <a:p>
            <a:pPr lvl="2"/>
            <a:r>
              <a:rPr lang="ko-KR" altLang="en-US" sz="2000" dirty="0"/>
              <a:t>은닉층의 수 </a:t>
            </a:r>
            <a:r>
              <a:rPr lang="en-US" altLang="ko-KR" sz="2000" dirty="0"/>
              <a:t>= 1, </a:t>
            </a:r>
            <a:r>
              <a:rPr lang="ko-KR" altLang="en-US" sz="2000" dirty="0"/>
              <a:t>은닉 노드의 수 </a:t>
            </a:r>
            <a:r>
              <a:rPr lang="en-US" altLang="ko-KR" sz="2000" dirty="0"/>
              <a:t>=2 </a:t>
            </a:r>
            <a:r>
              <a:rPr lang="ko-KR" altLang="en-US" sz="2000" dirty="0"/>
              <a:t>인 모형</a:t>
            </a:r>
            <a:endParaRPr lang="en-US" altLang="ko-KR" sz="2000" dirty="0"/>
          </a:p>
          <a:p>
            <a:pPr lvl="3"/>
            <a:r>
              <a:rPr lang="ko-KR" altLang="en-US" sz="1800" dirty="0"/>
              <a:t>모형의 형태</a:t>
            </a:r>
            <a:r>
              <a:rPr lang="en-US" altLang="ko-KR" sz="1800" dirty="0"/>
              <a:t>: </a:t>
            </a:r>
            <a:r>
              <a:rPr lang="ko-KR" altLang="en-US" sz="1800" dirty="0"/>
              <a:t>다음 페이지 참고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(cont’d)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41216" y="2362200"/>
            <a:ext cx="356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신경망에서는 파라미터는</a:t>
            </a:r>
            <a:endParaRPr lang="en-US" altLang="ko-KR" dirty="0"/>
          </a:p>
          <a:p>
            <a:r>
              <a:rPr lang="ko-KR" altLang="en-US" dirty="0"/>
              <a:t>가중치 </a:t>
            </a:r>
            <a:r>
              <a:rPr lang="en-US" altLang="ko-KR" dirty="0"/>
              <a:t>(weight)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편향으로 구성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52600" y="2971800"/>
            <a:ext cx="5657861" cy="2590800"/>
            <a:chOff x="1752600" y="2971800"/>
            <a:chExt cx="5657861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1752600" y="2971800"/>
              <a:ext cx="5181600" cy="2590800"/>
              <a:chOff x="1752600" y="3429000"/>
              <a:chExt cx="5181600" cy="2590800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17526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Arial" charset="0"/>
                  </a:rPr>
                  <a:t>1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752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</a:t>
                </a:r>
                <a:r>
                  <a:rPr kumimoji="0" lang="en-US" sz="18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7526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Arial" charset="0"/>
                  </a:rPr>
                  <a:t>X</a:t>
                </a:r>
                <a:r>
                  <a:rPr lang="en-US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41148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41148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H1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41148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H2</a:t>
                </a: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6324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Arial" charset="0"/>
                  </a:rPr>
                  <a:t>O1</a:t>
                </a:r>
                <a:endPara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2" idx="6"/>
                <a:endCxn id="16" idx="1"/>
              </p:cNvCxnSpPr>
              <p:nvPr/>
            </p:nvCxnSpPr>
            <p:spPr bwMode="auto">
              <a:xfrm>
                <a:off x="2362200" y="3733800"/>
                <a:ext cx="1841874" cy="775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19"/>
              <p:cNvCxnSpPr>
                <a:stCxn id="12" idx="6"/>
                <a:endCxn id="17" idx="1"/>
              </p:cNvCxnSpPr>
              <p:nvPr/>
            </p:nvCxnSpPr>
            <p:spPr bwMode="auto">
              <a:xfrm>
                <a:off x="2362200" y="3733800"/>
                <a:ext cx="1841874" cy="17656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/>
              <p:cNvCxnSpPr>
                <a:stCxn id="13" idx="6"/>
                <a:endCxn id="16" idx="2"/>
              </p:cNvCxnSpPr>
              <p:nvPr/>
            </p:nvCxnSpPr>
            <p:spPr bwMode="auto">
              <a:xfrm>
                <a:off x="2362200" y="47244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>
                <a:stCxn id="13" idx="6"/>
                <a:endCxn id="17" idx="2"/>
              </p:cNvCxnSpPr>
              <p:nvPr/>
            </p:nvCxnSpPr>
            <p:spPr bwMode="auto">
              <a:xfrm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Arrow Connector 22"/>
              <p:cNvCxnSpPr>
                <a:stCxn id="14" idx="6"/>
                <a:endCxn id="17" idx="2"/>
              </p:cNvCxnSpPr>
              <p:nvPr/>
            </p:nvCxnSpPr>
            <p:spPr bwMode="auto">
              <a:xfrm>
                <a:off x="2362200" y="57150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>
                <a:stCxn id="14" idx="6"/>
                <a:endCxn id="16" idx="2"/>
              </p:cNvCxnSpPr>
              <p:nvPr/>
            </p:nvCxnSpPr>
            <p:spPr bwMode="auto">
              <a:xfrm flipV="1"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/>
              <p:cNvCxnSpPr>
                <a:stCxn id="15" idx="6"/>
                <a:endCxn id="18" idx="2"/>
              </p:cNvCxnSpPr>
              <p:nvPr/>
            </p:nvCxnSpPr>
            <p:spPr bwMode="auto">
              <a:xfrm>
                <a:off x="4724400" y="37338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stCxn id="16" idx="6"/>
                <a:endCxn id="18" idx="2"/>
              </p:cNvCxnSpPr>
              <p:nvPr/>
            </p:nvCxnSpPr>
            <p:spPr bwMode="auto">
              <a:xfrm>
                <a:off x="4724400" y="4724400"/>
                <a:ext cx="1600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/>
              <p:cNvCxnSpPr>
                <a:stCxn id="17" idx="6"/>
                <a:endCxn id="18" idx="2"/>
              </p:cNvCxnSpPr>
              <p:nvPr/>
            </p:nvCxnSpPr>
            <p:spPr bwMode="auto">
              <a:xfrm flipV="1">
                <a:off x="4724400" y="47244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3052832" y="37308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  <a:r>
                  <a:rPr lang="en-US" sz="1400" baseline="-25000" dirty="0"/>
                  <a:t>1,1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48000" y="419100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  <a:r>
                  <a:rPr lang="en-US" sz="1400" baseline="-25000" dirty="0"/>
                  <a:t>1,2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4600" y="4416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1,1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37915" y="4797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1,2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38400" y="5178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2,1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90315" y="54072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2,2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15032" y="373380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</a:t>
                </a:r>
                <a:r>
                  <a:rPr lang="en-US" sz="1400" baseline="-25000" dirty="0"/>
                  <a:t>2,1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76800" y="4419600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3,1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00600" y="5181600"/>
                <a:ext cx="513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/>
                  <a:t>4,1</a:t>
                </a:r>
              </a:p>
            </p:txBody>
          </p:sp>
        </p:grpSp>
        <p:cxnSp>
          <p:nvCxnSpPr>
            <p:cNvPr id="10" name="Straight Arrow Connector 9"/>
            <p:cNvCxnSpPr>
              <a:stCxn id="18" idx="6"/>
            </p:cNvCxnSpPr>
            <p:nvPr/>
          </p:nvCxnSpPr>
          <p:spPr bwMode="auto">
            <a:xfrm>
              <a:off x="6934200" y="42672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956169" y="3801791"/>
                  <a:ext cx="454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169" y="3801791"/>
                  <a:ext cx="4542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3333" r="-14667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2362200" y="5943600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화살표를 </a:t>
            </a:r>
            <a:r>
              <a:rPr lang="en-US" altLang="ko-KR" dirty="0"/>
              <a:t>weight connection</a:t>
            </a:r>
            <a:r>
              <a:rPr lang="ko-KR" altLang="en-US" dirty="0"/>
              <a:t>이라고 함</a:t>
            </a:r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 bwMode="auto">
          <a:xfrm flipV="1">
            <a:off x="3067050" y="5257800"/>
            <a:ext cx="18070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41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/>
                  <a:t>Example</a:t>
                </a:r>
              </a:p>
              <a:p>
                <a:pPr lvl="1"/>
                <a:r>
                  <a:rPr lang="ko-KR" altLang="ko-KR" sz="1600" dirty="0"/>
                  <a:t>문제</a:t>
                </a:r>
                <a:r>
                  <a:rPr lang="en-US" altLang="ko-KR" sz="1600" dirty="0"/>
                  <a:t>: </a:t>
                </a:r>
                <a:r>
                  <a:rPr lang="ko-KR" altLang="ko-KR" sz="1600" dirty="0"/>
                  <a:t>아파트의 가격 예측 하기</a:t>
                </a:r>
                <a:endParaRPr lang="en-US" altLang="ko-KR" sz="1600" dirty="0"/>
              </a:p>
              <a:p>
                <a:pPr lvl="1"/>
                <a:r>
                  <a:rPr lang="ko-KR" altLang="ko-KR" sz="1600" dirty="0"/>
                  <a:t>사용 독립변수</a:t>
                </a:r>
                <a:r>
                  <a:rPr lang="en-US" altLang="ko-KR" sz="1600" dirty="0"/>
                  <a:t>: </a:t>
                </a:r>
                <a:r>
                  <a:rPr lang="ko-KR" altLang="ko-KR" sz="1600" dirty="0"/>
                  <a:t>아파트의 크기</a:t>
                </a:r>
                <a:r>
                  <a:rPr lang="en-US" altLang="ko-KR" sz="1600" dirty="0"/>
                  <a:t> (</a:t>
                </a:r>
                <a:r>
                  <a:rPr lang="ko-KR" altLang="ko-KR" sz="1600" dirty="0"/>
                  <a:t>평형</a:t>
                </a:r>
                <a:r>
                  <a:rPr lang="en-US" altLang="ko-KR" sz="1600" dirty="0"/>
                  <a:t>)</a:t>
                </a:r>
                <a:r>
                  <a:rPr lang="ko-KR" altLang="ko-KR" sz="1600" dirty="0"/>
                  <a:t>와 연식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/>
                  <a:t>Toy training data (10</a:t>
                </a:r>
                <a:r>
                  <a:rPr lang="ko-KR" altLang="en-US" sz="1600" dirty="0"/>
                  <a:t>개의 관측치</a:t>
                </a:r>
                <a:r>
                  <a:rPr lang="en-US" altLang="ko-KR" sz="1600" dirty="0"/>
                  <a:t>)</a:t>
                </a:r>
              </a:p>
              <a:p>
                <a:pPr lvl="2"/>
                <a:r>
                  <a:rPr lang="ko-KR" altLang="en-US" sz="1200" dirty="0"/>
                  <a:t>다음 학습 데이터에 대해서 신경망이 어떻게 작동하는가</a:t>
                </a:r>
                <a:r>
                  <a:rPr lang="en-US" altLang="ko-KR" sz="1200" dirty="0"/>
                  <a:t>?</a:t>
                </a:r>
              </a:p>
              <a:p>
                <a:pPr lvl="2"/>
                <a:r>
                  <a:rPr lang="ko-KR" altLang="en-US" sz="1200" dirty="0"/>
                  <a:t>학습을 위해서는 일단 먼저 비용함수를 계산하는 것이 필요하다</a:t>
                </a:r>
                <a:r>
                  <a:rPr lang="en-US" altLang="ko-KR" sz="1200" dirty="0"/>
                  <a:t>. </a:t>
                </a:r>
                <a:r>
                  <a:rPr lang="ko-KR" altLang="en-US" sz="1200" dirty="0"/>
                  <a:t>이를 위해서는 각 관측치에 대해서 종속변수 값의 예측치</a:t>
                </a:r>
                <a:r>
                  <a:rPr lang="ko-KR" altLang="ko-KR" sz="1200" b="1" dirty="0"/>
                  <a:t> 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/>
                  <a:t>)</a:t>
                </a:r>
                <a:r>
                  <a:rPr lang="ko-KR" altLang="en-US" sz="1200" dirty="0"/>
                  <a:t>를 계산해야 함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02939"/>
              </p:ext>
            </p:extLst>
          </p:nvPr>
        </p:nvGraphicFramePr>
        <p:xfrm>
          <a:off x="1981200" y="3917301"/>
          <a:ext cx="5486400" cy="272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916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ID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 dirty="0">
                          <a:effectLst/>
                        </a:rPr>
                        <a:t>평수</a:t>
                      </a:r>
                      <a:r>
                        <a:rPr lang="en-US" sz="1000" kern="100" dirty="0">
                          <a:effectLst/>
                        </a:rPr>
                        <a:t> (X1)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연식</a:t>
                      </a:r>
                      <a:r>
                        <a:rPr lang="en-US" sz="1000" kern="100">
                          <a:effectLst/>
                        </a:rPr>
                        <a:t> (X2)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000" kern="100">
                          <a:effectLst/>
                        </a:rPr>
                        <a:t>가격</a:t>
                      </a:r>
                      <a:r>
                        <a:rPr lang="en-US" sz="1000" kern="100">
                          <a:effectLst/>
                        </a:rPr>
                        <a:t> (y)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34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25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5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2.5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30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38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20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44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12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3.3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48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18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4.2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52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22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4.6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60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19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6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34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18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3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10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34</a:t>
                      </a:r>
                      <a:endParaRPr lang="ko-KR" sz="10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22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2.9</a:t>
                      </a:r>
                      <a:endParaRPr lang="ko-KR" sz="10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80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to do? </a:t>
            </a:r>
            <a:endParaRPr lang="en-US" sz="1600" dirty="0"/>
          </a:p>
          <a:p>
            <a:pPr lvl="1"/>
            <a:r>
              <a:rPr lang="ko-KR" altLang="en-US" sz="1800" dirty="0"/>
              <a:t>각 관측치에 대해 종속변수의 예측치를 계산해야 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그렇다면 어떻게 계산되는가</a:t>
            </a:r>
            <a:r>
              <a:rPr lang="en-US" altLang="ko-KR" sz="1800" dirty="0"/>
              <a:t>?</a:t>
            </a:r>
          </a:p>
          <a:p>
            <a:r>
              <a:rPr lang="ko-KR" altLang="en-US" sz="2000" dirty="0"/>
              <a:t>첫번째 관측치의 경우: </a:t>
            </a:r>
            <a:r>
              <a:rPr lang="en-US" altLang="ko-KR" sz="2000" dirty="0"/>
              <a:t>X1 = 34,</a:t>
            </a:r>
            <a:r>
              <a:rPr lang="ko-KR" altLang="ko-KR" sz="2000" dirty="0"/>
              <a:t> </a:t>
            </a:r>
            <a:r>
              <a:rPr lang="en-US" altLang="ko-KR" sz="2000" dirty="0"/>
              <a:t>X2 = 5</a:t>
            </a:r>
          </a:p>
          <a:p>
            <a:pPr lvl="1"/>
            <a:r>
              <a:rPr lang="ko-KR" altLang="en-US" sz="1800" dirty="0"/>
              <a:t>첫번째 입력노드가 </a:t>
            </a:r>
            <a:r>
              <a:rPr lang="en-US" altLang="ko-KR" sz="1800" dirty="0"/>
              <a:t>X1</a:t>
            </a:r>
            <a:r>
              <a:rPr lang="ko-KR" altLang="en-US" sz="1800" dirty="0"/>
              <a:t>의 값을 입력받고</a:t>
            </a:r>
            <a:r>
              <a:rPr lang="en-US" altLang="ko-KR" sz="1800" dirty="0"/>
              <a:t>, </a:t>
            </a:r>
            <a:r>
              <a:rPr lang="ko-KR" altLang="en-US" sz="1800" dirty="0"/>
              <a:t>두번째 입력노드가 </a:t>
            </a:r>
            <a:r>
              <a:rPr lang="en-US" altLang="ko-KR" sz="1800" dirty="0"/>
              <a:t>X2</a:t>
            </a:r>
            <a:r>
              <a:rPr lang="ko-KR" altLang="en-US" sz="1800" dirty="0"/>
              <a:t>의 값을 입력 받는다</a:t>
            </a:r>
            <a:r>
              <a:rPr lang="en-US" altLang="ko-KR" sz="1800" dirty="0"/>
              <a:t>. 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83675"/>
            <a:ext cx="4709410" cy="21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기계학습의 한 종류</a:t>
            </a:r>
            <a:endParaRPr lang="en-US" altLang="ko-KR" sz="24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/>
              <a:t>*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알고리즘은 많은 경우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지도학습 방식으로 사용되기   </a:t>
            </a:r>
            <a:br>
              <a:rPr lang="en-US" altLang="ko-KR" sz="2000" b="1" dirty="0"/>
            </a:br>
            <a:r>
              <a:rPr lang="en-US" altLang="ko-KR" sz="2000" b="1" dirty="0"/>
              <a:t>       </a:t>
            </a:r>
            <a:r>
              <a:rPr lang="ko-KR" altLang="en-US" sz="2000" b="1" dirty="0"/>
              <a:t>때문에 여기서는 지도학습 기준으로 설명</a:t>
            </a:r>
            <a:endParaRPr lang="en-US" sz="2000" b="1" dirty="0"/>
          </a:p>
          <a:p>
            <a:r>
              <a:rPr lang="ko-KR" altLang="en-US" sz="2400" dirty="0"/>
              <a:t>전통적인 </a:t>
            </a:r>
            <a:r>
              <a:rPr lang="en-US" altLang="ko-KR" sz="2400" dirty="0"/>
              <a:t>ML </a:t>
            </a:r>
            <a:r>
              <a:rPr lang="ko-KR" altLang="en-US" sz="2400" dirty="0"/>
              <a:t>알고리즘들과의 비교</a:t>
            </a:r>
            <a:endParaRPr lang="en-US" sz="2400" dirty="0"/>
          </a:p>
          <a:p>
            <a:pPr lvl="1"/>
            <a:r>
              <a:rPr lang="ko-KR" altLang="en-US" sz="2000" dirty="0"/>
              <a:t>전통적인 </a:t>
            </a:r>
            <a:r>
              <a:rPr lang="en-US" altLang="ko-KR" sz="2000" dirty="0"/>
              <a:t>ML </a:t>
            </a:r>
            <a:r>
              <a:rPr lang="ko-KR" altLang="en-US" sz="2000" dirty="0"/>
              <a:t>알고리즘들과는 작동하는 방식이 조금 달라 </a:t>
            </a:r>
            <a:r>
              <a:rPr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en-US" altLang="ko-KR" sz="2000" dirty="0"/>
              <a:t> </a:t>
            </a:r>
            <a:r>
              <a:rPr lang="ko-KR" altLang="en-US" sz="2000" b="1" dirty="0"/>
              <a:t>신경망 </a:t>
            </a:r>
            <a:r>
              <a:rPr lang="en-US" altLang="ko-KR" sz="2000" b="1" dirty="0"/>
              <a:t>(neural networks)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based</a:t>
            </a:r>
          </a:p>
          <a:p>
            <a:pPr lvl="1"/>
            <a:r>
              <a:rPr lang="ko-KR" altLang="en-US" sz="2000" dirty="0"/>
              <a:t>일반적으로 성능이 더 좋다고 알려져 있음</a:t>
            </a:r>
            <a:endParaRPr lang="en-US" altLang="ko-KR" sz="2000" dirty="0"/>
          </a:p>
          <a:p>
            <a:pPr lvl="2"/>
            <a:r>
              <a:rPr lang="ko-KR" altLang="ko-KR" sz="1800" dirty="0"/>
              <a:t>데이터의 크기와 특성</a:t>
            </a:r>
            <a:r>
              <a:rPr lang="en-US" altLang="ko-KR" sz="1800" dirty="0"/>
              <a:t> </a:t>
            </a:r>
            <a:r>
              <a:rPr lang="ko-KR" altLang="en-US" sz="1800" dirty="0"/>
              <a:t>등에 따라 다름</a:t>
            </a:r>
            <a:endParaRPr lang="en-US" altLang="ko-KR" sz="1800" dirty="0"/>
          </a:p>
          <a:p>
            <a:pPr lvl="2"/>
            <a:r>
              <a:rPr lang="ko-KR" altLang="en-US" sz="1800" dirty="0"/>
              <a:t>보통 비정형 데이터에 대한 성능 우수</a:t>
            </a:r>
          </a:p>
          <a:p>
            <a:r>
              <a:rPr lang="en-US" sz="2400" dirty="0"/>
              <a:t>Known as deep neural networks (</a:t>
            </a:r>
            <a:r>
              <a:rPr lang="ko-KR" altLang="en-US" sz="2400" dirty="0"/>
              <a:t>다층신경망</a:t>
            </a:r>
            <a:r>
              <a:rPr lang="en-US" altLang="ko-KR" sz="2400" dirty="0"/>
              <a:t>)</a:t>
            </a:r>
            <a:endParaRPr lang="en-US" sz="2400" dirty="0"/>
          </a:p>
          <a:p>
            <a:r>
              <a:rPr lang="en-US" sz="2400" dirty="0"/>
              <a:t>Then, what is a neural network? and how does it 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2CB-9050-4141-997D-AC08C7DCCFF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일반적인 작동 방식</a:t>
            </a:r>
            <a:endParaRPr lang="en-US" altLang="ko-KR" sz="2400" dirty="0"/>
          </a:p>
          <a:p>
            <a:pPr lvl="1"/>
            <a:r>
              <a:rPr lang="ko-KR" altLang="en-US" sz="2000" dirty="0"/>
              <a:t>편향노드를 제외한 각 노드는 이전 층으로 전달받은 값들을 입력받고 그 값을 출력하여 다음 층의 노드로 전달하는 역할을 한다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입력노드는 입력된 </a:t>
            </a:r>
            <a:r>
              <a:rPr lang="en-US" altLang="ko-KR" sz="2000" dirty="0"/>
              <a:t>(</a:t>
            </a:r>
            <a:r>
              <a:rPr lang="ko-KR" altLang="en-US" sz="2000" dirty="0"/>
              <a:t>독립변수 </a:t>
            </a:r>
            <a:r>
              <a:rPr lang="en-US" altLang="ko-KR" sz="2000" dirty="0"/>
              <a:t>or feature)</a:t>
            </a:r>
            <a:r>
              <a:rPr lang="ko-KR" altLang="en-US" sz="2000" dirty="0"/>
              <a:t>값을 그대로 출력한다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은닉노드는 입력받은 값을 그대로 출력하지 않고</a:t>
            </a:r>
            <a:r>
              <a:rPr lang="en-US" altLang="ko-KR" sz="2000" dirty="0"/>
              <a:t> </a:t>
            </a:r>
            <a:r>
              <a:rPr lang="ko-KR" altLang="en-US" sz="2000" dirty="0"/>
              <a:t>그 값을 변환하여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특정 함수가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함수를 </a:t>
            </a:r>
            <a:r>
              <a:rPr lang="ko-KR" altLang="en-US" sz="2000" b="1" u="sng" dirty="0"/>
              <a:t>활성화 함수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출력노드는 문제의 종류에 따라 활성화 함수를 사용하기도하고 사용하지 않기도 한다</a:t>
            </a:r>
            <a:r>
              <a:rPr lang="en-US" altLang="ko-KR" sz="2000" dirty="0"/>
              <a:t>. </a:t>
            </a:r>
          </a:p>
          <a:p>
            <a:pPr lvl="2"/>
            <a:r>
              <a:rPr lang="ko-KR" altLang="en-US" sz="1600" dirty="0"/>
              <a:t>회귀문제</a:t>
            </a:r>
            <a:r>
              <a:rPr lang="en-US" altLang="ko-KR" sz="1600" dirty="0"/>
              <a:t>: </a:t>
            </a:r>
            <a:r>
              <a:rPr lang="ko-KR" altLang="en-US" sz="1600" dirty="0"/>
              <a:t>활성화함수 없음</a:t>
            </a:r>
            <a:endParaRPr lang="en-US" altLang="ko-KR" sz="1600" dirty="0"/>
          </a:p>
          <a:p>
            <a:pPr lvl="2"/>
            <a:r>
              <a:rPr lang="ko-KR" altLang="en-US" sz="1600" dirty="0"/>
              <a:t>분류의문제</a:t>
            </a:r>
            <a:r>
              <a:rPr lang="en-US" altLang="ko-KR" sz="1600" dirty="0"/>
              <a:t>: </a:t>
            </a:r>
            <a:r>
              <a:rPr lang="ko-KR" altLang="en-US" sz="1600" dirty="0"/>
              <a:t>많은 경우 소프트맥스 함수 사용</a:t>
            </a:r>
            <a:endParaRPr lang="en-US" altLang="ko-KR" sz="1600" dirty="0"/>
          </a:p>
          <a:p>
            <a:pPr lvl="1"/>
            <a:endParaRPr lang="ko-KR" altLang="en-US" sz="2000" dirty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각 은닉노드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즉</a:t>
                </a:r>
                <a:r>
                  <a:rPr lang="en-US" altLang="ko-KR" sz="2400" dirty="0"/>
                  <a:t>, H1</a:t>
                </a:r>
                <a:r>
                  <a:rPr lang="ko-KR" altLang="en-US" sz="2400" dirty="0"/>
                  <a:t>과 </a:t>
                </a:r>
                <a:r>
                  <a:rPr lang="en-US" altLang="ko-KR" sz="2400" dirty="0"/>
                  <a:t>H2)</a:t>
                </a:r>
                <a:r>
                  <a:rPr lang="ko-KR" altLang="en-US" sz="2400" dirty="0"/>
                  <a:t>에 입력되는 값은 무엇인가</a:t>
                </a:r>
                <a:r>
                  <a:rPr lang="en-US" altLang="ko-KR" sz="2400" dirty="0"/>
                  <a:t>?</a:t>
                </a:r>
              </a:p>
              <a:p>
                <a:pPr lvl="1"/>
                <a:r>
                  <a:rPr lang="ko-KR" altLang="en-US" sz="2000" b="1" u="sng" dirty="0"/>
                  <a:t>입력 노드가 출력하는 값과 각 가중치의 곱</a:t>
                </a:r>
                <a:r>
                  <a:rPr lang="en-US" altLang="ko-KR" sz="2000" b="1" u="sng" dirty="0"/>
                  <a:t>, </a:t>
                </a:r>
                <a:r>
                  <a:rPr lang="ko-KR" altLang="en-US" sz="2000" b="1" u="sng" dirty="0"/>
                  <a:t>그리고 이들의 합 </a:t>
                </a:r>
                <a:r>
                  <a:rPr lang="en-US" altLang="ko-KR" sz="2000" b="1" u="sng" dirty="0"/>
                  <a:t>+ </a:t>
                </a:r>
                <a:r>
                  <a:rPr lang="ko-KR" altLang="en-US" sz="2000" b="1" u="sng" dirty="0"/>
                  <a:t>편향</a:t>
                </a:r>
                <a:endParaRPr lang="en-US" altLang="ko-KR" sz="2000" b="1" u="sng" dirty="0"/>
              </a:p>
              <a:p>
                <a:pPr lvl="1"/>
                <a:r>
                  <a:rPr lang="en-US" altLang="ko-KR" sz="2000" dirty="0"/>
                  <a:t>H1</a:t>
                </a:r>
                <a:r>
                  <a:rPr lang="ko-KR" altLang="en-US" sz="2000" dirty="0"/>
                  <a:t>에 입력되는 값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편의상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으로 표현</a:t>
                </a:r>
                <a:r>
                  <a:rPr lang="en-US" altLang="ko-KR" sz="2000" dirty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ko-KR" altLang="ko-KR" sz="1800" dirty="0"/>
              </a:p>
              <a:p>
                <a:pPr lvl="1"/>
                <a:r>
                  <a:rPr lang="en-US" altLang="ko-KR" sz="2000" dirty="0"/>
                  <a:t>H2</a:t>
                </a:r>
                <a:r>
                  <a:rPr lang="ko-KR" altLang="en-US" sz="2000" dirty="0"/>
                  <a:t>에 입력되는 값은</a:t>
                </a:r>
                <a:r>
                  <a:rPr lang="en-US" altLang="ko-KR" sz="2000" dirty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=?</a:t>
                </a:r>
              </a:p>
              <a:p>
                <a:r>
                  <a:rPr lang="ko-KR" altLang="en-US" sz="2400" dirty="0"/>
                  <a:t>은닉 노드의 출력값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은닉 노드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그리고 출력 노드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는 대부분의 경우 입력 받은 값을 그대로 출력하지 않는다</a:t>
                </a:r>
                <a:r>
                  <a:rPr lang="en-US" altLang="ko-KR" sz="2000" dirty="0"/>
                  <a:t>!</a:t>
                </a:r>
              </a:p>
              <a:p>
                <a:pPr lvl="1"/>
                <a:r>
                  <a:rPr lang="ko-KR" altLang="en-US" sz="2000" dirty="0"/>
                  <a:t>입력된 값을 특정한 형태로 변환 시킴 </a:t>
                </a:r>
                <a:r>
                  <a:rPr lang="en-US" altLang="ko-KR" sz="2000" dirty="0"/>
                  <a:t>=&gt; </a:t>
                </a:r>
                <a:r>
                  <a:rPr lang="ko-KR" altLang="en-US" sz="2000" dirty="0"/>
                  <a:t>이러한 목적으로 사용되는 함수를 활성화 함수 </a:t>
                </a:r>
                <a:r>
                  <a:rPr lang="en-US" altLang="ko-KR" sz="2000" dirty="0"/>
                  <a:t>(activation function)</a:t>
                </a:r>
                <a:r>
                  <a:rPr lang="ko-KR" altLang="en-US" sz="2000" dirty="0"/>
                  <a:t>이라고 함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r="-2824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3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(</a:t>
                </a:r>
                <a:r>
                  <a:rPr lang="ko-KR" altLang="en-US" sz="2000" dirty="0"/>
                  <a:t>은닉 노드에 존재하는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활성화 함수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분류 문제의 경우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출력 노드에도 활성화 함수가 존재하나 여기서는 은닉 노드에 존재하는 활성화 함수에 대해 설명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출력되는 값은 해당 노드가 정답을 맞히는데 기여하는 정도를 반영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여기서는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800" dirty="0"/>
                  <a:t> 라고 표현</a:t>
                </a:r>
                <a:endParaRPr lang="en-US" altLang="ko-KR" sz="1800" dirty="0"/>
              </a:p>
              <a:p>
                <a:pPr lvl="2"/>
                <a:r>
                  <a:rPr lang="en-US" altLang="ko-KR" sz="1600" dirty="0"/>
                  <a:t>z</a:t>
                </a:r>
                <a:r>
                  <a:rPr lang="ko-KR" altLang="en-US" sz="1600" dirty="0"/>
                  <a:t>는 해당 노드에 입력되는 값</a:t>
                </a:r>
                <a:endParaRPr lang="en-US" altLang="ko-KR" sz="1600" dirty="0"/>
              </a:p>
              <a:p>
                <a:pPr lvl="2"/>
                <a:r>
                  <a:rPr lang="ko-KR" altLang="en-US" sz="1600" dirty="0"/>
                  <a:t>즉</a:t>
                </a:r>
                <a:r>
                  <a:rPr lang="en-US" altLang="ko-KR" sz="1600" dirty="0"/>
                  <a:t>, z</a:t>
                </a:r>
                <a:r>
                  <a:rPr lang="ko-KR" altLang="en-US" sz="1600" dirty="0"/>
                  <a:t>를 입력받아서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600" dirty="0"/>
                  <a:t>를 출력</a:t>
                </a:r>
                <a:endParaRPr lang="en-US" altLang="ko-KR" sz="1600" dirty="0"/>
              </a:p>
              <a:p>
                <a:pPr lvl="1"/>
                <a:r>
                  <a:rPr lang="ko-KR" altLang="en-US" sz="1800" dirty="0"/>
                  <a:t>보통 </a:t>
                </a:r>
                <a:r>
                  <a:rPr lang="en-US" altLang="ko-KR" sz="1800" dirty="0"/>
                  <a:t>f</a:t>
                </a:r>
                <a:r>
                  <a:rPr lang="ko-KR" altLang="en-US" sz="1800" dirty="0"/>
                  <a:t>는 비선형 함수 </a:t>
                </a:r>
                <a:r>
                  <a:rPr lang="en-US" altLang="ko-KR" sz="1800" dirty="0"/>
                  <a:t>=&gt; </a:t>
                </a:r>
                <a:r>
                  <a:rPr lang="ko-KR" altLang="en-US" sz="1800" b="1" u="sng" dirty="0"/>
                  <a:t>독립변수와 종속변수 간에 존재할 수 있는 비선형 관계를 파악하기 위해서</a:t>
                </a:r>
                <a:endParaRPr lang="en-US" altLang="ko-KR" sz="1800" b="1" u="sng" dirty="0"/>
              </a:p>
              <a:p>
                <a:pPr lvl="2"/>
                <a:r>
                  <a:rPr lang="ko-KR" altLang="en-US" sz="1400" b="1" u="sng" dirty="0"/>
                  <a:t>선형함수를 여러개 사용하는 것은 별 의미가 없음 </a:t>
                </a:r>
                <a:r>
                  <a:rPr lang="en-US" altLang="ko-KR" sz="1400" b="1" u="sng" dirty="0"/>
                  <a:t>(</a:t>
                </a:r>
                <a:r>
                  <a:rPr lang="ko-KR" altLang="en-US" sz="1400" b="1" u="sng" dirty="0"/>
                  <a:t>즉</a:t>
                </a:r>
                <a:r>
                  <a:rPr lang="en-US" altLang="ko-KR" sz="1400" b="1" u="sng" dirty="0"/>
                  <a:t>, </a:t>
                </a:r>
                <a:r>
                  <a:rPr lang="ko-KR" altLang="en-US" sz="1400" b="1" u="sng" dirty="0"/>
                  <a:t>하나의 선형함수를 사용한 것과 같은 효과</a:t>
                </a:r>
                <a:r>
                  <a:rPr lang="en-US" altLang="ko-KR" sz="1400" b="1" u="sng" dirty="0"/>
                  <a:t>)</a:t>
                </a:r>
              </a:p>
              <a:p>
                <a:pPr lvl="1"/>
                <a:r>
                  <a:rPr lang="ko-KR" altLang="en-US" sz="1800" dirty="0"/>
                  <a:t>앞 예제에서 </a:t>
                </a:r>
                <a:r>
                  <a:rPr lang="en-US" altLang="ko-KR" sz="1800" dirty="0"/>
                  <a:t>H1</a:t>
                </a:r>
                <a:r>
                  <a:rPr lang="ko-KR" altLang="en-US" sz="1800" dirty="0"/>
                  <a:t>과 </a:t>
                </a:r>
                <a:r>
                  <a:rPr lang="en-US" altLang="ko-KR" sz="1800" dirty="0"/>
                  <a:t>H2 </a:t>
                </a:r>
                <a:r>
                  <a:rPr lang="ko-KR" altLang="en-US" sz="1800" dirty="0"/>
                  <a:t>노드의 경우</a:t>
                </a:r>
                <a:endParaRPr lang="en-US" altLang="ko-KR" sz="1800" dirty="0"/>
              </a:p>
              <a:p>
                <a:pPr lvl="2"/>
                <a:r>
                  <a:rPr lang="en-US" altLang="ko-KR" sz="1400" dirty="0"/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/>
                  <a:t>을 입력받고 </a:t>
                </a:r>
                <a:r>
                  <a:rPr lang="en-US" altLang="ko-KR" sz="14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을 출력</a:t>
                </a:r>
                <a:endParaRPr lang="en-US" altLang="ko-KR" sz="1400" dirty="0"/>
              </a:p>
              <a:p>
                <a:pPr lvl="2"/>
                <a:r>
                  <a:rPr lang="en-US" altLang="ko-KR" sz="1400" dirty="0"/>
                  <a:t>H2: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/>
                  <a:t>를 입력받고 </a:t>
                </a:r>
                <a:r>
                  <a:rPr lang="en-US" altLang="ko-KR" sz="14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  <a:r>
                  <a:rPr lang="ko-KR" altLang="en-US" sz="1400" dirty="0"/>
                  <a:t>을 출력</a:t>
                </a:r>
                <a:endParaRPr lang="en-US" altLang="ko-KR" sz="1400" dirty="0"/>
              </a:p>
              <a:p>
                <a:pPr lvl="2"/>
                <a:r>
                  <a:rPr lang="ko-KR" altLang="en-US" sz="1400" dirty="0"/>
                  <a:t>다음 페이지의 그림 처럼 표현될 수 있음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471" b="-8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24" y="2743200"/>
            <a:ext cx="6093175" cy="2895600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93654C-A905-452E-82BA-CBC2B5BEC9EA}"/>
              </a:ext>
            </a:extLst>
          </p:cNvPr>
          <p:cNvSpPr txBox="1"/>
          <p:nvPr/>
        </p:nvSpPr>
        <p:spPr>
          <a:xfrm>
            <a:off x="4133418" y="5140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입력값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56B3A-C9A5-49CE-BB23-ED83C3A02590}"/>
              </a:ext>
            </a:extLst>
          </p:cNvPr>
          <p:cNvSpPr txBox="1"/>
          <p:nvPr/>
        </p:nvSpPr>
        <p:spPr>
          <a:xfrm>
            <a:off x="5010581" y="5140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1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출력노드 </a:t>
                </a:r>
                <a:r>
                  <a:rPr lang="en-US" altLang="ko-KR" sz="2000" dirty="0"/>
                  <a:t>(O1)</a:t>
                </a:r>
                <a:r>
                  <a:rPr lang="ko-KR" altLang="en-US" sz="2000" dirty="0"/>
                  <a:t>에 입력되는 값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/>
              </a:p>
              <a:p>
                <a:r>
                  <a:rPr lang="ko-KR" altLang="en-US" sz="2000" dirty="0"/>
                  <a:t>출력노드의 활성화 함수</a:t>
                </a:r>
                <a:endParaRPr lang="en-US" altLang="ko-KR" sz="2000" dirty="0"/>
              </a:p>
              <a:p>
                <a:pPr lvl="1"/>
                <a:r>
                  <a:rPr lang="ko-KR" altLang="ko-KR" sz="1800" dirty="0"/>
                  <a:t>출력 노드는 </a:t>
                </a:r>
                <a:r>
                  <a:rPr lang="ko-KR" altLang="en-US" sz="1800" dirty="0"/>
                  <a:t>문제의 종류에 </a:t>
                </a:r>
                <a:r>
                  <a:rPr lang="ko-KR" altLang="ko-KR" sz="1800" dirty="0"/>
                  <a:t>따라서 활성화 함수가 있을 수도 있고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없을 수도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있음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회귀문제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없음</a:t>
                </a:r>
                <a:r>
                  <a:rPr lang="en-US" altLang="ko-KR" sz="1800" dirty="0"/>
                  <a:t> (</a:t>
                </a:r>
                <a:r>
                  <a:rPr lang="ko-KR" altLang="en-US" sz="1800" dirty="0"/>
                  <a:t>또는 항등함수 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lvl="1"/>
                <a:r>
                  <a:rPr lang="ko-KR" altLang="en-US" sz="1800" dirty="0"/>
                  <a:t>분류문제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/>
                  <a:t>보통 소프트맥스 함수 사용</a:t>
                </a:r>
                <a:endParaRPr lang="en-US" altLang="ko-KR" sz="1600" dirty="0"/>
              </a:p>
              <a:p>
                <a:pPr lvl="2"/>
                <a:r>
                  <a:rPr lang="ko-KR" altLang="en-US" sz="1600" dirty="0"/>
                  <a:t>소프트맥스는 확률값을 리턴</a:t>
                </a:r>
                <a:endParaRPr lang="en-US" altLang="ko-KR" sz="1600" dirty="0"/>
              </a:p>
              <a:p>
                <a:r>
                  <a:rPr lang="ko-KR" altLang="en-US" sz="2000" dirty="0"/>
                  <a:t>아파트 가격 예측의 문제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회귀문제</a:t>
                </a:r>
                <a:r>
                  <a:rPr lang="en-US" altLang="ko-KR" sz="20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1"/>
                <a:endParaRPr lang="ko-KR" altLang="ko-KR" sz="2000" dirty="0"/>
              </a:p>
              <a:p>
                <a:endParaRPr lang="en-US" altLang="ko-KR" sz="2000" dirty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1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비용함수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/>
                  <a:t>회귀문제</a:t>
                </a:r>
                <a:r>
                  <a:rPr lang="en-US" altLang="ko-KR" sz="2000" dirty="0"/>
                  <a:t>: MSE </a:t>
                </a:r>
                <a:r>
                  <a:rPr lang="ko-KR" altLang="en-US" sz="2000" dirty="0"/>
                  <a:t>등</a:t>
                </a:r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pPr lvl="2"/>
                <a:r>
                  <a:rPr lang="ko-KR" altLang="en-US" sz="1800" dirty="0"/>
                  <a:t>아파트 가격 문제의 경우</a:t>
                </a:r>
                <a:endParaRPr lang="en-US" altLang="ko-KR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en-US" altLang="ko-KR" sz="1600" dirty="0" err="1"/>
                  <a:t>i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번째 관측치의 실제 </a:t>
                </a:r>
                <a:r>
                  <a:rPr lang="en-US" altLang="ko-KR" sz="1600" dirty="0"/>
                  <a:t>y</a:t>
                </a:r>
                <a:r>
                  <a:rPr lang="ko-KR" altLang="en-US" sz="1600" dirty="0"/>
                  <a:t>값</a:t>
                </a:r>
                <a:endParaRPr lang="en-US" altLang="ko-KR" sz="16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: </a:t>
                </a:r>
                <a:r>
                  <a:rPr lang="en-US" altLang="ko-KR" sz="1600" dirty="0" err="1"/>
                  <a:t>i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번째 관측치에 대한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모형을 통한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예측치</a:t>
                </a:r>
                <a:endParaRPr lang="en-US" altLang="ko-KR" sz="1600" dirty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/>
              </a:p>
              <a:p>
                <a:pPr lvl="1"/>
                <a:r>
                  <a:rPr lang="ko-KR" altLang="en-US" sz="2000" dirty="0"/>
                  <a:t>비용함수는 파라미터에 대한 함수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학습을 위해 경사하강법 사용</a:t>
                </a:r>
                <a:endParaRPr lang="en-US" altLang="ko-KR" sz="2000" dirty="0"/>
              </a:p>
              <a:p>
                <a:pPr lvl="3"/>
                <a:endParaRPr lang="en-US" altLang="ko-KR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1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5966-C3CD-4C0A-B4C9-3424F342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FAC48-BA21-49F7-B90E-E4FD22FB64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또 다른 예</a:t>
                </a:r>
                <a:endParaRPr lang="en-US" altLang="ko-KR" sz="2400" dirty="0"/>
              </a:p>
              <a:p>
                <a:pPr lvl="1"/>
                <a:r>
                  <a:rPr lang="en-US" sz="2000" dirty="0"/>
                  <a:t>y: salary, X: experience in years</a:t>
                </a:r>
              </a:p>
              <a:p>
                <a:pPr lvl="1"/>
                <a:r>
                  <a:rPr lang="ko-KR" altLang="en-US" sz="2000" dirty="0"/>
                  <a:t>비용함수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E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ko-KR" altLang="en-US" sz="2000" dirty="0"/>
                  <a:t>사용하고자 하는 신경망 모형</a:t>
                </a:r>
                <a:endParaRPr lang="en-US" altLang="ko-KR" sz="2000" dirty="0"/>
              </a:p>
              <a:p>
                <a:pPr lvl="2"/>
                <a:r>
                  <a:rPr lang="ko-KR" altLang="en-US" sz="1600" dirty="0"/>
                  <a:t>편향 노드 생략</a:t>
                </a:r>
                <a:endParaRPr lang="en-US" altLang="ko-KR" sz="1600" dirty="0"/>
              </a:p>
              <a:p>
                <a:pPr lvl="2"/>
                <a:r>
                  <a:rPr lang="ko-KR" altLang="en-US" sz="1600" dirty="0"/>
                  <a:t>은닉층에 존재하는 활성화 함수</a:t>
                </a:r>
                <a:r>
                  <a:rPr lang="en-US" altLang="ko-KR" sz="1600" dirty="0"/>
                  <a:t>: f(z)=z</a:t>
                </a:r>
                <a:r>
                  <a:rPr lang="en-US" altLang="ko-KR" sz="1600" baseline="30000" dirty="0"/>
                  <a:t>2</a:t>
                </a:r>
                <a:endParaRPr lang="en-US" sz="1600" baseline="30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0FAC48-BA21-49F7-B90E-E4FD22FB6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34A3C-19EA-4E97-9678-11D7A515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66768-F411-4337-9970-B3C02696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E88B-ECCB-4235-A397-21694727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C5436A-1C9E-4CBA-86C2-6F789DAE5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84538"/>
              </p:ext>
            </p:extLst>
          </p:nvPr>
        </p:nvGraphicFramePr>
        <p:xfrm>
          <a:off x="6248400" y="2221549"/>
          <a:ext cx="2644775" cy="120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experience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salary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4D9CF2-BECC-4995-ADB4-983560D8CCDB}"/>
              </a:ext>
            </a:extLst>
          </p:cNvPr>
          <p:cNvSpPr txBox="1"/>
          <p:nvPr/>
        </p:nvSpPr>
        <p:spPr>
          <a:xfrm>
            <a:off x="6865305" y="3585647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학습 데이터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638CC6-1158-484B-9684-2345DFC697D1}"/>
              </a:ext>
            </a:extLst>
          </p:cNvPr>
          <p:cNvSpPr/>
          <p:nvPr/>
        </p:nvSpPr>
        <p:spPr bwMode="auto">
          <a:xfrm>
            <a:off x="1162050" y="449580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E3D502-D6AA-4AC6-810F-9BF674FC5B35}"/>
              </a:ext>
            </a:extLst>
          </p:cNvPr>
          <p:cNvSpPr/>
          <p:nvPr/>
        </p:nvSpPr>
        <p:spPr bwMode="auto">
          <a:xfrm>
            <a:off x="2990850" y="449580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1300C0-4254-40C6-9CD4-1689D741BA76}"/>
              </a:ext>
            </a:extLst>
          </p:cNvPr>
          <p:cNvSpPr/>
          <p:nvPr/>
        </p:nvSpPr>
        <p:spPr bwMode="auto">
          <a:xfrm>
            <a:off x="4819650" y="449580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C5441-6DCB-4CF0-95A6-A058D4CDBFEE}"/>
              </a:ext>
            </a:extLst>
          </p:cNvPr>
          <p:cNvSpPr txBox="1"/>
          <p:nvPr/>
        </p:nvSpPr>
        <p:spPr>
          <a:xfrm>
            <a:off x="1402441" y="46921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01720-2776-47A8-AD65-A3ABA3667FE2}"/>
              </a:ext>
            </a:extLst>
          </p:cNvPr>
          <p:cNvSpPr txBox="1"/>
          <p:nvPr/>
        </p:nvSpPr>
        <p:spPr>
          <a:xfrm>
            <a:off x="3212191" y="469213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E455-ABF9-4382-8F55-E64B1C128FC4}"/>
              </a:ext>
            </a:extLst>
          </p:cNvPr>
          <p:cNvSpPr txBox="1"/>
          <p:nvPr/>
        </p:nvSpPr>
        <p:spPr>
          <a:xfrm>
            <a:off x="5040991" y="46921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AD3AD-4207-4416-A05B-5E31AC5DFADC}"/>
              </a:ext>
            </a:extLst>
          </p:cNvPr>
          <p:cNvCxnSpPr>
            <a:stCxn id="9" idx="6"/>
            <a:endCxn id="10" idx="2"/>
          </p:cNvCxnSpPr>
          <p:nvPr/>
        </p:nvCxnSpPr>
        <p:spPr bwMode="auto">
          <a:xfrm>
            <a:off x="1924050" y="4876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BF5C7B-5A5B-4A65-8AE2-41CAE0D90FE5}"/>
              </a:ext>
            </a:extLst>
          </p:cNvPr>
          <p:cNvCxnSpPr>
            <a:stCxn id="10" idx="6"/>
            <a:endCxn id="11" idx="2"/>
          </p:cNvCxnSpPr>
          <p:nvPr/>
        </p:nvCxnSpPr>
        <p:spPr bwMode="auto">
          <a:xfrm>
            <a:off x="3752850" y="4876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DBA4C2-3FC9-4CFA-8D96-5EFA565A299D}"/>
              </a:ext>
            </a:extLst>
          </p:cNvPr>
          <p:cNvCxnSpPr>
            <a:stCxn id="11" idx="6"/>
          </p:cNvCxnSpPr>
          <p:nvPr/>
        </p:nvCxnSpPr>
        <p:spPr bwMode="auto">
          <a:xfrm>
            <a:off x="5581650" y="48768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955080-A4F4-408A-B621-1CC26B6D3AD1}"/>
                  </a:ext>
                </a:extLst>
              </p:cNvPr>
              <p:cNvSpPr/>
              <p:nvPr/>
            </p:nvSpPr>
            <p:spPr>
              <a:xfrm>
                <a:off x="6080391" y="4683517"/>
                <a:ext cx="454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A955080-A4F4-408A-B621-1CC26B6D3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391" y="4683517"/>
                <a:ext cx="454292" cy="369332"/>
              </a:xfrm>
              <a:prstGeom prst="rect">
                <a:avLst/>
              </a:prstGeom>
              <a:blipFill>
                <a:blip r:embed="rId3"/>
                <a:stretch>
                  <a:fillRect t="-3279" r="-1466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57A40-C562-4307-A827-2E3576E82610}"/>
                  </a:ext>
                </a:extLst>
              </p:cNvPr>
              <p:cNvSpPr txBox="1"/>
              <p:nvPr/>
            </p:nvSpPr>
            <p:spPr>
              <a:xfrm>
                <a:off x="2289263" y="4473935"/>
                <a:ext cx="336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57A40-C562-4307-A827-2E3576E82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263" y="4473935"/>
                <a:ext cx="336374" cy="276999"/>
              </a:xfrm>
              <a:prstGeom prst="rect">
                <a:avLst/>
              </a:prstGeom>
              <a:blipFill>
                <a:blip r:embed="rId4"/>
                <a:stretch>
                  <a:fillRect l="-7273" r="-363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E3C638-5383-4B75-BDD1-DFD28A178DBA}"/>
                  </a:ext>
                </a:extLst>
              </p:cNvPr>
              <p:cNvSpPr txBox="1"/>
              <p:nvPr/>
            </p:nvSpPr>
            <p:spPr>
              <a:xfrm>
                <a:off x="4118063" y="4473934"/>
                <a:ext cx="341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E3C638-5383-4B75-BDD1-DFD28A17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63" y="4473934"/>
                <a:ext cx="341697" cy="276999"/>
              </a:xfrm>
              <a:prstGeom prst="rect">
                <a:avLst/>
              </a:prstGeom>
              <a:blipFill>
                <a:blip r:embed="rId5"/>
                <a:stretch>
                  <a:fillRect l="-7143" r="-3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8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21AD-04D1-4665-9AAD-B7BE9FD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1FD59D-0ECA-4A1A-AB47-FB756C80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또 다른 예 </a:t>
                </a:r>
                <a:r>
                  <a:rPr lang="en-US" altLang="ko-KR" sz="2400" dirty="0"/>
                  <a:t>(cont’d)</a:t>
                </a:r>
              </a:p>
              <a:p>
                <a:pPr lvl="1"/>
                <a:r>
                  <a:rPr lang="ko-KR" altLang="en-US" sz="2000" dirty="0" err="1"/>
                  <a:t>출력값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pPr lvl="2"/>
                <a:r>
                  <a:rPr lang="ko-KR" altLang="en-US" sz="1800" dirty="0"/>
                  <a:t>첫 번째 관측치의 경우</a:t>
                </a:r>
                <a:br>
                  <a:rPr lang="en-US" altLang="ko-KR" sz="1800" dirty="0"/>
                </a:br>
                <a:endParaRPr lang="en-US" altLang="ko-KR" sz="1800" dirty="0"/>
              </a:p>
              <a:p>
                <a:pPr lvl="2"/>
                <a:endParaRPr lang="en-US" sz="1800" dirty="0"/>
              </a:p>
              <a:p>
                <a:pPr lvl="2"/>
                <a:endParaRPr lang="en-US" sz="1800" dirty="0"/>
              </a:p>
              <a:p>
                <a:pPr lvl="2"/>
                <a:r>
                  <a:rPr lang="ko-KR" altLang="en-US" sz="1800" dirty="0"/>
                  <a:t>두 번째 관측치의 경우</a:t>
                </a:r>
                <a:endParaRPr lang="en-US" altLang="ko-KR" sz="1800" dirty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/>
              </a:p>
              <a:p>
                <a:pPr lvl="2"/>
                <a:endParaRPr lang="en-US" altLang="ko-KR" sz="1800" dirty="0"/>
              </a:p>
              <a:p>
                <a:pPr lvl="2"/>
                <a:r>
                  <a:rPr lang="ko-KR" altLang="en-US" sz="1800" dirty="0"/>
                  <a:t>비용함수</a:t>
                </a:r>
                <a:endParaRPr lang="en-US" altLang="ko-KR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1FD59D-0ECA-4A1A-AB47-FB756C80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9F8C-DA8F-4A85-B181-3B0479F7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4BB8-12DF-40E9-80DD-37E6AE37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7A74-60F7-4D1A-BD76-B57A17FC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084547-36B8-4974-9890-2A8BD914A07D}"/>
              </a:ext>
            </a:extLst>
          </p:cNvPr>
          <p:cNvSpPr/>
          <p:nvPr/>
        </p:nvSpPr>
        <p:spPr bwMode="auto">
          <a:xfrm>
            <a:off x="2133600" y="317818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FCA2A1-A074-4394-99CA-FD84D359AD0B}"/>
              </a:ext>
            </a:extLst>
          </p:cNvPr>
          <p:cNvSpPr/>
          <p:nvPr/>
        </p:nvSpPr>
        <p:spPr bwMode="auto">
          <a:xfrm>
            <a:off x="3962400" y="317818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ADA928-C939-4E79-A1B6-F22B2332AED8}"/>
              </a:ext>
            </a:extLst>
          </p:cNvPr>
          <p:cNvSpPr/>
          <p:nvPr/>
        </p:nvSpPr>
        <p:spPr bwMode="auto">
          <a:xfrm>
            <a:off x="5791200" y="317818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AC346-5A7A-4763-9F07-BB113A0D5DC4}"/>
              </a:ext>
            </a:extLst>
          </p:cNvPr>
          <p:cNvSpPr txBox="1"/>
          <p:nvPr/>
        </p:nvSpPr>
        <p:spPr>
          <a:xfrm>
            <a:off x="2373991" y="3374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5FEE2-3181-4BD5-A22C-1A52E8AA5BA1}"/>
              </a:ext>
            </a:extLst>
          </p:cNvPr>
          <p:cNvSpPr txBox="1"/>
          <p:nvPr/>
        </p:nvSpPr>
        <p:spPr>
          <a:xfrm>
            <a:off x="4183741" y="337451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EED1C-5B25-4588-B1EB-2770C30C2B45}"/>
              </a:ext>
            </a:extLst>
          </p:cNvPr>
          <p:cNvSpPr txBox="1"/>
          <p:nvPr/>
        </p:nvSpPr>
        <p:spPr>
          <a:xfrm>
            <a:off x="6012541" y="337451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E12AAB-F82C-4EDB-8E72-D0509A083153}"/>
              </a:ext>
            </a:extLst>
          </p:cNvPr>
          <p:cNvCxnSpPr>
            <a:stCxn id="7" idx="6"/>
            <a:endCxn id="8" idx="2"/>
          </p:cNvCxnSpPr>
          <p:nvPr/>
        </p:nvCxnSpPr>
        <p:spPr bwMode="auto">
          <a:xfrm>
            <a:off x="2895600" y="355918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A8481-CAD7-49A5-A2AE-35F63FFBF5FD}"/>
              </a:ext>
            </a:extLst>
          </p:cNvPr>
          <p:cNvCxnSpPr>
            <a:stCxn id="8" idx="6"/>
            <a:endCxn id="9" idx="2"/>
          </p:cNvCxnSpPr>
          <p:nvPr/>
        </p:nvCxnSpPr>
        <p:spPr bwMode="auto">
          <a:xfrm>
            <a:off x="4724400" y="355918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68F6FC-7819-4160-A4A1-E682E2E8C5F7}"/>
              </a:ext>
            </a:extLst>
          </p:cNvPr>
          <p:cNvCxnSpPr>
            <a:stCxn id="9" idx="6"/>
          </p:cNvCxnSpPr>
          <p:nvPr/>
        </p:nvCxnSpPr>
        <p:spPr bwMode="auto">
          <a:xfrm>
            <a:off x="6553200" y="355918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F6F6DA-78B2-4B7B-BA36-EF7BF27B095D}"/>
                  </a:ext>
                </a:extLst>
              </p:cNvPr>
              <p:cNvSpPr/>
              <p:nvPr/>
            </p:nvSpPr>
            <p:spPr>
              <a:xfrm>
                <a:off x="7051941" y="3365897"/>
                <a:ext cx="1343894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F6F6DA-78B2-4B7B-BA36-EF7BF27B0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41" y="3365897"/>
                <a:ext cx="1343894" cy="372538"/>
              </a:xfrm>
              <a:prstGeom prst="rect">
                <a:avLst/>
              </a:prstGeom>
              <a:blipFill>
                <a:blip r:embed="rId3"/>
                <a:stretch>
                  <a:fillRect t="-327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E158F-EE02-43BB-B070-F646BC3B2099}"/>
                  </a:ext>
                </a:extLst>
              </p:cNvPr>
              <p:cNvSpPr txBox="1"/>
              <p:nvPr/>
            </p:nvSpPr>
            <p:spPr>
              <a:xfrm>
                <a:off x="3260813" y="3156315"/>
                <a:ext cx="336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AE158F-EE02-43BB-B070-F646BC3B2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813" y="3156315"/>
                <a:ext cx="336374" cy="276999"/>
              </a:xfrm>
              <a:prstGeom prst="rect">
                <a:avLst/>
              </a:prstGeom>
              <a:blipFill>
                <a:blip r:embed="rId4"/>
                <a:stretch>
                  <a:fillRect l="-7273" r="-363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CDD87A-FC16-4CC8-A0BF-115CF4E76A46}"/>
                  </a:ext>
                </a:extLst>
              </p:cNvPr>
              <p:cNvSpPr txBox="1"/>
              <p:nvPr/>
            </p:nvSpPr>
            <p:spPr>
              <a:xfrm>
                <a:off x="5089613" y="3156314"/>
                <a:ext cx="341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CDD87A-FC16-4CC8-A0BF-115CF4E76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13" y="3156314"/>
                <a:ext cx="341697" cy="276999"/>
              </a:xfrm>
              <a:prstGeom prst="rect">
                <a:avLst/>
              </a:prstGeom>
              <a:blipFill>
                <a:blip r:embed="rId5"/>
                <a:stretch>
                  <a:fillRect l="-7143" r="-3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25CDD052-1A44-455B-8136-EAC6E3BB8E7C}"/>
              </a:ext>
            </a:extLst>
          </p:cNvPr>
          <p:cNvSpPr/>
          <p:nvPr/>
        </p:nvSpPr>
        <p:spPr bwMode="auto">
          <a:xfrm>
            <a:off x="2133600" y="449580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31F2BF-B0E1-42FC-B86E-AD43826E63CD}"/>
              </a:ext>
            </a:extLst>
          </p:cNvPr>
          <p:cNvSpPr/>
          <p:nvPr/>
        </p:nvSpPr>
        <p:spPr bwMode="auto">
          <a:xfrm>
            <a:off x="3962400" y="449580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4E2DED-25CF-43CE-A5FB-9767C2CC1694}"/>
              </a:ext>
            </a:extLst>
          </p:cNvPr>
          <p:cNvSpPr/>
          <p:nvPr/>
        </p:nvSpPr>
        <p:spPr bwMode="auto">
          <a:xfrm>
            <a:off x="5791200" y="4495800"/>
            <a:ext cx="762000" cy="762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E54D59-2EAE-4104-BA14-D25F33C2E261}"/>
              </a:ext>
            </a:extLst>
          </p:cNvPr>
          <p:cNvSpPr txBox="1"/>
          <p:nvPr/>
        </p:nvSpPr>
        <p:spPr>
          <a:xfrm>
            <a:off x="2373991" y="46921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F4F1A3-157C-4306-B0A6-2FF1BD89DADF}"/>
              </a:ext>
            </a:extLst>
          </p:cNvPr>
          <p:cNvSpPr txBox="1"/>
          <p:nvPr/>
        </p:nvSpPr>
        <p:spPr>
          <a:xfrm>
            <a:off x="4183741" y="469213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C4A22B-D2E9-4342-ADD4-18AA8602784A}"/>
              </a:ext>
            </a:extLst>
          </p:cNvPr>
          <p:cNvSpPr txBox="1"/>
          <p:nvPr/>
        </p:nvSpPr>
        <p:spPr>
          <a:xfrm>
            <a:off x="6012541" y="4692134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70DEA6-3B80-44EA-89C9-9289D11CCC1C}"/>
              </a:ext>
            </a:extLst>
          </p:cNvPr>
          <p:cNvCxnSpPr>
            <a:stCxn id="19" idx="6"/>
            <a:endCxn id="20" idx="2"/>
          </p:cNvCxnSpPr>
          <p:nvPr/>
        </p:nvCxnSpPr>
        <p:spPr bwMode="auto">
          <a:xfrm>
            <a:off x="2895600" y="4876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054FCD-838C-449B-A642-8D946FA5A97B}"/>
              </a:ext>
            </a:extLst>
          </p:cNvPr>
          <p:cNvCxnSpPr>
            <a:stCxn id="20" idx="6"/>
            <a:endCxn id="21" idx="2"/>
          </p:cNvCxnSpPr>
          <p:nvPr/>
        </p:nvCxnSpPr>
        <p:spPr bwMode="auto">
          <a:xfrm>
            <a:off x="4724400" y="4876800"/>
            <a:ext cx="1066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D11C56-23EE-405B-937C-68D6F15C85F0}"/>
              </a:ext>
            </a:extLst>
          </p:cNvPr>
          <p:cNvCxnSpPr>
            <a:stCxn id="21" idx="6"/>
          </p:cNvCxnSpPr>
          <p:nvPr/>
        </p:nvCxnSpPr>
        <p:spPr bwMode="auto">
          <a:xfrm>
            <a:off x="6553200" y="4876800"/>
            <a:ext cx="533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93AD22-EABA-4775-9680-1C6180E93620}"/>
                  </a:ext>
                </a:extLst>
              </p:cNvPr>
              <p:cNvSpPr/>
              <p:nvPr/>
            </p:nvSpPr>
            <p:spPr>
              <a:xfrm>
                <a:off x="7051941" y="4683517"/>
                <a:ext cx="1477456" cy="372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93AD22-EABA-4775-9680-1C6180E936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941" y="4683517"/>
                <a:ext cx="1477456" cy="372538"/>
              </a:xfrm>
              <a:prstGeom prst="rect">
                <a:avLst/>
              </a:prstGeom>
              <a:blipFill>
                <a:blip r:embed="rId6"/>
                <a:stretch>
                  <a:fillRect t="-327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F9CF5-E336-4412-AB09-EA5A23EFCDA4}"/>
                  </a:ext>
                </a:extLst>
              </p:cNvPr>
              <p:cNvSpPr txBox="1"/>
              <p:nvPr/>
            </p:nvSpPr>
            <p:spPr>
              <a:xfrm>
                <a:off x="3260813" y="4473935"/>
                <a:ext cx="336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F9CF5-E336-4412-AB09-EA5A23EFC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813" y="4473935"/>
                <a:ext cx="336374" cy="276999"/>
              </a:xfrm>
              <a:prstGeom prst="rect">
                <a:avLst/>
              </a:prstGeom>
              <a:blipFill>
                <a:blip r:embed="rId7"/>
                <a:stretch>
                  <a:fillRect l="-7273" r="-363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01EB1A-622E-4C8D-9CB1-EA04CA154AF7}"/>
                  </a:ext>
                </a:extLst>
              </p:cNvPr>
              <p:cNvSpPr txBox="1"/>
              <p:nvPr/>
            </p:nvSpPr>
            <p:spPr>
              <a:xfrm>
                <a:off x="5089613" y="4473934"/>
                <a:ext cx="341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01EB1A-622E-4C8D-9CB1-EA04CA15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613" y="4473934"/>
                <a:ext cx="341697" cy="276999"/>
              </a:xfrm>
              <a:prstGeom prst="rect">
                <a:avLst/>
              </a:prstGeom>
              <a:blipFill>
                <a:blip r:embed="rId8"/>
                <a:stretch>
                  <a:fillRect l="-7143" r="-357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0D9A38-A31C-46EB-8787-2DA7B3FCF1A9}"/>
                  </a:ext>
                </a:extLst>
              </p:cNvPr>
              <p:cNvSpPr/>
              <p:nvPr/>
            </p:nvSpPr>
            <p:spPr>
              <a:xfrm>
                <a:off x="3429000" y="5360220"/>
                <a:ext cx="353372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B0D9A38-A31C-46EB-8787-2DA7B3FCF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360220"/>
                <a:ext cx="3533724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47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분류 문제의 경우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폐암 여부</a:t>
            </a:r>
            <a:endParaRPr lang="en-US" altLang="ko-KR" sz="2000" dirty="0"/>
          </a:p>
          <a:p>
            <a:pPr lvl="2"/>
            <a:r>
              <a:rPr lang="ko-KR" altLang="en-US" sz="1800" dirty="0"/>
              <a:t>폐암에 걸리지 않았으면 </a:t>
            </a:r>
            <a:r>
              <a:rPr lang="en-US" altLang="ko-KR" sz="1800" dirty="0"/>
              <a:t>y = 0, </a:t>
            </a:r>
            <a:r>
              <a:rPr lang="ko-KR" altLang="en-US" sz="1800" dirty="0"/>
              <a:t>그렇지 않으면 </a:t>
            </a:r>
            <a:r>
              <a:rPr lang="en-US" altLang="ko-KR" sz="1800" dirty="0"/>
              <a:t>y = 1</a:t>
            </a:r>
          </a:p>
          <a:p>
            <a:pPr lvl="1"/>
            <a:r>
              <a:rPr lang="ko-KR" altLang="en-US" sz="2000" dirty="0"/>
              <a:t>학습 데이터 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10186"/>
              </p:ext>
            </p:extLst>
          </p:nvPr>
        </p:nvGraphicFramePr>
        <p:xfrm>
          <a:off x="1670050" y="3657600"/>
          <a:ext cx="63246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나이</a:t>
                      </a:r>
                      <a:r>
                        <a:rPr lang="en-US" sz="1200" kern="100" dirty="0">
                          <a:effectLst/>
                        </a:rPr>
                        <a:t> (X1)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흡연여부</a:t>
                      </a:r>
                      <a:r>
                        <a:rPr lang="en-US" sz="1200" kern="100" dirty="0">
                          <a:effectLst/>
                        </a:rPr>
                        <a:t> (X2)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도시거주여부 </a:t>
                      </a:r>
                      <a:r>
                        <a:rPr lang="en-US" altLang="ko-KR" sz="1200" kern="100" dirty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(X3)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</a:rPr>
                        <a:t>폐암 여부</a:t>
                      </a:r>
                      <a:r>
                        <a:rPr lang="en-US" sz="1200" kern="100" dirty="0">
                          <a:effectLst/>
                        </a:rPr>
                        <a:t> (y)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34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2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ko-KR" sz="12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27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분류 문제의 경우 </a:t>
                </a:r>
                <a:r>
                  <a:rPr lang="en-US" altLang="ko-KR" sz="2800" dirty="0"/>
                  <a:t>(cont’d)</a:t>
                </a:r>
              </a:p>
              <a:p>
                <a:pPr lvl="1"/>
                <a:r>
                  <a:rPr lang="ko-KR" altLang="en-US" sz="2400" dirty="0"/>
                  <a:t>비용함수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교차 엔트로피</a:t>
                </a:r>
                <a:endParaRPr lang="en-US" altLang="ko-KR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𝐸</m:t>
                    </m:r>
                    <m:r>
                      <a:rPr lang="en-US" altLang="ko-KR" sz="2000" i="1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=1)</m:t>
                                </m:r>
                              </m:e>
                            </m:func>
                            <m:r>
                              <a:rPr lang="en-US" altLang="ko-KR" sz="20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→ 각 관측치의 실제 종속변수 값</a:t>
                </a:r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𝑝</m:t>
                    </m:r>
                    <m:r>
                      <a:rPr lang="en-US" altLang="ko-KR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=1)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&amp;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𝑝</m:t>
                    </m:r>
                    <m:r>
                      <a:rPr lang="en-US" altLang="ko-KR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800" dirty="0"/>
                  <a:t> → 모형을 통해서 예측되는 값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4A70-EE37-442E-B7AC-A4351F11646D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3 basic layers</a:t>
            </a:r>
          </a:p>
          <a:p>
            <a:pPr lvl="1"/>
            <a:r>
              <a:rPr lang="en-US" sz="2400" dirty="0"/>
              <a:t>Input layer, Hidden layer, and Output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F776-FC3A-4803-8BDA-27CEF7171A62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38636" y="3156617"/>
            <a:ext cx="265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hidden layers &gt;=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342900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ko-KR" altLang="en-US" dirty="0"/>
              <a:t>여러개의 노드로 </a:t>
            </a:r>
            <a:endParaRPr lang="en-US" altLang="ko-KR" dirty="0"/>
          </a:p>
          <a:p>
            <a:r>
              <a:rPr lang="ko-KR" altLang="en-US" dirty="0"/>
              <a:t>구성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242628"/>
            <a:ext cx="5139690" cy="28898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28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분류문제의 예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7939-6103-49C3-940D-49D3AFCCD9C1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295400" y="2743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295400" y="3733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295400" y="4724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X</a:t>
            </a:r>
            <a:r>
              <a:rPr lang="en-US" sz="1600" baseline="-25000" dirty="0">
                <a:latin typeface="Arial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57600" y="2895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1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657600" y="3886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657600" y="4876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786403" y="347442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O1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34" idx="6"/>
            <a:endCxn id="38" idx="2"/>
          </p:cNvCxnSpPr>
          <p:nvPr/>
        </p:nvCxnSpPr>
        <p:spPr bwMode="auto">
          <a:xfrm>
            <a:off x="1905000" y="3048000"/>
            <a:ext cx="1752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4" idx="6"/>
            <a:endCxn id="39" idx="2"/>
          </p:cNvCxnSpPr>
          <p:nvPr/>
        </p:nvCxnSpPr>
        <p:spPr bwMode="auto">
          <a:xfrm>
            <a:off x="1905000" y="3048000"/>
            <a:ext cx="175260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35" idx="6"/>
            <a:endCxn id="38" idx="2"/>
          </p:cNvCxnSpPr>
          <p:nvPr/>
        </p:nvCxnSpPr>
        <p:spPr bwMode="auto">
          <a:xfrm>
            <a:off x="1905000" y="4038600"/>
            <a:ext cx="1752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 bwMode="auto">
          <a:xfrm>
            <a:off x="1905000" y="4038600"/>
            <a:ext cx="1752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6" idx="6"/>
            <a:endCxn id="39" idx="2"/>
          </p:cNvCxnSpPr>
          <p:nvPr/>
        </p:nvCxnSpPr>
        <p:spPr bwMode="auto">
          <a:xfrm>
            <a:off x="1905000" y="5029200"/>
            <a:ext cx="1752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36" idx="6"/>
            <a:endCxn id="38" idx="2"/>
          </p:cNvCxnSpPr>
          <p:nvPr/>
        </p:nvCxnSpPr>
        <p:spPr bwMode="auto">
          <a:xfrm flipV="1">
            <a:off x="1905000" y="4191000"/>
            <a:ext cx="1752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37" idx="6"/>
            <a:endCxn id="40" idx="2"/>
          </p:cNvCxnSpPr>
          <p:nvPr/>
        </p:nvCxnSpPr>
        <p:spPr bwMode="auto">
          <a:xfrm>
            <a:off x="4267200" y="3200400"/>
            <a:ext cx="1519203" cy="578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38" idx="6"/>
            <a:endCxn id="40" idx="2"/>
          </p:cNvCxnSpPr>
          <p:nvPr/>
        </p:nvCxnSpPr>
        <p:spPr bwMode="auto">
          <a:xfrm flipV="1">
            <a:off x="4267200" y="3779222"/>
            <a:ext cx="1519203" cy="41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9" idx="6"/>
            <a:endCxn id="40" idx="2"/>
          </p:cNvCxnSpPr>
          <p:nvPr/>
        </p:nvCxnSpPr>
        <p:spPr bwMode="auto">
          <a:xfrm flipV="1">
            <a:off x="4267200" y="3779222"/>
            <a:ext cx="1519203" cy="1402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595632" y="304502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baseline="-25000" dirty="0"/>
              <a:t>1,1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590800" y="35052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baseline="-25000" dirty="0"/>
              <a:t>1,2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57400" y="3730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1,1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80715" y="4111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1,2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81200" y="4492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2,1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33115" y="47214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2,2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57832" y="32004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</a:t>
            </a:r>
            <a:r>
              <a:rPr lang="en-US" sz="1200" baseline="-25000" dirty="0"/>
              <a:t>2,1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89177" y="3771759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4,1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07763" y="451999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5,1</a:t>
            </a:r>
          </a:p>
        </p:txBody>
      </p:sp>
      <p:cxnSp>
        <p:nvCxnSpPr>
          <p:cNvPr id="59" name="Straight Arrow Connector 58"/>
          <p:cNvCxnSpPr>
            <a:stCxn id="40" idx="6"/>
          </p:cNvCxnSpPr>
          <p:nvPr/>
        </p:nvCxnSpPr>
        <p:spPr bwMode="auto">
          <a:xfrm>
            <a:off x="6396003" y="3779222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/>
          <p:nvPr/>
        </p:nvSpPr>
        <p:spPr bwMode="auto">
          <a:xfrm>
            <a:off x="1295400" y="5675313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</a:rPr>
              <a:t>X</a:t>
            </a:r>
            <a:r>
              <a:rPr lang="en-US" sz="1600" baseline="-25000" dirty="0">
                <a:latin typeface="Arial" charset="0"/>
              </a:rPr>
              <a:t>3</a:t>
            </a:r>
          </a:p>
        </p:txBody>
      </p:sp>
      <p:cxnSp>
        <p:nvCxnSpPr>
          <p:cNvPr id="63" name="Straight Arrow Connector 62"/>
          <p:cNvCxnSpPr>
            <a:stCxn id="61" idx="6"/>
            <a:endCxn id="38" idx="2"/>
          </p:cNvCxnSpPr>
          <p:nvPr/>
        </p:nvCxnSpPr>
        <p:spPr bwMode="auto">
          <a:xfrm flipV="1">
            <a:off x="1905000" y="4191000"/>
            <a:ext cx="1752600" cy="1789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61" idx="6"/>
            <a:endCxn id="39" idx="2"/>
          </p:cNvCxnSpPr>
          <p:nvPr/>
        </p:nvCxnSpPr>
        <p:spPr bwMode="auto">
          <a:xfrm flipV="1">
            <a:off x="1905000" y="5181600"/>
            <a:ext cx="1752600" cy="79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2133600" y="505700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3,1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33606" y="551420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3,2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783834" y="430101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charset="0"/>
              </a:rPr>
              <a:t>O2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Straight Arrow Connector 75"/>
          <p:cNvCxnSpPr>
            <a:stCxn id="37" idx="6"/>
            <a:endCxn id="71" idx="2"/>
          </p:cNvCxnSpPr>
          <p:nvPr/>
        </p:nvCxnSpPr>
        <p:spPr bwMode="auto">
          <a:xfrm>
            <a:off x="4267200" y="3200400"/>
            <a:ext cx="1516634" cy="140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38" idx="6"/>
            <a:endCxn id="71" idx="2"/>
          </p:cNvCxnSpPr>
          <p:nvPr/>
        </p:nvCxnSpPr>
        <p:spPr bwMode="auto">
          <a:xfrm>
            <a:off x="4267200" y="4191000"/>
            <a:ext cx="1516634" cy="414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39" idx="6"/>
            <a:endCxn id="71" idx="2"/>
          </p:cNvCxnSpPr>
          <p:nvPr/>
        </p:nvCxnSpPr>
        <p:spPr bwMode="auto">
          <a:xfrm flipV="1">
            <a:off x="4267200" y="4605811"/>
            <a:ext cx="1516634" cy="57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4704258" y="4089013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4,2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867206" y="457200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/>
              <a:t>5,2</a:t>
            </a:r>
          </a:p>
        </p:txBody>
      </p:sp>
      <p:cxnSp>
        <p:nvCxnSpPr>
          <p:cNvPr id="85" name="Straight Arrow Connector 84"/>
          <p:cNvCxnSpPr>
            <a:stCxn id="71" idx="6"/>
          </p:cNvCxnSpPr>
          <p:nvPr/>
        </p:nvCxnSpPr>
        <p:spPr bwMode="auto">
          <a:xfrm>
            <a:off x="6393434" y="4605811"/>
            <a:ext cx="3073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781800" y="4419600"/>
                <a:ext cx="10924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𝑝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=1)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419600"/>
                <a:ext cx="1092479" cy="338554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781800" y="3581400"/>
                <a:ext cx="10924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</a:rPr>
                      <m:t>𝑝</m:t>
                    </m:r>
                    <m:r>
                      <a:rPr lang="en-US" altLang="ko-KR" sz="160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581400"/>
                <a:ext cx="1092479" cy="338554"/>
              </a:xfrm>
              <a:prstGeom prst="rect">
                <a:avLst/>
              </a:prstGeom>
              <a:blipFill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300322" y="1251212"/>
                <a:ext cx="1654766" cy="2310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i="1" dirty="0">
                    <a:latin typeface="Cambria Math" panose="02040503050406030204" pitchFamily="18" charset="0"/>
                  </a:rPr>
                  <a:t>i</a:t>
                </a:r>
                <a:r>
                  <a:rPr lang="ko-KR" altLang="en-US" sz="1400" dirty="0">
                    <a:latin typeface="Cambria Math" panose="02040503050406030204" pitchFamily="18" charset="0"/>
                  </a:rPr>
                  <a:t>번째 노드에서 출력되는 값</a:t>
                </a:r>
                <a:endParaRPr lang="en-US" altLang="ko-KR" sz="1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ko-KR" alt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는 </a:t>
                </a:r>
                <a:r>
                  <a:rPr lang="en-US" altLang="ko-KR" sz="1400" dirty="0" err="1"/>
                  <a:t>i</a:t>
                </a:r>
                <a:r>
                  <a:rPr lang="ko-KR" altLang="en-US" sz="1400" dirty="0"/>
                  <a:t>번째 출력노드에 입력되는 값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K: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출력노드</a:t>
                </a:r>
                <a:r>
                  <a:rPr lang="ko-KR" altLang="en-US" sz="1400" dirty="0"/>
                  <a:t> 수</a:t>
                </a: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400" dirty="0"/>
                  <a:t>은 확률값을 의미</a:t>
                </a: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22" y="1251212"/>
                <a:ext cx="1654766" cy="2310376"/>
              </a:xfrm>
              <a:prstGeom prst="rect">
                <a:avLst/>
              </a:prstGeom>
              <a:blipFill>
                <a:blip r:embed="rId4"/>
                <a:stretch>
                  <a:fillRect l="-738" t="-528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 bwMode="auto">
          <a:xfrm>
            <a:off x="7086600" y="1219200"/>
            <a:ext cx="2051951" cy="2362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2800" y="838200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소프트맥스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0F9618-53C8-447B-B0BD-C86DD7ABDA8A}"/>
                  </a:ext>
                </a:extLst>
              </p:cNvPr>
              <p:cNvSpPr/>
              <p:nvPr/>
            </p:nvSpPr>
            <p:spPr>
              <a:xfrm>
                <a:off x="3434603" y="5370788"/>
                <a:ext cx="6151856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𝐸</m:t>
                      </m:r>
                      <m:r>
                        <a:rPr lang="en-US" altLang="ko-KR" i="1">
                          <a:latin typeface="Cambria Math"/>
                        </a:rPr>
                        <m:t>=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=1)</m:t>
                                  </m:r>
                                </m:e>
                              </m:func>
                              <m:r>
                                <a:rPr lang="en-US" altLang="ko-KR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ko-K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40F9618-53C8-447B-B0BD-C86DD7ABD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603" y="5370788"/>
                <a:ext cx="6151856" cy="972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30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신경망</a:t>
            </a:r>
            <a:endParaRPr lang="en-US" altLang="ko-KR" sz="2400" dirty="0"/>
          </a:p>
          <a:p>
            <a:pPr lvl="1"/>
            <a:r>
              <a:rPr lang="ko-KR" altLang="en-US" sz="2000" dirty="0"/>
              <a:t>딥러닝은 신경망 모형을 기반으로 함</a:t>
            </a:r>
            <a:endParaRPr lang="en-US" altLang="ko-KR" sz="2000" dirty="0"/>
          </a:p>
          <a:p>
            <a:pPr lvl="1"/>
            <a:r>
              <a:rPr lang="ko-KR" altLang="en-US" sz="2000" dirty="0"/>
              <a:t>신경망의 구조</a:t>
            </a:r>
            <a:endParaRPr lang="en-US" altLang="ko-KR" sz="2000" dirty="0"/>
          </a:p>
          <a:p>
            <a:pPr lvl="2"/>
            <a:r>
              <a:rPr lang="ko-KR" altLang="en-US" sz="1800" dirty="0"/>
              <a:t>입력층</a:t>
            </a:r>
            <a:r>
              <a:rPr lang="en-US" altLang="ko-KR" sz="1800" dirty="0"/>
              <a:t>, </a:t>
            </a:r>
            <a:r>
              <a:rPr lang="ko-KR" altLang="en-US" sz="1800" dirty="0"/>
              <a:t>은닉층</a:t>
            </a:r>
            <a:r>
              <a:rPr lang="en-US" altLang="ko-KR" sz="1800" dirty="0"/>
              <a:t>, </a:t>
            </a:r>
            <a:r>
              <a:rPr lang="ko-KR" altLang="en-US" sz="1800" dirty="0"/>
              <a:t>출력층</a:t>
            </a:r>
            <a:endParaRPr lang="en-US" altLang="ko-KR" sz="1800" dirty="0"/>
          </a:p>
          <a:p>
            <a:pPr lvl="2"/>
            <a:r>
              <a:rPr lang="ko-KR" altLang="en-US" sz="1800" dirty="0"/>
              <a:t>각 층 혹은 각 층의 노드의 역할</a:t>
            </a:r>
            <a:endParaRPr lang="en-US" altLang="ko-KR" sz="1800" dirty="0"/>
          </a:p>
          <a:p>
            <a:pPr lvl="2"/>
            <a:r>
              <a:rPr lang="ko-KR" altLang="en-US" sz="1800" dirty="0"/>
              <a:t>은닉층의 존재 → 다른 기계학습 알고리즘과의 가장 큰 차이</a:t>
            </a:r>
            <a:endParaRPr lang="en-US" altLang="ko-KR" sz="1800" dirty="0"/>
          </a:p>
          <a:p>
            <a:pPr lvl="1"/>
            <a:r>
              <a:rPr lang="ko-KR" altLang="en-US" sz="2000" dirty="0"/>
              <a:t>은닉 노드</a:t>
            </a:r>
            <a:endParaRPr lang="en-US" altLang="ko-KR" sz="2000" dirty="0"/>
          </a:p>
          <a:p>
            <a:pPr lvl="2"/>
            <a:r>
              <a:rPr lang="ko-KR" altLang="en-US" sz="1800" dirty="0"/>
              <a:t>활성화 함수 존재</a:t>
            </a:r>
            <a:endParaRPr lang="en-US" altLang="ko-KR" sz="1800" dirty="0"/>
          </a:p>
          <a:p>
            <a:pPr lvl="2"/>
            <a:r>
              <a:rPr lang="ko-KR" altLang="en-US" sz="1800" dirty="0"/>
              <a:t>같은 층에 있는 노드들은 같은 활성화함수 사용</a:t>
            </a:r>
            <a:endParaRPr lang="en-US" altLang="ko-KR" sz="1800" dirty="0"/>
          </a:p>
          <a:p>
            <a:pPr lvl="2"/>
            <a:r>
              <a:rPr lang="ko-KR" altLang="en-US" sz="1800" dirty="0"/>
              <a:t>활성화함수 보통 비선형 함수를 사용</a:t>
            </a:r>
            <a:endParaRPr lang="en-US" altLang="ko-KR" sz="1800" dirty="0"/>
          </a:p>
          <a:p>
            <a:pPr lvl="2"/>
            <a:r>
              <a:rPr lang="ko-KR" altLang="en-US" sz="1800" dirty="0"/>
              <a:t>각 은닉노드가 종속변수를 예측하는데 얼마만큼의 기여를 하는지를 반영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1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신경망의 작동원리 </a:t>
            </a:r>
            <a:r>
              <a:rPr lang="en-US" altLang="ko-KR" sz="2400" dirty="0"/>
              <a:t>(</a:t>
            </a:r>
            <a:r>
              <a:rPr lang="ko-KR" altLang="en-US" sz="2400" dirty="0"/>
              <a:t>지도학습의 경우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여느 기계학습 알고리즘과 거의 동일</a:t>
            </a:r>
            <a:endParaRPr lang="en-US" altLang="ko-KR" sz="2000" dirty="0"/>
          </a:p>
          <a:p>
            <a:pPr lvl="2"/>
            <a:r>
              <a:rPr lang="ko-KR" altLang="en-US" sz="1600" dirty="0"/>
              <a:t>참고</a:t>
            </a:r>
            <a:r>
              <a:rPr lang="en-US" altLang="ko-KR" sz="1600" dirty="0"/>
              <a:t>: </a:t>
            </a:r>
            <a:r>
              <a:rPr lang="ko-KR" altLang="en-US" sz="1600" dirty="0"/>
              <a:t>신경망에서는 파라미터를 가중치라고 표현</a:t>
            </a:r>
            <a:endParaRPr lang="en-US" altLang="ko-KR" sz="1600" dirty="0"/>
          </a:p>
          <a:p>
            <a:r>
              <a:rPr lang="ko-KR" altLang="en-US" sz="2400" dirty="0"/>
              <a:t>비용함수</a:t>
            </a:r>
            <a:endParaRPr lang="en-US" altLang="ko-KR" sz="2400" dirty="0"/>
          </a:p>
          <a:p>
            <a:pPr lvl="1"/>
            <a:r>
              <a:rPr lang="ko-KR" altLang="en-US" sz="2000" dirty="0"/>
              <a:t>문제의 종류에 따라 구분</a:t>
            </a:r>
            <a:endParaRPr lang="en-US" altLang="ko-KR" sz="2000" dirty="0"/>
          </a:p>
          <a:p>
            <a:pPr lvl="1"/>
            <a:r>
              <a:rPr lang="ko-KR" altLang="en-US" sz="2000" dirty="0"/>
              <a:t>실제의 종속변수 값과 모형을 통한 예측치로 구성</a:t>
            </a:r>
            <a:endParaRPr lang="en-US" altLang="ko-KR" sz="2000" dirty="0"/>
          </a:p>
          <a:p>
            <a:pPr lvl="1"/>
            <a:r>
              <a:rPr lang="ko-KR" altLang="en-US" sz="2000" dirty="0"/>
              <a:t>회귀문제의 경우</a:t>
            </a:r>
            <a:endParaRPr lang="en-US" altLang="ko-KR" sz="2000" dirty="0"/>
          </a:p>
          <a:p>
            <a:pPr lvl="2"/>
            <a:r>
              <a:rPr lang="ko-KR" altLang="en-US" sz="1600" dirty="0"/>
              <a:t>종속변수 값의 예측치 출력</a:t>
            </a:r>
            <a:endParaRPr lang="en-US" altLang="ko-KR" sz="1600" dirty="0"/>
          </a:p>
          <a:p>
            <a:pPr lvl="1"/>
            <a:r>
              <a:rPr lang="ko-KR" altLang="en-US" sz="2000" dirty="0"/>
              <a:t>분류문제의 경우</a:t>
            </a:r>
            <a:endParaRPr lang="en-US" altLang="ko-KR" sz="2000" dirty="0"/>
          </a:p>
          <a:p>
            <a:pPr lvl="2"/>
            <a:r>
              <a:rPr lang="ko-KR" altLang="en-US" sz="1600" dirty="0"/>
              <a:t>각 노드에서 출력되는 값 → 종속변수가 특정한 값을 갖을 확률</a:t>
            </a:r>
            <a:endParaRPr lang="en-US" altLang="ko-KR" sz="1600" dirty="0"/>
          </a:p>
          <a:p>
            <a:pPr lvl="2"/>
            <a:r>
              <a:rPr lang="ko-KR" altLang="en-US" sz="1600" dirty="0"/>
              <a:t>이는 출력노드에 입력된 값이 확률 값으로 변환되어 출력된다는 것을 의미</a:t>
            </a:r>
            <a:endParaRPr lang="en-US" altLang="ko-KR" sz="1600" dirty="0"/>
          </a:p>
          <a:p>
            <a:pPr lvl="2"/>
            <a:r>
              <a:rPr lang="ko-KR" altLang="en-US" sz="1600" dirty="0"/>
              <a:t>그렇다면 확률값은 어떻게 계산되는가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1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Activation functions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6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Activation function (</a:t>
            </a:r>
            <a:r>
              <a:rPr lang="ko-KR" altLang="en-US" sz="2400" dirty="0"/>
              <a:t>활성화함수</a:t>
            </a:r>
            <a:r>
              <a:rPr lang="en-US" altLang="ko-KR" sz="2400" dirty="0"/>
              <a:t>)</a:t>
            </a:r>
          </a:p>
          <a:p>
            <a:pPr lvl="1"/>
            <a:r>
              <a:rPr lang="en-US" sz="2000" dirty="0"/>
              <a:t>f(z)</a:t>
            </a:r>
          </a:p>
          <a:p>
            <a:pPr lvl="2"/>
            <a:r>
              <a:rPr lang="en-US" sz="1800" dirty="0"/>
              <a:t>z </a:t>
            </a:r>
            <a:r>
              <a:rPr lang="ko-KR" altLang="en-US" sz="1800" dirty="0"/>
              <a:t>값을 받아서 특정 구간의 값으로 변환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변환된 값이 다음 </a:t>
            </a:r>
            <a:r>
              <a:rPr lang="en-US" altLang="ko-KR" sz="1800" dirty="0"/>
              <a:t>layer node</a:t>
            </a:r>
            <a:r>
              <a:rPr lang="ko-KR" altLang="en-US" sz="1800" dirty="0"/>
              <a:t>의 </a:t>
            </a:r>
            <a:r>
              <a:rPr lang="en-US" altLang="ko-KR" sz="1800" dirty="0"/>
              <a:t>input </a:t>
            </a:r>
            <a:r>
              <a:rPr lang="ko-KR" altLang="en-US" sz="1800" dirty="0"/>
              <a:t>값으로 사용됨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2000" dirty="0"/>
              <a:t>역할</a:t>
            </a:r>
            <a:endParaRPr lang="en-US" altLang="ko-KR" sz="2000" dirty="0"/>
          </a:p>
          <a:p>
            <a:pPr lvl="2"/>
            <a:r>
              <a:rPr lang="ko-KR" altLang="en-US" sz="1800" dirty="0"/>
              <a:t>특정한 노드가 종속변수의 값을 예측하는데 기여하는 정도 반영</a:t>
            </a:r>
            <a:endParaRPr lang="en-US" altLang="ko-KR" sz="1800" dirty="0"/>
          </a:p>
          <a:p>
            <a:pPr lvl="3"/>
            <a:r>
              <a:rPr lang="ko-KR" altLang="en-US" sz="1400" dirty="0"/>
              <a:t>보통 기여를 많이 하면 더 큰 값을 출력</a:t>
            </a:r>
            <a:endParaRPr lang="en-US" altLang="ko-KR" sz="1400" dirty="0"/>
          </a:p>
          <a:p>
            <a:pPr lvl="2"/>
            <a:r>
              <a:rPr lang="en-US" altLang="ko-KR" sz="1800" dirty="0"/>
              <a:t>IVs</a:t>
            </a:r>
            <a:r>
              <a:rPr lang="ko-KR" altLang="en-US" sz="1800" dirty="0"/>
              <a:t>와 </a:t>
            </a:r>
            <a:r>
              <a:rPr lang="en-US" altLang="ko-KR" sz="1800" dirty="0"/>
              <a:t>DV</a:t>
            </a:r>
            <a:r>
              <a:rPr lang="ko-KR" altLang="en-US" sz="1800" dirty="0"/>
              <a:t>간 비선형 관계 파악에 유리</a:t>
            </a:r>
            <a:endParaRPr lang="en-US" altLang="ko-KR" sz="1800" dirty="0"/>
          </a:p>
          <a:p>
            <a:pPr lvl="2"/>
            <a:r>
              <a:rPr lang="ko-KR" altLang="en-US" sz="1800" dirty="0"/>
              <a:t>출력값의 크기 한정</a:t>
            </a:r>
            <a:endParaRPr lang="en-US" altLang="ko-KR" sz="1800" dirty="0"/>
          </a:p>
          <a:p>
            <a:pPr lvl="1"/>
            <a:r>
              <a:rPr lang="ko-KR" altLang="en-US" sz="2000" dirty="0"/>
              <a:t>주요 조건</a:t>
            </a:r>
            <a:endParaRPr lang="en-US" altLang="ko-KR" sz="2000" dirty="0"/>
          </a:p>
          <a:p>
            <a:pPr lvl="2"/>
            <a:r>
              <a:rPr lang="ko-KR" altLang="en-US" sz="1800" dirty="0"/>
              <a:t>비선형</a:t>
            </a:r>
            <a:endParaRPr lang="en-US" altLang="ko-KR" sz="1800" dirty="0"/>
          </a:p>
          <a:p>
            <a:pPr lvl="2"/>
            <a:r>
              <a:rPr lang="ko-KR" altLang="en-US" sz="1800" dirty="0"/>
              <a:t>미분이 쉬어야 함</a:t>
            </a:r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Activation function (</a:t>
            </a:r>
            <a:r>
              <a:rPr lang="ko-KR" altLang="en-US" sz="2400" dirty="0"/>
              <a:t>활성화함수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주요 활성화 함수</a:t>
            </a:r>
            <a:endParaRPr lang="en-US" altLang="ko-KR" sz="2000" dirty="0"/>
          </a:p>
          <a:p>
            <a:pPr lvl="2"/>
            <a:r>
              <a:rPr lang="en-US" sz="1800" dirty="0"/>
              <a:t>Logistic </a:t>
            </a:r>
            <a:r>
              <a:rPr lang="ko-KR" altLang="en-US" sz="1800" dirty="0"/>
              <a:t>함수</a:t>
            </a:r>
            <a:r>
              <a:rPr lang="en-US" sz="1800" dirty="0"/>
              <a:t> (also known as Sigmoid function)</a:t>
            </a:r>
          </a:p>
          <a:p>
            <a:pPr lvl="2"/>
            <a:r>
              <a:rPr lang="en-US" sz="1800" dirty="0"/>
              <a:t>Hyperbolic Tangent (</a:t>
            </a:r>
            <a:r>
              <a:rPr lang="en-US" sz="1800" dirty="0" err="1"/>
              <a:t>tanh</a:t>
            </a:r>
            <a:r>
              <a:rPr lang="en-US" sz="1800" dirty="0"/>
              <a:t>) </a:t>
            </a:r>
            <a:r>
              <a:rPr lang="ko-KR" altLang="en-US" sz="1800" dirty="0"/>
              <a:t>함수</a:t>
            </a:r>
            <a:endParaRPr lang="en-US" sz="1800" dirty="0"/>
          </a:p>
          <a:p>
            <a:pPr lvl="2"/>
            <a:r>
              <a:rPr lang="en-US" sz="1800" dirty="0"/>
              <a:t>Rectified Linear Unit (</a:t>
            </a:r>
            <a:r>
              <a:rPr lang="en-US" sz="1800" dirty="0" err="1"/>
              <a:t>Relu</a:t>
            </a:r>
            <a:r>
              <a:rPr lang="en-US" sz="1800" dirty="0"/>
              <a:t>) </a:t>
            </a:r>
            <a:r>
              <a:rPr lang="ko-KR" altLang="en-US" sz="1800" dirty="0"/>
              <a:t>함수</a:t>
            </a:r>
            <a:endParaRPr lang="en-US" sz="1800" dirty="0"/>
          </a:p>
          <a:p>
            <a:pPr lvl="2"/>
            <a:r>
              <a:rPr lang="en-US" altLang="ko-KR" sz="1800" dirty="0"/>
              <a:t>Leaky </a:t>
            </a:r>
            <a:r>
              <a:rPr lang="en-US" altLang="ko-KR" sz="1800" dirty="0" err="1"/>
              <a:t>Relu</a:t>
            </a:r>
            <a:r>
              <a:rPr lang="en-US" altLang="ko-KR" sz="1800" dirty="0"/>
              <a:t>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lvl="2"/>
            <a:r>
              <a:rPr lang="en-US" altLang="ko-KR" sz="1800" dirty="0"/>
              <a:t>Exponential linear unit (Elu)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lvl="2"/>
            <a:r>
              <a:rPr lang="en-US" altLang="ko-KR" sz="1800" dirty="0"/>
              <a:t>Gaussian Error Linear Unit (</a:t>
            </a:r>
            <a:r>
              <a:rPr lang="en-US" altLang="ko-KR" sz="1800" dirty="0" err="1"/>
              <a:t>GELU</a:t>
            </a:r>
            <a:r>
              <a:rPr lang="en-US" altLang="ko-KR" sz="1800" dirty="0"/>
              <a:t>) </a:t>
            </a:r>
            <a:r>
              <a:rPr lang="ko-KR" altLang="en-US" sz="1800" dirty="0"/>
              <a:t>함수</a:t>
            </a:r>
            <a:endParaRPr lang="en-US" altLang="ko-KR" sz="1800" dirty="0"/>
          </a:p>
          <a:p>
            <a:pPr lvl="1"/>
            <a:r>
              <a:rPr lang="en-US" altLang="ko-KR" sz="2200" dirty="0"/>
              <a:t>For a complete list of activation functions</a:t>
            </a:r>
          </a:p>
          <a:p>
            <a:pPr lvl="2"/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err="1">
                <a:hlinkClick r:id="rId2"/>
              </a:rPr>
              <a:t>paperswithcode.com</a:t>
            </a:r>
            <a:r>
              <a:rPr lang="en-US" altLang="ko-KR" sz="1800" dirty="0">
                <a:hlinkClick r:id="rId2"/>
              </a:rPr>
              <a:t>/methods/category/activation-functions</a:t>
            </a:r>
            <a:r>
              <a:rPr lang="en-US" altLang="ko-KR" sz="1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9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활성화 함수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996-4C97-4AAF-8778-BF2A2A579893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2825482" cy="18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7200" y="289560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pic>
        <p:nvPicPr>
          <p:cNvPr id="9" name="Picture 4" descr="tanh func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76" y="2041921"/>
            <a:ext cx="2953641" cy="196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00779" y="27592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tanh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60887" y="2244096"/>
                <a:ext cx="2285241" cy="479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sinh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cosh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887" y="2244096"/>
                <a:ext cx="2285241" cy="479427"/>
              </a:xfrm>
              <a:prstGeom prst="rect">
                <a:avLst/>
              </a:prstGeom>
              <a:blipFill>
                <a:blip r:embed="rId4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4157951"/>
            <a:ext cx="3581400" cy="19812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254214" y="5131707"/>
            <a:ext cx="71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ReLU</a:t>
            </a:r>
            <a:endParaRPr lang="ko-KR" altLang="en-US" dirty="0"/>
          </a:p>
        </p:txBody>
      </p:sp>
      <p:pic>
        <p:nvPicPr>
          <p:cNvPr id="14" name="Picture 1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546" y="4173185"/>
            <a:ext cx="2781300" cy="214915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105400" y="4343400"/>
            <a:ext cx="1373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028700" y="4610382"/>
                <a:ext cx="15456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(0, 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610382"/>
                <a:ext cx="1545616" cy="307777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94461" y="4817219"/>
                <a:ext cx="16176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sz="1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461" y="4817219"/>
                <a:ext cx="1617622" cy="307777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517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활성화 함수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61733-65A4-4E21-BA0D-04891607D146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33600"/>
            <a:ext cx="3124200" cy="20574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57200" y="259080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ELU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07" y="2984596"/>
                <a:ext cx="16101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400" dirty="0"/>
                  <a:t>	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ko-KR" sz="1400" dirty="0"/>
                  <a:t>   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7" y="2984596"/>
                <a:ext cx="1610184" cy="523220"/>
              </a:xfrm>
              <a:prstGeom prst="rect">
                <a:avLst/>
              </a:prstGeom>
              <a:blipFill>
                <a:blip r:embed="rId3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015" y="2133600"/>
            <a:ext cx="2722960" cy="1917596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5152679" y="2406134"/>
            <a:ext cx="10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Softplus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48200" y="2984596"/>
                <a:ext cx="1626535" cy="3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ko-KR" altLang="en-US" sz="140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ko-KR" altLang="en-US" sz="1400" i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endChr m:val="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984596"/>
                <a:ext cx="1626535" cy="335476"/>
              </a:xfrm>
              <a:prstGeom prst="rect">
                <a:avLst/>
              </a:prstGeom>
              <a:blipFill>
                <a:blip r:embed="rId5"/>
                <a:stretch>
                  <a:fillRect t="-136364" r="-28947" b="-2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4010"/>
            <a:ext cx="2895600" cy="205740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2699802" y="4847987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GELU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668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r>
              <a:rPr lang="ko-KR" altLang="en-US" dirty="0"/>
              <a:t>의 종류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Optimizer </a:t>
            </a:r>
            <a:r>
              <a:rPr lang="ko-KR" altLang="en-US" sz="2400" dirty="0"/>
              <a:t>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000" dirty="0"/>
              <a:t>비용함수를 최소로 하는 파라미터의 값을 찾을 때 사용되는 방법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딥러닝에서는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경사하강법을</a:t>
            </a:r>
            <a:r>
              <a:rPr lang="ko-KR" altLang="en-US" sz="2000" dirty="0"/>
              <a:t> 사용함 </a:t>
            </a:r>
            <a:endParaRPr lang="en-US" altLang="ko-KR" sz="2000" dirty="0"/>
          </a:p>
          <a:p>
            <a:pPr lvl="2"/>
            <a:r>
              <a:rPr lang="ko-KR" altLang="en-US" sz="1600" dirty="0"/>
              <a:t>기본 </a:t>
            </a:r>
            <a:r>
              <a:rPr lang="ko-KR" altLang="en-US" sz="1600" dirty="0" err="1"/>
              <a:t>경사하강법</a:t>
            </a:r>
            <a:r>
              <a:rPr lang="ko-KR" altLang="en-US" sz="1600" dirty="0"/>
              <a:t> </a:t>
            </a:r>
            <a:r>
              <a:rPr lang="en-US" altLang="ko-KR" sz="1600" dirty="0"/>
              <a:t>(stochastic gradient descent, SGD </a:t>
            </a:r>
            <a:r>
              <a:rPr lang="ko-KR" altLang="en-US" sz="1600" dirty="0"/>
              <a:t>라고 함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기본 경사 하강법의 제한점</a:t>
            </a:r>
            <a:endParaRPr lang="en-US" altLang="ko-KR" sz="2400" dirty="0"/>
          </a:p>
          <a:p>
            <a:pPr lvl="1"/>
            <a:r>
              <a:rPr lang="ko-KR" altLang="en-US" sz="2000" dirty="0"/>
              <a:t>지금까지 업데이트된 정도가 반영되지 않는다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업데이트 횟수와 상관없이 </a:t>
            </a:r>
            <a:r>
              <a:rPr lang="en-US" altLang="ko-KR" sz="2000" dirty="0"/>
              <a:t>learning rate</a:t>
            </a:r>
            <a:r>
              <a:rPr lang="ko-KR" altLang="en-US" sz="2000" dirty="0"/>
              <a:t>가 고정되어 있다</a:t>
            </a:r>
            <a:r>
              <a:rPr lang="en-US" altLang="ko-KR" sz="2000" dirty="0"/>
              <a:t>.</a:t>
            </a:r>
            <a:endParaRPr lang="ko-KR" altLang="ko-KR" sz="2000" dirty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4F4C6F-483B-4ACD-BAFE-380C1DC2907B}"/>
                  </a:ext>
                </a:extLst>
              </p:cNvPr>
              <p:cNvSpPr/>
              <p:nvPr/>
            </p:nvSpPr>
            <p:spPr>
              <a:xfrm>
                <a:off x="2667000" y="3886200"/>
                <a:ext cx="4216154" cy="665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4F4C6F-483B-4ACD-BAFE-380C1DC29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86200"/>
                <a:ext cx="4216154" cy="665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52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신경망의 구조</a:t>
            </a:r>
            <a:endParaRPr lang="en-US" altLang="ko-KR" sz="2800" dirty="0"/>
          </a:p>
          <a:p>
            <a:pPr lvl="1"/>
            <a:r>
              <a:rPr lang="ko-KR" altLang="en-US" sz="2400" dirty="0"/>
              <a:t>입력층과 출력층은 언제나 </a:t>
            </a:r>
            <a:r>
              <a:rPr lang="en-US" altLang="ko-KR" sz="2400" dirty="0"/>
              <a:t>1</a:t>
            </a:r>
            <a:r>
              <a:rPr lang="ko-KR" altLang="en-US" sz="2400" dirty="0"/>
              <a:t>개</a:t>
            </a:r>
            <a:endParaRPr lang="en-US" altLang="ko-KR" sz="2400" dirty="0"/>
          </a:p>
          <a:p>
            <a:pPr lvl="1"/>
            <a:r>
              <a:rPr lang="ko-KR" altLang="en-US" sz="2400" dirty="0"/>
              <a:t>은닉층의 수는 사용자가 결정</a:t>
            </a:r>
            <a:endParaRPr lang="en-US" altLang="ko-KR" sz="2400" dirty="0"/>
          </a:p>
          <a:p>
            <a:pPr lvl="1"/>
            <a:r>
              <a:rPr lang="ko-KR" altLang="en-US" sz="2400" dirty="0"/>
              <a:t>은닉층의 수가 적은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얕은 신경망 </a:t>
            </a:r>
            <a:r>
              <a:rPr lang="en-US" altLang="ko-KR" sz="2400" dirty="0"/>
              <a:t>(shallow NN)</a:t>
            </a:r>
          </a:p>
          <a:p>
            <a:pPr lvl="1"/>
            <a:r>
              <a:rPr lang="ko-KR" altLang="en-US" sz="2400" dirty="0"/>
              <a:t>은닉층의 수가 여러 개인 경우</a:t>
            </a:r>
            <a:r>
              <a:rPr lang="en-US" altLang="ko-KR" sz="2400" dirty="0"/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다층 신경망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(Deep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</a:t>
            </a:r>
            <a:r>
              <a:rPr lang="en-US" altLang="ko-KR" sz="2400" dirty="0"/>
              <a:t> </a:t>
            </a:r>
            <a:r>
              <a:rPr lang="ko-KR" altLang="en-US" sz="2400" dirty="0"/>
              <a:t>보통 이를 딥러닝 알고리즘 이라고 함 </a:t>
            </a:r>
            <a:endParaRPr lang="en-US" altLang="ko-KR" sz="2400" dirty="0"/>
          </a:p>
          <a:p>
            <a:pPr lvl="1"/>
            <a:endParaRPr lang="en-US" altLang="ko-K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0478-BCA4-4445-A8FF-50128A184BE2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97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lang="ko-KR" altLang="en-US" sz="2200" dirty="0"/>
              <a:t>기본적 방법의 문제</a:t>
            </a:r>
            <a:endParaRPr lang="en-US" altLang="ko-KR" sz="1800" dirty="0"/>
          </a:p>
          <a:p>
            <a:pPr lvl="1"/>
            <a:r>
              <a:rPr lang="en-US" altLang="ko-KR" sz="1900" dirty="0"/>
              <a:t>1) </a:t>
            </a:r>
            <a:r>
              <a:rPr lang="ko-KR" altLang="en-US" sz="1900" dirty="0"/>
              <a:t>비용함수의 </a:t>
            </a:r>
            <a:r>
              <a:rPr lang="en-US" altLang="ko-KR" sz="1900" dirty="0"/>
              <a:t>saddle point</a:t>
            </a:r>
            <a:r>
              <a:rPr lang="ko-KR" altLang="en-US" sz="1900" dirty="0"/>
              <a:t>를 잘 벗어나지 못한다</a:t>
            </a:r>
            <a:r>
              <a:rPr lang="en-US" altLang="ko-KR" sz="1900" dirty="0"/>
              <a:t>. </a:t>
            </a:r>
          </a:p>
          <a:p>
            <a:pPr lvl="2"/>
            <a:r>
              <a:rPr lang="ko-KR" altLang="en-US" sz="1500" dirty="0"/>
              <a:t>딥러닝에서는 파라미터가 많아서 </a:t>
            </a:r>
            <a:r>
              <a:rPr lang="en-US" altLang="ko-KR" sz="1500" dirty="0"/>
              <a:t>local optima</a:t>
            </a:r>
            <a:r>
              <a:rPr lang="ko-KR" altLang="en-US" sz="1500" dirty="0"/>
              <a:t>는 많이 존재하지 않는다</a:t>
            </a:r>
            <a:r>
              <a:rPr lang="en-US" altLang="ko-KR" sz="1500" dirty="0"/>
              <a:t>. </a:t>
            </a:r>
            <a:r>
              <a:rPr lang="ko-KR" altLang="en-US" sz="1500" dirty="0"/>
              <a:t>대신 오른쪽 그림과 같은 </a:t>
            </a:r>
            <a:r>
              <a:rPr lang="en-US" altLang="ko-KR" sz="1500" dirty="0"/>
              <a:t>saddle point</a:t>
            </a:r>
            <a:r>
              <a:rPr lang="ko-KR" altLang="en-US" sz="1500" dirty="0"/>
              <a:t>가 많이 존재한다</a:t>
            </a:r>
            <a:r>
              <a:rPr lang="en-US" altLang="ko-KR" sz="1500" dirty="0"/>
              <a:t>. </a:t>
            </a:r>
            <a:r>
              <a:rPr lang="ko-KR" altLang="en-US" sz="1500" dirty="0"/>
              <a:t>즉</a:t>
            </a:r>
            <a:r>
              <a:rPr lang="en-US" altLang="ko-KR" sz="1500" dirty="0"/>
              <a:t>, saddle point</a:t>
            </a:r>
            <a:r>
              <a:rPr lang="ko-KR" altLang="en-US" sz="1500" dirty="0"/>
              <a:t>를 어떻게 벗어나느냐가 중요한 문제이다</a:t>
            </a:r>
            <a:r>
              <a:rPr lang="en-US" altLang="ko-KR" sz="1500" dirty="0"/>
              <a:t>. </a:t>
            </a:r>
            <a:endParaRPr lang="en-US" altLang="ko-KR" sz="1900" dirty="0"/>
          </a:p>
          <a:p>
            <a:pPr lvl="1"/>
            <a:endParaRPr lang="en-US" altLang="ko-KR" sz="1900" dirty="0"/>
          </a:p>
          <a:p>
            <a:pPr lvl="1"/>
            <a:r>
              <a:rPr lang="en-US" altLang="ko-KR" sz="1900" dirty="0"/>
              <a:t>2) </a:t>
            </a:r>
            <a:r>
              <a:rPr lang="ko-KR" altLang="en-US" sz="1900" dirty="0"/>
              <a:t>속도가 느리다</a:t>
            </a:r>
            <a:r>
              <a:rPr lang="en-US" altLang="ko-KR" sz="1900" dirty="0"/>
              <a:t>. </a:t>
            </a:r>
          </a:p>
          <a:p>
            <a:pPr lvl="3"/>
            <a:endParaRPr lang="ko-KR" altLang="ko-KR" sz="1100" dirty="0"/>
          </a:p>
          <a:p>
            <a:pPr lvl="2"/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7" name="Picture 6" descr="saddle point에 대한 이미지 검색결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2286000"/>
            <a:ext cx="32766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644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작동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000" dirty="0"/>
              <a:t>Optimizer</a:t>
            </a:r>
            <a:r>
              <a:rPr lang="ko-KR" altLang="en-US" sz="2000" dirty="0"/>
              <a:t>의 종류와 특성</a:t>
            </a:r>
            <a:endParaRPr lang="en-US" altLang="ko-KR" sz="2000" dirty="0"/>
          </a:p>
          <a:p>
            <a:pPr lvl="1"/>
            <a:r>
              <a:rPr lang="ko-KR" altLang="en-US" sz="1800" dirty="0"/>
              <a:t>이러한 문제를 보완하기 위해서 다양한 형태의 </a:t>
            </a:r>
            <a:r>
              <a:rPr lang="en-US" altLang="ko-KR" sz="1800" dirty="0"/>
              <a:t>optimizer </a:t>
            </a:r>
            <a:r>
              <a:rPr lang="ko-KR" altLang="en-US" sz="1800" dirty="0"/>
              <a:t>제안</a:t>
            </a:r>
            <a:endParaRPr lang="en-US" altLang="ko-KR" sz="1800" dirty="0"/>
          </a:p>
          <a:p>
            <a:pPr lvl="2"/>
            <a:r>
              <a:rPr lang="ko-KR" altLang="ko-KR" sz="1600" dirty="0"/>
              <a:t>경사하강법을 이용하여 비용함수의 값을 최소화하는 가중치의 값을 찾는 역할을 하는 것을</a:t>
            </a:r>
            <a:r>
              <a:rPr lang="en-US" altLang="ko-KR" sz="1600" dirty="0"/>
              <a:t> optimizer</a:t>
            </a:r>
            <a:r>
              <a:rPr lang="ko-KR" altLang="ko-KR" sz="1600" dirty="0"/>
              <a:t>라고</a:t>
            </a:r>
            <a:r>
              <a:rPr lang="en-US" altLang="ko-KR" sz="1600" dirty="0"/>
              <a:t>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lvl="1"/>
            <a:r>
              <a:rPr lang="ko-KR" altLang="en-US" sz="1800" dirty="0"/>
              <a:t>기본 업데이트 공식을 약간씩 수정</a:t>
            </a:r>
            <a:r>
              <a:rPr lang="en-US" altLang="ko-KR" sz="1800" dirty="0"/>
              <a:t>/</a:t>
            </a:r>
            <a:r>
              <a:rPr lang="ko-KR" altLang="en-US" sz="1800" dirty="0"/>
              <a:t>보완한 방법들임</a:t>
            </a:r>
            <a:endParaRPr lang="en-US" altLang="ko-KR" sz="1800" dirty="0"/>
          </a:p>
          <a:p>
            <a:pPr lvl="1"/>
            <a:r>
              <a:rPr lang="ko-KR" altLang="en-US" sz="1800" dirty="0"/>
              <a:t>대표적 </a:t>
            </a:r>
            <a:r>
              <a:rPr lang="en-US" altLang="ko-KR" sz="1800" dirty="0"/>
              <a:t>Optimizers</a:t>
            </a:r>
          </a:p>
          <a:p>
            <a:pPr lvl="2" latinLnBrk="1"/>
            <a:r>
              <a:rPr lang="en-US" altLang="ko-KR" sz="1600" dirty="0"/>
              <a:t>Momentum</a:t>
            </a:r>
          </a:p>
          <a:p>
            <a:pPr lvl="2" latinLnBrk="1"/>
            <a:r>
              <a:rPr lang="en-US" altLang="ko-KR" sz="1600" dirty="0" err="1"/>
              <a:t>Adagrad</a:t>
            </a:r>
            <a:r>
              <a:rPr lang="en-US" altLang="ko-KR" sz="1600" dirty="0"/>
              <a:t> (Adaptive Gradient)</a:t>
            </a:r>
            <a:endParaRPr lang="ko-KR" altLang="ko-KR" sz="1600" dirty="0"/>
          </a:p>
          <a:p>
            <a:pPr lvl="2" latinLnBrk="1"/>
            <a:r>
              <a:rPr lang="en-US" altLang="ko-KR" sz="1600" dirty="0" err="1"/>
              <a:t>RMSprop</a:t>
            </a:r>
            <a:r>
              <a:rPr lang="en-US" altLang="ko-KR" sz="1600" dirty="0"/>
              <a:t> (Root Mean Square Propagation)</a:t>
            </a:r>
          </a:p>
          <a:p>
            <a:pPr lvl="2" latinLnBrk="1"/>
            <a:r>
              <a:rPr lang="en-US" altLang="ko-KR" sz="1600" dirty="0" err="1"/>
              <a:t>Adadelta</a:t>
            </a:r>
            <a:endParaRPr lang="ko-KR" altLang="ko-KR" sz="1600" dirty="0"/>
          </a:p>
          <a:p>
            <a:pPr lvl="2" latinLnBrk="1"/>
            <a:r>
              <a:rPr lang="en-US" altLang="ko-KR" sz="1600" dirty="0"/>
              <a:t>Adam</a:t>
            </a:r>
            <a:endParaRPr lang="ko-KR" altLang="ko-KR" sz="1600" dirty="0"/>
          </a:p>
          <a:p>
            <a:pPr lvl="2"/>
            <a:r>
              <a:rPr lang="ko-KR" altLang="en-US" sz="1600" dirty="0"/>
              <a:t>다른 </a:t>
            </a:r>
            <a:r>
              <a:rPr lang="en-US" altLang="ko-KR" sz="1600" dirty="0"/>
              <a:t>optimizer</a:t>
            </a:r>
            <a:r>
              <a:rPr lang="ko-KR" altLang="en-US" sz="1600" dirty="0"/>
              <a:t>들은 </a:t>
            </a:r>
            <a:r>
              <a:rPr lang="en-US" altLang="ko-KR" sz="1600" dirty="0">
                <a:hlinkClick r:id="rId2"/>
              </a:rPr>
              <a:t>https://www.ruder.io/optimizing-gradient-descent/</a:t>
            </a:r>
            <a:r>
              <a:rPr lang="en-US" altLang="ko-KR" sz="1600" dirty="0"/>
              <a:t> </a:t>
            </a:r>
            <a:r>
              <a:rPr lang="ko-KR" altLang="en-US" sz="1600" dirty="0"/>
              <a:t>를 참고</a:t>
            </a:r>
            <a:endParaRPr lang="en-US" altLang="ko-KR" sz="1600" dirty="0"/>
          </a:p>
          <a:p>
            <a:pPr lvl="3"/>
            <a:endParaRPr lang="ko-KR" altLang="ko-KR" sz="1200" dirty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43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Momentum</a:t>
            </a:r>
          </a:p>
          <a:p>
            <a:pPr lvl="1"/>
            <a:r>
              <a:rPr lang="ko-KR" altLang="en-US" sz="2000" dirty="0"/>
              <a:t>이전 </a:t>
            </a:r>
            <a:r>
              <a:rPr lang="en-US" altLang="ko-KR" sz="2000" dirty="0"/>
              <a:t>update</a:t>
            </a:r>
            <a:r>
              <a:rPr lang="ko-KR" altLang="en-US" sz="2000" dirty="0"/>
              <a:t> 정보를 기억</a:t>
            </a:r>
            <a:r>
              <a:rPr lang="en-US" altLang="ko-KR" sz="2000" dirty="0"/>
              <a:t>, </a:t>
            </a:r>
            <a:r>
              <a:rPr lang="ko-KR" altLang="en-US" sz="2000" dirty="0"/>
              <a:t>현재 </a:t>
            </a:r>
            <a:r>
              <a:rPr lang="en-US" altLang="ko-KR" sz="2000" dirty="0"/>
              <a:t>update</a:t>
            </a:r>
            <a:r>
              <a:rPr lang="ko-KR" altLang="en-US" sz="2000" dirty="0"/>
              <a:t>에 반영하는 방법</a:t>
            </a:r>
            <a:endParaRPr lang="en-US" altLang="ko-KR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장점 </a:t>
            </a:r>
            <a:r>
              <a:rPr lang="en-US" altLang="ko-KR" sz="2000" dirty="0"/>
              <a:t>(SGD </a:t>
            </a:r>
            <a:r>
              <a:rPr lang="ko-KR" altLang="en-US" sz="2000" dirty="0"/>
              <a:t>에 비해서</a:t>
            </a:r>
            <a:r>
              <a:rPr lang="en-US" altLang="ko-KR" sz="2000" dirty="0"/>
              <a:t>)</a:t>
            </a:r>
            <a:endParaRPr lang="en-US" sz="2000" dirty="0"/>
          </a:p>
          <a:p>
            <a:pPr lvl="2"/>
            <a:r>
              <a:rPr lang="ko-KR" altLang="en-US" sz="1800" dirty="0"/>
              <a:t>속도가 빠르다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여전히 안장점을 잘 벗어나지 못하는 문제 존재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29644" y="2831922"/>
                <a:ext cx="4572000" cy="116025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γ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+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644" y="2831922"/>
                <a:ext cx="4572000" cy="11602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200" y="6172937"/>
            <a:ext cx="883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Qian, N. (1999). On the momentum term in gradient descent learning algorithms. </a:t>
            </a:r>
            <a:r>
              <a:rPr lang="en-US" altLang="ko-KR" sz="12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Neural networks</a:t>
            </a:r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 </a:t>
            </a:r>
            <a:r>
              <a:rPr lang="en-US" altLang="ko-KR" sz="12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12</a:t>
            </a:r>
            <a:r>
              <a:rPr lang="en-US" altLang="ko-KR" sz="12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(1), 145-151.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80455" y="4254109"/>
                <a:ext cx="6014195" cy="808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𝑐𝑢𝑟𝑟𝑒𝑛𝑡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f>
                                <m:f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𝑐𝑢𝑟𝑟𝑒𝑛𝑡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55" y="4254109"/>
                <a:ext cx="6014195" cy="808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7045" y="3281406"/>
                <a:ext cx="28151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88900" indent="-8890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이전에 업데이트된 정도</a:t>
                </a:r>
                <a:endParaRPr lang="en-US" altLang="ko-KR" sz="1400" dirty="0"/>
              </a:p>
              <a:p>
                <a:pPr marL="88900" indent="-88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ko-KR" altLang="ko-KR" sz="1400" dirty="0"/>
                  <a:t>는 하이퍼파라미터로 보통 </a:t>
                </a:r>
                <a:r>
                  <a:rPr lang="en-US" altLang="ko-KR" sz="1400" dirty="0"/>
                  <a:t>0.9 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5" y="3281406"/>
                <a:ext cx="2815194" cy="523220"/>
              </a:xfrm>
              <a:prstGeom prst="rect">
                <a:avLst/>
              </a:prstGeom>
              <a:blipFill>
                <a:blip r:embed="rId4"/>
                <a:stretch>
                  <a:fillRect l="-216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 bwMode="auto">
          <a:xfrm>
            <a:off x="4724400" y="4419600"/>
            <a:ext cx="6096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 bwMode="auto">
          <a:xfrm flipH="1">
            <a:off x="5334000" y="3543016"/>
            <a:ext cx="1123045" cy="8765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Down Arrow 13"/>
          <p:cNvSpPr/>
          <p:nvPr/>
        </p:nvSpPr>
        <p:spPr bwMode="auto">
          <a:xfrm>
            <a:off x="4191000" y="3992176"/>
            <a:ext cx="533400" cy="261933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02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Optimizer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Momentum (cont’d)</a:t>
            </a:r>
          </a:p>
          <a:p>
            <a:pPr lvl="1"/>
            <a:r>
              <a:rPr lang="ko-KR" altLang="en-US" dirty="0"/>
              <a:t>효과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849" y="3352800"/>
            <a:ext cx="6085801" cy="23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02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Adagrad</a:t>
            </a:r>
            <a:r>
              <a:rPr lang="en-US" sz="2400" dirty="0"/>
              <a:t> (Adaptive Gradient)</a:t>
            </a:r>
          </a:p>
          <a:p>
            <a:pPr lvl="1"/>
            <a:r>
              <a:rPr lang="en-US" sz="2000" dirty="0"/>
              <a:t>SGD =&gt; </a:t>
            </a:r>
            <a:r>
              <a:rPr lang="ko-KR" altLang="en-US" sz="2000" dirty="0"/>
              <a:t>업데이트 횟수와 상관없이 </a:t>
            </a:r>
            <a:r>
              <a:rPr lang="en-US" altLang="ko-KR" sz="2000" dirty="0"/>
              <a:t>learning rate</a:t>
            </a:r>
            <a:r>
              <a:rPr lang="ko-KR" altLang="en-US" sz="2000" dirty="0"/>
              <a:t>를 동일하게</a:t>
            </a:r>
            <a:endParaRPr lang="en-US" altLang="ko-KR" sz="2000" dirty="0"/>
          </a:p>
          <a:p>
            <a:pPr lvl="1"/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Adagrad</a:t>
            </a:r>
            <a:r>
              <a:rPr lang="ko-KR" altLang="en-US" sz="2000" dirty="0"/>
              <a:t>는 다르게</a:t>
            </a:r>
            <a:endParaRPr lang="en-US" altLang="ko-KR" sz="2000" dirty="0"/>
          </a:p>
          <a:p>
            <a:pPr lvl="2"/>
            <a:r>
              <a:rPr lang="ko-KR" altLang="en-US" sz="1800" dirty="0"/>
              <a:t>지금까지 업데이트 된 정도를 반영한다</a:t>
            </a:r>
            <a:r>
              <a:rPr lang="en-US" altLang="ko-KR" sz="1800" dirty="0"/>
              <a:t>.</a:t>
            </a:r>
          </a:p>
          <a:p>
            <a:pPr lvl="2"/>
            <a:r>
              <a:rPr lang="ko-KR" altLang="en-US" sz="1800" dirty="0"/>
              <a:t>지금까지 업데이트가 많이된 </a:t>
            </a:r>
            <a:r>
              <a:rPr lang="en-US" altLang="ko-KR" sz="1800" dirty="0"/>
              <a:t>parameter</a:t>
            </a:r>
            <a:r>
              <a:rPr lang="ko-KR" altLang="en-US" sz="1800" dirty="0"/>
              <a:t>는 </a:t>
            </a:r>
            <a:r>
              <a:rPr lang="en-US" altLang="ko-KR" sz="1800" dirty="0"/>
              <a:t>learning rate</a:t>
            </a:r>
            <a:r>
              <a:rPr lang="ko-KR" altLang="en-US" sz="1800" dirty="0"/>
              <a:t>를 작게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endParaRPr lang="en-US" altLang="ko-KR" sz="1800" i="1" dirty="0"/>
          </a:p>
          <a:p>
            <a:pPr lvl="2"/>
            <a:r>
              <a:rPr lang="ko-KR" altLang="en-US" sz="1800" dirty="0"/>
              <a:t>주요 문제</a:t>
            </a:r>
            <a:endParaRPr lang="en-US" altLang="ko-KR" sz="1800" dirty="0"/>
          </a:p>
          <a:p>
            <a:pPr lvl="3"/>
            <a:r>
              <a:rPr lang="en-US" altLang="ko-KR" sz="1400" dirty="0"/>
              <a:t>Gt</a:t>
            </a:r>
            <a:r>
              <a:rPr lang="ko-KR" altLang="en-US" sz="1400" dirty="0"/>
              <a:t>가 갈수록 커진다 </a:t>
            </a:r>
            <a:r>
              <a:rPr lang="en-US" altLang="ko-KR" sz="1400" dirty="0"/>
              <a:t>=&gt; </a:t>
            </a:r>
            <a:r>
              <a:rPr lang="ko-KR" altLang="en-US" sz="1400" dirty="0"/>
              <a:t>업데이트가 거의 발생하지 않는다</a:t>
            </a:r>
            <a:r>
              <a:rPr lang="en-US" altLang="ko-KR" sz="1400" dirty="0"/>
              <a:t>.</a:t>
            </a:r>
          </a:p>
          <a:p>
            <a:pPr lvl="3"/>
            <a:r>
              <a:rPr lang="en-US" altLang="ko-KR" sz="1400" dirty="0" err="1"/>
              <a:t>Adadelta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RMSprop</a:t>
            </a:r>
            <a:r>
              <a:rPr lang="ko-KR" altLang="en-US" sz="1400" dirty="0"/>
              <a:t> 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br>
                  <a:rPr lang="en-US" altLang="ko-KR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" y="4767102"/>
                <a:ext cx="2737473" cy="11446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V="1">
            <a:off x="1944688" y="4648200"/>
            <a:ext cx="2703512" cy="6052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916068" y="4648200"/>
            <a:ext cx="523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ϵ is a smoothing term that avoids division by zero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 bwMode="auto">
          <a:xfrm flipH="1" flipV="1">
            <a:off x="5410200" y="4648201"/>
            <a:ext cx="990602" cy="18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52400" y="4572000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지금까지 </a:t>
            </a:r>
            <a:r>
              <a:rPr lang="en-US" altLang="ko-KR" dirty="0"/>
              <a:t>gradient</a:t>
            </a:r>
            <a:r>
              <a:rPr lang="ko-KR" altLang="en-US" dirty="0"/>
              <a:t>의 합</a:t>
            </a:r>
          </a:p>
        </p:txBody>
      </p:sp>
      <p:cxnSp>
        <p:nvCxnSpPr>
          <p:cNvPr id="15" name="Straight Arrow Connector 14"/>
          <p:cNvCxnSpPr>
            <a:stCxn id="10" idx="2"/>
          </p:cNvCxnSpPr>
          <p:nvPr/>
        </p:nvCxnSpPr>
        <p:spPr bwMode="auto">
          <a:xfrm flipH="1">
            <a:off x="1371600" y="4941332"/>
            <a:ext cx="56566" cy="3121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6174334" y="1006515"/>
            <a:ext cx="3007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이러한 방법을 </a:t>
            </a:r>
            <a:r>
              <a:rPr lang="en-US" altLang="ko-KR" sz="1600" dirty="0"/>
              <a:t>learning rate decay</a:t>
            </a:r>
            <a:r>
              <a:rPr lang="ko-KR" altLang="en-US" sz="1600" dirty="0"/>
              <a:t>라고 부름</a:t>
            </a:r>
          </a:p>
        </p:txBody>
      </p:sp>
      <p:cxnSp>
        <p:nvCxnSpPr>
          <p:cNvPr id="17" name="Straight Arrow Connector 16"/>
          <p:cNvCxnSpPr>
            <a:stCxn id="13" idx="2"/>
          </p:cNvCxnSpPr>
          <p:nvPr/>
        </p:nvCxnSpPr>
        <p:spPr bwMode="auto">
          <a:xfrm flipH="1">
            <a:off x="7645589" y="1591290"/>
            <a:ext cx="32581" cy="1907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71800" y="3931801"/>
                <a:ext cx="3043718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931801"/>
                <a:ext cx="3043718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4732" y="5953140"/>
                <a:ext cx="2255977" cy="469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ko-KR" sz="12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는 </a:t>
                </a:r>
                <a:r>
                  <a:rPr lang="en-US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k</a:t>
                </a:r>
                <a:r>
                  <a:rPr lang="ko-KR" altLang="ko-KR" sz="1200" kern="100" dirty="0">
                    <a:ea typeface="맑은 고딕" panose="020B0503020000020004" pitchFamily="50" charset="-127"/>
                    <a:cs typeface="맑은 고딕" panose="020B0503020000020004" pitchFamily="50" charset="-127"/>
                  </a:rPr>
                  <a:t>번째 업데이트에서 사용된 경삿값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2" y="5953140"/>
                <a:ext cx="2255977" cy="469872"/>
              </a:xfrm>
              <a:prstGeom prst="rect">
                <a:avLst/>
              </a:prstGeom>
              <a:blipFill>
                <a:blip r:embed="rId4"/>
                <a:stretch>
                  <a:fillRect l="-270" t="-2597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497A47D-B8A2-463C-B4CA-4987947C6F85}"/>
              </a:ext>
            </a:extLst>
          </p:cNvPr>
          <p:cNvSpPr/>
          <p:nvPr/>
        </p:nvSpPr>
        <p:spPr>
          <a:xfrm>
            <a:off x="2273841" y="5922364"/>
            <a:ext cx="69130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Duchi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J.,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Hazan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E., &amp; Singer, Y. (2011). Adaptive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subgradient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methods for online learning and stochastic optimization.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Journal of machine learning research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12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(7).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8743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RMSprop</a:t>
            </a:r>
            <a:r>
              <a:rPr lang="en-US" sz="2800" dirty="0"/>
              <a:t> (Root Mean Square Propagation)</a:t>
            </a:r>
          </a:p>
          <a:p>
            <a:pPr lvl="1"/>
            <a:r>
              <a:rPr lang="en-US" sz="2400" dirty="0" err="1"/>
              <a:t>Adagrad</a:t>
            </a:r>
            <a:r>
              <a:rPr lang="ko-KR" altLang="en-US" sz="2400" dirty="0"/>
              <a:t>의 확장 버전</a:t>
            </a:r>
            <a:endParaRPr lang="en-US" altLang="ko-KR" sz="2400" dirty="0"/>
          </a:p>
          <a:p>
            <a:pPr lvl="2"/>
            <a:r>
              <a:rPr lang="ko-KR" altLang="en-US" sz="2000" dirty="0"/>
              <a:t>무조건적으로 줄어드는 </a:t>
            </a:r>
            <a:r>
              <a:rPr lang="en-US" altLang="ko-KR" sz="2000" dirty="0"/>
              <a:t>learning rate </a:t>
            </a:r>
            <a:r>
              <a:rPr lang="ko-KR" altLang="en-US" sz="2000" dirty="0"/>
              <a:t>문제를 보완</a:t>
            </a:r>
            <a:endParaRPr lang="en-US" altLang="ko-KR" sz="2000" dirty="0"/>
          </a:p>
          <a:p>
            <a:pPr lvl="2"/>
            <a:r>
              <a:rPr lang="ko-KR" altLang="en-US" sz="2000" dirty="0"/>
              <a:t>합이 아니라 평균을 사용 </a:t>
            </a:r>
            <a:r>
              <a:rPr lang="en-US" altLang="ko-KR" sz="2000" dirty="0"/>
              <a:t>[</a:t>
            </a:r>
            <a:r>
              <a:rPr lang="ko-KR" altLang="en-US" sz="2000" dirty="0"/>
              <a:t>과거 </a:t>
            </a:r>
            <a:r>
              <a:rPr lang="en-US" altLang="ko-KR" sz="2000" dirty="0"/>
              <a:t>gradients </a:t>
            </a:r>
            <a:r>
              <a:rPr lang="ko-KR" altLang="en-US" sz="2000" dirty="0"/>
              <a:t>들의 평균</a:t>
            </a:r>
            <a:r>
              <a:rPr lang="en-US" altLang="ko-KR" sz="2000" dirty="0"/>
              <a:t>]</a:t>
            </a:r>
          </a:p>
          <a:p>
            <a:pPr marL="914400" lvl="2" indent="0">
              <a:buNone/>
            </a:pPr>
            <a:br>
              <a:rPr lang="en-US" sz="2000" dirty="0"/>
            </a:b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39013" y="4984924"/>
                <a:ext cx="3788538" cy="4054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13" y="4984924"/>
                <a:ext cx="3788538" cy="405496"/>
              </a:xfrm>
              <a:prstGeom prst="rect">
                <a:avLst/>
              </a:prstGeom>
              <a:blipFill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26003" y="3911998"/>
                <a:ext cx="3480247" cy="73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003" y="3911998"/>
                <a:ext cx="3480247" cy="735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이를 </a:t>
                </a:r>
                <a:r>
                  <a:rPr lang="en-US" altLang="ko-KR" dirty="0"/>
                  <a:t>moving average</a:t>
                </a:r>
                <a:r>
                  <a:rPr lang="ko-KR" altLang="en-US" dirty="0"/>
                  <a:t>라고 함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dirty="0"/>
                  <a:t>는 보통 </a:t>
                </a:r>
                <a:r>
                  <a:rPr lang="en-US" altLang="ko-KR" dirty="0"/>
                  <a:t>0.9 </a:t>
                </a:r>
                <a:r>
                  <a:rPr lang="ko-KR" altLang="en-US" dirty="0"/>
                  <a:t>정도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638800"/>
                <a:ext cx="3104632" cy="646331"/>
              </a:xfrm>
              <a:prstGeom prst="rect">
                <a:avLst/>
              </a:prstGeom>
              <a:blipFill>
                <a:blip r:embed="rId4"/>
                <a:stretch>
                  <a:fillRect l="-1572" t="-4717" r="-78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267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504" y="1887751"/>
            <a:ext cx="7772400" cy="4114800"/>
          </a:xfrm>
        </p:spPr>
        <p:txBody>
          <a:bodyPr/>
          <a:lstStyle/>
          <a:p>
            <a:r>
              <a:rPr lang="en-US" sz="2800" dirty="0" err="1"/>
              <a:t>Adadelta</a:t>
            </a:r>
            <a:endParaRPr lang="en-US" sz="2800" dirty="0"/>
          </a:p>
          <a:p>
            <a:pPr lvl="1"/>
            <a:r>
              <a:rPr lang="en-US" sz="2400" dirty="0" err="1"/>
              <a:t>Adagrad</a:t>
            </a:r>
            <a:r>
              <a:rPr lang="ko-KR" altLang="en-US" sz="2400" dirty="0"/>
              <a:t> 보완</a:t>
            </a:r>
            <a:endParaRPr lang="en-US" altLang="ko-K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964321" y="2174225"/>
                <a:ext cx="6018406" cy="2369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  <a:p>
                <a:pPr latinLnBrk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ρ</m:t>
                          </m:r>
                        </m:e>
                      </m:d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𝑅𝑀𝑆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[∆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rad>
                    </m:oMath>
                  </m:oMathPara>
                </a14:m>
                <a:endParaRPr lang="en-US" altLang="ko-KR" sz="1600" dirty="0"/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 </a:t>
                </a:r>
                <a:r>
                  <a:rPr lang="en-US" altLang="ko-KR" sz="1600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:r>
                  <a:rPr lang="en-US" sz="1600" dirty="0"/>
                  <a:t>t</a:t>
                </a:r>
                <a:r>
                  <a:rPr lang="ko-KR" altLang="en-US" sz="1600" dirty="0"/>
                  <a:t>번째 업데이트에서의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/>
                  <a:t>의 변화량</a:t>
                </a:r>
                <a:endParaRPr lang="ko-KR" altLang="ko-KR" sz="1600" dirty="0"/>
              </a:p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:endParaRPr lang="ko-KR" altLang="ko-KR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21" y="2174225"/>
                <a:ext cx="6018406" cy="2369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61975" y="594244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Zeiler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M. D. (2012). </a:t>
            </a:r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Adadelta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: an adaptive learning rate method. 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14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preprint 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arXiv:1212.5701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433" y="4450400"/>
            <a:ext cx="71866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경사 값만을 사용하는 것이 아니라 업데이트 정보도 같이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사용</a:t>
            </a: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400" kern="10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kern="100" dirty="0" err="1">
                <a:latin typeface="맑은 고딕" panose="020B0503020000020004" pitchFamily="50" charset="-127"/>
                <a:cs typeface="맑은 고딕" panose="020B0503020000020004" pitchFamily="50" charset="-127"/>
              </a:rPr>
              <a:t>Adadelta</a:t>
            </a:r>
            <a:r>
              <a:rPr lang="ko-KR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는 초기 학습률의 값 설정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불필요 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아래와 같이 표현 가능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조절도 가능</a:t>
            </a:r>
            <a:r>
              <a:rPr lang="en-US" altLang="ko-KR" sz="1400" kern="100" dirty="0"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93624" y="5128246"/>
                <a:ext cx="5830307" cy="698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ko-KR" alt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ko-KR" altLang="en-US" i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24" y="5128246"/>
                <a:ext cx="5830307" cy="69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4A66A0-B840-4BE0-A932-129355078B0D}"/>
                  </a:ext>
                </a:extLst>
              </p:cNvPr>
              <p:cNvSpPr/>
              <p:nvPr/>
            </p:nvSpPr>
            <p:spPr>
              <a:xfrm>
                <a:off x="495744" y="3105551"/>
                <a:ext cx="3468577" cy="6984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[∆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𝑅𝑀𝑆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4A66A0-B840-4BE0-A932-129355078B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44" y="3105551"/>
                <a:ext cx="3468577" cy="698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022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Adam</a:t>
            </a:r>
          </a:p>
          <a:p>
            <a:pPr lvl="1"/>
            <a:r>
              <a:rPr lang="en-US" sz="1600" dirty="0" err="1"/>
              <a:t>RMSprop</a:t>
            </a:r>
            <a:r>
              <a:rPr lang="en-US" sz="1600" dirty="0"/>
              <a:t> (or </a:t>
            </a:r>
            <a:r>
              <a:rPr lang="en-US" sz="1600" dirty="0" err="1"/>
              <a:t>Adadelta</a:t>
            </a:r>
            <a:r>
              <a:rPr lang="en-US" sz="1600" dirty="0"/>
              <a:t>) + momentum</a:t>
            </a:r>
          </a:p>
          <a:p>
            <a:pPr lvl="1"/>
            <a:r>
              <a:rPr lang="ko-KR" altLang="en-US" sz="1600" dirty="0"/>
              <a:t>다음과 같이 표현될 수 있음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2"/>
            <a:endParaRPr lang="en-US" altLang="ko-KR" sz="12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pPr lvl="1"/>
            <a:r>
              <a:rPr lang="ko-KR" altLang="en-US" sz="1600" dirty="0"/>
              <a:t>자세한 내용은 </a:t>
            </a:r>
            <a:endParaRPr lang="en-US" altLang="ko-KR" sz="1600" dirty="0"/>
          </a:p>
          <a:p>
            <a:pPr lvl="2"/>
            <a:r>
              <a:rPr lang="en-US" altLang="ko-KR" sz="1400" dirty="0" err="1"/>
              <a:t>Kingma</a:t>
            </a:r>
            <a:r>
              <a:rPr lang="en-US" altLang="ko-KR" sz="1400" dirty="0"/>
              <a:t>, D. P., &amp; Ba, J. (2014). Adam: A method for stochastic optimization. </a:t>
            </a:r>
            <a:r>
              <a:rPr lang="en-US" altLang="ko-KR" sz="1400" i="1" dirty="0" err="1"/>
              <a:t>arXiv</a:t>
            </a:r>
            <a:r>
              <a:rPr lang="en-US" altLang="ko-KR" sz="1400" i="1" dirty="0"/>
              <a:t> preprint </a:t>
            </a:r>
            <a:r>
              <a:rPr lang="en-US" altLang="ko-KR" sz="1400" i="1" dirty="0" err="1"/>
              <a:t>arXiv:1412.6980</a:t>
            </a:r>
            <a:r>
              <a:rPr lang="en-US" altLang="ko-KR" sz="1400" dirty="0"/>
              <a:t>.</a:t>
            </a:r>
          </a:p>
          <a:p>
            <a:pPr lvl="2"/>
            <a:r>
              <a:rPr lang="en-US" sz="1400" dirty="0">
                <a:hlinkClick r:id="rId2"/>
              </a:rPr>
              <a:t>https://www.ruder.io/optimizing-gradient-descent/#adam</a:t>
            </a:r>
            <a:r>
              <a:rPr lang="en-US" sz="1400" dirty="0"/>
              <a:t> 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2569" y="3200400"/>
                <a:ext cx="3524746" cy="121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16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16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sz="16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ko-KR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9" y="3200400"/>
                <a:ext cx="3524746" cy="1219693"/>
              </a:xfrm>
              <a:prstGeom prst="rect">
                <a:avLst/>
              </a:prstGeom>
              <a:blipFill>
                <a:blip r:embed="rId3"/>
                <a:stretch>
                  <a:fillRect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48400" y="2717054"/>
                <a:ext cx="2286000" cy="1377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𝑖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,</m:t>
                          </m:r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m:t>=</m:t>
                      </m:r>
                      <m:f>
                        <m:f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맑은 고딕" panose="020B0503020000020004" pitchFamily="50" charset="-127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𝑖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,</m:t>
                              </m:r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맑은 고딕" panose="020B0503020000020004" pitchFamily="50" charset="-127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ko-KR" altLang="ko-KR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맑은 고딕" panose="020B0503020000020004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 kern="10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맑은 고딕" panose="020B0503020000020004" pitchFamily="50" charset="-127"/>
                                </a:rPr>
                                <m:t>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717054"/>
                <a:ext cx="2286000" cy="1377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47456" y="4424453"/>
                <a:ext cx="2794034" cy="736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56" y="4424453"/>
                <a:ext cx="2794034" cy="736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11868" y="2923905"/>
                <a:ext cx="1295400" cy="96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ko-KR" sz="1400" dirty="0"/>
                  <a:t>의 값이 </a:t>
                </a:r>
                <a:r>
                  <a:rPr lang="en-US" altLang="ko-KR" sz="1400" dirty="0"/>
                  <a:t>0</a:t>
                </a:r>
                <a:r>
                  <a:rPr lang="ko-KR" altLang="ko-KR" sz="1400" dirty="0"/>
                  <a:t>으로 가까워지는 편향이 발생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868" y="2923905"/>
                <a:ext cx="1295400" cy="963534"/>
              </a:xfrm>
              <a:prstGeom prst="rect">
                <a:avLst/>
              </a:prstGeom>
              <a:blipFill>
                <a:blip r:embed="rId6"/>
                <a:stretch>
                  <a:fillRect l="-1408" t="-1899"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4691031"/>
                <a:ext cx="222734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0&lt;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91031"/>
                <a:ext cx="2227341" cy="646331"/>
              </a:xfrm>
              <a:prstGeom prst="rect">
                <a:avLst/>
              </a:prstGeom>
              <a:blipFill>
                <a:blip r:embed="rId7"/>
                <a:stretch>
                  <a:fillRect l="-822" b="-84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0377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Optimizer</a:t>
            </a:r>
            <a:r>
              <a:rPr lang="ko-KR" altLang="en-US" sz="2800" dirty="0"/>
              <a:t>들의 비교</a:t>
            </a:r>
            <a:endParaRPr lang="en-US" altLang="ko-KR" sz="2800" dirty="0"/>
          </a:p>
          <a:p>
            <a:pPr lvl="1"/>
            <a:r>
              <a:rPr lang="en-US" altLang="ko-KR" sz="2400" dirty="0">
                <a:hlinkClick r:id="rId2"/>
              </a:rPr>
              <a:t>https://www.ruder.io/optimizing-gradient-descent/#visualizationofalgorithms</a:t>
            </a:r>
            <a:r>
              <a:rPr lang="en-US" altLang="ko-KR" sz="2400" dirty="0"/>
              <a:t>  </a:t>
            </a:r>
          </a:p>
          <a:p>
            <a:r>
              <a:rPr lang="en-US" sz="2800" dirty="0"/>
              <a:t>Which optimizer to use? </a:t>
            </a:r>
          </a:p>
          <a:p>
            <a:pPr lvl="1"/>
            <a:r>
              <a:rPr lang="en-US" sz="2400" dirty="0">
                <a:hlinkClick r:id="rId3"/>
              </a:rPr>
              <a:t>https://www.ruder.io/optimizing-gradient-descent/#whichoptimizertouse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85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44EF-9CC5-43F2-B903-DA31796D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6D76-EA57-4A5D-9058-86182364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각 층에는 노드들이 존재</a:t>
            </a:r>
            <a:endParaRPr lang="en-US" altLang="ko-KR" sz="2800" dirty="0"/>
          </a:p>
          <a:p>
            <a:pPr lvl="1"/>
            <a:r>
              <a:rPr lang="ko-KR" altLang="en-US" sz="2400" dirty="0"/>
              <a:t>입력 노드</a:t>
            </a:r>
            <a:r>
              <a:rPr lang="en-US" altLang="ko-KR" sz="2400" dirty="0"/>
              <a:t>: </a:t>
            </a:r>
            <a:r>
              <a:rPr lang="ko-KR" altLang="en-US" sz="2400" dirty="0"/>
              <a:t>입력층에 존재하는 노드</a:t>
            </a:r>
            <a:endParaRPr lang="en-US" altLang="ko-KR" sz="2400" dirty="0"/>
          </a:p>
          <a:p>
            <a:pPr lvl="1"/>
            <a:r>
              <a:rPr lang="ko-KR" altLang="en-US" sz="2400" dirty="0"/>
              <a:t>은닉 노드</a:t>
            </a:r>
            <a:r>
              <a:rPr lang="en-US" altLang="ko-KR" sz="2400" dirty="0"/>
              <a:t>: </a:t>
            </a:r>
            <a:r>
              <a:rPr lang="ko-KR" altLang="en-US" sz="2400" dirty="0"/>
              <a:t>은닉층에 존재하는 노드</a:t>
            </a:r>
            <a:endParaRPr lang="en-US" altLang="ko-KR" sz="2400" dirty="0"/>
          </a:p>
          <a:p>
            <a:pPr lvl="1"/>
            <a:r>
              <a:rPr lang="ko-KR" altLang="en-US" sz="2400" dirty="0"/>
              <a:t>출력 노드</a:t>
            </a:r>
            <a:r>
              <a:rPr lang="en-US" altLang="ko-KR" sz="2400" dirty="0"/>
              <a:t>: </a:t>
            </a:r>
            <a:r>
              <a:rPr lang="ko-KR" altLang="en-US" sz="2400" dirty="0"/>
              <a:t>출력층에 존재하는 노드</a:t>
            </a:r>
            <a:endParaRPr lang="en-US" altLang="ko-KR" sz="2400" dirty="0"/>
          </a:p>
          <a:p>
            <a:r>
              <a:rPr lang="ko-KR" altLang="en-US" sz="2800" dirty="0"/>
              <a:t>노드의 역할</a:t>
            </a:r>
            <a:endParaRPr lang="en-US" altLang="ko-KR" sz="2800" dirty="0"/>
          </a:p>
          <a:p>
            <a:pPr lvl="1"/>
            <a:r>
              <a:rPr lang="ko-KR" altLang="en-US" sz="2400" dirty="0"/>
              <a:t>어떠한 값을 입력 받아서 그 값을 그대로 혹은 다른 값으로 변환해서 다음 층으로 전달 </a:t>
            </a:r>
            <a:r>
              <a:rPr lang="en-US" altLang="ko-KR" sz="2400" dirty="0"/>
              <a:t>(</a:t>
            </a:r>
            <a:r>
              <a:rPr lang="ko-KR" altLang="en-US" sz="2400" dirty="0"/>
              <a:t>혹은 출력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A8624-D95B-4464-91CC-1EC07528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9DC4-B5D3-4FC7-A98B-91310477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9362-5C07-4CA7-8F47-99064F54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각 층</a:t>
            </a:r>
            <a:r>
              <a:rPr lang="en-US" altLang="ko-KR" sz="2800" dirty="0"/>
              <a:t>(</a:t>
            </a:r>
            <a:r>
              <a:rPr lang="ko-KR" altLang="en-US" sz="2800" dirty="0"/>
              <a:t>혹은 각 층의 노드들</a:t>
            </a:r>
            <a:r>
              <a:rPr lang="en-US" altLang="ko-KR" sz="2800" dirty="0"/>
              <a:t>)</a:t>
            </a:r>
            <a:r>
              <a:rPr lang="ko-KR" altLang="en-US" sz="2800" dirty="0"/>
              <a:t>의 주요 역할</a:t>
            </a:r>
            <a:endParaRPr lang="en-US" altLang="ko-KR" sz="2800" dirty="0"/>
          </a:p>
          <a:p>
            <a:pPr lvl="1"/>
            <a:r>
              <a:rPr lang="ko-KR" altLang="en-US" sz="2400" dirty="0"/>
              <a:t>입력층</a:t>
            </a:r>
            <a:r>
              <a:rPr lang="en-US" altLang="ko-KR" sz="2400" dirty="0"/>
              <a:t>: (</a:t>
            </a:r>
            <a:r>
              <a:rPr lang="ko-KR" altLang="en-US" sz="2400" dirty="0"/>
              <a:t>각 관측치에 대해서</a:t>
            </a:r>
            <a:r>
              <a:rPr lang="en-US" altLang="ko-KR" sz="2400" dirty="0"/>
              <a:t>) </a:t>
            </a:r>
            <a:r>
              <a:rPr lang="ko-KR" altLang="en-US" sz="2400" dirty="0"/>
              <a:t>독립변수의 값 </a:t>
            </a:r>
            <a:r>
              <a:rPr lang="en-US" altLang="ko-KR" sz="2400" dirty="0"/>
              <a:t>(features </a:t>
            </a:r>
            <a:r>
              <a:rPr lang="ko-KR" altLang="en-US" sz="2400" dirty="0"/>
              <a:t>정보</a:t>
            </a:r>
            <a:r>
              <a:rPr lang="en-US" altLang="ko-KR" sz="2400" dirty="0"/>
              <a:t>)</a:t>
            </a:r>
            <a:r>
              <a:rPr lang="ko-KR" altLang="en-US" sz="2400" dirty="0"/>
              <a:t>을 입력 받고 다음 층으로 전달한다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은닉층</a:t>
            </a:r>
            <a:r>
              <a:rPr lang="en-US" altLang="ko-KR" sz="2400" dirty="0"/>
              <a:t>: </a:t>
            </a:r>
            <a:r>
              <a:rPr lang="ko-KR" altLang="ko-KR" sz="2400" dirty="0"/>
              <a:t>입력받은 데이터에서 종속변수의 값을 맞</a:t>
            </a:r>
            <a:r>
              <a:rPr lang="ko-KR" altLang="en-US" sz="2400" dirty="0"/>
              <a:t>히</a:t>
            </a:r>
            <a:r>
              <a:rPr lang="ko-KR" altLang="ko-KR" sz="2400" dirty="0"/>
              <a:t>는데 중요한 특성을 추출한다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출력층</a:t>
            </a:r>
            <a:r>
              <a:rPr lang="en-US" altLang="ko-KR" sz="2400" dirty="0"/>
              <a:t>: </a:t>
            </a:r>
            <a:r>
              <a:rPr lang="ko-KR" altLang="en-US" sz="2400" dirty="0"/>
              <a:t>종속변수의 예측치를 출력한다</a:t>
            </a:r>
            <a:r>
              <a:rPr lang="en-US" altLang="ko-KR" sz="2400" dirty="0"/>
              <a:t>.</a:t>
            </a:r>
          </a:p>
          <a:p>
            <a:pPr lvl="1"/>
            <a:endParaRPr lang="en-US" altLang="ko-KR" sz="2400" dirty="0"/>
          </a:p>
          <a:p>
            <a:pPr lvl="1"/>
            <a:endParaRPr lang="en-US" altLang="ko-KR" sz="2400" dirty="0"/>
          </a:p>
          <a:p>
            <a:endParaRPr lang="en-US" altLang="ko-KR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D228D-BBDD-48C3-AB77-267720639F06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5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편향 노드 </a:t>
            </a:r>
            <a:r>
              <a:rPr lang="en-US" altLang="ko-KR" sz="2000" dirty="0"/>
              <a:t>(</a:t>
            </a:r>
            <a:r>
              <a:rPr lang="en-US" sz="2000" dirty="0"/>
              <a:t>bias node)</a:t>
            </a:r>
          </a:p>
          <a:p>
            <a:pPr lvl="1"/>
            <a:r>
              <a:rPr lang="ko-KR" altLang="en-US" sz="1800" dirty="0"/>
              <a:t>입력층과 은닉층에 한 개씩 존재</a:t>
            </a:r>
            <a:endParaRPr lang="en-US" altLang="ko-KR" sz="1800" dirty="0"/>
          </a:p>
          <a:p>
            <a:pPr lvl="1"/>
            <a:r>
              <a:rPr lang="ko-KR" altLang="en-US" sz="1800" dirty="0"/>
              <a:t>선형 회귀 모형 </a:t>
            </a:r>
            <a:r>
              <a:rPr lang="en-US" altLang="ko-KR" sz="1800" dirty="0"/>
              <a:t>(</a:t>
            </a:r>
            <a:r>
              <a:rPr lang="ko-KR" altLang="en-US" sz="1800" dirty="0"/>
              <a:t>혹은 다항 함수</a:t>
            </a:r>
            <a:r>
              <a:rPr lang="en-US" altLang="ko-KR" sz="1800" dirty="0"/>
              <a:t>)</a:t>
            </a:r>
            <a:r>
              <a:rPr lang="ko-KR" altLang="en-US" sz="1800" dirty="0"/>
              <a:t>의</a:t>
            </a:r>
            <a:r>
              <a:rPr lang="en-US" altLang="ko-KR" sz="1800" dirty="0"/>
              <a:t> intercept </a:t>
            </a:r>
            <a:r>
              <a:rPr lang="ko-KR" altLang="en-US" sz="1800" dirty="0"/>
              <a:t>와 비슷한 역할</a:t>
            </a:r>
            <a:endParaRPr lang="en-US" sz="1800" dirty="0"/>
          </a:p>
          <a:p>
            <a:pPr lvl="1"/>
            <a:r>
              <a:rPr lang="en-US" sz="1800" dirty="0"/>
              <a:t>bias node</a:t>
            </a:r>
            <a:r>
              <a:rPr lang="ko-KR" altLang="en-US" sz="1800" dirty="0"/>
              <a:t>에서 출력되는 값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800" dirty="0"/>
              <a:t>1</a:t>
            </a:r>
            <a:r>
              <a:rPr lang="ko-KR" altLang="en-US" sz="1800" dirty="0"/>
              <a:t>의 값을 출력한다고 생각</a:t>
            </a:r>
            <a:endParaRPr lang="en-US" altLang="ko-KR" sz="1800" dirty="0"/>
          </a:p>
          <a:p>
            <a:pPr lvl="1"/>
            <a:r>
              <a:rPr lang="ko-KR" altLang="en-US" sz="1800" dirty="0"/>
              <a:t>값을 입력 받지 않음</a:t>
            </a:r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2312" y="35814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bias node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2590800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5908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5908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charset="0"/>
              </a:rPr>
              <a:t>X</a:t>
            </a:r>
            <a:r>
              <a:rPr lang="en-US" baseline="-25000" dirty="0">
                <a:latin typeface="Arial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953000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9530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9530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1628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1628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15" idx="6"/>
            <a:endCxn id="19" idx="1"/>
          </p:cNvCxnSpPr>
          <p:nvPr/>
        </p:nvCxnSpPr>
        <p:spPr bwMode="auto">
          <a:xfrm>
            <a:off x="3200400" y="4114800"/>
            <a:ext cx="1841874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5" idx="6"/>
            <a:endCxn id="20" idx="1"/>
          </p:cNvCxnSpPr>
          <p:nvPr/>
        </p:nvCxnSpPr>
        <p:spPr bwMode="auto">
          <a:xfrm>
            <a:off x="3200400" y="4114800"/>
            <a:ext cx="1841874" cy="1765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6" idx="6"/>
            <a:endCxn id="19" idx="2"/>
          </p:cNvCxnSpPr>
          <p:nvPr/>
        </p:nvCxnSpPr>
        <p:spPr bwMode="auto">
          <a:xfrm>
            <a:off x="3200400" y="51054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6" idx="6"/>
            <a:endCxn id="20" idx="2"/>
          </p:cNvCxnSpPr>
          <p:nvPr/>
        </p:nvCxnSpPr>
        <p:spPr bwMode="auto">
          <a:xfrm>
            <a:off x="3200400" y="5105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7" idx="6"/>
            <a:endCxn id="20" idx="2"/>
          </p:cNvCxnSpPr>
          <p:nvPr/>
        </p:nvCxnSpPr>
        <p:spPr bwMode="auto">
          <a:xfrm>
            <a:off x="3200400" y="60960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7" idx="6"/>
            <a:endCxn id="19" idx="2"/>
          </p:cNvCxnSpPr>
          <p:nvPr/>
        </p:nvCxnSpPr>
        <p:spPr bwMode="auto">
          <a:xfrm flipV="1">
            <a:off x="3200400" y="5105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8" idx="6"/>
            <a:endCxn id="21" idx="1"/>
          </p:cNvCxnSpPr>
          <p:nvPr/>
        </p:nvCxnSpPr>
        <p:spPr bwMode="auto">
          <a:xfrm>
            <a:off x="5562600" y="4114800"/>
            <a:ext cx="1689474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6"/>
            <a:endCxn id="22" idx="1"/>
          </p:cNvCxnSpPr>
          <p:nvPr/>
        </p:nvCxnSpPr>
        <p:spPr bwMode="auto">
          <a:xfrm>
            <a:off x="5562600" y="4114800"/>
            <a:ext cx="1689474" cy="1765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9" idx="6"/>
            <a:endCxn id="21" idx="2"/>
          </p:cNvCxnSpPr>
          <p:nvPr/>
        </p:nvCxnSpPr>
        <p:spPr bwMode="auto">
          <a:xfrm>
            <a:off x="5562600" y="5105400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9" idx="6"/>
            <a:endCxn id="22" idx="2"/>
          </p:cNvCxnSpPr>
          <p:nvPr/>
        </p:nvCxnSpPr>
        <p:spPr bwMode="auto">
          <a:xfrm>
            <a:off x="5562600" y="5105400"/>
            <a:ext cx="1600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0" idx="6"/>
            <a:endCxn id="22" idx="2"/>
          </p:cNvCxnSpPr>
          <p:nvPr/>
        </p:nvCxnSpPr>
        <p:spPr bwMode="auto">
          <a:xfrm>
            <a:off x="5562600" y="6096000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0" idx="6"/>
            <a:endCxn id="21" idx="2"/>
          </p:cNvCxnSpPr>
          <p:nvPr/>
        </p:nvCxnSpPr>
        <p:spPr bwMode="auto">
          <a:xfrm flipV="1">
            <a:off x="5562600" y="5105400"/>
            <a:ext cx="1600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endCxn id="15" idx="2"/>
          </p:cNvCxnSpPr>
          <p:nvPr/>
        </p:nvCxnSpPr>
        <p:spPr bwMode="auto">
          <a:xfrm>
            <a:off x="1752600" y="3810000"/>
            <a:ext cx="838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18" idx="1"/>
          </p:cNvCxnSpPr>
          <p:nvPr/>
        </p:nvCxnSpPr>
        <p:spPr bwMode="auto">
          <a:xfrm>
            <a:off x="1888016" y="3766066"/>
            <a:ext cx="3154258" cy="133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679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신경망의 구조</a:t>
            </a:r>
            <a:endParaRPr lang="en-US" altLang="ko-KR" sz="2800" dirty="0"/>
          </a:p>
          <a:p>
            <a:pPr lvl="1"/>
            <a:r>
              <a:rPr lang="ko-KR" altLang="en-US" sz="2400" dirty="0"/>
              <a:t>각 층의 수와 노드의 수 결정 필요</a:t>
            </a:r>
            <a:endParaRPr lang="en-US" altLang="ko-KR" sz="2400" dirty="0"/>
          </a:p>
          <a:p>
            <a:pPr lvl="1"/>
            <a:r>
              <a:rPr lang="ko-KR" altLang="en-US" sz="2400" dirty="0"/>
              <a:t>각 층의 수</a:t>
            </a:r>
            <a:endParaRPr lang="en-US" altLang="ko-KR" sz="2400" dirty="0"/>
          </a:p>
          <a:p>
            <a:pPr lvl="2"/>
            <a:r>
              <a:rPr lang="ko-KR" altLang="en-US" sz="1800" dirty="0"/>
              <a:t>입력층 수 </a:t>
            </a:r>
            <a:r>
              <a:rPr lang="en-US" altLang="ko-KR" sz="1800" dirty="0"/>
              <a:t>= </a:t>
            </a:r>
            <a:r>
              <a:rPr lang="ko-KR" altLang="en-US" sz="1800" dirty="0"/>
              <a:t>출력층 수 </a:t>
            </a:r>
            <a:r>
              <a:rPr lang="en-US" altLang="ko-KR" sz="1800" dirty="0"/>
              <a:t>= 1</a:t>
            </a:r>
          </a:p>
          <a:p>
            <a:pPr lvl="2"/>
            <a:r>
              <a:rPr lang="ko-KR" altLang="en-US" sz="1800" dirty="0"/>
              <a:t>은닉층의 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사용자가 결정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층의 노드 수</a:t>
            </a:r>
            <a:endParaRPr lang="en-US" altLang="ko-KR" sz="2400" dirty="0"/>
          </a:p>
          <a:p>
            <a:pPr lvl="2"/>
            <a:r>
              <a:rPr lang="ko-KR" altLang="en-US" sz="1800" dirty="0"/>
              <a:t>입력 노드의 수 </a:t>
            </a:r>
            <a:r>
              <a:rPr lang="en-US" altLang="ko-KR" sz="1800" dirty="0"/>
              <a:t>= </a:t>
            </a:r>
            <a:r>
              <a:rPr lang="ko-KR" altLang="en-US" sz="1800" dirty="0"/>
              <a:t>독립변수의 수</a:t>
            </a:r>
            <a:endParaRPr lang="en-US" altLang="ko-KR" sz="1800" dirty="0"/>
          </a:p>
          <a:p>
            <a:pPr lvl="2"/>
            <a:r>
              <a:rPr lang="ko-KR" altLang="en-US" sz="1800" dirty="0"/>
              <a:t>출력 노드의 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800" dirty="0"/>
              <a:t> </a:t>
            </a:r>
            <a:r>
              <a:rPr lang="ko-KR" altLang="en-US" sz="1800" dirty="0"/>
              <a:t>문제의 종류에 따라 달라짐</a:t>
            </a:r>
            <a:endParaRPr lang="en-US" altLang="ko-KR" sz="1800" dirty="0"/>
          </a:p>
          <a:p>
            <a:pPr lvl="3"/>
            <a:r>
              <a:rPr lang="ko-KR" altLang="en-US" sz="1600" dirty="0"/>
              <a:t>회귀문제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/>
              <a:t> </a:t>
            </a:r>
            <a:r>
              <a:rPr lang="ko-KR" altLang="en-US" sz="1600" dirty="0"/>
              <a:t>출력 노드의 수 </a:t>
            </a:r>
            <a:r>
              <a:rPr lang="en-US" altLang="ko-KR" sz="1600" dirty="0"/>
              <a:t>= 1</a:t>
            </a:r>
          </a:p>
          <a:p>
            <a:pPr lvl="3"/>
            <a:r>
              <a:rPr lang="ko-KR" altLang="en-US" sz="1600" dirty="0"/>
              <a:t>분류문제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/>
              <a:t> </a:t>
            </a:r>
            <a:r>
              <a:rPr lang="ko-KR" altLang="en-US" sz="1600" dirty="0"/>
              <a:t>출력 노드의 수 </a:t>
            </a:r>
            <a:r>
              <a:rPr lang="en-US" altLang="ko-KR" sz="1600" dirty="0"/>
              <a:t>= </a:t>
            </a:r>
            <a:r>
              <a:rPr lang="ko-KR" altLang="en-US" sz="1600" dirty="0"/>
              <a:t>종속변수가 취할 수 있는 값의 수 </a:t>
            </a:r>
            <a:endParaRPr lang="en-US" altLang="ko-KR" sz="1600" dirty="0"/>
          </a:p>
          <a:p>
            <a:pPr lvl="2"/>
            <a:r>
              <a:rPr lang="ko-KR" altLang="en-US" sz="1800" dirty="0"/>
              <a:t>은닉 노드의 수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800" dirty="0"/>
              <a:t> </a:t>
            </a:r>
            <a:r>
              <a:rPr lang="ko-KR" altLang="en-US" sz="1800" dirty="0"/>
              <a:t>사용자가 결정</a:t>
            </a:r>
            <a:endParaRPr lang="en-US" altLang="ko-KR" sz="1800" dirty="0"/>
          </a:p>
          <a:p>
            <a:pPr lvl="2"/>
            <a:endParaRPr lang="en-US" altLang="ko-KR" sz="2000" dirty="0"/>
          </a:p>
          <a:p>
            <a:pPr marL="457200" lvl="1" indent="0">
              <a:buNone/>
            </a:pPr>
            <a:endParaRPr lang="en-US" altLang="ko-KR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98E4D-DE1C-4B19-B41B-A89444BBD5DA}" type="datetime1">
              <a:rPr lang="en-US" altLang="ko-KR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0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출력노드의 수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문제의 종류에 따라 다름</a:t>
                </a:r>
                <a:endParaRPr lang="en-US" altLang="ko-KR" sz="2400" dirty="0"/>
              </a:p>
              <a:p>
                <a:r>
                  <a:rPr lang="ko-KR" altLang="en-US" sz="2400" dirty="0"/>
                  <a:t>회귀문제</a:t>
                </a:r>
                <a:r>
                  <a:rPr lang="en-US" altLang="ko-KR" sz="2400" dirty="0"/>
                  <a:t> (</a:t>
                </a:r>
                <a:r>
                  <a:rPr lang="ko-KR" altLang="en-US" sz="2400" dirty="0"/>
                  <a:t>예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아파트 가격 예측</a:t>
                </a:r>
                <a:r>
                  <a:rPr lang="en-US" altLang="ko-KR" sz="2400" dirty="0"/>
                  <a:t>)</a:t>
                </a:r>
              </a:p>
              <a:p>
                <a:pPr lvl="1"/>
                <a:r>
                  <a:rPr lang="ko-KR" altLang="en-US" sz="2000" dirty="0"/>
                  <a:t>출력 노드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개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출력노드가 출력하는 값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종속변수의 예측치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3433B3-0448-4D8F-AB63-7D4FCF1B0380}"/>
                  </a:ext>
                </a:extLst>
              </p:cNvPr>
              <p:cNvSpPr/>
              <p:nvPr/>
            </p:nvSpPr>
            <p:spPr>
              <a:xfrm>
                <a:off x="7270073" y="3680805"/>
                <a:ext cx="1688476" cy="764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ko-KR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ko-KR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ko-K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3433B3-0448-4D8F-AB63-7D4FCF1B0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73" y="3680805"/>
                <a:ext cx="1688476" cy="764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0115189-FB6C-4BEC-B2CE-825F7E812FA7}"/>
              </a:ext>
            </a:extLst>
          </p:cNvPr>
          <p:cNvGrpSpPr/>
          <p:nvPr/>
        </p:nvGrpSpPr>
        <p:grpSpPr>
          <a:xfrm>
            <a:off x="1997901" y="3770313"/>
            <a:ext cx="5272172" cy="2362200"/>
            <a:chOff x="1752600" y="2971800"/>
            <a:chExt cx="5688523" cy="25908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AD94D02-F70F-4683-AE28-0914F257302F}"/>
                </a:ext>
              </a:extLst>
            </p:cNvPr>
            <p:cNvGrpSpPr/>
            <p:nvPr/>
          </p:nvGrpSpPr>
          <p:grpSpPr>
            <a:xfrm>
              <a:off x="1752600" y="2971800"/>
              <a:ext cx="5181600" cy="2590800"/>
              <a:chOff x="1752600" y="3429000"/>
              <a:chExt cx="5181600" cy="25908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C8885E7-F4D1-4AC1-97EF-5E492F58B310}"/>
                  </a:ext>
                </a:extLst>
              </p:cNvPr>
              <p:cNvSpPr/>
              <p:nvPr/>
            </p:nvSpPr>
            <p:spPr bwMode="auto">
              <a:xfrm>
                <a:off x="17526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>
                    <a:latin typeface="Arial" charset="0"/>
                  </a:rPr>
                  <a:t>1</a:t>
                </a: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28FD85E-743D-4BFB-9E86-899BB826EAB5}"/>
                  </a:ext>
                </a:extLst>
              </p:cNvPr>
              <p:cNvSpPr/>
              <p:nvPr/>
            </p:nvSpPr>
            <p:spPr bwMode="auto">
              <a:xfrm>
                <a:off x="1752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6CA11C-9A2D-487F-A880-4E5451C240DF}"/>
                  </a:ext>
                </a:extLst>
              </p:cNvPr>
              <p:cNvSpPr/>
              <p:nvPr/>
            </p:nvSpPr>
            <p:spPr bwMode="auto">
              <a:xfrm>
                <a:off x="17526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Arial" charset="0"/>
                  </a:rPr>
                  <a:t>X</a:t>
                </a:r>
                <a:r>
                  <a:rPr lang="en-US" sz="1600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0F6143E-7895-4477-9997-AABFC38454C0}"/>
                  </a:ext>
                </a:extLst>
              </p:cNvPr>
              <p:cNvSpPr/>
              <p:nvPr/>
            </p:nvSpPr>
            <p:spPr bwMode="auto">
              <a:xfrm>
                <a:off x="41148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0FBFC6E-78DE-4E5F-91C7-B8BA755E4FD3}"/>
                  </a:ext>
                </a:extLst>
              </p:cNvPr>
              <p:cNvSpPr/>
              <p:nvPr/>
            </p:nvSpPr>
            <p:spPr bwMode="auto">
              <a:xfrm>
                <a:off x="41148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BCF6E10-A635-4BDE-89F7-3F3932216709}"/>
                  </a:ext>
                </a:extLst>
              </p:cNvPr>
              <p:cNvSpPr/>
              <p:nvPr/>
            </p:nvSpPr>
            <p:spPr bwMode="auto">
              <a:xfrm>
                <a:off x="41148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H2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6EE7E3-E37C-4D52-9AE6-69742EA39589}"/>
                  </a:ext>
                </a:extLst>
              </p:cNvPr>
              <p:cNvSpPr/>
              <p:nvPr/>
            </p:nvSpPr>
            <p:spPr bwMode="auto">
              <a:xfrm>
                <a:off x="6324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latin typeface="Arial" charset="0"/>
                  </a:rPr>
                  <a:t>O1</a:t>
                </a: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952F554-56E0-425E-B321-DD98A13284D4}"/>
                  </a:ext>
                </a:extLst>
              </p:cNvPr>
              <p:cNvCxnSpPr>
                <a:stCxn id="40" idx="6"/>
                <a:endCxn id="44" idx="1"/>
              </p:cNvCxnSpPr>
              <p:nvPr/>
            </p:nvCxnSpPr>
            <p:spPr bwMode="auto">
              <a:xfrm>
                <a:off x="2362200" y="3733800"/>
                <a:ext cx="1841874" cy="775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251382E-6864-479E-B07E-D1486D5D9A64}"/>
                  </a:ext>
                </a:extLst>
              </p:cNvPr>
              <p:cNvCxnSpPr>
                <a:stCxn id="40" idx="6"/>
                <a:endCxn id="45" idx="1"/>
              </p:cNvCxnSpPr>
              <p:nvPr/>
            </p:nvCxnSpPr>
            <p:spPr bwMode="auto">
              <a:xfrm>
                <a:off x="2362200" y="3733800"/>
                <a:ext cx="1841874" cy="17656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09BCD7F-D3CA-4D05-A98B-4EED5AFEFFBD}"/>
                  </a:ext>
                </a:extLst>
              </p:cNvPr>
              <p:cNvCxnSpPr>
                <a:stCxn id="41" idx="6"/>
                <a:endCxn id="44" idx="2"/>
              </p:cNvCxnSpPr>
              <p:nvPr/>
            </p:nvCxnSpPr>
            <p:spPr bwMode="auto">
              <a:xfrm>
                <a:off x="2362200" y="47244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B122817-71E8-4B2B-94BD-4A009BB2E5D7}"/>
                  </a:ext>
                </a:extLst>
              </p:cNvPr>
              <p:cNvCxnSpPr>
                <a:stCxn id="41" idx="6"/>
                <a:endCxn id="45" idx="2"/>
              </p:cNvCxnSpPr>
              <p:nvPr/>
            </p:nvCxnSpPr>
            <p:spPr bwMode="auto">
              <a:xfrm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2FA3103-08BA-4FE9-8291-EA735ECCE71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 bwMode="auto">
              <a:xfrm>
                <a:off x="2362200" y="57150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3B2F43C-FF6D-4CF7-89F0-62E06B9608AB}"/>
                  </a:ext>
                </a:extLst>
              </p:cNvPr>
              <p:cNvCxnSpPr>
                <a:stCxn id="42" idx="6"/>
                <a:endCxn id="44" idx="2"/>
              </p:cNvCxnSpPr>
              <p:nvPr/>
            </p:nvCxnSpPr>
            <p:spPr bwMode="auto">
              <a:xfrm flipV="1"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7E9EACB-429D-43CF-956B-F0FEE6308FD9}"/>
                  </a:ext>
                </a:extLst>
              </p:cNvPr>
              <p:cNvCxnSpPr>
                <a:stCxn id="43" idx="6"/>
                <a:endCxn id="46" idx="2"/>
              </p:cNvCxnSpPr>
              <p:nvPr/>
            </p:nvCxnSpPr>
            <p:spPr bwMode="auto">
              <a:xfrm>
                <a:off x="4724400" y="37338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229A7F0-2989-4BC6-A5BB-E1AD61BBBB76}"/>
                  </a:ext>
                </a:extLst>
              </p:cNvPr>
              <p:cNvCxnSpPr>
                <a:stCxn id="44" idx="6"/>
                <a:endCxn id="46" idx="2"/>
              </p:cNvCxnSpPr>
              <p:nvPr/>
            </p:nvCxnSpPr>
            <p:spPr bwMode="auto">
              <a:xfrm>
                <a:off x="4724400" y="4724400"/>
                <a:ext cx="1600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57E8346-EBD4-4E5E-8B05-EC049547A5D2}"/>
                  </a:ext>
                </a:extLst>
              </p:cNvPr>
              <p:cNvCxnSpPr>
                <a:stCxn id="45" idx="6"/>
                <a:endCxn id="46" idx="2"/>
              </p:cNvCxnSpPr>
              <p:nvPr/>
            </p:nvCxnSpPr>
            <p:spPr bwMode="auto">
              <a:xfrm flipV="1">
                <a:off x="4724400" y="47244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6397C58-FE55-46B9-8779-29AB08E67D7D}"/>
                  </a:ext>
                </a:extLst>
              </p:cNvPr>
              <p:cNvSpPr txBox="1"/>
              <p:nvPr/>
            </p:nvSpPr>
            <p:spPr>
              <a:xfrm>
                <a:off x="3052833" y="3730823"/>
                <a:ext cx="47096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200" baseline="-25000" dirty="0"/>
                  <a:t>1,1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809F485-93C4-43AE-9E78-BFF42CA8182C}"/>
                  </a:ext>
                </a:extLst>
              </p:cNvPr>
              <p:cNvSpPr txBox="1"/>
              <p:nvPr/>
            </p:nvSpPr>
            <p:spPr>
              <a:xfrm>
                <a:off x="3048001" y="4191000"/>
                <a:ext cx="47096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200" baseline="-25000" dirty="0"/>
                  <a:t>1,2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89F1D8-BCD8-4E7B-A288-BAD6E8C8DC6E}"/>
                  </a:ext>
                </a:extLst>
              </p:cNvPr>
              <p:cNvSpPr txBox="1"/>
              <p:nvPr/>
            </p:nvSpPr>
            <p:spPr>
              <a:xfrm>
                <a:off x="2514600" y="4416624"/>
                <a:ext cx="533222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/>
                  <a:t>1,1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0F6EC8-C554-4245-9B95-0AB729F1585F}"/>
                  </a:ext>
                </a:extLst>
              </p:cNvPr>
              <p:cNvSpPr txBox="1"/>
              <p:nvPr/>
            </p:nvSpPr>
            <p:spPr>
              <a:xfrm>
                <a:off x="2837915" y="4797623"/>
                <a:ext cx="533222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/>
                  <a:t>1,2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3B0BD04-8CCD-4B71-86C7-F0A9C2977C1B}"/>
                  </a:ext>
                </a:extLst>
              </p:cNvPr>
              <p:cNvSpPr txBox="1"/>
              <p:nvPr/>
            </p:nvSpPr>
            <p:spPr>
              <a:xfrm>
                <a:off x="2438400" y="5178623"/>
                <a:ext cx="533222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/>
                  <a:t>2,1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559D9-91D6-4B66-9E1F-74BFBD26D567}"/>
                  </a:ext>
                </a:extLst>
              </p:cNvPr>
              <p:cNvSpPr txBox="1"/>
              <p:nvPr/>
            </p:nvSpPr>
            <p:spPr>
              <a:xfrm>
                <a:off x="2990315" y="5407223"/>
                <a:ext cx="533222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/>
                  <a:t>2,2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10AFB3-A41E-4C53-92AA-772BB215BE4C}"/>
                  </a:ext>
                </a:extLst>
              </p:cNvPr>
              <p:cNvSpPr txBox="1"/>
              <p:nvPr/>
            </p:nvSpPr>
            <p:spPr>
              <a:xfrm>
                <a:off x="5415032" y="3733800"/>
                <a:ext cx="470964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</a:t>
                </a:r>
                <a:r>
                  <a:rPr lang="en-US" sz="1200" baseline="-25000" dirty="0"/>
                  <a:t>2,1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996B0E0-1C83-45DB-8BCF-C5D868467CA5}"/>
                  </a:ext>
                </a:extLst>
              </p:cNvPr>
              <p:cNvSpPr txBox="1"/>
              <p:nvPr/>
            </p:nvSpPr>
            <p:spPr>
              <a:xfrm>
                <a:off x="4876800" y="4419600"/>
                <a:ext cx="533222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/>
                  <a:t>3,1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DFE2E3E-AD39-4B1C-89B7-13FD30093F3E}"/>
                  </a:ext>
                </a:extLst>
              </p:cNvPr>
              <p:cNvSpPr txBox="1"/>
              <p:nvPr/>
            </p:nvSpPr>
            <p:spPr>
              <a:xfrm>
                <a:off x="4800601" y="5181600"/>
                <a:ext cx="532051" cy="336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W</a:t>
                </a:r>
                <a:r>
                  <a:rPr lang="en-US" sz="1200" baseline="-25000" dirty="0"/>
                  <a:t>4,1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69EE71-B072-4068-9BF1-17206068D3DD}"/>
                </a:ext>
              </a:extLst>
            </p:cNvPr>
            <p:cNvCxnSpPr>
              <a:stCxn id="46" idx="6"/>
            </p:cNvCxnSpPr>
            <p:nvPr/>
          </p:nvCxnSpPr>
          <p:spPr bwMode="auto">
            <a:xfrm>
              <a:off x="6934200" y="42672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5B5D36B-0FE7-4FCA-8521-9898D7C37799}"/>
                    </a:ext>
                  </a:extLst>
                </p:cNvPr>
                <p:cNvSpPr/>
                <p:nvPr/>
              </p:nvSpPr>
              <p:spPr>
                <a:xfrm>
                  <a:off x="6956169" y="3801791"/>
                  <a:ext cx="484954" cy="4111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5B5D36B-0FE7-4FCA-8521-9898D7C37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169" y="3801791"/>
                  <a:ext cx="484954" cy="411101"/>
                </a:xfrm>
                <a:prstGeom prst="rect">
                  <a:avLst/>
                </a:prstGeom>
                <a:blipFill>
                  <a:blip r:embed="rId5"/>
                  <a:stretch>
                    <a:fillRect r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B01538F-1345-416B-8BA7-482E44E557C4}"/>
              </a:ext>
            </a:extLst>
          </p:cNvPr>
          <p:cNvSpPr txBox="1"/>
          <p:nvPr/>
        </p:nvSpPr>
        <p:spPr>
          <a:xfrm>
            <a:off x="2252056" y="6096005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이러한 화살표를 </a:t>
            </a:r>
            <a:r>
              <a:rPr lang="en-US" altLang="ko-KR" dirty="0"/>
              <a:t>weight connection</a:t>
            </a:r>
            <a:r>
              <a:rPr lang="ko-KR" altLang="en-US" dirty="0"/>
              <a:t>이라고 함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4B2D57-14B9-41D8-9AAE-253844E36CE6}"/>
              </a:ext>
            </a:extLst>
          </p:cNvPr>
          <p:cNvCxnSpPr>
            <a:cxnSpLocks/>
          </p:cNvCxnSpPr>
          <p:nvPr/>
        </p:nvCxnSpPr>
        <p:spPr bwMode="auto">
          <a:xfrm flipV="1">
            <a:off x="3110870" y="5887869"/>
            <a:ext cx="87454" cy="241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35619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26976</TotalTime>
  <Words>2875</Words>
  <Application>Microsoft Office PowerPoint</Application>
  <PresentationFormat>On-screen Show (4:3)</PresentationFormat>
  <Paragraphs>726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나눔고딕OTF</vt:lpstr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Intro to 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Recap</vt:lpstr>
      <vt:lpstr>Recap</vt:lpstr>
      <vt:lpstr>Activation functions</vt:lpstr>
      <vt:lpstr>Deep learning</vt:lpstr>
      <vt:lpstr>Deep learning</vt:lpstr>
      <vt:lpstr>주요 활성화 함수</vt:lpstr>
      <vt:lpstr>주요 활성화 함수</vt:lpstr>
      <vt:lpstr>Optimizer의 종류</vt:lpstr>
      <vt:lpstr>Optimizer</vt:lpstr>
      <vt:lpstr>Optimizer</vt:lpstr>
      <vt:lpstr>신경망 작동 원리</vt:lpstr>
      <vt:lpstr>Optimizer</vt:lpstr>
      <vt:lpstr>Optimizer</vt:lpstr>
      <vt:lpstr>Optimizer</vt:lpstr>
      <vt:lpstr>Optimizer</vt:lpstr>
      <vt:lpstr>Optimizer</vt:lpstr>
      <vt:lpstr>Optimizer</vt:lpstr>
      <vt:lpstr>Optimizer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436</cp:revision>
  <dcterms:created xsi:type="dcterms:W3CDTF">2015-01-19T14:33:39Z</dcterms:created>
  <dcterms:modified xsi:type="dcterms:W3CDTF">2024-11-21T04:42:50Z</dcterms:modified>
</cp:coreProperties>
</file>