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19"/>
  </p:notesMasterIdLst>
  <p:sldIdLst>
    <p:sldId id="256" r:id="rId2"/>
    <p:sldId id="392" r:id="rId3"/>
    <p:sldId id="420" r:id="rId4"/>
    <p:sldId id="421" r:id="rId5"/>
    <p:sldId id="460" r:id="rId6"/>
    <p:sldId id="455" r:id="rId7"/>
    <p:sldId id="462" r:id="rId8"/>
    <p:sldId id="457" r:id="rId9"/>
    <p:sldId id="464" r:id="rId10"/>
    <p:sldId id="456" r:id="rId11"/>
    <p:sldId id="465" r:id="rId12"/>
    <p:sldId id="463" r:id="rId13"/>
    <p:sldId id="436" r:id="rId14"/>
    <p:sldId id="466" r:id="rId15"/>
    <p:sldId id="279" r:id="rId16"/>
    <p:sldId id="276" r:id="rId17"/>
    <p:sldId id="278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26" autoAdjust="0"/>
  </p:normalViewPr>
  <p:slideViewPr>
    <p:cSldViewPr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A554237-E4EF-4611-8FD1-1E1609D5AF76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Object detection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14FA27-6EC6-4173-8872-ADA2BA6E8095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Object detection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56D7F-AB97-448C-9E2D-7EDF13073411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Object detection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914972-ECC7-45B6-ACB3-F2C007B1E63D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12977C-DBF2-4784-B93F-BF59C50EF31C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Object detection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E5DFA2-F45F-4112-BAB5-666EBDEDF64B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Object detection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DBD5D5-ABF2-4858-A470-B038F582542D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Object detection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DBD787-1A31-4E86-A532-8B786846A2BE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Object detection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A7AA1C-5056-42D1-866B-0A9A81F0C2A2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Object detection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2D85E1-C5F9-4577-B34A-9BF774A54AAB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Object detection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25D8E4-E7B6-43CB-9F41-0709EE4C5FED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Object detection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E621EB82-8B86-46BC-AA2B-7176BFB63451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/>
              <a:t>Object detection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i-analytics.ai/7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opencv.com/fcos-anchor-free-object-detection-explained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host.robots.ox.ac.uk/pascal/VOC/voc2012/VOCtrainval_11-May-2012.tar" TargetMode="External"/><Relationship Id="rId2" Type="http://schemas.openxmlformats.org/officeDocument/2006/relationships/hyperlink" Target="http://host.robots.ox.ac.uk/pascal/V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rage.googleapis.com/openimages/web/index.html" TargetMode="External"/><Relationship Id="rId5" Type="http://schemas.openxmlformats.org/officeDocument/2006/relationships/hyperlink" Target="https://cocodataset.org/#download" TargetMode="External"/><Relationship Id="rId4" Type="http://schemas.openxmlformats.org/officeDocument/2006/relationships/hyperlink" Target="https://cocodataset.org/#hom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detection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/>
              <a:t>Sang Yup Lee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 COCO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MS COCO format</a:t>
            </a:r>
          </a:p>
          <a:p>
            <a:pPr lvl="1"/>
            <a:r>
              <a:rPr lang="en-US" altLang="ko-KR" sz="2000" dirty="0" err="1"/>
              <a:t>json</a:t>
            </a:r>
            <a:r>
              <a:rPr lang="en-US" altLang="ko-KR" sz="2000" dirty="0"/>
              <a:t> file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24054"/>
            <a:ext cx="7577718" cy="328613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19420" y="189899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COCO Bounding box: (x-top left, y-top left, width, height)</a:t>
            </a:r>
            <a:endParaRPr lang="ko-KR" altLang="en-US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5867400" y="2362200"/>
            <a:ext cx="838200" cy="28956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1848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C0ED-668D-40A2-A590-6A42FF7F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 COCO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7FB86-FB74-4E5F-83CD-F16230BF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4CF5-C170-441F-B543-33D6D2C5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Object detection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79B54-2728-41E1-80BA-2C938AE9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0BA1CB-6BCC-446D-AAAF-EA9FD8BB7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07" y="2856909"/>
            <a:ext cx="8584981" cy="294440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088620-0F63-459A-95EF-ED24AEBE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r>
              <a:rPr lang="en-US" altLang="ko-KR" dirty="0"/>
              <a:t>80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59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26A9-CDE0-4110-98C6-0EA2CAF5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D1292-4701-43C0-9927-743C628C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Prediction</a:t>
            </a:r>
          </a:p>
          <a:p>
            <a:pPr lvl="1"/>
            <a:r>
              <a:rPr lang="ko-KR" altLang="en-US" sz="2000" dirty="0"/>
              <a:t>두 가지 예측</a:t>
            </a:r>
            <a:endParaRPr lang="en-US" altLang="ko-KR" sz="2000" dirty="0"/>
          </a:p>
          <a:p>
            <a:pPr lvl="2"/>
            <a:r>
              <a:rPr lang="ko-KR" altLang="en-US" sz="1800" dirty="0"/>
              <a:t>정답 경계 상자의 좌표 정보 </a:t>
            </a:r>
            <a:endParaRPr lang="en-US" altLang="ko-KR" sz="1800" dirty="0"/>
          </a:p>
          <a:p>
            <a:pPr lvl="2"/>
            <a:r>
              <a:rPr lang="ko-KR" altLang="en-US" sz="1800" dirty="0"/>
              <a:t>해당 경계 상자에 특정 클래스의 객체가 있을 확률</a:t>
            </a:r>
            <a:endParaRPr lang="en-US" altLang="ko-KR" sz="1800" dirty="0"/>
          </a:p>
          <a:p>
            <a:pPr lvl="1"/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88FAF-B684-4D9D-9FA5-DB631268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09FC7-83BC-4113-B521-B392486F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Object detection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371F7-99B1-44D7-B713-44ABAF33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 descr="Detect - Ultralytics YOLOv8 Docs">
            <a:extLst>
              <a:ext uri="{FF2B5EF4-FFF2-40B4-BE49-F238E27FC236}">
                <a16:creationId xmlns:a16="http://schemas.microsoft.com/office/drawing/2014/main" id="{1685FC0A-0A1D-44BA-A928-4D8F38F7C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67125"/>
            <a:ext cx="9144000" cy="257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419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detection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 descr="Remote Sensing | Free Full-Text | Few-Shot Object Detection in Remote  Sensing Image Interpretation: Opportunities and Challenge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05000"/>
            <a:ext cx="6477000" cy="369411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1035905" y="5584234"/>
            <a:ext cx="57617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Anchor-free </a:t>
            </a:r>
            <a:r>
              <a:rPr lang="ko-KR" altLang="en-US" sz="1400" dirty="0"/>
              <a:t>소개</a:t>
            </a:r>
            <a:r>
              <a:rPr lang="en-US" altLang="ko-KR" sz="1400" dirty="0"/>
              <a:t>: </a:t>
            </a:r>
          </a:p>
          <a:p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err="1">
                <a:hlinkClick r:id="rId3"/>
              </a:rPr>
              <a:t>blog.si-analytics.ai</a:t>
            </a:r>
            <a:r>
              <a:rPr lang="en-US" altLang="ko-KR" sz="1400" dirty="0">
                <a:hlinkClick r:id="rId3"/>
              </a:rPr>
              <a:t>/72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>
                <a:hlinkClick r:id="rId4"/>
              </a:rPr>
              <a:t>https://</a:t>
            </a:r>
            <a:r>
              <a:rPr lang="en-US" altLang="ko-KR" sz="1400" dirty="0" err="1">
                <a:hlinkClick r:id="rId4"/>
              </a:rPr>
              <a:t>learnopencv.com</a:t>
            </a:r>
            <a:r>
              <a:rPr lang="en-US" altLang="ko-KR" sz="1400" dirty="0">
                <a:hlinkClick r:id="rId4"/>
              </a:rPr>
              <a:t>/</a:t>
            </a:r>
            <a:r>
              <a:rPr lang="en-US" altLang="ko-KR" sz="1400" dirty="0" err="1">
                <a:hlinkClick r:id="rId4"/>
              </a:rPr>
              <a:t>fcos</a:t>
            </a:r>
            <a:r>
              <a:rPr lang="en-US" altLang="ko-KR" sz="1400" dirty="0">
                <a:hlinkClick r:id="rId4"/>
              </a:rPr>
              <a:t>-anchor-free-object-detection-explained/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12130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5208-FAF2-4CAB-B0B8-27F8C378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YOLOv11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49967-5A96-43E5-BFCC-CEFF0E728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101C1-F8BB-4B01-9061-FFCEB8BD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977C-DBF2-4784-B93F-BF59C50EF31C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635C7-E415-453C-AA20-2997127F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Object detection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01504-CFF1-4E12-8376-0FA4BC77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39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D4E8-CBDA-4300-A98F-E0B4EB07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YOLOv11 </a:t>
            </a:r>
            <a:r>
              <a:rPr lang="ko-KR" altLang="en-US" dirty="0"/>
              <a:t>사용하기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C42A8-9FBB-4F70-BB0C-031DFDE4B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YOLOv11 </a:t>
            </a:r>
            <a:r>
              <a:rPr lang="ko-KR" altLang="en-US" sz="2800" dirty="0"/>
              <a:t>종류</a:t>
            </a:r>
            <a:endParaRPr lang="en-US" altLang="ko-KR" sz="2800" dirty="0"/>
          </a:p>
          <a:p>
            <a:pPr lvl="1"/>
            <a:r>
              <a:rPr lang="en-US" sz="2400" dirty="0"/>
              <a:t>https://github.com/ultralytics/ultralytics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5E960-A10C-4E8E-8558-EF828C65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995DA-F24E-4945-9215-CEDB2089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Object detection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DB9A5-C283-416D-B737-30FFF971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73A53-4007-4312-8022-11535464A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35257"/>
            <a:ext cx="7048500" cy="320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09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E73E-8E15-4410-8DAC-D988FEBC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YOLOv11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F9C36-2C1D-414C-8838-95729D816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YOLOv11</a:t>
            </a:r>
            <a:r>
              <a:rPr lang="ko-KR" altLang="en-US" dirty="0"/>
              <a:t>을 이용한 객체 탐지</a:t>
            </a:r>
            <a:endParaRPr lang="en-US" altLang="ko-KR" dirty="0"/>
          </a:p>
          <a:p>
            <a:pPr lvl="1"/>
            <a:r>
              <a:rPr lang="ko-KR" altLang="en-US" dirty="0"/>
              <a:t>관련 코드</a:t>
            </a:r>
            <a:r>
              <a:rPr lang="en-US" altLang="ko-KR" dirty="0"/>
              <a:t>: yolov11_only_predict.ipynb</a:t>
            </a:r>
          </a:p>
          <a:p>
            <a:pPr lvl="1"/>
            <a:r>
              <a:rPr lang="ko-KR" altLang="en-US" dirty="0"/>
              <a:t>관련 라이브러리 설치</a:t>
            </a:r>
            <a:endParaRPr lang="en-US" altLang="ko-KR" dirty="0"/>
          </a:p>
          <a:p>
            <a:pPr lvl="2"/>
            <a:r>
              <a:rPr lang="en-US" altLang="ko-KR" dirty="0"/>
              <a:t>pip install </a:t>
            </a:r>
            <a:r>
              <a:rPr lang="en-US" altLang="ko-KR" dirty="0" err="1"/>
              <a:t>ultralytics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ADBE1-CFA1-469B-9469-D61769CC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A2973-F908-4C0B-978F-610B75BD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Object detection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291BD-7E0D-4ED9-A843-3F9B2E9A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8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2925-F3EA-4AFC-9CC6-3E446E02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YOLOv11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E253-7E3F-42BB-A7A4-95C7BEDE6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1933769"/>
            <a:ext cx="7772400" cy="4114800"/>
          </a:xfrm>
        </p:spPr>
        <p:txBody>
          <a:bodyPr/>
          <a:lstStyle/>
          <a:p>
            <a:r>
              <a:rPr lang="ko-KR" altLang="en-US" sz="2400" dirty="0"/>
              <a:t>결과</a:t>
            </a:r>
            <a:endParaRPr lang="en-US" altLang="ko-KR" sz="2400" dirty="0"/>
          </a:p>
          <a:p>
            <a:pPr lvl="1"/>
            <a:r>
              <a:rPr lang="en-US" altLang="ko-KR" sz="2000" dirty="0"/>
              <a:t>https://docs.ultralytics.com/modes/predict/#boxes </a:t>
            </a:r>
            <a:r>
              <a:rPr lang="ko-KR" altLang="en-US" sz="2000" dirty="0"/>
              <a:t>참고 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035DB-F746-4528-B1F3-E23E0617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19B6D-6D58-48A3-B8D2-4EBD77DB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Object detection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18D4A-3FF8-4562-98B9-F3BAC766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D84C55-9876-4579-B7E8-517CD3C37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57" y="2899764"/>
            <a:ext cx="6324600" cy="32883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4E2BDFC-809A-48E0-9C5B-10F9E3C36276}"/>
              </a:ext>
            </a:extLst>
          </p:cNvPr>
          <p:cNvSpPr/>
          <p:nvPr/>
        </p:nvSpPr>
        <p:spPr>
          <a:xfrm>
            <a:off x="0" y="3124200"/>
            <a:ext cx="2554288" cy="866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cls</a:t>
            </a:r>
            <a:r>
              <a:rPr 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tensor([0.])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상자에 존재하는 객체의 클래스 정보를 의미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</a:t>
            </a:r>
            <a:r>
              <a:rPr 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ID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0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이라는 것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상자에 존재하는 객체가</a:t>
            </a:r>
            <a:r>
              <a:rPr 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person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950950-6B76-40F2-97E4-D9885815B5AD}"/>
              </a:ext>
            </a:extLst>
          </p:cNvPr>
          <p:cNvCxnSpPr>
            <a:stCxn id="8" idx="3"/>
          </p:cNvCxnSpPr>
          <p:nvPr/>
        </p:nvCxnSpPr>
        <p:spPr bwMode="auto">
          <a:xfrm>
            <a:off x="2554288" y="3557685"/>
            <a:ext cx="417512" cy="404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02147-97DB-4ECD-892B-867D3B18E8F2}"/>
              </a:ext>
            </a:extLst>
          </p:cNvPr>
          <p:cNvSpPr/>
          <p:nvPr/>
        </p:nvSpPr>
        <p:spPr>
          <a:xfrm>
            <a:off x="0" y="4109661"/>
            <a:ext cx="2637291" cy="2360454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xywh</a:t>
            </a:r>
            <a:r>
              <a:rPr 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bounding box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정보</a:t>
            </a:r>
            <a:r>
              <a:rPr 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xywh</a:t>
            </a:r>
            <a:r>
              <a:rPr 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format,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bounding box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중심 좌표와 가로</a:t>
            </a:r>
            <a:r>
              <a:rPr 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세로 길이</a:t>
            </a:r>
            <a:endParaRPr lang="en-US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xywhn</a:t>
            </a:r>
            <a:r>
              <a:rPr 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전체 이미지 정보를 이용해서</a:t>
            </a:r>
            <a:r>
              <a:rPr 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normalized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된 값</a:t>
            </a: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xyxy</a:t>
            </a:r>
            <a:r>
              <a:rPr 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bounding box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정보</a:t>
            </a:r>
            <a:r>
              <a:rPr 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xyxy</a:t>
            </a:r>
            <a:r>
              <a:rPr 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format,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좌측 상단 좌표</a:t>
            </a:r>
            <a:r>
              <a:rPr 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우측 하단 좌표</a:t>
            </a:r>
            <a:endParaRPr lang="en-US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xyxyn</a:t>
            </a:r>
            <a:r>
              <a:rPr 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전체 이미지 정보를 이용해서</a:t>
            </a:r>
            <a:r>
              <a:rPr 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normalized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된 값</a:t>
            </a:r>
            <a:endParaRPr lang="en-US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14E054-AD69-4BFD-9A75-3026E5B47313}"/>
              </a:ext>
            </a:extLst>
          </p:cNvPr>
          <p:cNvSpPr/>
          <p:nvPr/>
        </p:nvSpPr>
        <p:spPr bwMode="auto">
          <a:xfrm>
            <a:off x="2852057" y="5289888"/>
            <a:ext cx="4844143" cy="8142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AED903-3815-4EA9-BB51-5188D2A5E3AD}"/>
              </a:ext>
            </a:extLst>
          </p:cNvPr>
          <p:cNvCxnSpPr>
            <a:endCxn id="12" idx="1"/>
          </p:cNvCxnSpPr>
          <p:nvPr/>
        </p:nvCxnSpPr>
        <p:spPr bwMode="auto">
          <a:xfrm>
            <a:off x="2637291" y="5638800"/>
            <a:ext cx="214766" cy="58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8683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detection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Object detection (</a:t>
            </a:r>
            <a:r>
              <a:rPr lang="ko-KR" altLang="en-US" sz="2400" dirty="0"/>
              <a:t>물체 탐지 또는 객체 탐지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ko-KR" sz="2000" dirty="0"/>
              <a:t>여러 개의 사물을 담고 있는 이미지에 대해서 각 사물이 무엇이고</a:t>
            </a:r>
            <a:r>
              <a:rPr lang="en-US" altLang="ko-KR" sz="2000" dirty="0"/>
              <a:t>, </a:t>
            </a:r>
            <a:r>
              <a:rPr lang="ko-KR" altLang="ko-KR" sz="2000" dirty="0"/>
              <a:t>각 이미지 내에서 각 사물의 </a:t>
            </a:r>
            <a:r>
              <a:rPr lang="ko-KR" altLang="en-US" sz="2000" dirty="0"/>
              <a:t>위치를</a:t>
            </a:r>
            <a:r>
              <a:rPr lang="ko-KR" altLang="ko-KR" sz="2000" dirty="0"/>
              <a:t> 맞히는 것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F79B-6B87-4C78-B523-2889CC78BCAD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701" y="3476622"/>
            <a:ext cx="4953000" cy="2735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744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detection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Object detection (cont’d)</a:t>
            </a:r>
          </a:p>
          <a:p>
            <a:pPr lvl="1"/>
            <a:r>
              <a:rPr lang="ko-KR" altLang="en-US" sz="2400" dirty="0"/>
              <a:t>두 가지 태스크를 포함</a:t>
            </a:r>
            <a:endParaRPr lang="en-US" altLang="ko-KR" sz="2400" dirty="0"/>
          </a:p>
          <a:p>
            <a:pPr lvl="2"/>
            <a:r>
              <a:rPr lang="en-US" altLang="ko-KR" sz="1800" dirty="0"/>
              <a:t>Localization: </a:t>
            </a:r>
            <a:r>
              <a:rPr lang="ko-KR" altLang="en-US" sz="1800" dirty="0"/>
              <a:t>물체의 위치를 찾는 것</a:t>
            </a:r>
            <a:endParaRPr lang="en-US" altLang="ko-KR" sz="1800" dirty="0"/>
          </a:p>
          <a:p>
            <a:pPr lvl="3"/>
            <a:r>
              <a:rPr lang="ko-KR" altLang="en-US" sz="1400" dirty="0"/>
              <a:t>물체를 포함하는 경계상자를 찾는 것</a:t>
            </a:r>
            <a:endParaRPr lang="en-US" altLang="ko-KR" sz="1400" dirty="0"/>
          </a:p>
          <a:p>
            <a:pPr lvl="2"/>
            <a:r>
              <a:rPr lang="en-US" altLang="ko-KR" sz="1800" dirty="0"/>
              <a:t>Classification: </a:t>
            </a:r>
            <a:r>
              <a:rPr lang="ko-KR" altLang="en-US" sz="1800" dirty="0"/>
              <a:t>해당 상자에 포함되어 있는 물체가 무엇인지 맞히는 것</a:t>
            </a:r>
            <a:endParaRPr lang="en-US" altLang="ko-KR" sz="1800" dirty="0"/>
          </a:p>
          <a:p>
            <a:pPr lvl="1"/>
            <a:r>
              <a:rPr lang="en-US" altLang="ko-KR" sz="2400" dirty="0"/>
              <a:t>Localization</a:t>
            </a:r>
            <a:r>
              <a:rPr lang="ko-KR" altLang="en-US" sz="2400" dirty="0"/>
              <a:t>과 </a:t>
            </a:r>
            <a:r>
              <a:rPr lang="en-US" altLang="ko-KR" sz="2400" dirty="0"/>
              <a:t>classification</a:t>
            </a:r>
            <a:r>
              <a:rPr lang="ko-KR" altLang="en-US" sz="2400" dirty="0"/>
              <a:t>을 수행하기 위해서 일반적으로 두 단계 필요</a:t>
            </a:r>
            <a:endParaRPr lang="en-US" altLang="ko-KR" sz="2400" dirty="0"/>
          </a:p>
          <a:p>
            <a:pPr lvl="2"/>
            <a:r>
              <a:rPr lang="ko-KR" altLang="en-US" sz="1800" dirty="0"/>
              <a:t>물체가 있을 만한 지역을 찾는 것</a:t>
            </a:r>
            <a:endParaRPr lang="en-US" altLang="ko-KR" sz="1800" dirty="0"/>
          </a:p>
          <a:p>
            <a:pPr lvl="3"/>
            <a:r>
              <a:rPr lang="ko-KR" altLang="en-US" sz="1400" dirty="0"/>
              <a:t>물체가 있을 만한 지역에 대한 경계상자 </a:t>
            </a:r>
            <a:r>
              <a:rPr lang="en-US" altLang="ko-KR" sz="1400" dirty="0"/>
              <a:t>(</a:t>
            </a:r>
            <a:r>
              <a:rPr lang="ko-KR" altLang="en-US" sz="1400" dirty="0"/>
              <a:t>이러한 경계상자를 일컬어 </a:t>
            </a:r>
            <a:r>
              <a:rPr lang="en-US" altLang="ko-KR" sz="1400" dirty="0"/>
              <a:t>regions of interest, ROI</a:t>
            </a:r>
            <a:r>
              <a:rPr lang="ko-KR" altLang="en-US" sz="1400" dirty="0"/>
              <a:t>라고 함</a:t>
            </a:r>
            <a:r>
              <a:rPr lang="en-US" altLang="ko-KR" sz="1400" dirty="0"/>
              <a:t>)</a:t>
            </a:r>
            <a:r>
              <a:rPr lang="ko-KR" altLang="en-US" sz="1400" dirty="0"/>
              <a:t>를 추출</a:t>
            </a:r>
            <a:endParaRPr lang="en-US" altLang="ko-KR" sz="1400" dirty="0"/>
          </a:p>
          <a:p>
            <a:pPr lvl="2"/>
            <a:r>
              <a:rPr lang="ko-KR" altLang="en-US" sz="1800" dirty="0"/>
              <a:t>추출된 </a:t>
            </a:r>
            <a:r>
              <a:rPr lang="en-US" altLang="ko-KR" sz="1800" dirty="0"/>
              <a:t>ROI</a:t>
            </a:r>
            <a:r>
              <a:rPr lang="ko-KR" altLang="en-US" sz="1800" dirty="0"/>
              <a:t>을 이용하여 </a:t>
            </a:r>
            <a:r>
              <a:rPr lang="en-US" altLang="ko-KR" sz="1800" dirty="0"/>
              <a:t>localization</a:t>
            </a:r>
            <a:r>
              <a:rPr lang="ko-KR" altLang="en-US" sz="1800" dirty="0"/>
              <a:t>과 </a:t>
            </a:r>
            <a:r>
              <a:rPr lang="en-US" altLang="ko-KR" sz="1800" dirty="0"/>
              <a:t>classification</a:t>
            </a:r>
            <a:r>
              <a:rPr lang="ko-KR" altLang="en-US" sz="1800" dirty="0"/>
              <a:t>을 수행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F79B-6B87-4C78-B523-2889CC78BCAD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6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detection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Object detection (cont’d)</a:t>
            </a:r>
          </a:p>
          <a:p>
            <a:pPr lvl="1"/>
            <a:r>
              <a:rPr lang="ko-KR" altLang="en-US" sz="2400" dirty="0"/>
              <a:t>두 가지 종류의 </a:t>
            </a:r>
            <a:r>
              <a:rPr lang="en-US" altLang="ko-KR" sz="2400" dirty="0"/>
              <a:t>object detection </a:t>
            </a:r>
            <a:r>
              <a:rPr lang="ko-KR" altLang="en-US" sz="2400" dirty="0"/>
              <a:t>알고리즘들</a:t>
            </a:r>
            <a:endParaRPr lang="en-US" altLang="ko-KR" sz="2400" dirty="0"/>
          </a:p>
          <a:p>
            <a:pPr lvl="2"/>
            <a:r>
              <a:rPr lang="en-US" altLang="ko-KR" dirty="0"/>
              <a:t>One stage detectors</a:t>
            </a:r>
          </a:p>
          <a:p>
            <a:pPr lvl="3"/>
            <a:r>
              <a:rPr lang="en-US" altLang="ko-KR" dirty="0" err="1"/>
              <a:t>SSD</a:t>
            </a:r>
            <a:r>
              <a:rPr lang="en-US" altLang="ko-KR" dirty="0"/>
              <a:t>, YOLO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en-US" altLang="ko-KR" dirty="0"/>
              <a:t>Two stage detectors</a:t>
            </a:r>
          </a:p>
          <a:p>
            <a:pPr lvl="3"/>
            <a:r>
              <a:rPr lang="ko-KR" altLang="en-US" dirty="0"/>
              <a:t>앞의 두 단계를 구분해서 수행</a:t>
            </a:r>
            <a:endParaRPr lang="en-US" altLang="ko-KR" dirty="0"/>
          </a:p>
          <a:p>
            <a:pPr lvl="3"/>
            <a:r>
              <a:rPr lang="en-US" altLang="ko-KR" dirty="0"/>
              <a:t>R-CNN family</a:t>
            </a:r>
          </a:p>
          <a:p>
            <a:pPr lvl="3"/>
            <a:r>
              <a:rPr lang="ko-KR" altLang="en-US" dirty="0"/>
              <a:t>속도가 느리다는 단점</a:t>
            </a:r>
            <a:endParaRPr lang="en-US" altLang="ko-KR" dirty="0"/>
          </a:p>
          <a:p>
            <a:pPr lvl="2"/>
            <a:r>
              <a:rPr lang="ko-KR" altLang="en-US" dirty="0"/>
              <a:t>모두 지도학습 방식으로 작동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F79B-6B87-4C78-B523-2889CC78BCAD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F9D6-817C-46E6-B5C9-B03A0080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9977E-B5D2-4FC2-83F3-9193185AA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r>
              <a:rPr lang="ko-KR" altLang="en-US" sz="2400" dirty="0"/>
              <a:t>정답 이미지의 예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D42FC-792F-4D32-A21F-3482887D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6DD79-E606-427C-B2FE-42321CD9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Object detection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B259E-739F-4202-A338-158F74F6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131C73-E813-4905-AE30-4066B396F48B}"/>
              </a:ext>
            </a:extLst>
          </p:cNvPr>
          <p:cNvSpPr txBox="1"/>
          <p:nvPr/>
        </p:nvSpPr>
        <p:spPr>
          <a:xfrm>
            <a:off x="2397000" y="3505200"/>
            <a:ext cx="67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cat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2BD5B-AB23-46A4-87A0-B0C5476312C1}"/>
              </a:ext>
            </a:extLst>
          </p:cNvPr>
          <p:cNvSpPr txBox="1"/>
          <p:nvPr/>
        </p:nvSpPr>
        <p:spPr>
          <a:xfrm>
            <a:off x="5857750" y="3775353"/>
            <a:ext cx="67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cat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Are Dogs Smarter than Cats? | Britannica">
            <a:extLst>
              <a:ext uri="{FF2B5EF4-FFF2-40B4-BE49-F238E27FC236}">
                <a16:creationId xmlns:a16="http://schemas.microsoft.com/office/drawing/2014/main" id="{4C1FC8BA-F9C0-446F-AACD-8E1001D88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2590800"/>
            <a:ext cx="565785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2CF1340-AFAD-431C-8A68-98DD2651AE7C}"/>
              </a:ext>
            </a:extLst>
          </p:cNvPr>
          <p:cNvSpPr/>
          <p:nvPr/>
        </p:nvSpPr>
        <p:spPr bwMode="auto">
          <a:xfrm>
            <a:off x="2590800" y="4343400"/>
            <a:ext cx="1295400" cy="1789113"/>
          </a:xfrm>
          <a:prstGeom prst="rect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E33F4A-DE85-4692-9059-AA68D4503EA6}"/>
              </a:ext>
            </a:extLst>
          </p:cNvPr>
          <p:cNvSpPr txBox="1"/>
          <p:nvPr/>
        </p:nvSpPr>
        <p:spPr>
          <a:xfrm>
            <a:off x="2577814" y="4026595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D406D2-F684-4AC3-BA38-A153C1448190}"/>
              </a:ext>
            </a:extLst>
          </p:cNvPr>
          <p:cNvSpPr/>
          <p:nvPr/>
        </p:nvSpPr>
        <p:spPr bwMode="auto">
          <a:xfrm>
            <a:off x="3819524" y="3010753"/>
            <a:ext cx="2962275" cy="3232885"/>
          </a:xfrm>
          <a:prstGeom prst="rect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109246-4BA0-49F7-9EF5-F0980B6F50AD}"/>
              </a:ext>
            </a:extLst>
          </p:cNvPr>
          <p:cNvSpPr txBox="1"/>
          <p:nvPr/>
        </p:nvSpPr>
        <p:spPr>
          <a:xfrm>
            <a:off x="3886200" y="267261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dog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2962C-28DC-4EC1-A4E3-9100976ECFBE}"/>
              </a:ext>
            </a:extLst>
          </p:cNvPr>
          <p:cNvSpPr/>
          <p:nvPr/>
        </p:nvSpPr>
        <p:spPr bwMode="auto">
          <a:xfrm>
            <a:off x="4452381" y="3505200"/>
            <a:ext cx="2075419" cy="2514600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3B6D63-D5D4-4CC0-BAF1-3F46B13BDE9A}"/>
              </a:ext>
            </a:extLst>
          </p:cNvPr>
          <p:cNvSpPr txBox="1"/>
          <p:nvPr/>
        </p:nvSpPr>
        <p:spPr>
          <a:xfrm>
            <a:off x="6589767" y="2098675"/>
            <a:ext cx="207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ROI or Anchor box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5B7633-4BBF-4F9C-8F48-1628AB2F27FC}"/>
              </a:ext>
            </a:extLst>
          </p:cNvPr>
          <p:cNvCxnSpPr>
            <a:cxnSpLocks/>
          </p:cNvCxnSpPr>
          <p:nvPr/>
        </p:nvCxnSpPr>
        <p:spPr bwMode="auto">
          <a:xfrm flipH="1">
            <a:off x="5791201" y="2348945"/>
            <a:ext cx="1523999" cy="108005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255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detection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8189912" cy="4114800"/>
          </a:xfrm>
        </p:spPr>
        <p:txBody>
          <a:bodyPr/>
          <a:lstStyle/>
          <a:p>
            <a:r>
              <a:rPr lang="ko-KR" altLang="en-US" sz="2000" dirty="0"/>
              <a:t>지도학습 방식으로 작동</a:t>
            </a:r>
            <a:endParaRPr lang="en-US" altLang="ko-KR" sz="2000" dirty="0"/>
          </a:p>
          <a:p>
            <a:r>
              <a:rPr lang="ko-KR" altLang="en-US" sz="2000" dirty="0"/>
              <a:t>주요 학습 데이터</a:t>
            </a:r>
            <a:endParaRPr lang="en-US" altLang="ko-KR" sz="2000" dirty="0"/>
          </a:p>
          <a:p>
            <a:pPr lvl="1"/>
            <a:r>
              <a:rPr lang="en-US" altLang="ko-KR" sz="1800" dirty="0"/>
              <a:t>PASCAL Visual Object Classes (VOC) </a:t>
            </a:r>
          </a:p>
          <a:p>
            <a:pPr lvl="2"/>
            <a:r>
              <a:rPr lang="en-US" altLang="ko-KR" sz="1400" u="sng" dirty="0">
                <a:hlinkClick r:id="rId2"/>
              </a:rPr>
              <a:t>http://</a:t>
            </a:r>
            <a:r>
              <a:rPr lang="en-US" altLang="ko-KR" sz="1400" u="sng" dirty="0" err="1">
                <a:hlinkClick r:id="rId2"/>
              </a:rPr>
              <a:t>host.robots.ox.ac.uk</a:t>
            </a:r>
            <a:r>
              <a:rPr lang="en-US" altLang="ko-KR" sz="1400" u="sng" dirty="0">
                <a:hlinkClick r:id="rId2"/>
              </a:rPr>
              <a:t>/</a:t>
            </a:r>
            <a:r>
              <a:rPr lang="en-US" altLang="ko-KR" sz="1400" u="sng" dirty="0" err="1">
                <a:hlinkClick r:id="rId2"/>
              </a:rPr>
              <a:t>pascal</a:t>
            </a:r>
            <a:r>
              <a:rPr lang="en-US" altLang="ko-KR" sz="1400" u="sng" dirty="0">
                <a:hlinkClick r:id="rId2"/>
              </a:rPr>
              <a:t>/VOC/</a:t>
            </a:r>
            <a:endParaRPr lang="en-US" altLang="ko-KR" sz="1400" u="sng" dirty="0"/>
          </a:p>
          <a:p>
            <a:pPr lvl="2"/>
            <a:r>
              <a:rPr lang="ko-KR" altLang="en-US" sz="1400" dirty="0"/>
              <a:t>다운로드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http://</a:t>
            </a:r>
            <a:r>
              <a:rPr lang="en-US" altLang="ko-KR" sz="1400" dirty="0" err="1">
                <a:hlinkClick r:id="rId3"/>
              </a:rPr>
              <a:t>host.robots.ox.ac.uk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pascal</a:t>
            </a:r>
            <a:r>
              <a:rPr lang="en-US" altLang="ko-KR" sz="1400" dirty="0">
                <a:hlinkClick r:id="rId3"/>
              </a:rPr>
              <a:t>/VOC/</a:t>
            </a:r>
            <a:r>
              <a:rPr lang="en-US" altLang="ko-KR" sz="1400" dirty="0" err="1">
                <a:hlinkClick r:id="rId3"/>
              </a:rPr>
              <a:t>voc2012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VOCtrainval_11</a:t>
            </a:r>
            <a:r>
              <a:rPr lang="en-US" altLang="ko-KR" sz="1400" dirty="0">
                <a:hlinkClick r:id="rId3"/>
              </a:rPr>
              <a:t>-May-</a:t>
            </a:r>
            <a:r>
              <a:rPr lang="en-US" altLang="ko-KR" sz="1400" dirty="0" err="1">
                <a:hlinkClick r:id="rId3"/>
              </a:rPr>
              <a:t>2012.tar</a:t>
            </a:r>
            <a:r>
              <a:rPr lang="en-US" altLang="ko-KR" sz="1400" dirty="0"/>
              <a:t>   </a:t>
            </a:r>
            <a:r>
              <a:rPr lang="en-US" altLang="ko-KR" sz="1400" u="sng" dirty="0"/>
              <a:t> </a:t>
            </a:r>
          </a:p>
          <a:p>
            <a:pPr lvl="2"/>
            <a:r>
              <a:rPr lang="en-US" altLang="ko-KR" sz="1400" u="sng" dirty="0"/>
              <a:t>Number of classes: 20</a:t>
            </a:r>
          </a:p>
          <a:p>
            <a:pPr lvl="1"/>
            <a:r>
              <a:rPr lang="en-US" altLang="ko-KR" sz="1800" dirty="0"/>
              <a:t>MS COCO (Common Objects in Context) </a:t>
            </a:r>
          </a:p>
          <a:p>
            <a:pPr lvl="2"/>
            <a:r>
              <a:rPr lang="en-US" altLang="ko-KR" sz="1400" u="sng" dirty="0">
                <a:hlinkClick r:id="rId4"/>
              </a:rPr>
              <a:t>https://</a:t>
            </a:r>
            <a:r>
              <a:rPr lang="en-US" altLang="ko-KR" sz="1400" u="sng" dirty="0" err="1">
                <a:hlinkClick r:id="rId4"/>
              </a:rPr>
              <a:t>cocodataset.org</a:t>
            </a:r>
            <a:r>
              <a:rPr lang="en-US" altLang="ko-KR" sz="1400" u="sng" dirty="0">
                <a:hlinkClick r:id="rId4"/>
              </a:rPr>
              <a:t>/#home</a:t>
            </a:r>
            <a:endParaRPr lang="en-US" altLang="ko-KR" sz="1400" u="sng" dirty="0"/>
          </a:p>
          <a:p>
            <a:pPr lvl="2"/>
            <a:r>
              <a:rPr lang="ko-KR" altLang="en-US" sz="1400" dirty="0"/>
              <a:t>다운로드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5"/>
              </a:rPr>
              <a:t>https://</a:t>
            </a:r>
            <a:r>
              <a:rPr lang="en-US" altLang="ko-KR" sz="1400" dirty="0" err="1">
                <a:hlinkClick r:id="rId5"/>
              </a:rPr>
              <a:t>cocodataset.org</a:t>
            </a:r>
            <a:r>
              <a:rPr lang="en-US" altLang="ko-KR" sz="1400" dirty="0">
                <a:hlinkClick r:id="rId5"/>
              </a:rPr>
              <a:t>/#download</a:t>
            </a:r>
            <a:r>
              <a:rPr lang="en-US" altLang="ko-KR" sz="1400" dirty="0"/>
              <a:t> </a:t>
            </a:r>
          </a:p>
          <a:p>
            <a:pPr lvl="2"/>
            <a:r>
              <a:rPr lang="en-US" altLang="ko-KR" sz="1400" dirty="0"/>
              <a:t>Number of classes: 80 (90</a:t>
            </a:r>
            <a:r>
              <a:rPr lang="ko-KR" altLang="en-US" sz="1400" dirty="0"/>
              <a:t>개 중 </a:t>
            </a:r>
            <a:r>
              <a:rPr lang="en-US" altLang="ko-KR" sz="1400" dirty="0"/>
              <a:t>80</a:t>
            </a:r>
            <a:r>
              <a:rPr lang="ko-KR" altLang="en-US" sz="1400" dirty="0"/>
              <a:t>개만 사용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sz="1800" dirty="0"/>
              <a:t>Google Open Images</a:t>
            </a:r>
          </a:p>
          <a:p>
            <a:pPr lvl="2"/>
            <a:r>
              <a:rPr lang="en-US" altLang="ko-KR" sz="1400" dirty="0">
                <a:hlinkClick r:id="rId6"/>
              </a:rPr>
              <a:t>https://</a:t>
            </a:r>
            <a:r>
              <a:rPr lang="en-US" altLang="ko-KR" sz="1400" dirty="0" err="1">
                <a:hlinkClick r:id="rId6"/>
              </a:rPr>
              <a:t>storage.googleapis.com</a:t>
            </a:r>
            <a:r>
              <a:rPr lang="en-US" altLang="ko-KR" sz="1400" dirty="0">
                <a:hlinkClick r:id="rId6"/>
              </a:rPr>
              <a:t>/</a:t>
            </a:r>
            <a:r>
              <a:rPr lang="en-US" altLang="ko-KR" sz="1400" dirty="0" err="1">
                <a:hlinkClick r:id="rId6"/>
              </a:rPr>
              <a:t>openimages</a:t>
            </a:r>
            <a:r>
              <a:rPr lang="en-US" altLang="ko-KR" sz="1400" dirty="0">
                <a:hlinkClick r:id="rId6"/>
              </a:rPr>
              <a:t>/web/</a:t>
            </a:r>
            <a:r>
              <a:rPr lang="en-US" altLang="ko-KR" sz="1400" dirty="0" err="1">
                <a:hlinkClick r:id="rId6"/>
              </a:rPr>
              <a:t>index.html</a:t>
            </a:r>
            <a:r>
              <a:rPr lang="en-US" altLang="ko-KR" sz="1400" dirty="0"/>
              <a:t> </a:t>
            </a:r>
          </a:p>
          <a:p>
            <a:pPr lvl="2"/>
            <a:r>
              <a:rPr lang="en-US" altLang="ko-KR" sz="1400" dirty="0"/>
              <a:t>Number of classes: 600 +  </a:t>
            </a:r>
            <a:r>
              <a:rPr lang="en-US" altLang="ko-KR" sz="1400" u="sng" dirty="0"/>
              <a:t>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3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CEDB-6A27-4A37-AEA2-DBAEE85D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PASCAL VOC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1E1CD-01F3-480A-A466-89628A42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0F835-59FB-4998-A4E1-206C89A4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Object detection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EABCD-072D-4688-AB3C-583B4612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B5DD4E-DD14-4D0C-BEC7-319575C26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8" y="1846620"/>
            <a:ext cx="6519862" cy="504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4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PASCAL VOC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2855912" cy="4114800"/>
          </a:xfrm>
        </p:spPr>
        <p:txBody>
          <a:bodyPr/>
          <a:lstStyle/>
          <a:p>
            <a:r>
              <a:rPr lang="en-US" altLang="ko-KR" sz="2400" dirty="0"/>
              <a:t>PASCAL VOC format</a:t>
            </a:r>
          </a:p>
          <a:p>
            <a:pPr lvl="1"/>
            <a:r>
              <a:rPr lang="en-US" altLang="ko-KR" sz="2000" dirty="0"/>
              <a:t>XML files (one file for each image)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 descr="https://miro.medium.com/v2/resize:fit:848/1*J84PBv70HWVW_tJ2zQwd4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017713"/>
            <a:ext cx="4114800" cy="466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37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D578-0333-420C-8DAC-1FDE3052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PASCAL VOC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8B91-10D9-4705-BF20-7A63A0BBD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 classes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E7EF0-71C1-4033-B452-D8FE47C2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BB485-D742-4911-A81F-C61BED24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Object detection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5281E-540F-43AD-A202-E2BDB932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 descr="The color-map of 20 pre-specified object classes of Pascal VOC-2010 [8].  ">
            <a:extLst>
              <a:ext uri="{FF2B5EF4-FFF2-40B4-BE49-F238E27FC236}">
                <a16:creationId xmlns:a16="http://schemas.microsoft.com/office/drawing/2014/main" id="{7D5EDFB1-5988-41B7-B207-1487919C8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090438"/>
            <a:ext cx="2755900" cy="373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4765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42987</TotalTime>
  <Words>572</Words>
  <Application>Microsoft Office PowerPoint</Application>
  <PresentationFormat>On-screen Show (4:3)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Calibri</vt:lpstr>
      <vt:lpstr>Tahoma</vt:lpstr>
      <vt:lpstr>Times New Roman</vt:lpstr>
      <vt:lpstr>Wingdings</vt:lpstr>
      <vt:lpstr>01013022</vt:lpstr>
      <vt:lpstr>Object detection </vt:lpstr>
      <vt:lpstr>Object detection</vt:lpstr>
      <vt:lpstr>Object detection</vt:lpstr>
      <vt:lpstr>Object detection</vt:lpstr>
      <vt:lpstr>Object detection</vt:lpstr>
      <vt:lpstr>Object detection</vt:lpstr>
      <vt:lpstr>PASCAL VOC</vt:lpstr>
      <vt:lpstr>PASCAL VOC</vt:lpstr>
      <vt:lpstr>PASCAL VOC</vt:lpstr>
      <vt:lpstr>MS COCO</vt:lpstr>
      <vt:lpstr>MS COCO</vt:lpstr>
      <vt:lpstr>Object detection</vt:lpstr>
      <vt:lpstr>Object detection</vt:lpstr>
      <vt:lpstr>YOLOv11 </vt:lpstr>
      <vt:lpstr>YOLOv11 사용하기</vt:lpstr>
      <vt:lpstr>YOLOv11 </vt:lpstr>
      <vt:lpstr>YOLOv11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548</cp:revision>
  <dcterms:created xsi:type="dcterms:W3CDTF">2015-01-19T14:33:39Z</dcterms:created>
  <dcterms:modified xsi:type="dcterms:W3CDTF">2024-11-26T13:32:28Z</dcterms:modified>
</cp:coreProperties>
</file>