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embeddedFontLst>
    <p:embeddedFont>
      <p:font typeface="Tahoma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3" roundtripDataSignature="AMtx7mgqxseAvbtosu66DBE3cc3i3SJe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Tahoma-bold.fntdata"/><Relationship Id="rId10" Type="http://schemas.openxmlformats.org/officeDocument/2006/relationships/slide" Target="slides/slide5.xml"/><Relationship Id="rId21" Type="http://schemas.openxmlformats.org/officeDocument/2006/relationships/font" Target="fonts/Tahoma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7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4" name="Google Shape;24;p17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5" name="Google Shape;25;p17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" name="Google Shape;26;p17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27" name="Google Shape;27;p17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8" name="Google Shape;28;p17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" name="Google Shape;29;p17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sp>
          <p:nvSpPr>
            <p:cNvPr id="30" name="Google Shape;30;p17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189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" name="Google Shape;31;p17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" name="Google Shape;32;p17"/>
            <p:cNvSpPr/>
            <p:nvPr/>
          </p:nvSpPr>
          <p:spPr>
            <a:xfrm flipH="1" rot="10800000">
              <a:off x="199" y="2054"/>
              <a:ext cx="5476" cy="3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33" name="Google Shape;33;p17"/>
          <p:cNvSpPr txBox="1"/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0" type="dt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1" type="ftr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2" type="sldNum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6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6"/>
          <p:cNvSpPr txBox="1"/>
          <p:nvPr>
            <p:ph idx="1" type="body"/>
          </p:nvPr>
        </p:nvSpPr>
        <p:spPr>
          <a:xfrm rot="5400000">
            <a:off x="3011488" y="188913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92" name="Google Shape;92;p26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6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6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7"/>
          <p:cNvSpPr txBox="1"/>
          <p:nvPr>
            <p:ph type="title"/>
          </p:nvPr>
        </p:nvSpPr>
        <p:spPr>
          <a:xfrm rot="5400000">
            <a:off x="5020469" y="2197894"/>
            <a:ext cx="5918200" cy="19510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7"/>
          <p:cNvSpPr txBox="1"/>
          <p:nvPr>
            <p:ph idx="1" type="body"/>
          </p:nvPr>
        </p:nvSpPr>
        <p:spPr>
          <a:xfrm rot="5400000">
            <a:off x="1042194" y="323057"/>
            <a:ext cx="5918200" cy="5700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98" name="Google Shape;98;p27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7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7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8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99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9pPr>
          </a:lstStyle>
          <a:p/>
        </p:txBody>
      </p:sp>
      <p:sp>
        <p:nvSpPr>
          <p:cNvPr id="51" name="Google Shape;51;p20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11826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57" name="Google Shape;57;p21"/>
          <p:cNvSpPr txBox="1"/>
          <p:nvPr>
            <p:ph idx="2" type="body"/>
          </p:nvPr>
        </p:nvSpPr>
        <p:spPr>
          <a:xfrm>
            <a:off x="51450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64" name="Google Shape;64;p2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65" name="Google Shape;65;p2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66" name="Google Shape;66;p2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67" name="Google Shape;67;p22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2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2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3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indent="-326390" lvl="1" marL="914400" algn="l"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indent="-304800" lvl="2" marL="1371600" algn="l"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indent="-298450" lvl="3" marL="18288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indent="-292100" lvl="4" marL="22860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indent="-292100" lvl="5" marL="27432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6pPr>
            <a:lvl7pPr indent="-292100" lvl="6" marL="32004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7pPr>
            <a:lvl8pPr indent="-292100" lvl="7" marL="36576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8pPr>
            <a:lvl9pPr indent="-292100" lvl="8" marL="41148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9pPr>
          </a:lstStyle>
          <a:p/>
        </p:txBody>
      </p:sp>
      <p:sp>
        <p:nvSpPr>
          <p:cNvPr id="78" name="Google Shape;78;p2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79" name="Google Shape;79;p24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2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86" name="Google Shape;86;p25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5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5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/>
          <p:nvPr/>
        </p:nvSpPr>
        <p:spPr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" name="Google Shape;11;p16"/>
          <p:cNvSpPr/>
          <p:nvPr/>
        </p:nvSpPr>
        <p:spPr>
          <a:xfrm>
            <a:off x="800100" y="1098550"/>
            <a:ext cx="328613" cy="474663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" name="Google Shape;12;p16"/>
          <p:cNvSpPr/>
          <p:nvPr/>
        </p:nvSpPr>
        <p:spPr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" name="Google Shape;13;p16"/>
          <p:cNvSpPr/>
          <p:nvPr/>
        </p:nvSpPr>
        <p:spPr>
          <a:xfrm>
            <a:off x="911225" y="1520825"/>
            <a:ext cx="368300" cy="474663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" name="Google Shape;14;p16"/>
          <p:cNvSpPr/>
          <p:nvPr/>
        </p:nvSpPr>
        <p:spPr>
          <a:xfrm>
            <a:off x="127000" y="1447800"/>
            <a:ext cx="560388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" name="Google Shape;15;p16"/>
          <p:cNvSpPr/>
          <p:nvPr/>
        </p:nvSpPr>
        <p:spPr>
          <a:xfrm>
            <a:off x="762000" y="990600"/>
            <a:ext cx="31750" cy="105251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" name="Google Shape;16;p16"/>
          <p:cNvSpPr/>
          <p:nvPr/>
        </p:nvSpPr>
        <p:spPr>
          <a:xfrm>
            <a:off x="442913" y="1781175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" name="Google Shape;17;p16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8" name="Google Shape;18;p16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9" name="Google Shape;19;p16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0" name="Google Shape;20;p16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1" name="Google Shape;21;p16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yes24.com/Product/Goods/96971128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selenium-python.readthedocs.io/locating-elements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truedelta.com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yes24.com/Product/Goods/104663596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selenium-python.readthedocs.org/" TargetMode="External"/><Relationship Id="rId4" Type="http://schemas.openxmlformats.org/officeDocument/2006/relationships/hyperlink" Target="https://chromedriver.chromium.org/download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/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 Scraping - Selenium</a:t>
            </a:r>
            <a:endParaRPr/>
          </a:p>
        </p:txBody>
      </p:sp>
      <p:sp>
        <p:nvSpPr>
          <p:cNvPr id="106" name="Google Shape;106;p1"/>
          <p:cNvSpPr txBox="1"/>
          <p:nvPr>
            <p:ph idx="1" type="subTitle"/>
          </p:nvPr>
        </p:nvSpPr>
        <p:spPr>
          <a:xfrm>
            <a:off x="990600" y="3886200"/>
            <a:ext cx="6781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/>
              <a:t>Sang Yup Lee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selenium? </a:t>
            </a:r>
            <a:endParaRPr/>
          </a:p>
        </p:txBody>
      </p:sp>
      <p:sp>
        <p:nvSpPr>
          <p:cNvPr id="187" name="Google Shape;187;p10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080"/>
              <a:buChar char="■"/>
            </a:pPr>
            <a:r>
              <a:rPr lang="en-US" sz="1800"/>
              <a:t>Case2: 우리가 원하는 정보를 담고 있는 웹페이지의 URL 주소를 모르거나, URL 주소가 없는 경우</a:t>
            </a:r>
            <a:endParaRPr sz="1800"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</a:pPr>
            <a:r>
              <a:rPr lang="en-US" sz="1800"/>
              <a:t>예) 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https://www.yes24.com/Product/Goods/96971128</a:t>
            </a:r>
            <a:r>
              <a:rPr lang="en-US" sz="1800"/>
              <a:t>  의 회원리뷰 정보</a:t>
            </a:r>
            <a:endParaRPr sz="1800"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</a:pPr>
            <a:r>
              <a:rPr lang="en-US" sz="1800"/>
              <a:t>순서</a:t>
            </a:r>
            <a:endParaRPr sz="1800"/>
          </a:p>
          <a:p>
            <a:pPr indent="-228600" lvl="2" marL="1143000" rtl="0" algn="l">
              <a:spcBef>
                <a:spcPts val="320"/>
              </a:spcBef>
              <a:spcAft>
                <a:spcPts val="0"/>
              </a:spcAft>
              <a:buSzPts val="800"/>
              <a:buChar char="■"/>
            </a:pPr>
            <a:r>
              <a:rPr lang="en-US" sz="1600"/>
              <a:t>1) Selenium을 이용해서 (크롬) 브라우저를 실행시킨다.</a:t>
            </a:r>
            <a:endParaRPr/>
          </a:p>
          <a:p>
            <a:pPr indent="-228600" lvl="2" marL="1143000" rtl="0" algn="l">
              <a:spcBef>
                <a:spcPts val="320"/>
              </a:spcBef>
              <a:spcAft>
                <a:spcPts val="0"/>
              </a:spcAft>
              <a:buSzPts val="800"/>
              <a:buChar char="■"/>
            </a:pPr>
            <a:r>
              <a:rPr lang="en-US" sz="1600"/>
              <a:t>2) URL 주소를 이용해서 일단 기본 페이지로 이동한다.</a:t>
            </a:r>
            <a:endParaRPr/>
          </a:p>
          <a:p>
            <a:pPr indent="-228600" lvl="2" marL="1143000" rtl="0" algn="l">
              <a:spcBef>
                <a:spcPts val="320"/>
              </a:spcBef>
              <a:spcAft>
                <a:spcPts val="0"/>
              </a:spcAft>
              <a:buSzPts val="800"/>
              <a:buChar char="■"/>
            </a:pPr>
            <a:r>
              <a:rPr b="1" lang="en-US" sz="1600"/>
              <a:t>3) (Selenium을 가지고) 사람의 행동을 흉내내어 우리가 원하는 정보가 있는 페이지로 이동한다.</a:t>
            </a:r>
            <a:endParaRPr/>
          </a:p>
          <a:p>
            <a:pPr indent="-228600" lvl="2" marL="1143000" rtl="0" algn="l">
              <a:spcBef>
                <a:spcPts val="320"/>
              </a:spcBef>
              <a:spcAft>
                <a:spcPts val="0"/>
              </a:spcAft>
              <a:buSzPts val="800"/>
              <a:buChar char="■"/>
            </a:pPr>
            <a:r>
              <a:rPr lang="en-US" sz="1600"/>
              <a:t>4) Selenium을 이용해서 해당 페이지의 소스 코드를 실시간으로 다운로드 받는다.</a:t>
            </a:r>
            <a:br>
              <a:rPr lang="en-US" sz="1600"/>
            </a:br>
            <a:r>
              <a:rPr lang="en-US" sz="1600"/>
              <a:t>5) BeatifulSoup을 이용해서 원하는 정보를 담고 있는 태그를 찾고, 그 정보를 추출한다.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100"/>
              <a:buChar char="■"/>
            </a:pPr>
            <a:r>
              <a:rPr lang="en-US" sz="2000"/>
              <a:t>예제코드: “selenium_review.ipynb”</a:t>
            </a:r>
            <a:endParaRPr sz="2000"/>
          </a:p>
        </p:txBody>
      </p:sp>
      <p:sp>
        <p:nvSpPr>
          <p:cNvPr id="188" name="Google Shape;188;p10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9/11/2024</a:t>
            </a:r>
            <a:endParaRPr/>
          </a:p>
        </p:txBody>
      </p:sp>
      <p:sp>
        <p:nvSpPr>
          <p:cNvPr id="189" name="Google Shape;189;p10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 Scraping</a:t>
            </a:r>
            <a:endParaRPr/>
          </a:p>
        </p:txBody>
      </p:sp>
      <p:sp>
        <p:nvSpPr>
          <p:cNvPr id="190" name="Google Shape;190;p10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Selenium</a:t>
            </a:r>
            <a:endParaRPr/>
          </a:p>
        </p:txBody>
      </p:sp>
      <p:sp>
        <p:nvSpPr>
          <p:cNvPr id="196" name="Google Shape;196;p11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-US" sz="2000"/>
              <a:t>Meaning of an element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</a:pPr>
            <a:r>
              <a:rPr lang="en-US" sz="1800"/>
              <a:t>웹페이지를 구성하는 요소들 (예, 링크, 아이콘, 버튼 등)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</a:pPr>
            <a:r>
              <a:rPr lang="en-US" sz="1800"/>
              <a:t>특정한 웹페이지로 이동하기 위해서는 element를 클릭해야 한다. 클릭을 하기 위해서는 일단 먼저 selenium을 이용해서 해당 element를 찾아야 한다. </a:t>
            </a:r>
            <a:endParaRPr sz="18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200"/>
              <a:buChar char="■"/>
            </a:pPr>
            <a:r>
              <a:rPr lang="en-US" sz="2000"/>
              <a:t>How to find an element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https://selenium-python.readthedocs.io/locating-elements.html</a:t>
            </a:r>
            <a:r>
              <a:rPr lang="en-US" sz="1800"/>
              <a:t>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200"/>
              <a:buChar char="■"/>
            </a:pPr>
            <a:r>
              <a:rPr lang="en-US" sz="2000"/>
              <a:t>XPATH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</a:pPr>
            <a:r>
              <a:rPr lang="en-US" sz="1800"/>
              <a:t>A tag path in a Webpage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</a:pPr>
            <a:r>
              <a:rPr lang="en-US" sz="1800"/>
              <a:t>On Chrome,</a:t>
            </a:r>
            <a:endParaRPr/>
          </a:p>
          <a:p>
            <a:pPr indent="-228600" lvl="2" marL="1143000" rtl="0" algn="l">
              <a:spcBef>
                <a:spcPts val="320"/>
              </a:spcBef>
              <a:spcAft>
                <a:spcPts val="0"/>
              </a:spcAft>
              <a:buSzPts val="800"/>
              <a:buChar char="■"/>
            </a:pPr>
            <a:r>
              <a:rPr lang="en-US" sz="1600"/>
              <a:t>Click 검사(N)</a:t>
            </a:r>
            <a:endParaRPr/>
          </a:p>
          <a:p>
            <a:pPr indent="-228600" lvl="2" marL="1143000" rtl="0" algn="l">
              <a:spcBef>
                <a:spcPts val="320"/>
              </a:spcBef>
              <a:spcAft>
                <a:spcPts val="0"/>
              </a:spcAft>
              <a:buSzPts val="800"/>
              <a:buChar char="■"/>
            </a:pPr>
            <a:r>
              <a:rPr lang="en-US" sz="1600"/>
              <a:t>오른쪽 버튼</a:t>
            </a:r>
            <a:endParaRPr sz="1600"/>
          </a:p>
          <a:p>
            <a:pPr indent="-228600" lvl="3" marL="1600200" rtl="0" algn="l">
              <a:spcBef>
                <a:spcPts val="280"/>
              </a:spcBef>
              <a:spcAft>
                <a:spcPts val="0"/>
              </a:spcAft>
              <a:buSzPts val="770"/>
              <a:buChar char="■"/>
            </a:pPr>
            <a:r>
              <a:rPr lang="en-US" sz="1400"/>
              <a:t>Copy &gt; Copy XPath</a:t>
            </a:r>
            <a:endParaRPr/>
          </a:p>
        </p:txBody>
      </p:sp>
      <p:sp>
        <p:nvSpPr>
          <p:cNvPr id="197" name="Google Shape;197;p11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9/11/2024</a:t>
            </a:r>
            <a:endParaRPr/>
          </a:p>
        </p:txBody>
      </p:sp>
      <p:sp>
        <p:nvSpPr>
          <p:cNvPr id="198" name="Google Shape;198;p11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 Scraping</a:t>
            </a:r>
            <a:endParaRPr/>
          </a:p>
        </p:txBody>
      </p:sp>
      <p:sp>
        <p:nvSpPr>
          <p:cNvPr id="199" name="Google Shape;199;p11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Selenium</a:t>
            </a:r>
            <a:endParaRPr/>
          </a:p>
        </p:txBody>
      </p:sp>
      <p:sp>
        <p:nvSpPr>
          <p:cNvPr id="205" name="Google Shape;205;p12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Another example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그렇다면 Yes24의 메인 페이지를 시작으로 해서 특정 책에 대한 정보 (예, 국내 순위, 리뷰 정보 등)는 어떻게 수집할 수 있는가?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예) 베스트셀러 섹션에 있는 특정한 책, “도시와 그 불확실한 벽”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여러분이 직접 해보세요!</a:t>
            </a:r>
            <a:endParaRPr/>
          </a:p>
        </p:txBody>
      </p:sp>
      <p:sp>
        <p:nvSpPr>
          <p:cNvPr id="206" name="Google Shape;206;p12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9/11/2024</a:t>
            </a:r>
            <a:endParaRPr/>
          </a:p>
        </p:txBody>
      </p:sp>
      <p:sp>
        <p:nvSpPr>
          <p:cNvPr id="207" name="Google Shape;207;p12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 Scraping</a:t>
            </a:r>
            <a:endParaRPr/>
          </a:p>
        </p:txBody>
      </p:sp>
      <p:sp>
        <p:nvSpPr>
          <p:cNvPr id="208" name="Google Shape;208;p12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Selenium</a:t>
            </a:r>
            <a:endParaRPr/>
          </a:p>
        </p:txBody>
      </p:sp>
      <p:sp>
        <p:nvSpPr>
          <p:cNvPr id="214" name="Google Shape;214;p13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Another example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실행 중인 브라우저를 종료하지 않으면 (즉, driver.close() 함수를 호출하지 않으면) 해당 브라우저를 이용해서 지속적으로 웹페이지를 이동하고 소스 코드를 다운로드 받을 수 있음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SzPts val="1540"/>
              <a:buChar char="■"/>
            </a:pPr>
            <a:r>
              <a:rPr lang="en-US"/>
              <a:t>함수를 사용하면 효율적!</a:t>
            </a:r>
            <a:endParaRPr/>
          </a:p>
        </p:txBody>
      </p:sp>
      <p:sp>
        <p:nvSpPr>
          <p:cNvPr id="215" name="Google Shape;215;p13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9/11/2024</a:t>
            </a:r>
            <a:endParaRPr/>
          </a:p>
        </p:txBody>
      </p:sp>
      <p:sp>
        <p:nvSpPr>
          <p:cNvPr id="216" name="Google Shape;216;p13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 Scraping</a:t>
            </a:r>
            <a:endParaRPr/>
          </a:p>
        </p:txBody>
      </p:sp>
      <p:sp>
        <p:nvSpPr>
          <p:cNvPr id="217" name="Google Shape;217;p13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Selenium</a:t>
            </a:r>
            <a:endParaRPr/>
          </a:p>
        </p:txBody>
      </p:sp>
      <p:sp>
        <p:nvSpPr>
          <p:cNvPr id="223" name="Google Shape;223;p14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웹이지에서 옵션을 선택해야 하는 경우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https://www.truedelta.com/</a:t>
            </a:r>
            <a:r>
              <a:rPr lang="en-US"/>
              <a:t>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SzPts val="1920"/>
              <a:buChar char="■"/>
            </a:pPr>
            <a:r>
              <a:rPr lang="en-US"/>
              <a:t>“Truedelta_selenium_example.ipynb” 참고</a:t>
            </a:r>
            <a:endParaRPr/>
          </a:p>
        </p:txBody>
      </p:sp>
      <p:sp>
        <p:nvSpPr>
          <p:cNvPr id="224" name="Google Shape;224;p14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9/11/2024</a:t>
            </a:r>
            <a:endParaRPr/>
          </a:p>
        </p:txBody>
      </p:sp>
      <p:sp>
        <p:nvSpPr>
          <p:cNvPr id="225" name="Google Shape;225;p14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 Scraping</a:t>
            </a:r>
            <a:endParaRPr/>
          </a:p>
        </p:txBody>
      </p:sp>
      <p:sp>
        <p:nvSpPr>
          <p:cNvPr id="226" name="Google Shape;226;p14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 Scraping</a:t>
            </a:r>
            <a:endParaRPr/>
          </a:p>
        </p:txBody>
      </p:sp>
      <p:sp>
        <p:nvSpPr>
          <p:cNvPr id="232" name="Google Shape;232;p15"/>
          <p:cNvSpPr txBox="1"/>
          <p:nvPr/>
        </p:nvSpPr>
        <p:spPr>
          <a:xfrm>
            <a:off x="3496867" y="3124200"/>
            <a:ext cx="214193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Q &amp; A</a:t>
            </a:r>
            <a:endParaRPr/>
          </a:p>
        </p:txBody>
      </p:sp>
      <p:sp>
        <p:nvSpPr>
          <p:cNvPr id="233" name="Google Shape;233;p15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9/11/2024</a:t>
            </a:r>
            <a:endParaRPr/>
          </a:p>
        </p:txBody>
      </p:sp>
      <p:sp>
        <p:nvSpPr>
          <p:cNvPr id="234" name="Google Shape;234;p15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requests의 한계</a:t>
            </a:r>
            <a:endParaRPr/>
          </a:p>
        </p:txBody>
      </p:sp>
      <p:sp>
        <p:nvSpPr>
          <p:cNvPr id="112" name="Google Shape;112;p2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-US" sz="2000"/>
              <a:t>requests의 한계</a:t>
            </a:r>
            <a:endParaRPr sz="2000"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SzPts val="880"/>
              <a:buChar char="■"/>
            </a:pPr>
            <a:r>
              <a:rPr lang="en-US" sz="1600"/>
              <a:t>requests를 통해서 다운로드 받은 소스코드에 존재하는 정보만을 다운로드 받을 수 있다. 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SzPts val="880"/>
              <a:buChar char="■"/>
            </a:pPr>
            <a:r>
              <a:rPr lang="en-US" sz="1600"/>
              <a:t>requests를 통해서 다운로드 받는 소스코드는 (일반적으로) 웹 브라우저를 통해서 확인할 수 있는 소스코드와 동일하다. 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SzPts val="880"/>
              <a:buChar char="■"/>
            </a:pPr>
            <a:r>
              <a:rPr lang="en-US" sz="1600"/>
              <a:t>즉, 웹브라우저를 통해서 확인할 수 있는 소스코드에 우리가 원하는 정보가 존재하지 않으면 requests를 이용해서 그러한 정보를 수집할 없다는 것을 의미한다. 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SzPts val="880"/>
              <a:buChar char="■"/>
            </a:pPr>
            <a:r>
              <a:rPr lang="en-US" sz="1600"/>
              <a:t>웹브라우저를 통해서 확인할 수 있는 소스코드는 브라우저가 서버와 갖는 최초 접속을 통해 얻는 소드코드라고 생각할 수 있다.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SzPts val="880"/>
              <a:buChar char="■"/>
            </a:pPr>
            <a:r>
              <a:rPr lang="en-US" sz="1600"/>
              <a:t>하지만, 이후에도 지속적인 통신을 통해 실시간으로 소스코드를 다운로드 받는다. 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SzPts val="880"/>
              <a:buChar char="■"/>
            </a:pPr>
            <a:r>
              <a:rPr lang="en-US" sz="1600"/>
              <a:t>화면에 보이는 정보의 일부는 그렇게 실시간으로 다운로드 받아지는 소스코드에 포함이 되어 있다. 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SzPts val="880"/>
              <a:buChar char="■"/>
            </a:pPr>
            <a:r>
              <a:rPr lang="en-US" sz="1600"/>
              <a:t>이러한 경우, selenium을 이용해서 우리가 원하는 정보를 담고 있는 소스코드를 실시간으로 다운로드 받을 수 있다. </a:t>
            </a:r>
            <a:endParaRPr sz="1600"/>
          </a:p>
        </p:txBody>
      </p:sp>
      <p:sp>
        <p:nvSpPr>
          <p:cNvPr id="113" name="Google Shape;113;p2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9/11/2024</a:t>
            </a:r>
            <a:endParaRPr/>
          </a:p>
        </p:txBody>
      </p:sp>
      <p:sp>
        <p:nvSpPr>
          <p:cNvPr id="114" name="Google Shape;114;p2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 Scraping</a:t>
            </a:r>
            <a:endParaRPr/>
          </a:p>
        </p:txBody>
      </p:sp>
      <p:sp>
        <p:nvSpPr>
          <p:cNvPr id="115" name="Google Shape;115;p2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Selenium</a:t>
            </a:r>
            <a:endParaRPr/>
          </a:p>
        </p:txBody>
      </p:sp>
      <p:sp>
        <p:nvSpPr>
          <p:cNvPr id="121" name="Google Shape;121;p3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-US" sz="2000"/>
              <a:t>Example 1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https://www.yes24.com/Product/Goods/104663596</a:t>
            </a:r>
            <a:r>
              <a:rPr lang="en-US" sz="1800"/>
              <a:t>     </a:t>
            </a:r>
            <a:endParaRPr sz="1800"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</a:pPr>
            <a:r>
              <a:rPr lang="en-US" sz="1800"/>
              <a:t>What about 국내도서 순위? 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</a:pPr>
            <a:r>
              <a:rPr lang="en-US" sz="1800"/>
              <a:t>Let’s see the source code of the page. 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</a:pPr>
            <a:r>
              <a:rPr lang="en-US" sz="1800"/>
              <a:t>What is in or is not? 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200"/>
              <a:buChar char="■"/>
            </a:pPr>
            <a:r>
              <a:rPr lang="en-US" sz="2000"/>
              <a:t>Example 2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</a:pPr>
            <a:r>
              <a:rPr lang="en-US" sz="1800"/>
              <a:t>What about ‘회원리뷰’? 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</a:pPr>
            <a:r>
              <a:rPr lang="en-US" sz="1800"/>
              <a:t>What do you do to see reviews? </a:t>
            </a:r>
            <a:endParaRPr/>
          </a:p>
        </p:txBody>
      </p:sp>
      <p:sp>
        <p:nvSpPr>
          <p:cNvPr id="122" name="Google Shape;122;p3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9/11/2024</a:t>
            </a:r>
            <a:endParaRPr/>
          </a:p>
        </p:txBody>
      </p:sp>
      <p:sp>
        <p:nvSpPr>
          <p:cNvPr id="123" name="Google Shape;123;p3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 Scraping</a:t>
            </a:r>
            <a:endParaRPr/>
          </a:p>
        </p:txBody>
      </p:sp>
      <p:sp>
        <p:nvSpPr>
          <p:cNvPr id="124" name="Google Shape;124;p3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Selenium</a:t>
            </a:r>
            <a:endParaRPr/>
          </a:p>
        </p:txBody>
      </p:sp>
      <p:sp>
        <p:nvSpPr>
          <p:cNvPr id="130" name="Google Shape;130;p4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-US" sz="2000"/>
              <a:t>What is selenium?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</a:pPr>
            <a:r>
              <a:rPr lang="en-US" sz="1800"/>
              <a:t>It enables a python program to communicate with the server in real time using a Web browser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</a:pPr>
            <a:r>
              <a:rPr lang="en-US" sz="1800"/>
              <a:t>즉, 브라우저를 통제(control)하는 역할을 한다. </a:t>
            </a: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SzPts val="700"/>
              <a:buChar char="■"/>
            </a:pPr>
            <a:r>
              <a:rPr lang="en-US" sz="1400">
                <a:latin typeface="Malgun Gothic"/>
                <a:ea typeface="Malgun Gothic"/>
                <a:cs typeface="Malgun Gothic"/>
                <a:sym typeface="Malgun Gothic"/>
              </a:rPr>
              <a:t>브라우저를 실행하거나,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SzPts val="700"/>
              <a:buChar char="■"/>
            </a:pPr>
            <a:r>
              <a:rPr lang="en-US" sz="1400">
                <a:latin typeface="Malgun Gothic"/>
                <a:ea typeface="Malgun Gothic"/>
                <a:cs typeface="Malgun Gothic"/>
                <a:sym typeface="Malgun Gothic"/>
              </a:rPr>
              <a:t>특정 웹페이지로 이동하거나,</a:t>
            </a:r>
            <a:endParaRPr/>
          </a:p>
          <a:p>
            <a:pPr indent="-228600" lvl="2" marL="1143000" rtl="0" algn="l">
              <a:spcBef>
                <a:spcPts val="280"/>
              </a:spcBef>
              <a:spcAft>
                <a:spcPts val="0"/>
              </a:spcAft>
              <a:buSzPts val="700"/>
              <a:buChar char="■"/>
            </a:pPr>
            <a:r>
              <a:rPr lang="en-US" sz="1400">
                <a:latin typeface="Malgun Gothic"/>
                <a:ea typeface="Malgun Gothic"/>
                <a:cs typeface="Malgun Gothic"/>
                <a:sym typeface="Malgun Gothic"/>
              </a:rPr>
              <a:t>웹페이지의 링크를 클릭하는 것 등을 할 수 있다.</a:t>
            </a:r>
            <a:endParaRPr sz="1400"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</a:pPr>
            <a:r>
              <a:rPr lang="en-US" sz="1800"/>
              <a:t>a.k.a., headless browser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200"/>
              <a:buChar char="■"/>
            </a:pPr>
            <a:r>
              <a:rPr lang="en-US" sz="2000"/>
              <a:t>Installation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</a:pPr>
            <a:r>
              <a:rPr lang="en-US" sz="1800"/>
              <a:t>pip install selenium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200"/>
              <a:buChar char="■"/>
            </a:pPr>
            <a:r>
              <a:rPr lang="en-US" sz="2000"/>
              <a:t>Import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990"/>
              <a:buChar char="■"/>
            </a:pPr>
            <a:r>
              <a:rPr lang="en-US" sz="1800"/>
              <a:t>from selenium import webdriver</a:t>
            </a:r>
            <a:endParaRPr sz="18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200"/>
              <a:buChar char="■"/>
            </a:pPr>
            <a:r>
              <a:rPr lang="en-US" sz="2000"/>
              <a:t>참고파일: “추가설명자료_Web_scraping_고급.docx”</a:t>
            </a:r>
            <a:endParaRPr/>
          </a:p>
        </p:txBody>
      </p:sp>
      <p:sp>
        <p:nvSpPr>
          <p:cNvPr id="131" name="Google Shape;131;p4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9/11/2024</a:t>
            </a:r>
            <a:endParaRPr/>
          </a:p>
        </p:txBody>
      </p:sp>
      <p:sp>
        <p:nvSpPr>
          <p:cNvPr id="132" name="Google Shape;132;p4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" name="Google Shape;133;p4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 Scraping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Selenium does?</a:t>
            </a:r>
            <a:endParaRPr/>
          </a:p>
        </p:txBody>
      </p:sp>
      <p:sp>
        <p:nvSpPr>
          <p:cNvPr id="139" name="Google Shape;139;p5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 sz="2800"/>
              <a:t>Process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/>
              <a:t>Open a new browser window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/>
              <a:t>Mimic a user’s behavior (i.e., 주소창에 주소입력 or clicking) </a:t>
            </a:r>
            <a:r>
              <a:rPr lang="en-US" sz="2400">
                <a:latin typeface="Malgun Gothic"/>
                <a:ea typeface="Malgun Gothic"/>
                <a:cs typeface="Malgun Gothic"/>
                <a:sym typeface="Malgun Gothic"/>
              </a:rPr>
              <a:t>⇒ 우리가 원하는 정보를 담고 있는 페이지로 이동</a:t>
            </a:r>
            <a:endParaRPr sz="2400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/>
              <a:t>Download the source code of the webpage in real-time</a:t>
            </a:r>
            <a:endParaRPr sz="2400"/>
          </a:p>
        </p:txBody>
      </p:sp>
      <p:sp>
        <p:nvSpPr>
          <p:cNvPr id="140" name="Google Shape;140;p5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9/11/2024</a:t>
            </a:r>
            <a:endParaRPr/>
          </a:p>
        </p:txBody>
      </p:sp>
      <p:sp>
        <p:nvSpPr>
          <p:cNvPr id="141" name="Google Shape;141;p5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 Scraping</a:t>
            </a:r>
            <a:endParaRPr/>
          </a:p>
        </p:txBody>
      </p:sp>
      <p:sp>
        <p:nvSpPr>
          <p:cNvPr id="142" name="Google Shape;142;p5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How to use selenium? </a:t>
            </a:r>
            <a:endParaRPr sz="3600"/>
          </a:p>
        </p:txBody>
      </p:sp>
      <p:sp>
        <p:nvSpPr>
          <p:cNvPr id="148" name="Google Shape;148;p6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 sz="2800"/>
              <a:t>Go to the python selenium page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http://selenium-python.readthedocs.org/</a:t>
            </a:r>
            <a:endParaRPr sz="24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 sz="2800"/>
              <a:t>chrome driver 설치</a:t>
            </a:r>
            <a:endParaRPr sz="2800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/>
              <a:t>chromedriver.exe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 u="sng">
                <a:solidFill>
                  <a:schemeClr val="hlink"/>
                </a:solidFill>
                <a:hlinkClick r:id="rId4"/>
              </a:rPr>
              <a:t>https://chromedriver.chromium.org/downloads</a:t>
            </a:r>
            <a:endParaRPr sz="2400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320"/>
              <a:buChar char="■"/>
            </a:pPr>
            <a:r>
              <a:rPr lang="en-US" sz="2400"/>
              <a:t>여러분들이 사용하는 크롬 브라우저의 버전을 확인하고 그에 맞는 드라이버를 다운로드 받아야 한다! (반드시)</a:t>
            </a:r>
            <a:endParaRPr/>
          </a:p>
          <a:p>
            <a:pPr indent="-201930" lvl="1" marL="742950" rtl="0" algn="l">
              <a:spcBef>
                <a:spcPts val="48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sz="2400"/>
          </a:p>
        </p:txBody>
      </p:sp>
      <p:sp>
        <p:nvSpPr>
          <p:cNvPr id="149" name="Google Shape;149;p6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9/11/2024</a:t>
            </a:r>
            <a:endParaRPr/>
          </a:p>
        </p:txBody>
      </p:sp>
      <p:sp>
        <p:nvSpPr>
          <p:cNvPr id="150" name="Google Shape;150;p6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 Scraping</a:t>
            </a:r>
            <a:endParaRPr/>
          </a:p>
        </p:txBody>
      </p:sp>
      <p:sp>
        <p:nvSpPr>
          <p:cNvPr id="151" name="Google Shape;151;p6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크롬 버전 확인하기</a:t>
            </a:r>
            <a:endParaRPr/>
          </a:p>
        </p:txBody>
      </p:sp>
      <p:sp>
        <p:nvSpPr>
          <p:cNvPr id="157" name="Google Shape;157;p7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0980" lvl="0" marL="34290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</p:txBody>
      </p:sp>
      <p:sp>
        <p:nvSpPr>
          <p:cNvPr id="158" name="Google Shape;158;p7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9/11/2024</a:t>
            </a:r>
            <a:endParaRPr/>
          </a:p>
        </p:txBody>
      </p:sp>
      <p:sp>
        <p:nvSpPr>
          <p:cNvPr id="159" name="Google Shape;159;p7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 Scraping</a:t>
            </a:r>
            <a:endParaRPr/>
          </a:p>
        </p:txBody>
      </p:sp>
      <p:sp>
        <p:nvSpPr>
          <p:cNvPr id="160" name="Google Shape;160;p7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1" name="Google Shape;16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1680628"/>
            <a:ext cx="5581650" cy="5177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크롬 버전 확인하기</a:t>
            </a:r>
            <a:endParaRPr/>
          </a:p>
        </p:txBody>
      </p:sp>
      <p:sp>
        <p:nvSpPr>
          <p:cNvPr id="167" name="Google Shape;167;p8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0980" lvl="0" marL="342900" rtl="0" algn="l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9/11/2024</a:t>
            </a:r>
            <a:endParaRPr/>
          </a:p>
        </p:txBody>
      </p:sp>
      <p:sp>
        <p:nvSpPr>
          <p:cNvPr id="169" name="Google Shape;169;p8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 Scraping</a:t>
            </a:r>
            <a:endParaRPr/>
          </a:p>
        </p:txBody>
      </p:sp>
      <p:sp>
        <p:nvSpPr>
          <p:cNvPr id="170" name="Google Shape;170;p8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1" name="Google Shape;17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389188"/>
            <a:ext cx="9124852" cy="337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8"/>
          <p:cNvSpPr/>
          <p:nvPr/>
        </p:nvSpPr>
        <p:spPr>
          <a:xfrm>
            <a:off x="1150938" y="3886200"/>
            <a:ext cx="2963862" cy="457200"/>
          </a:xfrm>
          <a:prstGeom prst="rect">
            <a:avLst/>
          </a:prstGeom>
          <a:solidFill>
            <a:srgbClr val="FFFF00">
              <a:alpha val="29803"/>
            </a:srgbClr>
          </a:solidFill>
          <a:ln cap="flat" cmpd="sng" w="254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 txBox="1"/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selenium? </a:t>
            </a:r>
            <a:endParaRPr/>
          </a:p>
        </p:txBody>
      </p:sp>
      <p:sp>
        <p:nvSpPr>
          <p:cNvPr id="178" name="Google Shape;178;p9"/>
          <p:cNvSpPr txBox="1"/>
          <p:nvPr>
            <p:ph idx="1"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■"/>
            </a:pPr>
            <a:r>
              <a:rPr lang="en-US" sz="2400"/>
              <a:t>Case1: 우리가 원하는 정보를 담고 있는 웹페이지의 URL 주소를 아는 경우</a:t>
            </a:r>
            <a:endParaRPr sz="24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100"/>
              <a:buChar char="■"/>
            </a:pPr>
            <a:r>
              <a:rPr lang="en-US" sz="2000"/>
              <a:t>순서</a:t>
            </a:r>
            <a:endParaRPr sz="2000"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</a:pPr>
            <a:r>
              <a:rPr lang="en-US" sz="1800"/>
              <a:t>1) Selenium을 이용해서 (크롬) 브라우저를 실행시킨다.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</a:pPr>
            <a:r>
              <a:rPr lang="en-US" sz="1800"/>
              <a:t>2) URL 주소를 이용해서 해당 페이지로 이동한다.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</a:pPr>
            <a:r>
              <a:rPr lang="en-US" sz="1800"/>
              <a:t>3) Selenium을 이용해서 해당 페이지의 소스 코드를 실시간으로 다운로드 받는다.</a:t>
            </a:r>
            <a:br>
              <a:rPr lang="en-US" sz="1800"/>
            </a:br>
            <a:r>
              <a:rPr lang="en-US" sz="1800"/>
              <a:t>* requests.get()을 사용해서 소스코드를 다운로드 받는 것이 아니라, selenium을 이용한다!!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900"/>
              <a:buChar char="■"/>
            </a:pPr>
            <a:r>
              <a:rPr lang="en-US" sz="1800"/>
              <a:t>4) BeatifulSoup을 이용해서 원하는 정보를 담고 있는 태그를 찾고, 그 정보를 추출한다. 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210"/>
              <a:buChar char="■"/>
            </a:pPr>
            <a:r>
              <a:rPr lang="en-US" sz="2200"/>
              <a:t>예제코드</a:t>
            </a:r>
            <a:r>
              <a:rPr lang="en-US" sz="1800"/>
              <a:t>: “selenium_domestic_ranking.ipynb”</a:t>
            </a:r>
            <a:endParaRPr sz="2200"/>
          </a:p>
        </p:txBody>
      </p:sp>
      <p:sp>
        <p:nvSpPr>
          <p:cNvPr id="179" name="Google Shape;179;p9"/>
          <p:cNvSpPr txBox="1"/>
          <p:nvPr>
            <p:ph idx="10" type="dt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9/11/2024</a:t>
            </a:r>
            <a:endParaRPr/>
          </a:p>
        </p:txBody>
      </p:sp>
      <p:sp>
        <p:nvSpPr>
          <p:cNvPr id="180" name="Google Shape;180;p9"/>
          <p:cNvSpPr txBox="1"/>
          <p:nvPr>
            <p:ph idx="11" type="ftr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 Scraping</a:t>
            </a:r>
            <a:endParaRPr/>
          </a:p>
        </p:txBody>
      </p:sp>
      <p:sp>
        <p:nvSpPr>
          <p:cNvPr id="181" name="Google Shape;181;p9"/>
          <p:cNvSpPr txBox="1"/>
          <p:nvPr>
            <p:ph idx="12" type="sldNum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2015-01-19T14:33:39Z</dcterms:created>
  <dc:creator>Sang Yup Lee</dc:creator>
</cp:coreProperties>
</file>