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9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9" r:id="rId21"/>
    <p:sldId id="391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7" autoAdjust="0"/>
  </p:normalViewPr>
  <p:slideViewPr>
    <p:cSldViewPr>
      <p:cViewPr varScale="1">
        <p:scale>
          <a:sx n="53" d="100"/>
          <a:sy n="53" d="100"/>
        </p:scale>
        <p:origin x="16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한글 깨짐 </a:t>
            </a:r>
            <a:r>
              <a:rPr lang="en-US" altLang="ko-KR" dirty="0"/>
              <a:t>when used with tags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E83A2-C642-437C-A37D-59CA47709EB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4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14401F4-B595-40F1-A114-49915183589A}" type="datetime1">
              <a:rPr lang="en-US" smtClean="0"/>
              <a:t>9/7/2024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082C80-5C56-413D-AB3C-68B2A6D752DB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5C533A-AFFD-4247-A8B4-63714D65F35E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3AA1C-6026-4433-ADB6-A0528018758C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FA6C78-B76F-4CB2-BA66-A018E23E4023}" type="datetime1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6C2B0E-D74F-4D8E-B857-6D002AAE12F0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BD029B-CEE4-4E26-81C9-1B5E1F629D32}" type="datetime1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CEC96C-2F74-4C59-96FA-3A83F379349F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2C691-57CC-4BDB-9C89-B9F5F4809C77}" type="datetime1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C8B14-A14B-436F-9578-6AF7CF039B26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AC8C5D-FC6A-4B50-A6CD-8238321EC599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7A59A8-8C6C-4FA4-88F7-592A29175C4A}" type="datetime1">
              <a:rPr lang="en-US" smtClean="0"/>
              <a:t>9/7/2024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-requests.org/en/latest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ummy.com/software/BeautifulSoup/bs4/doc/#specifying-the-parser-to-us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es24.com/Product/Goods/104663596" TargetMode="External"/><Relationship Id="rId2" Type="http://schemas.openxmlformats.org/officeDocument/2006/relationships/hyperlink" Target="https://www.imdb.com/title/tt18412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.news.naver.com/mnews/article/001/0014176648?sid=104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es24.com/Product/Goods/9697112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showtimes/location?ref_=shlc_s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Scraping – Basics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  <a:p>
            <a:pPr algn="r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Role</a:t>
            </a:r>
          </a:p>
          <a:p>
            <a:pPr lvl="1"/>
            <a:r>
              <a:rPr lang="en-US" sz="2000" dirty="0"/>
              <a:t>Requests allow you to send HTTP/1.1 requests</a:t>
            </a:r>
          </a:p>
          <a:p>
            <a:pPr lvl="1"/>
            <a:r>
              <a:rPr lang="en-US" sz="2000" dirty="0"/>
              <a:t>That is, allows you to be able to communicate with a server in Python without using a browser</a:t>
            </a:r>
          </a:p>
          <a:p>
            <a:r>
              <a:rPr lang="en-US" sz="2400" dirty="0"/>
              <a:t>Similar modules </a:t>
            </a:r>
          </a:p>
          <a:p>
            <a:pPr lvl="1"/>
            <a:r>
              <a:rPr lang="en-US" sz="2000" dirty="0" err="1"/>
              <a:t>urllib</a:t>
            </a:r>
            <a:r>
              <a:rPr lang="en-US" sz="2000" dirty="0"/>
              <a:t>, urllib2</a:t>
            </a:r>
          </a:p>
          <a:p>
            <a:pPr lvl="1"/>
            <a:r>
              <a:rPr lang="en-US" sz="2000" dirty="0"/>
              <a:t>But, requests is much simpler, fast, and provides more features</a:t>
            </a:r>
          </a:p>
          <a:p>
            <a:pPr lvl="1"/>
            <a:r>
              <a:rPr lang="en-US" sz="2000" dirty="0"/>
              <a:t>You can add headers, form data, multipart files, and parameters with simple Python dictionaries, and access the response data in the same way</a:t>
            </a:r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54E6-F07A-454C-A1C5-612C7974FFD3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 module</a:t>
            </a:r>
          </a:p>
          <a:p>
            <a:pPr lvl="1"/>
            <a:r>
              <a:rPr lang="en-US" dirty="0"/>
              <a:t>import requests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= ‘http://</a:t>
            </a:r>
            <a:r>
              <a:rPr lang="en-US" dirty="0" err="1"/>
              <a:t>www.daum.net</a:t>
            </a:r>
            <a:r>
              <a:rPr lang="en-US" dirty="0"/>
              <a:t>'</a:t>
            </a:r>
          </a:p>
          <a:p>
            <a:pPr lvl="1"/>
            <a:r>
              <a:rPr lang="en-US" dirty="0"/>
              <a:t>r=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r.text</a:t>
            </a:r>
            <a:endParaRPr lang="en-US" dirty="0"/>
          </a:p>
          <a:p>
            <a:pPr lvl="1"/>
            <a:r>
              <a:rPr lang="en-US" dirty="0"/>
              <a:t>more information at</a:t>
            </a:r>
          </a:p>
          <a:p>
            <a:pPr lvl="2"/>
            <a:r>
              <a:rPr lang="en-US" dirty="0">
                <a:hlinkClick r:id="rId2"/>
              </a:rPr>
              <a:t>https://docs.python-requests.org/en/latest/</a:t>
            </a:r>
            <a:r>
              <a:rPr lang="en-US" dirty="0"/>
              <a:t>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0B23-ED7F-40A2-BA06-3E19BFEDF986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2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BeautifulSoup</a:t>
            </a:r>
            <a:endParaRPr lang="en-US" sz="2800" dirty="0"/>
          </a:p>
          <a:p>
            <a:pPr lvl="1"/>
            <a:r>
              <a:rPr lang="en-US" sz="2400" dirty="0" err="1"/>
              <a:t>BeautifulSoup</a:t>
            </a:r>
            <a:r>
              <a:rPr lang="en-US" sz="2400" dirty="0"/>
              <a:t> is a Python class saved at a module named ‘</a:t>
            </a:r>
            <a:r>
              <a:rPr lang="en-US" sz="2400" dirty="0" err="1"/>
              <a:t>bs4</a:t>
            </a:r>
            <a:r>
              <a:rPr lang="en-US" sz="2400" dirty="0"/>
              <a:t>’</a:t>
            </a:r>
          </a:p>
          <a:p>
            <a:pPr lvl="1"/>
            <a:r>
              <a:rPr lang="en-US" sz="2400" dirty="0"/>
              <a:t>Allows you to navigate the homepage and find information you want using tags</a:t>
            </a:r>
          </a:p>
          <a:p>
            <a:pPr lvl="1"/>
            <a:r>
              <a:rPr lang="en-US" sz="2400" dirty="0">
                <a:hlinkClick r:id="rId2"/>
              </a:rPr>
              <a:t>https://www.crummy.com/software/BeautifulSoup/bs4/doc/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How to import </a:t>
            </a:r>
          </a:p>
          <a:p>
            <a:pPr lvl="2"/>
            <a:r>
              <a:rPr lang="en-US" sz="2000" dirty="0"/>
              <a:t>from bs4 import </a:t>
            </a:r>
            <a:r>
              <a:rPr lang="en-US" sz="2000" dirty="0" err="1"/>
              <a:t>BeautifulSoup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B9C5-E5DB-49C2-B8A2-A1F1B931D557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0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Turn html to BS object</a:t>
            </a:r>
          </a:p>
          <a:p>
            <a:pPr lvl="1"/>
            <a:r>
              <a:rPr lang="en-US" sz="2400" dirty="0"/>
              <a:t>r = </a:t>
            </a:r>
            <a:r>
              <a:rPr lang="en-US" sz="2400" dirty="0" err="1"/>
              <a:t>requests.get</a:t>
            </a:r>
            <a:r>
              <a:rPr lang="en-US" sz="2400" dirty="0"/>
              <a:t> (</a:t>
            </a:r>
            <a:r>
              <a:rPr lang="en-US" sz="2400" dirty="0" err="1"/>
              <a:t>url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html=</a:t>
            </a:r>
            <a:r>
              <a:rPr lang="en-US" sz="2400" dirty="0" err="1"/>
              <a:t>r.text</a:t>
            </a:r>
            <a:endParaRPr lang="en-US" sz="2400" dirty="0"/>
          </a:p>
          <a:p>
            <a:pPr lvl="1"/>
            <a:r>
              <a:rPr lang="en-US" sz="2400" dirty="0"/>
              <a:t>soup=</a:t>
            </a:r>
            <a:r>
              <a:rPr lang="en-US" sz="2400" dirty="0" err="1"/>
              <a:t>BeautifulSoup</a:t>
            </a:r>
            <a:r>
              <a:rPr lang="en-US" sz="2400" dirty="0"/>
              <a:t>(html, ‘</a:t>
            </a:r>
            <a:r>
              <a:rPr lang="en-US" sz="2400" dirty="0" err="1"/>
              <a:t>lxml</a:t>
            </a:r>
            <a:r>
              <a:rPr lang="en-US" sz="2400" dirty="0"/>
              <a:t>’)</a:t>
            </a:r>
          </a:p>
          <a:p>
            <a:pPr lvl="1"/>
            <a:r>
              <a:rPr lang="en-US" sz="2400" dirty="0"/>
              <a:t>What does </a:t>
            </a:r>
            <a:r>
              <a:rPr lang="en-US" sz="2400" dirty="0" err="1"/>
              <a:t>BeautifulSoup</a:t>
            </a:r>
            <a:r>
              <a:rPr lang="en-US" sz="2400" dirty="0"/>
              <a:t> do?</a:t>
            </a:r>
          </a:p>
          <a:p>
            <a:pPr lvl="2"/>
            <a:r>
              <a:rPr lang="en-US" sz="2000" dirty="0"/>
              <a:t>Represent a html page as a nested data structure and parse the page</a:t>
            </a:r>
          </a:p>
          <a:p>
            <a:pPr lvl="2"/>
            <a:r>
              <a:rPr lang="en-US" sz="2000" dirty="0"/>
              <a:t>In order to parse the page, the page must be changed as BS object using ‘</a:t>
            </a:r>
            <a:r>
              <a:rPr lang="en-US" sz="2000" dirty="0" err="1"/>
              <a:t>BeautifulSoup</a:t>
            </a:r>
            <a:r>
              <a:rPr lang="en-US" sz="2000" dirty="0"/>
              <a:t>()’ constructor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D43F-1E38-46C8-BA91-CCAB6564ACDD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parsers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hlinkClick r:id="rId2"/>
              </a:rPr>
              <a:t>https://www.crummy.com/software/BeautifulSoup/bs4/doc/#specifying-the-parser-to-use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lxml</a:t>
            </a:r>
            <a:r>
              <a:rPr lang="en-US" dirty="0"/>
              <a:t>”, “html5lib”, and “</a:t>
            </a:r>
            <a:r>
              <a:rPr lang="en-US" dirty="0" err="1"/>
              <a:t>html.parser</a:t>
            </a:r>
            <a:r>
              <a:rPr lang="en-US" dirty="0"/>
              <a:t>”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1A931-446C-4ED2-8788-ED4166E510BA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4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Example </a:t>
            </a:r>
          </a:p>
          <a:p>
            <a:pPr lvl="1"/>
            <a:r>
              <a:rPr lang="en-US" sz="2400" dirty="0"/>
              <a:t>html_test.html </a:t>
            </a:r>
          </a:p>
          <a:p>
            <a:pPr lvl="1"/>
            <a:r>
              <a:rPr lang="en-US" sz="2400" dirty="0"/>
              <a:t>This file contains source code of a webpage</a:t>
            </a:r>
          </a:p>
          <a:p>
            <a:r>
              <a:rPr lang="en-US" sz="2800" dirty="0"/>
              <a:t>Read the ‘html_test.html’ file using the read() function</a:t>
            </a:r>
          </a:p>
          <a:p>
            <a:r>
              <a:rPr lang="en-US" sz="2800" dirty="0"/>
              <a:t>Refer to the ‘</a:t>
            </a:r>
            <a:r>
              <a:rPr lang="en-US" sz="2800" dirty="0" err="1"/>
              <a:t>BS_basics.ipynb</a:t>
            </a:r>
            <a:r>
              <a:rPr lang="en-US" sz="2800" dirty="0"/>
              <a:t>’ file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0541-93D8-429D-9A66-9CAAA84A2137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2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 </a:t>
            </a:r>
            <a:r>
              <a:rPr lang="en-US" sz="2800"/>
              <a:t>an example </a:t>
            </a:r>
            <a:r>
              <a:rPr lang="en-US" sz="2800" dirty="0"/>
              <a:t>html file</a:t>
            </a:r>
          </a:p>
          <a:p>
            <a:pPr lvl="1"/>
            <a:r>
              <a:rPr lang="en-US" sz="2400" dirty="0"/>
              <a:t>html_test.html</a:t>
            </a:r>
          </a:p>
          <a:p>
            <a:r>
              <a:rPr lang="en-US" sz="2800" dirty="0"/>
              <a:t>Accessing a tag</a:t>
            </a:r>
          </a:p>
          <a:p>
            <a:pPr lvl="1"/>
            <a:r>
              <a:rPr lang="en-US" sz="2000" dirty="0"/>
              <a:t>f = read('html_test.html', 'r')</a:t>
            </a:r>
          </a:p>
          <a:p>
            <a:pPr lvl="1"/>
            <a:r>
              <a:rPr lang="en-US" sz="2000" dirty="0"/>
              <a:t>source = </a:t>
            </a:r>
            <a:r>
              <a:rPr lang="en-US" sz="2000" dirty="0" err="1"/>
              <a:t>f.read</a:t>
            </a:r>
            <a:r>
              <a:rPr lang="en-US" sz="2000" dirty="0"/>
              <a:t>()</a:t>
            </a:r>
          </a:p>
          <a:p>
            <a:pPr lvl="1"/>
            <a:r>
              <a:rPr lang="en-US" sz="2000" dirty="0"/>
              <a:t>soup = </a:t>
            </a:r>
            <a:r>
              <a:rPr lang="en-US" sz="2000" dirty="0" err="1"/>
              <a:t>BeautifulSoup</a:t>
            </a:r>
            <a:r>
              <a:rPr lang="en-US" sz="2000" dirty="0"/>
              <a:t>(source, '</a:t>
            </a:r>
            <a:r>
              <a:rPr lang="en-US" sz="2000" dirty="0" err="1"/>
              <a:t>lxml</a:t>
            </a:r>
            <a:r>
              <a:rPr lang="en-US" sz="2000" dirty="0"/>
              <a:t>')</a:t>
            </a:r>
          </a:p>
          <a:p>
            <a:pPr lvl="1"/>
            <a:r>
              <a:rPr lang="en-US" sz="2000" dirty="0" err="1"/>
              <a:t>soup.tag_name</a:t>
            </a:r>
            <a:endParaRPr lang="en-US" sz="2000" dirty="0"/>
          </a:p>
          <a:p>
            <a:pPr lvl="1"/>
            <a:r>
              <a:rPr lang="en-US" sz="2000" dirty="0" err="1"/>
              <a:t>soup.title</a:t>
            </a:r>
            <a:endParaRPr lang="en-US" sz="2000" dirty="0"/>
          </a:p>
          <a:p>
            <a:pPr lvl="1"/>
            <a:r>
              <a:rPr lang="en-US" sz="2000" dirty="0" err="1"/>
              <a:t>soup.title.text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A5A36-4BE0-4112-B2A4-6DBDEF4991C8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6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find(), </a:t>
            </a:r>
            <a:r>
              <a:rPr lang="en-US" altLang="ko-KR" sz="2400" dirty="0" err="1"/>
              <a:t>find_all</a:t>
            </a:r>
            <a:r>
              <a:rPr lang="en-US" altLang="ko-KR" sz="2400" dirty="0"/>
              <a:t>() </a:t>
            </a:r>
          </a:p>
          <a:p>
            <a:pPr lvl="1"/>
            <a:r>
              <a:rPr lang="ko-KR" altLang="en-US" sz="2000" dirty="0"/>
              <a:t>찾고자하는 </a:t>
            </a:r>
            <a:r>
              <a:rPr lang="en-US" altLang="ko-KR" sz="2000" dirty="0"/>
              <a:t>tag</a:t>
            </a:r>
            <a:r>
              <a:rPr lang="ko-KR" altLang="en-US" sz="2000" dirty="0"/>
              <a:t>의 조건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</a:t>
            </a:r>
            <a:r>
              <a:rPr lang="ko-KR" altLang="en-US" sz="2000" dirty="0"/>
              <a:t>그외 다른 속성 정보</a:t>
            </a:r>
            <a:r>
              <a:rPr lang="en-US" altLang="ko-KR" sz="2000" dirty="0"/>
              <a:t>)</a:t>
            </a:r>
            <a:r>
              <a:rPr lang="ko-KR" altLang="en-US" sz="2000" dirty="0"/>
              <a:t>을 인자로 입력</a:t>
            </a:r>
            <a:endParaRPr lang="en-US" altLang="ko-KR" sz="2000" dirty="0"/>
          </a:p>
          <a:p>
            <a:pPr lvl="1"/>
            <a:r>
              <a:rPr lang="en-US" sz="2000" dirty="0"/>
              <a:t>find()</a:t>
            </a:r>
            <a:r>
              <a:rPr lang="ko-KR" altLang="en-US" sz="2000" dirty="0"/>
              <a:t>는 해당 조건을 만족하는 첫번째 </a:t>
            </a:r>
            <a:r>
              <a:rPr lang="en-US" altLang="ko-KR" sz="2000" dirty="0"/>
              <a:t>tag</a:t>
            </a:r>
            <a:r>
              <a:rPr lang="ko-KR" altLang="en-US" sz="2000" dirty="0"/>
              <a:t>를 반환</a:t>
            </a:r>
            <a:endParaRPr lang="en-US" altLang="ko-KR" sz="2000" dirty="0"/>
          </a:p>
          <a:p>
            <a:pPr lvl="1"/>
            <a:r>
              <a:rPr lang="en-US" sz="2000" dirty="0" err="1"/>
              <a:t>find_all</a:t>
            </a:r>
            <a:r>
              <a:rPr lang="en-US" sz="2000" dirty="0"/>
              <a:t>()</a:t>
            </a:r>
            <a:r>
              <a:rPr lang="ko-KR" altLang="en-US" sz="2000" dirty="0"/>
              <a:t>은 해당 조건을 만족하는 모든 </a:t>
            </a:r>
            <a:r>
              <a:rPr lang="en-US" altLang="ko-KR" sz="2000" dirty="0"/>
              <a:t>tag</a:t>
            </a:r>
            <a:r>
              <a:rPr lang="ko-KR" altLang="en-US" sz="2000" dirty="0"/>
              <a:t>들을 반환</a:t>
            </a:r>
            <a:endParaRPr lang="en-US" altLang="ko-KR" sz="2000" dirty="0"/>
          </a:p>
          <a:p>
            <a:r>
              <a:rPr lang="en-US" sz="2400" dirty="0"/>
              <a:t>Examples</a:t>
            </a:r>
          </a:p>
          <a:p>
            <a:pPr lvl="1"/>
            <a:r>
              <a:rPr lang="en-US" sz="2000" dirty="0" err="1"/>
              <a:t>soup.find</a:t>
            </a:r>
            <a:r>
              <a:rPr lang="en-US" sz="2000" dirty="0"/>
              <a:t>(‘a’)</a:t>
            </a:r>
          </a:p>
          <a:p>
            <a:pPr lvl="1"/>
            <a:r>
              <a:rPr lang="en-US" sz="2000" dirty="0" err="1"/>
              <a:t>soup.find_all</a:t>
            </a:r>
            <a:r>
              <a:rPr lang="en-US" sz="2000" dirty="0"/>
              <a:t>('a')</a:t>
            </a:r>
          </a:p>
          <a:p>
            <a:pPr lvl="2"/>
            <a:r>
              <a:rPr lang="ko-KR" altLang="en-US" sz="1600" dirty="0"/>
              <a:t>리스트 데이터가 결과로 반환</a:t>
            </a:r>
            <a:endParaRPr lang="en-US" altLang="ko-KR" sz="1600" dirty="0"/>
          </a:p>
          <a:p>
            <a:pPr lvl="2"/>
            <a:r>
              <a:rPr lang="ko-KR" altLang="en-US" sz="1600" dirty="0"/>
              <a:t>우리가 찾고자 하는 </a:t>
            </a:r>
            <a:r>
              <a:rPr lang="en-US" altLang="ko-KR" sz="1600" dirty="0"/>
              <a:t>tag</a:t>
            </a:r>
            <a:r>
              <a:rPr lang="ko-KR" altLang="en-US" sz="1600" dirty="0"/>
              <a:t>를 </a:t>
            </a:r>
            <a:r>
              <a:rPr lang="en-US" altLang="ko-KR" sz="1600" dirty="0"/>
              <a:t>indexing</a:t>
            </a:r>
            <a:r>
              <a:rPr lang="ko-KR" altLang="en-US" sz="1600" dirty="0"/>
              <a:t>을 통해서 접근 가능</a:t>
            </a:r>
            <a:endParaRPr lang="en-US" sz="1600" dirty="0"/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F08A8-62FB-4E32-A9A6-CDA07FEEA386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Tag</a:t>
            </a:r>
            <a:r>
              <a:rPr lang="ko-KR" altLang="en-US" sz="2400" dirty="0"/>
              <a:t>의 속성 </a:t>
            </a:r>
            <a:r>
              <a:rPr lang="en-US" altLang="ko-KR" sz="2400" dirty="0"/>
              <a:t>(attribute) </a:t>
            </a:r>
            <a:r>
              <a:rPr lang="ko-KR" altLang="en-US" sz="2400" dirty="0"/>
              <a:t>정보 이용하기</a:t>
            </a:r>
            <a:endParaRPr lang="en-US" altLang="ko-KR" sz="2400" dirty="0"/>
          </a:p>
          <a:p>
            <a:pPr lvl="1"/>
            <a:r>
              <a:rPr lang="en-US" sz="2000" dirty="0"/>
              <a:t>Tag</a:t>
            </a:r>
            <a:r>
              <a:rPr lang="ko-KR" altLang="en-US" sz="2000" dirty="0"/>
              <a:t>의 이름 뿐만 아니라</a:t>
            </a:r>
            <a:r>
              <a:rPr lang="en-US" altLang="ko-KR" sz="2000" dirty="0"/>
              <a:t>, </a:t>
            </a:r>
            <a:r>
              <a:rPr lang="ko-KR" altLang="en-US" sz="2000" dirty="0"/>
              <a:t>속성 정보를 이용해서 특정 </a:t>
            </a:r>
            <a:r>
              <a:rPr lang="en-US" altLang="ko-KR" sz="2000" dirty="0"/>
              <a:t>tag</a:t>
            </a:r>
            <a:r>
              <a:rPr lang="ko-KR" altLang="en-US" sz="2000" dirty="0"/>
              <a:t>를 찾는 것이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속성 정보는 </a:t>
            </a:r>
            <a:r>
              <a:rPr lang="ko-KR" altLang="en-US" sz="2000" b="1" u="sng" dirty="0"/>
              <a:t>시작 </a:t>
            </a:r>
            <a:r>
              <a:rPr lang="en-US" altLang="ko-KR" sz="2000" b="1" u="sng" dirty="0"/>
              <a:t>tag</a:t>
            </a:r>
            <a:r>
              <a:rPr lang="ko-KR" altLang="en-US" sz="2000" dirty="0"/>
              <a:t>에 저장되어 있음 </a:t>
            </a:r>
            <a:endParaRPr lang="en-US" altLang="ko-KR" sz="2000" dirty="0"/>
          </a:p>
          <a:p>
            <a:pPr lvl="1"/>
            <a:r>
              <a:rPr lang="ko-KR" altLang="en-US" sz="2000" dirty="0"/>
              <a:t>다음과 같이 </a:t>
            </a:r>
            <a:r>
              <a:rPr lang="en-US" altLang="ko-KR" sz="2000" dirty="0" err="1"/>
              <a:t>attrs</a:t>
            </a:r>
            <a:r>
              <a:rPr lang="en-US" altLang="ko-KR" sz="2000" dirty="0"/>
              <a:t> </a:t>
            </a:r>
            <a:r>
              <a:rPr lang="ko-KR" altLang="en-US" sz="2000" dirty="0"/>
              <a:t>파라미터를 사용</a:t>
            </a:r>
            <a:endParaRPr lang="en-US" sz="2000" dirty="0"/>
          </a:p>
          <a:p>
            <a:pPr lvl="1"/>
            <a:r>
              <a:rPr lang="en-US" sz="2000" dirty="0" err="1"/>
              <a:t>soup.find</a:t>
            </a:r>
            <a:r>
              <a:rPr lang="en-US" sz="2000" dirty="0"/>
              <a:t>(</a:t>
            </a:r>
            <a:r>
              <a:rPr lang="en-US" sz="2000" dirty="0" err="1"/>
              <a:t>tag_name</a:t>
            </a:r>
            <a:r>
              <a:rPr lang="en-US" sz="2000" dirty="0"/>
              <a:t>, </a:t>
            </a:r>
            <a:r>
              <a:rPr lang="en-US" sz="2000" dirty="0" err="1"/>
              <a:t>attrs</a:t>
            </a:r>
            <a:r>
              <a:rPr lang="en-US" sz="2000" dirty="0"/>
              <a:t>={'</a:t>
            </a:r>
            <a:r>
              <a:rPr lang="en-US" sz="2000" dirty="0" err="1"/>
              <a:t>attr_name':'value</a:t>
            </a:r>
            <a:r>
              <a:rPr lang="en-US" sz="2000" dirty="0"/>
              <a:t>'})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6508-55D8-4B64-B460-DC9BAB6C4A00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00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우리가 원하는 정보가 시작태그와 종료태그 사이에 저장되어 있는 텍스트 정보가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특정 속성의 값인 경우</a:t>
            </a:r>
            <a:endParaRPr lang="en-US" altLang="ko-KR" sz="2400" dirty="0"/>
          </a:p>
          <a:p>
            <a:r>
              <a:rPr lang="en-US" sz="2400" dirty="0" err="1"/>
              <a:t>BeautifulSoup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get() </a:t>
            </a:r>
            <a:r>
              <a:rPr lang="ko-KR" altLang="en-US" sz="2400" dirty="0"/>
              <a:t>함수를 이용</a:t>
            </a:r>
            <a:endParaRPr lang="en-US" sz="2400" dirty="0"/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attr_name</a:t>
            </a:r>
            <a:r>
              <a:rPr lang="en-US" sz="2000" dirty="0"/>
              <a:t>')</a:t>
            </a:r>
          </a:p>
          <a:p>
            <a:r>
              <a:rPr lang="en-US" altLang="ko-KR" sz="2400" dirty="0"/>
              <a:t>How to get the </a:t>
            </a:r>
            <a:r>
              <a:rPr lang="en-US" altLang="ko-KR" sz="2400" dirty="0" err="1"/>
              <a:t>url</a:t>
            </a:r>
            <a:r>
              <a:rPr lang="en-US" altLang="ko-KR" sz="2400" dirty="0"/>
              <a:t> of the second link?</a:t>
            </a:r>
            <a:endParaRPr lang="en-US" sz="2400" dirty="0"/>
          </a:p>
          <a:p>
            <a:pPr lvl="1"/>
            <a:r>
              <a:rPr lang="en-US" sz="2000" dirty="0"/>
              <a:t>.get('</a:t>
            </a:r>
            <a:r>
              <a:rPr lang="en-US" sz="2000" dirty="0" err="1"/>
              <a:t>herf</a:t>
            </a:r>
            <a:r>
              <a:rPr lang="en-US" sz="2000" dirty="0"/>
              <a:t>')</a:t>
            </a: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2946-5AEF-4AB5-BCD5-A12B9957A9D6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Web Scraping?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Simply, it means collecting information (or data) from the Web</a:t>
            </a:r>
          </a:p>
          <a:p>
            <a:pPr lvl="1"/>
            <a:r>
              <a:rPr lang="en-US" sz="2000" dirty="0"/>
              <a:t>a.k.a., Web crawling 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000" dirty="0"/>
              <a:t>Movie information</a:t>
            </a:r>
          </a:p>
          <a:p>
            <a:pPr lvl="2"/>
            <a:r>
              <a:rPr lang="en-US" sz="1800" dirty="0">
                <a:hlinkClick r:id="rId2"/>
              </a:rPr>
              <a:t>https://www.imdb.com/title/tt18412256</a:t>
            </a:r>
            <a:r>
              <a:rPr lang="en-US" sz="1800" dirty="0"/>
              <a:t>   </a:t>
            </a:r>
          </a:p>
          <a:p>
            <a:pPr lvl="1"/>
            <a:r>
              <a:rPr lang="ko-KR" altLang="en-US" sz="2000" dirty="0"/>
              <a:t>책의 제목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3"/>
              </a:rPr>
              <a:t>https://www.yes24.com/Product/Goods/104663596</a:t>
            </a:r>
            <a:r>
              <a:rPr lang="en-US" altLang="ko-KR" sz="1800" dirty="0"/>
              <a:t>    </a:t>
            </a:r>
          </a:p>
          <a:p>
            <a:pPr lvl="1"/>
            <a:r>
              <a:rPr lang="ko-KR" altLang="en-US" sz="2000" dirty="0"/>
              <a:t>신문기사 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4"/>
              </a:rPr>
              <a:t>https://</a:t>
            </a:r>
            <a:r>
              <a:rPr lang="en-US" altLang="ko-KR" sz="1800" dirty="0" err="1">
                <a:hlinkClick r:id="rId4"/>
              </a:rPr>
              <a:t>n.news.naver.com</a:t>
            </a:r>
            <a:r>
              <a:rPr lang="en-US" altLang="ko-KR" sz="1800" dirty="0">
                <a:hlinkClick r:id="rId4"/>
              </a:rPr>
              <a:t>/</a:t>
            </a:r>
            <a:r>
              <a:rPr lang="en-US" altLang="ko-KR" sz="1800" dirty="0" err="1">
                <a:hlinkClick r:id="rId4"/>
              </a:rPr>
              <a:t>mnews</a:t>
            </a:r>
            <a:r>
              <a:rPr lang="en-US" altLang="ko-KR" sz="1800" dirty="0">
                <a:hlinkClick r:id="rId4"/>
              </a:rPr>
              <a:t>/article/001/</a:t>
            </a:r>
            <a:r>
              <a:rPr lang="en-US" altLang="ko-KR" sz="1800" dirty="0" err="1">
                <a:hlinkClick r:id="rId4"/>
              </a:rPr>
              <a:t>0014176648?sid</a:t>
            </a:r>
            <a:r>
              <a:rPr lang="en-US" altLang="ko-KR" sz="1800" dirty="0">
                <a:hlinkClick r:id="rId4"/>
              </a:rPr>
              <a:t>=104</a:t>
            </a:r>
            <a:r>
              <a:rPr lang="en-US" altLang="ko-KR" sz="1800" dirty="0"/>
              <a:t>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428FF-7403-4962-A1DA-09209711141F}" type="datetime1">
              <a:rPr lang="en-US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8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the following </a:t>
            </a:r>
            <a:r>
              <a:rPr lang="en-US" sz="2400" dirty="0" err="1"/>
              <a:t>url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altLang="ko-KR" sz="2000" dirty="0"/>
              <a:t> </a:t>
            </a:r>
            <a:r>
              <a:rPr lang="en-US" altLang="ko-KR" sz="2000" dirty="0">
                <a:hlinkClick r:id="rId2"/>
              </a:rPr>
              <a:t>http://</a:t>
            </a:r>
            <a:r>
              <a:rPr lang="en-US" altLang="ko-KR" sz="2000" dirty="0" err="1">
                <a:hlinkClick r:id="rId2"/>
              </a:rPr>
              <a:t>www.yes24.com</a:t>
            </a:r>
            <a:r>
              <a:rPr lang="en-US" altLang="ko-KR" sz="2000" dirty="0">
                <a:hlinkClick r:id="rId2"/>
              </a:rPr>
              <a:t>/Product/Goods/96971128</a:t>
            </a:r>
            <a:r>
              <a:rPr lang="en-US" altLang="ko-KR" sz="2000" dirty="0"/>
              <a:t> </a:t>
            </a:r>
            <a:br>
              <a:rPr lang="en-US" sz="2400" dirty="0"/>
            </a:br>
            <a:r>
              <a:rPr lang="en-US" sz="2400" dirty="0"/>
              <a:t>Find the following information:</a:t>
            </a:r>
            <a:br>
              <a:rPr lang="en-US" sz="2400" dirty="0"/>
            </a:br>
            <a:r>
              <a:rPr lang="en-US" sz="2400" dirty="0"/>
              <a:t>- </a:t>
            </a:r>
            <a:r>
              <a:rPr lang="ko-KR" altLang="en-US" sz="2400" dirty="0"/>
              <a:t>책제목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저자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출판사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출간일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평점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판매가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할인율</a:t>
            </a:r>
            <a:endParaRPr lang="en-US" altLang="ko-KR" sz="2000" dirty="0"/>
          </a:p>
          <a:p>
            <a:r>
              <a:rPr lang="en-US" altLang="ko-KR" sz="2400" dirty="0"/>
              <a:t>And save the info into a file!</a:t>
            </a:r>
            <a:endParaRPr lang="en-US" altLang="ko-KR" sz="28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C111-D67F-46B6-86DC-DE822918DA9E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7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1C636-774E-4FB6-BC85-CD6C385A1E19}" type="datetime1">
              <a:rPr lang="en-US" smtClean="0"/>
              <a:t>9/7/2024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Webpage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How does a browser work? </a:t>
            </a:r>
          </a:p>
          <a:p>
            <a:pPr lvl="1"/>
            <a:r>
              <a:rPr lang="ko-KR" altLang="en-US" sz="2400" dirty="0"/>
              <a:t>특정 페이지의 </a:t>
            </a:r>
            <a:r>
              <a:rPr lang="en-US" altLang="ko-KR" sz="2400" dirty="0"/>
              <a:t>raw data</a:t>
            </a:r>
            <a:r>
              <a:rPr lang="ko-KR" altLang="en-US" sz="2400" dirty="0"/>
              <a:t>를 해당 </a:t>
            </a:r>
            <a:r>
              <a:rPr lang="en-US" altLang="ko-KR" sz="2400" dirty="0"/>
              <a:t>raw data</a:t>
            </a:r>
            <a:r>
              <a:rPr lang="ko-KR" altLang="en-US" sz="2400" dirty="0"/>
              <a:t>가 저장되어 있는 컴퓨터 </a:t>
            </a:r>
            <a:r>
              <a:rPr lang="en-US" altLang="ko-KR" sz="2400" dirty="0"/>
              <a:t>(</a:t>
            </a:r>
            <a:r>
              <a:rPr lang="ko-KR" altLang="en-US" sz="2400" dirty="0"/>
              <a:t>서버 컴퓨터라고 함</a:t>
            </a:r>
            <a:r>
              <a:rPr lang="en-US" altLang="ko-KR" sz="2400" dirty="0"/>
              <a:t>)</a:t>
            </a:r>
            <a:r>
              <a:rPr lang="ko-KR" altLang="en-US" sz="2400" dirty="0"/>
              <a:t>에서 다운로드 받아서 </a:t>
            </a:r>
            <a:r>
              <a:rPr lang="en-US" altLang="ko-KR" sz="2400" dirty="0"/>
              <a:t>user-friendly </a:t>
            </a:r>
            <a:r>
              <a:rPr lang="ko-KR" altLang="en-US" sz="2400" dirty="0"/>
              <a:t>형태로 </a:t>
            </a:r>
            <a:r>
              <a:rPr lang="en-US" altLang="ko-KR" sz="2400" dirty="0"/>
              <a:t>display</a:t>
            </a:r>
            <a:r>
              <a:rPr lang="ko-KR" altLang="en-US" sz="2400" dirty="0"/>
              <a:t>하는 역할</a:t>
            </a:r>
            <a:endParaRPr lang="en-US" altLang="ko-KR" sz="2400" dirty="0"/>
          </a:p>
          <a:p>
            <a:r>
              <a:rPr lang="ko-KR" altLang="en-US" sz="2800" dirty="0"/>
              <a:t>해당 페이지에서 어떠한 정보를 추출 </a:t>
            </a:r>
            <a:r>
              <a:rPr lang="en-US" altLang="ko-KR" sz="2800" dirty="0"/>
              <a:t>(</a:t>
            </a:r>
            <a:r>
              <a:rPr lang="ko-KR" altLang="en-US" sz="2800" dirty="0"/>
              <a:t>혹은 다운로드</a:t>
            </a:r>
            <a:r>
              <a:rPr lang="en-US" altLang="ko-KR" sz="2800" dirty="0"/>
              <a:t>)</a:t>
            </a:r>
            <a:r>
              <a:rPr lang="ko-KR" altLang="en-US" sz="2800" dirty="0"/>
              <a:t>하기 위해서는 우리는 파이썬을 이용해서 해당 원본 데이터를 다운로드 받아야 함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34E3-51E6-4E35-8CFB-63459F2FD767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7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of a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webpage is made of source code that is written by several computer programing languages</a:t>
            </a:r>
          </a:p>
          <a:p>
            <a:pPr lvl="1"/>
            <a:r>
              <a:rPr lang="en-US" dirty="0"/>
              <a:t>HTML, XML, </a:t>
            </a:r>
            <a:r>
              <a:rPr lang="en-US" dirty="0" err="1"/>
              <a:t>Javascript</a:t>
            </a:r>
            <a:r>
              <a:rPr lang="en-US" dirty="0"/>
              <a:t>, etc. </a:t>
            </a:r>
          </a:p>
          <a:p>
            <a:r>
              <a:rPr lang="en-US" dirty="0"/>
              <a:t>For web scraping, we first download the source code of the webpage that contains the information that we want to collect.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8DA60-84DE-4A49-BEDC-DE8B626E2B92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3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page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www.imdb.com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showtimes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location?ref</a:t>
            </a:r>
            <a:r>
              <a:rPr lang="en-US" dirty="0">
                <a:hlinkClick r:id="rId2"/>
              </a:rPr>
              <a:t>_=</a:t>
            </a:r>
            <a:r>
              <a:rPr lang="en-US" dirty="0" err="1">
                <a:hlinkClick r:id="rId2"/>
              </a:rPr>
              <a:t>shlc_sh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In order to see the source code of this page, </a:t>
            </a:r>
          </a:p>
          <a:p>
            <a:pPr lvl="1"/>
            <a:r>
              <a:rPr lang="en-US" dirty="0"/>
              <a:t>click the right button of your mouse and click ‘view source code (</a:t>
            </a:r>
            <a:r>
              <a:rPr lang="ko-KR" altLang="en-US" dirty="0"/>
              <a:t>소스 코드 보기</a:t>
            </a:r>
            <a:r>
              <a:rPr lang="en-US" altLang="ko-KR" dirty="0"/>
              <a:t>)’</a:t>
            </a:r>
            <a:r>
              <a:rPr lang="en-US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10661-06B0-46E8-ADAC-5F02CEA99EA6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9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of source code</a:t>
            </a:r>
          </a:p>
          <a:p>
            <a:pPr lvl="1"/>
            <a:r>
              <a:rPr lang="en-US" dirty="0"/>
              <a:t>Tags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tag_name</a:t>
            </a:r>
            <a:r>
              <a:rPr lang="en-US" dirty="0"/>
              <a:t>&gt; content &lt;/</a:t>
            </a:r>
            <a:r>
              <a:rPr lang="en-US" dirty="0" err="1"/>
              <a:t>tag_name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Each tag has a different role</a:t>
            </a:r>
          </a:p>
          <a:p>
            <a:pPr lvl="3"/>
            <a:r>
              <a:rPr lang="en-US" dirty="0"/>
              <a:t>&lt;b&gt; content &lt;/b&gt; for making the content bold</a:t>
            </a:r>
          </a:p>
          <a:p>
            <a:pPr lvl="2"/>
            <a:r>
              <a:rPr lang="en-US" dirty="0"/>
              <a:t>You don’t have to understand what each tag does!!!</a:t>
            </a:r>
          </a:p>
          <a:p>
            <a:pPr lvl="1"/>
            <a:r>
              <a:rPr lang="en-US" b="1" u="sng" dirty="0"/>
              <a:t>Tags contain the information (usually text) that we want to collect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1611-AE6E-4973-B07F-9370E5F2D941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process</a:t>
            </a:r>
          </a:p>
          <a:p>
            <a:pPr lvl="1"/>
            <a:r>
              <a:rPr lang="en-US" dirty="0"/>
              <a:t>Decide what you need and where you can obtain it</a:t>
            </a:r>
          </a:p>
          <a:p>
            <a:pPr lvl="1"/>
            <a:r>
              <a:rPr lang="en-US" dirty="0"/>
              <a:t>Download source code of the page</a:t>
            </a:r>
          </a:p>
          <a:p>
            <a:pPr lvl="1"/>
            <a:r>
              <a:rPr lang="en-US" dirty="0"/>
              <a:t>Extract the information</a:t>
            </a:r>
          </a:p>
          <a:p>
            <a:pPr lvl="2"/>
            <a:r>
              <a:rPr lang="en-US" dirty="0"/>
              <a:t>Find the tag including the information</a:t>
            </a:r>
          </a:p>
          <a:p>
            <a:pPr lvl="2"/>
            <a:r>
              <a:rPr lang="en-US" dirty="0"/>
              <a:t>Extract the information</a:t>
            </a:r>
          </a:p>
          <a:p>
            <a:pPr lvl="1"/>
            <a:r>
              <a:rPr lang="en-US" dirty="0"/>
              <a:t>Save the information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2A25-BD8F-4FCF-A326-EEC012596E79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web scraping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Two main roles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53784"/>
              </p:ext>
            </p:extLst>
          </p:nvPr>
        </p:nvGraphicFramePr>
        <p:xfrm>
          <a:off x="1219200" y="2819400"/>
          <a:ext cx="7315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6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Related module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8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Web communication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=&gt; download the (raw) data (i.e., source codes)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requests / </a:t>
                      </a:r>
                      <a:r>
                        <a:rPr lang="en-US" dirty="0" err="1"/>
                        <a:t>urllib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4696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Information extraction 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=&gt; extract the information from the source code and saves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bs4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dirty="0" err="1"/>
                        <a:t>BeautifulSoup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324B-64EC-419C-8192-5BE1BBFA5758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to download the source code of a webpage?</a:t>
            </a:r>
          </a:p>
          <a:p>
            <a:pPr lvl="1"/>
            <a:r>
              <a:rPr lang="en-US" altLang="ko-KR" sz="2000" dirty="0"/>
              <a:t>Thus, in order to download (or extract) the information from the Webpage, you first need to download the source code</a:t>
            </a:r>
          </a:p>
          <a:p>
            <a:pPr lvl="1"/>
            <a:r>
              <a:rPr lang="en-US" altLang="ko-KR" sz="2000" dirty="0"/>
              <a:t>The source code of the webpage is saved at another computer, known as a server computer.</a:t>
            </a:r>
          </a:p>
          <a:p>
            <a:pPr lvl="1"/>
            <a:r>
              <a:rPr lang="en-US" altLang="ko-KR" sz="2000" dirty="0"/>
              <a:t>You can download the source code of a webpage, using its URL address, which can be found on the address bar of your Web browser. </a:t>
            </a:r>
          </a:p>
          <a:p>
            <a:pPr lvl="1"/>
            <a:r>
              <a:rPr lang="en-US" altLang="ko-KR" sz="2000" dirty="0"/>
              <a:t>For this, we use a particular module named </a:t>
            </a:r>
            <a:r>
              <a:rPr lang="en-US" altLang="ko-KR" sz="2000" b="1" dirty="0"/>
              <a:t>requests</a:t>
            </a:r>
            <a:r>
              <a:rPr lang="en-US" altLang="ko-KR" sz="200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Web Scraping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C5EF-7B30-4726-8865-9EC42723590A}" type="datetime1">
              <a:rPr lang="en-US" altLang="ko-KR" smtClean="0"/>
              <a:t>9/7/2024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1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29463</TotalTime>
  <Words>1153</Words>
  <Application>Microsoft Office PowerPoint</Application>
  <PresentationFormat>On-screen Show (4:3)</PresentationFormat>
  <Paragraphs>195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Calibri</vt:lpstr>
      <vt:lpstr>Tahoma</vt:lpstr>
      <vt:lpstr>Wingdings</vt:lpstr>
      <vt:lpstr>01013022</vt:lpstr>
      <vt:lpstr>Web Scraping – Basics </vt:lpstr>
      <vt:lpstr>What is Web Scraping?</vt:lpstr>
      <vt:lpstr>Webpage</vt:lpstr>
      <vt:lpstr>Raw data of a webpage</vt:lpstr>
      <vt:lpstr>Source code</vt:lpstr>
      <vt:lpstr>Source code</vt:lpstr>
      <vt:lpstr>Web scraping</vt:lpstr>
      <vt:lpstr>Roles of web scraping program</vt:lpstr>
      <vt:lpstr>Web data collection</vt:lpstr>
      <vt:lpstr>requests</vt:lpstr>
      <vt:lpstr>requests</vt:lpstr>
      <vt:lpstr>BeautifulSoup</vt:lpstr>
      <vt:lpstr>BeautifulSoup</vt:lpstr>
      <vt:lpstr>BeautifulSoup</vt:lpstr>
      <vt:lpstr>BeautifulSoup</vt:lpstr>
      <vt:lpstr>BeautifulSoup</vt:lpstr>
      <vt:lpstr>BeautifulSoup</vt:lpstr>
      <vt:lpstr>BeautifulSoup</vt:lpstr>
      <vt:lpstr>BeautifulSoup</vt:lpstr>
      <vt:lpstr>Exercise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224</cp:revision>
  <dcterms:created xsi:type="dcterms:W3CDTF">2015-01-19T14:33:39Z</dcterms:created>
  <dcterms:modified xsi:type="dcterms:W3CDTF">2024-09-07T09:14:35Z</dcterms:modified>
</cp:coreProperties>
</file>