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78" r:id="rId3"/>
    <p:sldId id="290" r:id="rId4"/>
    <p:sldId id="279" r:id="rId5"/>
    <p:sldId id="292" r:id="rId6"/>
    <p:sldId id="293" r:id="rId7"/>
    <p:sldId id="283" r:id="rId8"/>
    <p:sldId id="294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26" autoAdjust="0"/>
  </p:normalViewPr>
  <p:slideViewPr>
    <p:cSldViewPr>
      <p:cViewPr varScale="1">
        <p:scale>
          <a:sx n="75" d="100"/>
          <a:sy n="75" d="100"/>
        </p:scale>
        <p:origin x="94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5FB7DA2-7A1C-4E13-95FA-F88ED7262ACA}" type="datetime1">
              <a:rPr lang="en-US" altLang="ko-KR" smtClean="0"/>
              <a:t>9/23/2024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Intro to text analysis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E9ECF6-27C2-4EA6-8711-EA6517AB14F7}" type="datetime1">
              <a:rPr lang="en-US" altLang="ko-KR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Intro to text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A75AC4-89ED-4CF2-A0AC-6007B1480BC9}" type="datetime1">
              <a:rPr lang="en-US" altLang="ko-KR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Intro to text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C612D0-811B-4B45-A189-F6429499D1D6}" type="datetime1">
              <a:rPr lang="en-US" altLang="ko-KR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Intro to text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B46714-C751-47B8-AF29-23F527B27A2E}" type="datetime1">
              <a:rPr lang="en-US" altLang="ko-KR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Intro to text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219142-45B7-4C10-90C0-864D472D8B7C}" type="datetime1">
              <a:rPr lang="en-US" altLang="ko-KR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Intro to text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9AB3B0-1907-40B6-936F-465D655109B0}" type="datetime1">
              <a:rPr lang="en-US" altLang="ko-KR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Intro to text analysis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A7AEFB-D68A-4BBB-A9CB-145FB0EE63DD}" type="datetime1">
              <a:rPr lang="en-US" altLang="ko-KR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Intro to text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B9B339-43DD-4A2C-80E8-FEB896C7E8C2}" type="datetime1">
              <a:rPr lang="en-US" altLang="ko-KR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Intro to text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65CFBF-DE7D-4D29-ACF8-09DFCDFC1526}" type="datetime1">
              <a:rPr lang="en-US" altLang="ko-KR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Intro to text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1A5C2-E723-4CB2-9F49-3417AB744B74}" type="datetime1">
              <a:rPr lang="en-US" altLang="ko-KR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Intro to text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C6431010-65B8-4678-A666-D8E9AC12583C}" type="datetime1">
              <a:rPr lang="en-US" altLang="ko-KR" smtClean="0"/>
              <a:t>9/23/2024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/>
              <a:t>Intro to text analysis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Text Analysis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Sang Yup Lee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is it?</a:t>
            </a:r>
          </a:p>
          <a:p>
            <a:pPr lvl="1"/>
            <a:r>
              <a:rPr lang="en-US" sz="2000" dirty="0"/>
              <a:t>Analyzing text data to obtain insights or find patterns in the text</a:t>
            </a:r>
          </a:p>
          <a:p>
            <a:pPr lvl="1"/>
            <a:r>
              <a:rPr lang="ko-KR" altLang="en-US" sz="2000" dirty="0"/>
              <a:t>특정 텍스트 안에 포함되어 있는 정보를 분석하고 추출해서 우리가 갖고 있는 질문의 답을 찾거나 관심있는 현상에 대한 인사이트를 발견하는 것</a:t>
            </a:r>
            <a:endParaRPr lang="en-US" altLang="ko-KR" sz="2000" dirty="0"/>
          </a:p>
          <a:p>
            <a:pPr lvl="1"/>
            <a:r>
              <a:rPr lang="en-US" sz="2000" dirty="0"/>
              <a:t>a.k.a., text mining</a:t>
            </a:r>
          </a:p>
          <a:p>
            <a:r>
              <a:rPr lang="en-US" sz="2400" dirty="0"/>
              <a:t>Examples of text data</a:t>
            </a:r>
          </a:p>
          <a:p>
            <a:pPr lvl="1"/>
            <a:r>
              <a:rPr lang="en-US" sz="2000" dirty="0"/>
              <a:t>news articles, blogs, comments, reviews, posts on </a:t>
            </a:r>
            <a:r>
              <a:rPr lang="en-US" sz="2000" dirty="0" err="1"/>
              <a:t>SNS</a:t>
            </a:r>
            <a:endParaRPr lang="en-US" sz="2000" dirty="0"/>
          </a:p>
          <a:p>
            <a:r>
              <a:rPr lang="ko-KR" altLang="en-US" sz="2400" dirty="0"/>
              <a:t>참고</a:t>
            </a:r>
            <a:r>
              <a:rPr lang="en-US" altLang="ko-KR" sz="2400" dirty="0"/>
              <a:t>: </a:t>
            </a:r>
            <a:r>
              <a:rPr lang="ko-KR" altLang="en-US" sz="2400" dirty="0"/>
              <a:t>자연어 처리 </a:t>
            </a:r>
            <a:r>
              <a:rPr lang="en-US" altLang="ko-KR" sz="2400" dirty="0"/>
              <a:t>(natural language processing)</a:t>
            </a:r>
          </a:p>
          <a:p>
            <a:pPr lvl="1"/>
            <a:r>
              <a:rPr lang="ko-KR" altLang="en-US" sz="2000" dirty="0"/>
              <a:t>컴퓨터 관점에서 자연어를 이해하고 생성하는 것이 주목적 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Intro to text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9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 to text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Main steps</a:t>
            </a:r>
          </a:p>
          <a:p>
            <a:pPr lvl="1"/>
            <a:r>
              <a:rPr lang="ko-KR" altLang="en-US" sz="1800" dirty="0"/>
              <a:t>어떠한 연구를 하고자 하는가</a:t>
            </a:r>
            <a:r>
              <a:rPr lang="en-US" altLang="ko-KR" sz="1800" dirty="0"/>
              <a:t>? </a:t>
            </a:r>
          </a:p>
          <a:p>
            <a:pPr lvl="2"/>
            <a:r>
              <a:rPr lang="ko-KR" altLang="en-US" sz="1600" dirty="0"/>
              <a:t>어떠한 텍스트 데이터를 수집해야 하는가</a:t>
            </a:r>
            <a:r>
              <a:rPr lang="en-US" altLang="ko-KR" sz="1600" dirty="0"/>
              <a:t>? </a:t>
            </a:r>
          </a:p>
          <a:p>
            <a:pPr lvl="1"/>
            <a:r>
              <a:rPr lang="ko-KR" altLang="en-US" sz="1800" dirty="0"/>
              <a:t>텍스트 수집</a:t>
            </a:r>
            <a:endParaRPr lang="en-US" altLang="ko-KR" sz="1800" dirty="0"/>
          </a:p>
          <a:p>
            <a:pPr lvl="2"/>
            <a:r>
              <a:rPr lang="ko-KR" altLang="en-US" sz="1600" dirty="0"/>
              <a:t>원하는 텍스트 선별 및 수집</a:t>
            </a:r>
            <a:endParaRPr lang="en-US" altLang="ko-KR" sz="1600" dirty="0"/>
          </a:p>
          <a:p>
            <a:pPr lvl="1"/>
            <a:r>
              <a:rPr lang="ko-KR" altLang="en-US" sz="1800" dirty="0"/>
              <a:t>텍스트 전처리</a:t>
            </a:r>
            <a:endParaRPr lang="en-US" altLang="ko-KR" sz="1800" dirty="0"/>
          </a:p>
          <a:p>
            <a:pPr lvl="2"/>
            <a:r>
              <a:rPr lang="en-US" altLang="ko-KR" sz="1600" dirty="0"/>
              <a:t>(</a:t>
            </a:r>
            <a:r>
              <a:rPr lang="ko-KR" altLang="en-US" sz="1600" dirty="0"/>
              <a:t>컴퓨터가</a:t>
            </a:r>
            <a:r>
              <a:rPr lang="en-US" altLang="ko-KR" sz="1600" dirty="0"/>
              <a:t>) </a:t>
            </a:r>
            <a:r>
              <a:rPr lang="ko-KR" altLang="en-US" sz="1600" dirty="0"/>
              <a:t>분석 가능한 형태로 가공</a:t>
            </a:r>
            <a:endParaRPr lang="en-US" altLang="ko-KR" sz="1600" dirty="0"/>
          </a:p>
          <a:p>
            <a:pPr lvl="1"/>
            <a:r>
              <a:rPr lang="ko-KR" altLang="en-US" sz="1800" dirty="0"/>
              <a:t>문서의 </a:t>
            </a:r>
            <a:r>
              <a:rPr lang="en-US" altLang="ko-KR" sz="1800" dirty="0"/>
              <a:t>vectorization</a:t>
            </a:r>
          </a:p>
          <a:p>
            <a:pPr lvl="2"/>
            <a:r>
              <a:rPr lang="ko-KR" altLang="en-US" sz="1600" dirty="0"/>
              <a:t>문서를 숫자</a:t>
            </a:r>
            <a:r>
              <a:rPr lang="en-US" altLang="ko-KR" sz="1600" dirty="0"/>
              <a:t>(</a:t>
            </a:r>
            <a:r>
              <a:rPr lang="ko-KR" altLang="en-US" sz="1600" dirty="0"/>
              <a:t>벡터</a:t>
            </a:r>
            <a:r>
              <a:rPr lang="en-US" altLang="ko-KR" sz="1600" dirty="0"/>
              <a:t>)</a:t>
            </a:r>
            <a:r>
              <a:rPr lang="ko-KR" altLang="en-US" sz="1600" dirty="0"/>
              <a:t>형태로 표현</a:t>
            </a:r>
            <a:endParaRPr lang="en-US" altLang="ko-KR" sz="1600" dirty="0"/>
          </a:p>
          <a:p>
            <a:pPr lvl="1"/>
            <a:r>
              <a:rPr lang="ko-KR" altLang="en-US" sz="1800" dirty="0"/>
              <a:t>텍스트 분석</a:t>
            </a:r>
            <a:endParaRPr lang="en-US" altLang="ko-KR" sz="1800" dirty="0"/>
          </a:p>
          <a:p>
            <a:pPr lvl="2"/>
            <a:r>
              <a:rPr lang="en-US" sz="1600" dirty="0"/>
              <a:t> </a:t>
            </a:r>
            <a:r>
              <a:rPr lang="ko-KR" altLang="en-US" sz="1600" dirty="0"/>
              <a:t>우리가 원하는 결과</a:t>
            </a:r>
            <a:r>
              <a:rPr lang="en-US" altLang="ko-KR" sz="1600" dirty="0"/>
              <a:t>/</a:t>
            </a:r>
            <a:r>
              <a:rPr lang="ko-KR" altLang="en-US" sz="1600" dirty="0"/>
              <a:t>정보 도출</a:t>
            </a:r>
            <a:endParaRPr lang="en-US" sz="1600" dirty="0"/>
          </a:p>
          <a:p>
            <a:endParaRPr lang="en-US" altLang="ko-KR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Intro to text analysis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447800" y="3600650"/>
            <a:ext cx="4953000" cy="1905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6553200" y="4247950"/>
            <a:ext cx="22860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6600" y="4134050"/>
            <a:ext cx="1821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analysis</a:t>
            </a:r>
          </a:p>
          <a:p>
            <a:r>
              <a:rPr lang="en-US" dirty="0"/>
              <a:t>(or Text mining)</a:t>
            </a:r>
          </a:p>
        </p:txBody>
      </p:sp>
    </p:spTree>
    <p:extLst>
      <p:ext uri="{BB962C8B-B14F-4D97-AF65-F5344CB8AC3E}">
        <p14:creationId xmlns:p14="http://schemas.microsoft.com/office/powerpoint/2010/main" val="36602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153400" cy="4114800"/>
          </a:xfrm>
        </p:spPr>
        <p:txBody>
          <a:bodyPr/>
          <a:lstStyle/>
          <a:p>
            <a:r>
              <a:rPr lang="en-US" sz="2000" dirty="0"/>
              <a:t>General process</a:t>
            </a:r>
          </a:p>
          <a:p>
            <a:pPr lvl="1"/>
            <a:r>
              <a:rPr lang="en-US" sz="1800" dirty="0"/>
              <a:t>1) Prepare text data</a:t>
            </a:r>
          </a:p>
          <a:p>
            <a:pPr lvl="2"/>
            <a:r>
              <a:rPr lang="ko-KR" altLang="en-US" sz="1600" dirty="0"/>
              <a:t>분석에 필요한 텍스트 데이터 준비</a:t>
            </a:r>
            <a:endParaRPr lang="en-US" altLang="ko-KR" sz="1600" dirty="0"/>
          </a:p>
          <a:p>
            <a:pPr lvl="2"/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/>
              <a:t>인터넷에 존재하는 텍스트 데이터라면</a:t>
            </a:r>
            <a:r>
              <a:rPr lang="en-US" altLang="ko-KR" sz="1600" dirty="0"/>
              <a:t>, Web scraping </a:t>
            </a:r>
            <a:r>
              <a:rPr lang="ko-KR" altLang="en-US" sz="1600" dirty="0"/>
              <a:t>방법 사용 가능 </a:t>
            </a:r>
            <a:endParaRPr lang="en-US" altLang="ko-KR" sz="1600" dirty="0"/>
          </a:p>
          <a:p>
            <a:pPr lvl="2"/>
            <a:r>
              <a:rPr lang="ko-KR" altLang="en-US" sz="1600" dirty="0"/>
              <a:t>이렇게 수집된 텍스트 데이터는 일반적으로 여러 개의 문서들로 구성 </a:t>
            </a:r>
            <a:endParaRPr lang="en-US" altLang="ko-KR" sz="1600" dirty="0"/>
          </a:p>
          <a:p>
            <a:pPr lvl="3"/>
            <a:r>
              <a:rPr lang="ko-KR" altLang="en-US" sz="1200" dirty="0"/>
              <a:t>문서의 예</a:t>
            </a:r>
            <a:r>
              <a:rPr lang="en-US" altLang="ko-KR" sz="1200" dirty="0"/>
              <a:t>: </a:t>
            </a:r>
            <a:r>
              <a:rPr lang="ko-KR" altLang="en-US" sz="1200" dirty="0"/>
              <a:t>신문기사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블로그글</a:t>
            </a:r>
            <a:r>
              <a:rPr lang="en-US" altLang="ko-KR" sz="1200" dirty="0"/>
              <a:t>, </a:t>
            </a:r>
            <a:r>
              <a:rPr lang="ko-KR" altLang="en-US" sz="1200" dirty="0"/>
              <a:t>댓글 등</a:t>
            </a:r>
            <a:endParaRPr lang="en-US" sz="1200" dirty="0"/>
          </a:p>
          <a:p>
            <a:pPr lvl="1"/>
            <a:r>
              <a:rPr lang="en-US" sz="1800" dirty="0"/>
              <a:t>2) Text preprocessing (</a:t>
            </a:r>
            <a:r>
              <a:rPr lang="ko-KR" altLang="en-US" sz="1800" dirty="0"/>
              <a:t>전처리</a:t>
            </a:r>
            <a:r>
              <a:rPr lang="en-US" altLang="ko-KR" sz="1800" dirty="0"/>
              <a:t>): raw text data</a:t>
            </a:r>
            <a:r>
              <a:rPr lang="ko-KR" altLang="en-US" sz="1800" dirty="0"/>
              <a:t>를 분석에 적합한 형태로 준비하는 과정</a:t>
            </a:r>
            <a:endParaRPr lang="en-US" altLang="ko-KR" sz="1800" dirty="0"/>
          </a:p>
          <a:p>
            <a:pPr lvl="2"/>
            <a:r>
              <a:rPr lang="ko-KR" altLang="en-US" sz="1600" dirty="0"/>
              <a:t>기호 삭제 </a:t>
            </a:r>
            <a:r>
              <a:rPr lang="en-US" sz="1600" dirty="0"/>
              <a:t>(remove symbols/marks)</a:t>
            </a:r>
          </a:p>
          <a:p>
            <a:pPr lvl="2"/>
            <a:r>
              <a:rPr lang="ko-KR" altLang="en-US" sz="1600" dirty="0"/>
              <a:t>대소문자 통일 </a:t>
            </a:r>
            <a:r>
              <a:rPr lang="en-US" altLang="ko-KR" sz="1600" dirty="0"/>
              <a:t>(</a:t>
            </a:r>
            <a:r>
              <a:rPr lang="ko-KR" altLang="en-US" sz="1600" dirty="0"/>
              <a:t>영어의 경우</a:t>
            </a:r>
            <a:r>
              <a:rPr lang="en-US" altLang="ko-KR" sz="1600" dirty="0"/>
              <a:t>)</a:t>
            </a:r>
            <a:endParaRPr lang="en-US" sz="1600" dirty="0"/>
          </a:p>
          <a:p>
            <a:pPr lvl="2"/>
            <a:r>
              <a:rPr lang="ko-KR" altLang="en-US" sz="1600" dirty="0"/>
              <a:t>토큰화 </a:t>
            </a:r>
            <a:r>
              <a:rPr lang="en-US" altLang="ko-KR" sz="1600" dirty="0"/>
              <a:t>(</a:t>
            </a:r>
            <a:r>
              <a:rPr lang="en-US" sz="1600" dirty="0"/>
              <a:t>Tokenization)</a:t>
            </a:r>
          </a:p>
          <a:p>
            <a:pPr lvl="2"/>
            <a:r>
              <a:rPr lang="en-US" sz="1600" dirty="0"/>
              <a:t>Parts of Speech (POS) tagging (</a:t>
            </a:r>
            <a:r>
              <a:rPr lang="ko-KR" altLang="en-US" sz="1600" dirty="0"/>
              <a:t>품사 </a:t>
            </a:r>
            <a:r>
              <a:rPr lang="en-US" altLang="ko-KR" sz="1600" dirty="0"/>
              <a:t>tagging)</a:t>
            </a:r>
          </a:p>
          <a:p>
            <a:pPr lvl="2"/>
            <a:r>
              <a:rPr lang="ko-KR" altLang="en-US" sz="1600" dirty="0"/>
              <a:t>원하는 품사의 단어 선택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원형찾기</a:t>
            </a:r>
            <a:r>
              <a:rPr lang="en-US" altLang="ko-KR" sz="1600" dirty="0"/>
              <a:t>/</a:t>
            </a:r>
            <a:r>
              <a:rPr lang="ko-KR" altLang="en-US" sz="1600" dirty="0" err="1"/>
              <a:t>어근찾기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en-US" sz="1600" dirty="0"/>
              <a:t>Lemmatization/Stemming)</a:t>
            </a:r>
          </a:p>
          <a:p>
            <a:pPr lvl="2"/>
            <a:r>
              <a:rPr lang="ko-KR" altLang="en-US" sz="1600" dirty="0" err="1"/>
              <a:t>불용어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stopwoards</a:t>
            </a:r>
            <a:r>
              <a:rPr lang="en-US" altLang="ko-KR" sz="1600" dirty="0"/>
              <a:t>) </a:t>
            </a:r>
            <a:r>
              <a:rPr lang="ko-KR" altLang="en-US" sz="1600" dirty="0"/>
              <a:t>제거</a:t>
            </a:r>
            <a:endParaRPr lang="en-US" altLang="ko-KR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Intro to text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2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General process</a:t>
            </a:r>
          </a:p>
          <a:p>
            <a:pPr lvl="1"/>
            <a:r>
              <a:rPr lang="en-US" sz="2400" dirty="0"/>
              <a:t>3) Document vectorization</a:t>
            </a:r>
          </a:p>
          <a:p>
            <a:pPr lvl="2"/>
            <a:r>
              <a:rPr lang="ko-KR" altLang="en-US" sz="2000" dirty="0"/>
              <a:t>기계학습 기반 방법을 사용하고자 하는 경우 수행</a:t>
            </a:r>
            <a:endParaRPr lang="en-US" altLang="ko-KR" sz="2000" dirty="0"/>
          </a:p>
          <a:p>
            <a:pPr lvl="2"/>
            <a:r>
              <a:rPr lang="ko-KR" altLang="en-US" sz="2000" dirty="0"/>
              <a:t>텍스트 데이터에 포함된 각 문서를 벡터 </a:t>
            </a:r>
            <a:r>
              <a:rPr lang="en-US" altLang="ko-KR" sz="2000" dirty="0"/>
              <a:t>(</a:t>
            </a:r>
            <a:r>
              <a:rPr lang="ko-KR" altLang="en-US" sz="2000" dirty="0"/>
              <a:t>숫자</a:t>
            </a:r>
            <a:r>
              <a:rPr lang="en-US" altLang="ko-KR" sz="2000" dirty="0"/>
              <a:t>)</a:t>
            </a:r>
            <a:r>
              <a:rPr lang="ko-KR" altLang="en-US" sz="2000" dirty="0"/>
              <a:t>로 변환</a:t>
            </a:r>
            <a:endParaRPr lang="en-US" altLang="ko-KR" sz="2000" dirty="0"/>
          </a:p>
          <a:p>
            <a:pPr lvl="2"/>
            <a:r>
              <a:rPr lang="ko-KR" altLang="en-US" sz="2000" dirty="0"/>
              <a:t>여러 방법 존재</a:t>
            </a:r>
            <a:endParaRPr lang="en-US" altLang="ko-KR" sz="2000" dirty="0"/>
          </a:p>
          <a:p>
            <a:pPr lvl="3"/>
            <a:r>
              <a:rPr lang="en-US" sz="1600" dirty="0"/>
              <a:t>Bag of words (term frequency)</a:t>
            </a:r>
          </a:p>
          <a:p>
            <a:pPr lvl="3"/>
            <a:r>
              <a:rPr lang="en-US" sz="1600" dirty="0" err="1"/>
              <a:t>TF-IDF</a:t>
            </a:r>
            <a:endParaRPr lang="en-US" sz="1600" dirty="0"/>
          </a:p>
          <a:p>
            <a:pPr lvl="3"/>
            <a:r>
              <a:rPr lang="ko-KR" altLang="en-US" sz="1600" dirty="0"/>
              <a:t>딥러닝 기반 방법 </a:t>
            </a:r>
            <a:r>
              <a:rPr lang="en-US" altLang="ko-KR" sz="1600" dirty="0"/>
              <a:t>(embedding </a:t>
            </a:r>
            <a:r>
              <a:rPr lang="ko-KR" altLang="en-US" sz="1600" dirty="0"/>
              <a:t>이라고도 표현</a:t>
            </a:r>
            <a:r>
              <a:rPr lang="en-US" altLang="ko-KR" sz="1600" dirty="0"/>
              <a:t>)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Intro to text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81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process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General process</a:t>
            </a:r>
          </a:p>
          <a:p>
            <a:pPr lvl="1"/>
            <a:r>
              <a:rPr lang="en-US" sz="2400" dirty="0"/>
              <a:t>4) Analysis (</a:t>
            </a:r>
            <a:r>
              <a:rPr lang="ko-KR" altLang="en-US" sz="2400" dirty="0"/>
              <a:t>구체적 분석 방법 적용</a:t>
            </a:r>
            <a:r>
              <a:rPr lang="en-US" altLang="ko-KR" sz="2400" dirty="0"/>
              <a:t>)</a:t>
            </a:r>
            <a:endParaRPr lang="en-US" sz="2400" dirty="0"/>
          </a:p>
          <a:p>
            <a:pPr lvl="2"/>
            <a:r>
              <a:rPr lang="en-US" sz="1800" dirty="0"/>
              <a:t>Machine learning based </a:t>
            </a:r>
          </a:p>
          <a:p>
            <a:pPr lvl="3"/>
            <a:r>
              <a:rPr lang="en-US" altLang="ko-KR" sz="1600" dirty="0"/>
              <a:t>Classification</a:t>
            </a:r>
          </a:p>
          <a:p>
            <a:pPr lvl="4"/>
            <a:r>
              <a:rPr lang="en-US" altLang="ko-KR" sz="1600" dirty="0"/>
              <a:t>Sentiment analysis</a:t>
            </a:r>
          </a:p>
          <a:p>
            <a:pPr lvl="3"/>
            <a:r>
              <a:rPr lang="en-US" altLang="ko-KR" sz="1600" dirty="0"/>
              <a:t>Clustering</a:t>
            </a:r>
          </a:p>
          <a:p>
            <a:pPr lvl="3"/>
            <a:r>
              <a:rPr lang="en-US" altLang="ko-KR" sz="1600" dirty="0"/>
              <a:t>Topic modeling</a:t>
            </a:r>
          </a:p>
          <a:p>
            <a:pPr lvl="3"/>
            <a:r>
              <a:rPr lang="en-US" altLang="ko-KR" sz="1600" dirty="0"/>
              <a:t>Word embedding: </a:t>
            </a:r>
            <a:r>
              <a:rPr lang="en-US" altLang="ko-KR" sz="1600" dirty="0" err="1"/>
              <a:t>Word2Vec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endParaRPr lang="en-US" altLang="ko-KR" sz="1600" dirty="0"/>
          </a:p>
          <a:p>
            <a:pPr lvl="3"/>
            <a:r>
              <a:rPr lang="en-US" sz="1600" dirty="0"/>
              <a:t>ML algorithm </a:t>
            </a:r>
            <a:r>
              <a:rPr lang="ko-KR" altLang="en-US" sz="1600" dirty="0"/>
              <a:t>의 구분</a:t>
            </a:r>
            <a:endParaRPr lang="en-US" altLang="ko-KR" sz="1600" dirty="0"/>
          </a:p>
          <a:p>
            <a:pPr lvl="4"/>
            <a:r>
              <a:rPr lang="ko-KR" altLang="en-US" sz="1400" dirty="0"/>
              <a:t>전통적 </a:t>
            </a:r>
            <a:r>
              <a:rPr lang="en-US" altLang="ko-KR" sz="1400" dirty="0"/>
              <a:t>ML algorithms</a:t>
            </a:r>
          </a:p>
          <a:p>
            <a:pPr lvl="4"/>
            <a:r>
              <a:rPr lang="en-US" sz="1400" dirty="0"/>
              <a:t>Deep learning algorithms</a:t>
            </a:r>
          </a:p>
          <a:p>
            <a:pPr lvl="2"/>
            <a:r>
              <a:rPr lang="en-US" sz="1800" dirty="0"/>
              <a:t>No ML based</a:t>
            </a:r>
          </a:p>
          <a:p>
            <a:pPr lvl="3"/>
            <a:r>
              <a:rPr lang="en-US" altLang="ko-KR" sz="1600" dirty="0"/>
              <a:t>Frequency analysis</a:t>
            </a:r>
          </a:p>
          <a:p>
            <a:pPr lvl="3"/>
            <a:r>
              <a:rPr lang="en-US" altLang="ko-KR" sz="1600" dirty="0"/>
              <a:t>Text Network Analysis, also known as Semantic Network Analysis</a:t>
            </a:r>
          </a:p>
          <a:p>
            <a:pPr lvl="2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Intro to text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3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/>
              <a:t>전처리에 사용되는 라이브러리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영어 전처리</a:t>
            </a:r>
            <a:endParaRPr lang="en-US" altLang="ko-KR" sz="2800" dirty="0"/>
          </a:p>
          <a:p>
            <a:pPr lvl="1"/>
            <a:r>
              <a:rPr lang="en-US" sz="2400" b="1" dirty="0" err="1"/>
              <a:t>nltk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이미 설치되어 있음</a:t>
            </a:r>
            <a:r>
              <a:rPr lang="en-US" altLang="ko-KR" sz="2400" dirty="0"/>
              <a:t>)</a:t>
            </a:r>
          </a:p>
          <a:p>
            <a:pPr lvl="2"/>
            <a:r>
              <a:rPr lang="en-US" altLang="ko-KR" sz="2000" dirty="0" err="1"/>
              <a:t>nltk.download</a:t>
            </a:r>
            <a:r>
              <a:rPr lang="en-US" altLang="ko-KR" sz="2000" dirty="0"/>
              <a:t>('all')</a:t>
            </a:r>
          </a:p>
          <a:p>
            <a:pPr lvl="1"/>
            <a:r>
              <a:rPr lang="en-US" sz="2400" dirty="0" err="1"/>
              <a:t>spaCy</a:t>
            </a:r>
            <a:endParaRPr lang="en-US" sz="2400" dirty="0"/>
          </a:p>
          <a:p>
            <a:r>
              <a:rPr lang="ko-KR" altLang="en-US" sz="2800" dirty="0"/>
              <a:t>한글 전처리</a:t>
            </a:r>
            <a:endParaRPr lang="en-US" altLang="ko-KR" sz="2800" dirty="0"/>
          </a:p>
          <a:p>
            <a:pPr lvl="1"/>
            <a:r>
              <a:rPr lang="ko-KR" altLang="en-US" sz="2400" dirty="0"/>
              <a:t>형태소 분석기를 사용</a:t>
            </a:r>
            <a:endParaRPr lang="en-US" altLang="ko-KR" sz="2400" dirty="0"/>
          </a:p>
          <a:p>
            <a:pPr lvl="1"/>
            <a:r>
              <a:rPr lang="ko-KR" altLang="en-US" sz="2400" dirty="0"/>
              <a:t>대표적 라이브러리</a:t>
            </a:r>
            <a:endParaRPr lang="en-US" sz="2400" dirty="0"/>
          </a:p>
          <a:p>
            <a:pPr lvl="2"/>
            <a:r>
              <a:rPr lang="en-US" sz="2000" dirty="0" err="1"/>
              <a:t>KoNLPy</a:t>
            </a:r>
            <a:endParaRPr lang="en-US" altLang="ko-KR" sz="2000" dirty="0"/>
          </a:p>
          <a:p>
            <a:pPr lvl="2"/>
            <a:r>
              <a:rPr lang="en-US" sz="2000" b="1" dirty="0" err="1"/>
              <a:t>kiwipiepy</a:t>
            </a:r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Intro to text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6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2979A9-463E-4C9D-A724-0838F67E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Intro to text analysis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83FDF7-53E5-4343-9359-F62993B6290A}"/>
              </a:ext>
            </a:extLst>
          </p:cNvPr>
          <p:cNvSpPr txBox="1"/>
          <p:nvPr/>
        </p:nvSpPr>
        <p:spPr>
          <a:xfrm>
            <a:off x="3828848" y="3403862"/>
            <a:ext cx="148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796304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13552</TotalTime>
  <Words>414</Words>
  <Application>Microsoft Office PowerPoint</Application>
  <PresentationFormat>On-screen Show (4:3)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Tahoma</vt:lpstr>
      <vt:lpstr>Wingdings</vt:lpstr>
      <vt:lpstr>01013022</vt:lpstr>
      <vt:lpstr>Introduction to Text Analysis</vt:lpstr>
      <vt:lpstr>Text analysis</vt:lpstr>
      <vt:lpstr>Brief intro to text analysis</vt:lpstr>
      <vt:lpstr>Overall process (cont’d)</vt:lpstr>
      <vt:lpstr>Overall process (cont’d)</vt:lpstr>
      <vt:lpstr>Overall process (cont’d)</vt:lpstr>
      <vt:lpstr>전처리에 사용되는 라이브러리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159</cp:revision>
  <dcterms:created xsi:type="dcterms:W3CDTF">2015-01-19T14:33:39Z</dcterms:created>
  <dcterms:modified xsi:type="dcterms:W3CDTF">2024-09-23T12:26:41Z</dcterms:modified>
</cp:coreProperties>
</file>