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53" r:id="rId3"/>
    <p:sldId id="427" r:id="rId4"/>
    <p:sldId id="444" r:id="rId5"/>
    <p:sldId id="445" r:id="rId6"/>
    <p:sldId id="446" r:id="rId7"/>
    <p:sldId id="447" r:id="rId8"/>
    <p:sldId id="454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A3A521-9A6A-418C-9FF9-805DB9C49B3F}" type="datetime1">
              <a:rPr lang="en-US" smtClean="0"/>
              <a:t>9/24/2024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68F24D-3204-4437-8AED-6A11F2D9DAD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C5422-DD04-43B3-BEC4-8B90E9742AF6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43ADDF-7AB2-497A-B2D8-C266D831462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497583-3557-4DEF-9EDC-433E5186A41A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582C6-C854-407B-A27D-877D714A02B9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FE408A-C7A5-41F3-9C64-2892157D970E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5C9D8-6C94-4B70-A4B8-EF9E50BC84A1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8D6EC-0E8C-4860-8294-C4FB22B64460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BBD71-8306-4CD0-BABC-2B934BD01E82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E7C52E-536C-4231-B2CC-3F6C204BF51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9808DE7-8BDF-4788-8443-716A82A3673B}" type="datetime1">
              <a:rPr lang="en-US" smtClean="0"/>
              <a:t>9/24/2024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7/06/12/well/live/having-friends-is-good-for-you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it/soynlp" TargetMode="External"/><Relationship Id="rId2" Type="http://schemas.openxmlformats.org/officeDocument/2006/relationships/hyperlink" Target="https://www.ling.upenn.edu/courses/Fall_2003/ling001/penn_treebank_po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English </a:t>
            </a:r>
            <a:r>
              <a:rPr lang="en-US"/>
              <a:t>text preprocessing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텍스트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 </a:t>
            </a:r>
            <a:endParaRPr lang="en-US" altLang="ko-KR" sz="2400" dirty="0"/>
          </a:p>
          <a:p>
            <a:pPr lvl="1"/>
            <a:r>
              <a:rPr lang="ko-KR" altLang="en-US" sz="2000" dirty="0"/>
              <a:t>분석에 적합한 형태로 텍스트를 준비하는 것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전처리의 결과물</a:t>
            </a:r>
            <a:endParaRPr lang="en-US" altLang="ko-KR" sz="2400" dirty="0"/>
          </a:p>
          <a:p>
            <a:pPr lvl="1"/>
            <a:r>
              <a:rPr lang="ko-KR" altLang="en-US" sz="2000" dirty="0"/>
              <a:t>불용어가 제거된 특정한 품사</a:t>
            </a:r>
            <a:r>
              <a:rPr lang="en-US" altLang="ko-KR" sz="2000" dirty="0"/>
              <a:t>(</a:t>
            </a:r>
            <a:r>
              <a:rPr lang="ko-KR" altLang="en-US" sz="2000" dirty="0"/>
              <a:t>들</a:t>
            </a:r>
            <a:r>
              <a:rPr lang="en-US" altLang="ko-KR" sz="2000" dirty="0"/>
              <a:t>)</a:t>
            </a:r>
            <a:r>
              <a:rPr lang="ko-KR" altLang="en-US" sz="2000" dirty="0"/>
              <a:t>의 단어들 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, </a:t>
            </a:r>
            <a:r>
              <a:rPr lang="ko-KR" altLang="en-US" sz="2000" dirty="0"/>
              <a:t>명사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800" dirty="0"/>
              <a:t>최종적으로 선택되어지는 단어들은 해당 문서의 특성을 잘 나타내는 것들이어야 함</a:t>
            </a:r>
            <a:endParaRPr lang="en-US" altLang="ko-KR" sz="1800" dirty="0"/>
          </a:p>
          <a:p>
            <a:pPr lvl="2"/>
            <a:r>
              <a:rPr lang="ko-KR" altLang="en-US" sz="1800" dirty="0"/>
              <a:t>최종적으로 선택되는 단어들은 분석의 목적에 따라서 달라짐</a:t>
            </a:r>
            <a:endParaRPr lang="en-US" altLang="ko-KR" sz="1800" dirty="0"/>
          </a:p>
          <a:p>
            <a:pPr lvl="3"/>
            <a:r>
              <a:rPr lang="ko-KR" altLang="en-US" sz="1600" dirty="0"/>
              <a:t>주제와 관련된 분석 </a:t>
            </a:r>
            <a:r>
              <a:rPr lang="en-US" altLang="ko-KR" sz="1600" dirty="0"/>
              <a:t>=&gt; </a:t>
            </a:r>
            <a:r>
              <a:rPr lang="ko-KR" altLang="en-US" sz="1600" dirty="0"/>
              <a:t>명사</a:t>
            </a:r>
            <a:endParaRPr lang="en-US" altLang="ko-KR" sz="1600" dirty="0"/>
          </a:p>
          <a:p>
            <a:pPr lvl="3"/>
            <a:r>
              <a:rPr lang="ko-KR" altLang="en-US" sz="1600" dirty="0"/>
              <a:t>감성분석 </a:t>
            </a:r>
            <a:r>
              <a:rPr lang="en-US" altLang="ko-KR" sz="1600" dirty="0"/>
              <a:t>=&gt; </a:t>
            </a:r>
            <a:r>
              <a:rPr lang="ko-KR" altLang="en-US" sz="1600" dirty="0"/>
              <a:t>형용사</a:t>
            </a:r>
            <a:r>
              <a:rPr lang="en-US" altLang="ko-KR" sz="1600" dirty="0"/>
              <a:t>, </a:t>
            </a:r>
            <a:r>
              <a:rPr lang="ko-KR" altLang="en-US" sz="1600" dirty="0"/>
              <a:t>부사 포함 필요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ADDF-7AB2-497A-B2D8-C266D8314622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C1-5D5C-4F3B-AEDB-3D5F3EC60951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전처리의 주요 과정들 </a:t>
            </a:r>
            <a:endParaRPr lang="en-US" altLang="ko-KR" sz="2000" dirty="0"/>
          </a:p>
          <a:p>
            <a:pPr lvl="1"/>
            <a:r>
              <a:rPr lang="ko-KR" altLang="en-US" sz="1800" dirty="0"/>
              <a:t>불필요한 기호 없애기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!, ., “, ;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대소문자 통일 </a:t>
            </a:r>
            <a:r>
              <a:rPr lang="en-US" altLang="ko-KR" sz="1800" dirty="0"/>
              <a:t>(Case conversion, </a:t>
            </a:r>
            <a:r>
              <a:rPr lang="ko-KR" altLang="en-US" sz="1800" dirty="0"/>
              <a:t>소문자 ↔ 대문자</a:t>
            </a:r>
            <a:r>
              <a:rPr lang="en-US" altLang="ko-KR" sz="1800" dirty="0"/>
              <a:t>) (</a:t>
            </a:r>
            <a:r>
              <a:rPr lang="ko-KR" altLang="en-US" sz="1800" dirty="0"/>
              <a:t>영어의 경우에만 해당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단어 </a:t>
            </a:r>
            <a:r>
              <a:rPr lang="en-US" altLang="ko-KR" sz="1800" dirty="0"/>
              <a:t>(</a:t>
            </a:r>
            <a:r>
              <a:rPr lang="ko-KR" altLang="en-US" sz="1800" dirty="0"/>
              <a:t>혹은 </a:t>
            </a:r>
            <a:r>
              <a:rPr lang="en-US" altLang="ko-KR" sz="1800" dirty="0"/>
              <a:t>Token) </a:t>
            </a:r>
            <a:r>
              <a:rPr lang="ko-KR" altLang="en-US" sz="1800" dirty="0"/>
              <a:t>단위로 쪼개기 </a:t>
            </a:r>
            <a:r>
              <a:rPr lang="en-US" altLang="ko-KR" sz="1800" dirty="0"/>
              <a:t>(Tokenization)</a:t>
            </a:r>
          </a:p>
          <a:p>
            <a:pPr lvl="2"/>
            <a:r>
              <a:rPr lang="ko-KR" altLang="en-US" sz="1400" dirty="0"/>
              <a:t>토큰은 뜻을 갖고 사용될 수 있는 글의 단위를 의미</a:t>
            </a:r>
            <a:r>
              <a:rPr lang="en-US" altLang="ko-KR" sz="1400" dirty="0"/>
              <a:t> / </a:t>
            </a:r>
            <a:r>
              <a:rPr lang="ko-KR" altLang="en-US" sz="1400" dirty="0"/>
              <a:t>텍스트를 구성하는 기본 단위</a:t>
            </a:r>
            <a:endParaRPr lang="en-US" altLang="ko-KR" sz="1400" dirty="0"/>
          </a:p>
          <a:p>
            <a:pPr lvl="2"/>
            <a:r>
              <a:rPr lang="ko-KR" altLang="en-US" sz="1400" dirty="0"/>
              <a:t>토큰의 예</a:t>
            </a:r>
            <a:r>
              <a:rPr lang="en-US" altLang="ko-KR" sz="1400" dirty="0"/>
              <a:t>: </a:t>
            </a:r>
            <a:r>
              <a:rPr lang="ko-KR" altLang="en-US" sz="1400" dirty="0"/>
              <a:t>단어</a:t>
            </a:r>
            <a:r>
              <a:rPr lang="en-US" altLang="ko-KR" sz="1400" dirty="0"/>
              <a:t>, </a:t>
            </a:r>
            <a:r>
              <a:rPr lang="ko-KR" altLang="en-US" sz="1400" dirty="0"/>
              <a:t>문장 등</a:t>
            </a:r>
            <a:endParaRPr lang="en-US" altLang="ko-KR" sz="1400" dirty="0"/>
          </a:p>
          <a:p>
            <a:pPr lvl="1"/>
            <a:r>
              <a:rPr lang="ko-KR" altLang="en-US" sz="1800" dirty="0"/>
              <a:t>단어의 품사 찾기 </a:t>
            </a:r>
            <a:r>
              <a:rPr lang="en-US" altLang="ko-KR" sz="1800" dirty="0"/>
              <a:t>(Part of Speech tagging)</a:t>
            </a:r>
          </a:p>
          <a:p>
            <a:pPr lvl="1"/>
            <a:r>
              <a:rPr lang="ko-KR" altLang="en-US" sz="1800" dirty="0"/>
              <a:t>원하는 품사의 단어들만 선택 </a:t>
            </a:r>
            <a:endParaRPr lang="en-US" altLang="ko-KR" sz="1800" dirty="0"/>
          </a:p>
          <a:p>
            <a:pPr lvl="1"/>
            <a:r>
              <a:rPr lang="ko-KR" altLang="en-US" sz="1800" dirty="0"/>
              <a:t>단어의 형태 동일 </a:t>
            </a:r>
          </a:p>
          <a:p>
            <a:pPr lvl="2"/>
            <a:r>
              <a:rPr lang="ko-KR" altLang="en-US" sz="1400" dirty="0"/>
              <a:t>단어의 원형</a:t>
            </a:r>
            <a:r>
              <a:rPr lang="en-US" altLang="ko-KR" sz="1400" dirty="0"/>
              <a:t>(</a:t>
            </a:r>
            <a:r>
              <a:rPr lang="ko-KR" altLang="en-US" sz="1400" dirty="0"/>
              <a:t>혹은 어근</a:t>
            </a:r>
            <a:r>
              <a:rPr lang="en-US" altLang="ko-KR" sz="1400" dirty="0"/>
              <a:t>) </a:t>
            </a:r>
            <a:r>
              <a:rPr lang="ko-KR" altLang="en-US" sz="1400" dirty="0"/>
              <a:t>찾기</a:t>
            </a:r>
            <a:r>
              <a:rPr lang="en-US" altLang="ko-KR" sz="1400" dirty="0"/>
              <a:t>(Lemmatization / Stemming)</a:t>
            </a:r>
          </a:p>
          <a:p>
            <a:pPr lvl="1"/>
            <a:r>
              <a:rPr lang="ko-KR" altLang="en-US" sz="1800" dirty="0"/>
              <a:t>불용어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Stopwords</a:t>
            </a:r>
            <a:r>
              <a:rPr lang="en-US" altLang="ko-KR" sz="1800" dirty="0"/>
              <a:t>) </a:t>
            </a:r>
            <a:r>
              <a:rPr lang="ko-KR" altLang="en-US" sz="1800" dirty="0"/>
              <a:t>제거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52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참고 파일</a:t>
            </a:r>
            <a:r>
              <a:rPr lang="en-US" altLang="ko-KR" sz="2000" dirty="0"/>
              <a:t>: “</a:t>
            </a:r>
            <a:r>
              <a:rPr lang="en-US" altLang="ko-KR" sz="2000" dirty="0" err="1"/>
              <a:t>English_preprocessing.ipynb</a:t>
            </a:r>
            <a:r>
              <a:rPr lang="en-US" altLang="ko-KR" sz="2000" dirty="0"/>
              <a:t>”</a:t>
            </a:r>
          </a:p>
          <a:p>
            <a:r>
              <a:rPr lang="ko-KR" altLang="en-US" sz="2000" dirty="0"/>
              <a:t>불필요한 기호 없애기</a:t>
            </a:r>
            <a:endParaRPr lang="en-US" altLang="ko-KR" sz="2000" dirty="0"/>
          </a:p>
          <a:p>
            <a:pPr lvl="1"/>
            <a:r>
              <a:rPr lang="ko-KR" altLang="en-US" sz="1800" dirty="0"/>
              <a:t>단어가 아닌 </a:t>
            </a:r>
            <a:r>
              <a:rPr lang="en-US" altLang="ko-KR" sz="1800" dirty="0"/>
              <a:t>‘ “ . , </a:t>
            </a:r>
            <a:r>
              <a:rPr lang="ko-KR" altLang="en-US" sz="1800" dirty="0"/>
              <a:t>등의 기호 제거</a:t>
            </a:r>
            <a:endParaRPr lang="en-US" altLang="ko-KR" sz="1800" dirty="0"/>
          </a:p>
          <a:p>
            <a:pPr lvl="1"/>
            <a:r>
              <a:rPr lang="en-US" sz="1800" dirty="0"/>
              <a:t>string </a:t>
            </a:r>
            <a:r>
              <a:rPr lang="ko-KR" altLang="en-US" sz="1800" dirty="0"/>
              <a:t>함수인 </a:t>
            </a:r>
            <a:r>
              <a:rPr lang="en-US" altLang="ko-KR" sz="1800" dirty="0"/>
              <a:t>replace()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2"/>
              </a:rPr>
              <a:t>https://www.nytimes.com/2017/06/12/well/live/having-friends-is-good-for-you.html</a:t>
            </a:r>
            <a:endParaRPr lang="en-US" altLang="ko-KR" sz="1800" dirty="0"/>
          </a:p>
          <a:p>
            <a:pPr lvl="1"/>
            <a:r>
              <a:rPr lang="en-US" altLang="ko-KR" sz="1800" dirty="0"/>
              <a:t>nytimes.txt </a:t>
            </a:r>
            <a:r>
              <a:rPr lang="ko-KR" altLang="en-US" sz="1800" dirty="0"/>
              <a:t>파일에 저장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re.sub</a:t>
            </a:r>
            <a:r>
              <a:rPr lang="en-US" altLang="ko-KR" sz="1800" dirty="0"/>
              <a:t>('[^\s\d\w]','',text)</a:t>
            </a:r>
          </a:p>
          <a:p>
            <a:r>
              <a:rPr lang="ko-KR" altLang="en-US" sz="2000" dirty="0"/>
              <a:t>대소문자 통일 </a:t>
            </a:r>
            <a:r>
              <a:rPr lang="en-US" altLang="ko-KR" sz="2000" dirty="0"/>
              <a:t>(Case conversion, </a:t>
            </a:r>
            <a:r>
              <a:rPr lang="ko-KR" altLang="en-US" sz="2000" dirty="0"/>
              <a:t>영어의 경우만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Case </a:t>
            </a:r>
            <a:r>
              <a:rPr lang="ko-KR" altLang="en-US" sz="1800" dirty="0"/>
              <a:t>가 다른 경우 서로 다른 글자로 인식되기 때문</a:t>
            </a:r>
            <a:endParaRPr lang="en-US" altLang="ko-KR" sz="1800" dirty="0"/>
          </a:p>
          <a:p>
            <a:pPr lvl="1"/>
            <a:r>
              <a:rPr lang="ko-KR" altLang="en-US" sz="1800" dirty="0"/>
              <a:t>대문자 </a:t>
            </a:r>
            <a:r>
              <a:rPr lang="en-US" altLang="ko-KR" sz="1800" dirty="0"/>
              <a:t>=&gt; </a:t>
            </a:r>
            <a:r>
              <a:rPr lang="ko-KR" altLang="en-US" sz="1800" dirty="0"/>
              <a:t>소문자 또는 소문자 </a:t>
            </a:r>
            <a:r>
              <a:rPr lang="en-US" altLang="ko-KR" sz="1800" dirty="0"/>
              <a:t>=&gt; </a:t>
            </a:r>
            <a:r>
              <a:rPr lang="ko-KR" altLang="en-US" sz="1800" dirty="0"/>
              <a:t>대문자로 변환</a:t>
            </a:r>
            <a:endParaRPr lang="en-US" altLang="ko-KR" sz="1800" dirty="0"/>
          </a:p>
          <a:p>
            <a:pPr lvl="1"/>
            <a:r>
              <a:rPr lang="en-US" altLang="ko-KR" sz="1800" dirty="0"/>
              <a:t>string </a:t>
            </a:r>
            <a:r>
              <a:rPr lang="ko-KR" altLang="en-US" sz="1800" dirty="0"/>
              <a:t>함수인 </a:t>
            </a:r>
            <a:r>
              <a:rPr lang="en-US" altLang="ko-KR" sz="1800" dirty="0"/>
              <a:t>lower() </a:t>
            </a:r>
            <a:r>
              <a:rPr lang="ko-KR" altLang="en-US" sz="1800" dirty="0"/>
              <a:t>또는 </a:t>
            </a:r>
            <a:r>
              <a:rPr lang="en-US" altLang="ko-KR" sz="1800" dirty="0"/>
              <a:t>upper()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</a:t>
            </a:r>
          </a:p>
        </p:txBody>
      </p:sp>
    </p:spTree>
    <p:extLst>
      <p:ext uri="{BB962C8B-B14F-4D97-AF65-F5344CB8AC3E}">
        <p14:creationId xmlns:p14="http://schemas.microsoft.com/office/powerpoint/2010/main" val="42043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단어 단위로 쪼개기 </a:t>
            </a:r>
            <a:r>
              <a:rPr lang="en-US" altLang="ko-KR" sz="2800" dirty="0"/>
              <a:t>(Tokenization)</a:t>
            </a:r>
          </a:p>
          <a:p>
            <a:pPr lvl="1"/>
            <a:r>
              <a:rPr lang="en-US" altLang="ko-KR" sz="2400" dirty="0"/>
              <a:t>token = </a:t>
            </a:r>
            <a:r>
              <a:rPr lang="ko-KR" altLang="en-US" sz="2400" dirty="0"/>
              <a:t>뜻을 갖고 사용될 수 있는 글의 단위</a:t>
            </a:r>
            <a:r>
              <a:rPr lang="en-US" altLang="ko-KR" sz="2400" dirty="0"/>
              <a:t>, </a:t>
            </a:r>
            <a:r>
              <a:rPr lang="ko-KR" altLang="en-US" sz="2400" dirty="0"/>
              <a:t>보통은 하나의 단어를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한글과 영어의 차이</a:t>
            </a:r>
            <a:endParaRPr lang="en-US" altLang="ko-KR" sz="2400" dirty="0"/>
          </a:p>
          <a:p>
            <a:pPr lvl="2"/>
            <a:r>
              <a:rPr lang="ko-KR" altLang="en-US" sz="2000" dirty="0"/>
              <a:t>영어</a:t>
            </a:r>
            <a:r>
              <a:rPr lang="en-US" altLang="ko-KR" sz="2000" dirty="0"/>
              <a:t>: </a:t>
            </a:r>
            <a:r>
              <a:rPr lang="ko-KR" altLang="en-US" sz="2000" dirty="0"/>
              <a:t>굴절어</a:t>
            </a:r>
            <a:endParaRPr lang="en-US" altLang="ko-KR" sz="2000" dirty="0"/>
          </a:p>
          <a:p>
            <a:pPr lvl="3"/>
            <a:r>
              <a:rPr lang="ko-KR" altLang="en-US" sz="1600" dirty="0"/>
              <a:t>단어 자체의 형태 변화로 그 단어의 문법적 기능을 표현</a:t>
            </a:r>
            <a:endParaRPr lang="en-US" altLang="ko-KR" sz="1600" dirty="0"/>
          </a:p>
          <a:p>
            <a:pPr lvl="2"/>
            <a:r>
              <a:rPr lang="ko-KR" altLang="en-US" sz="2000" dirty="0"/>
              <a:t>한글</a:t>
            </a:r>
            <a:r>
              <a:rPr lang="en-US" altLang="ko-KR" sz="2000" dirty="0"/>
              <a:t>: </a:t>
            </a:r>
            <a:r>
              <a:rPr lang="ko-KR" altLang="en-US" sz="2000" dirty="0"/>
              <a:t>교착어</a:t>
            </a:r>
            <a:endParaRPr lang="en-US" altLang="ko-KR" sz="2000" dirty="0"/>
          </a:p>
          <a:p>
            <a:pPr lvl="3"/>
            <a:r>
              <a:rPr lang="ko-KR" altLang="en-US" sz="1600" dirty="0"/>
              <a:t>어근에 접사가 결합되어 문장 내에서의 각 단어의 문법적 기능을 나타냄</a:t>
            </a:r>
            <a:endParaRPr lang="en-US" altLang="ko-KR" sz="1600" dirty="0"/>
          </a:p>
          <a:p>
            <a:pPr lvl="3"/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철수가 밥을 먹다</a:t>
            </a:r>
            <a:endParaRPr lang="en-US" altLang="ko-KR" sz="1600" dirty="0"/>
          </a:p>
          <a:p>
            <a:pPr lvl="3"/>
            <a:r>
              <a:rPr lang="ko-KR" altLang="en-US" sz="1600" dirty="0"/>
              <a:t>문단 </a:t>
            </a:r>
            <a:r>
              <a:rPr lang="en-US" altLang="ko-KR" sz="1600" dirty="0"/>
              <a:t>&gt; </a:t>
            </a:r>
            <a:r>
              <a:rPr lang="ko-KR" altLang="en-US" sz="1600" dirty="0"/>
              <a:t>문장 </a:t>
            </a:r>
            <a:r>
              <a:rPr lang="en-US" altLang="ko-KR" sz="1600" dirty="0"/>
              <a:t>&gt; </a:t>
            </a:r>
            <a:r>
              <a:rPr lang="ko-KR" altLang="en-US" sz="1600" dirty="0"/>
              <a:t>구절 </a:t>
            </a:r>
            <a:r>
              <a:rPr lang="en-US" altLang="ko-KR" sz="1600" dirty="0"/>
              <a:t>(</a:t>
            </a:r>
            <a:r>
              <a:rPr lang="ko-KR" altLang="en-US" sz="1600" dirty="0"/>
              <a:t>구</a:t>
            </a:r>
            <a:r>
              <a:rPr lang="en-US" altLang="ko-KR" sz="1600" dirty="0"/>
              <a:t>,</a:t>
            </a:r>
            <a:r>
              <a:rPr lang="ko-KR" altLang="en-US" sz="1600" dirty="0"/>
              <a:t>절</a:t>
            </a:r>
            <a:r>
              <a:rPr lang="en-US" altLang="ko-KR" sz="1600" dirty="0"/>
              <a:t>) &gt; </a:t>
            </a:r>
            <a:r>
              <a:rPr lang="ko-KR" altLang="en-US" sz="1600" dirty="0"/>
              <a:t>어절 </a:t>
            </a:r>
            <a:r>
              <a:rPr lang="en-US" altLang="ko-KR" sz="1600" dirty="0"/>
              <a:t>&gt; </a:t>
            </a:r>
            <a:r>
              <a:rPr lang="ko-KR" altLang="en-US" sz="1600" dirty="0"/>
              <a:t>단어 </a:t>
            </a:r>
            <a:r>
              <a:rPr lang="en-US" altLang="ko-KR" sz="1600" dirty="0"/>
              <a:t>&gt; </a:t>
            </a:r>
            <a:r>
              <a:rPr lang="ko-KR" altLang="en-US" sz="1600" dirty="0"/>
              <a:t>형태소 </a:t>
            </a:r>
            <a:r>
              <a:rPr lang="en-US" altLang="ko-KR" sz="1600" dirty="0"/>
              <a:t>&gt; </a:t>
            </a:r>
            <a:r>
              <a:rPr lang="ko-KR" altLang="en-US" sz="1600" dirty="0"/>
              <a:t>음절 </a:t>
            </a:r>
            <a:r>
              <a:rPr lang="en-US" altLang="ko-KR" sz="1600" dirty="0"/>
              <a:t>&gt; </a:t>
            </a:r>
            <a:r>
              <a:rPr lang="ko-KR" altLang="en-US" sz="1600" dirty="0"/>
              <a:t>음운 </a:t>
            </a:r>
            <a:r>
              <a:rPr lang="en-US" altLang="ko-KR" sz="1600" dirty="0"/>
              <a:t>(</a:t>
            </a:r>
            <a:r>
              <a:rPr lang="ko-KR" altLang="en-US" sz="1600" dirty="0"/>
              <a:t>자음</a:t>
            </a:r>
            <a:r>
              <a:rPr lang="en-US" altLang="ko-KR" sz="1600" dirty="0"/>
              <a:t>, </a:t>
            </a:r>
            <a:r>
              <a:rPr lang="ko-KR" altLang="en-US" sz="1600" dirty="0"/>
              <a:t>모음</a:t>
            </a:r>
            <a:r>
              <a:rPr lang="en-US" altLang="ko-KR" sz="1600" dirty="0"/>
              <a:t>)</a:t>
            </a:r>
            <a:endParaRPr lang="en-US" altLang="ko-KR" sz="1400" dirty="0"/>
          </a:p>
          <a:p>
            <a:pPr lvl="2"/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(cont’d)</a:t>
            </a:r>
          </a:p>
        </p:txBody>
      </p:sp>
    </p:spTree>
    <p:extLst>
      <p:ext uri="{BB962C8B-B14F-4D97-AF65-F5344CB8AC3E}">
        <p14:creationId xmlns:p14="http://schemas.microsoft.com/office/powerpoint/2010/main" val="386115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품사 찾기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PoS</a:t>
            </a:r>
            <a:r>
              <a:rPr lang="en-US" altLang="ko-KR" sz="2000" dirty="0"/>
              <a:t> tagging)</a:t>
            </a:r>
          </a:p>
          <a:p>
            <a:pPr lvl="1"/>
            <a:r>
              <a:rPr lang="ko-KR" altLang="en-US" sz="1800" dirty="0"/>
              <a:t>각 단어의 품사를 찾는 과정</a:t>
            </a:r>
            <a:endParaRPr lang="en-US" altLang="ko-KR" sz="1800" dirty="0"/>
          </a:p>
          <a:p>
            <a:pPr lvl="1"/>
            <a:r>
              <a:rPr lang="ko-KR" altLang="en-US" sz="1800" dirty="0"/>
              <a:t>이는 품사를 찾은 후 특정 품사에 해당하는 단어만을 선택하기 위해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영어의 품사 정보</a:t>
            </a:r>
            <a:endParaRPr lang="en-US" altLang="ko-KR" sz="1800" dirty="0"/>
          </a:p>
          <a:p>
            <a:pPr lvl="2"/>
            <a:r>
              <a:rPr lang="en-US" altLang="ko-KR" sz="1400" dirty="0">
                <a:hlinkClick r:id="rId2"/>
              </a:rPr>
              <a:t>https://www.ling.upenn.edu/courses/Fall_2003/ling001/penn_treebank_pos.html</a:t>
            </a:r>
            <a:r>
              <a:rPr lang="en-US" altLang="ko-KR" sz="1400" dirty="0"/>
              <a:t> </a:t>
            </a:r>
          </a:p>
          <a:p>
            <a:pPr lvl="1"/>
            <a:r>
              <a:rPr lang="ko-KR" altLang="en-US" sz="1800" dirty="0"/>
              <a:t>한글 텍스트 품사 찾기에 대한 추가 정보</a:t>
            </a:r>
            <a:endParaRPr lang="en-US" altLang="ko-KR" sz="1800" dirty="0"/>
          </a:p>
          <a:p>
            <a:pPr lvl="2"/>
            <a:r>
              <a:rPr lang="en-US" altLang="ko-KR" sz="1400" dirty="0">
                <a:hlinkClick r:id="rId3"/>
              </a:rPr>
              <a:t>https://github.com/lovit/soynlp</a:t>
            </a:r>
            <a:r>
              <a:rPr lang="en-US" altLang="ko-KR" sz="1400" dirty="0"/>
              <a:t> 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특정 품사의 단어들 선택하기 </a:t>
            </a:r>
            <a:endParaRPr lang="en-US" altLang="ko-KR" sz="2000" dirty="0"/>
          </a:p>
          <a:p>
            <a:pPr lvl="1"/>
            <a:r>
              <a:rPr lang="ko-KR" altLang="en-US" sz="1800" dirty="0"/>
              <a:t>보통은 명사와 같은 특정 품사의 단어들만 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어떤 품사의 단어들을 선택하느냐는 분석의 목적에 따라 달라짐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(cont’d)</a:t>
            </a:r>
          </a:p>
        </p:txBody>
      </p:sp>
    </p:spTree>
    <p:extLst>
      <p:ext uri="{BB962C8B-B14F-4D97-AF65-F5344CB8AC3E}">
        <p14:creationId xmlns:p14="http://schemas.microsoft.com/office/powerpoint/2010/main" val="27052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 sz="2000" dirty="0"/>
              <a:t>단어의 형태 통일</a:t>
            </a:r>
            <a:endParaRPr lang="en-US" altLang="ko-KR" sz="2000" dirty="0"/>
          </a:p>
          <a:p>
            <a:pPr marL="742950" lvl="2" indent="-342900">
              <a:buSzPct val="60000"/>
            </a:pPr>
            <a:r>
              <a:rPr lang="ko-KR" altLang="en-US" sz="1800" dirty="0"/>
              <a:t>단어의 원형</a:t>
            </a:r>
            <a:r>
              <a:rPr lang="en-US" altLang="ko-KR" sz="1800" dirty="0"/>
              <a:t> </a:t>
            </a:r>
            <a:r>
              <a:rPr lang="ko-KR" altLang="en-US" sz="1800" dirty="0"/>
              <a:t>찾기</a:t>
            </a:r>
            <a:r>
              <a:rPr lang="en-US" altLang="ko-KR" sz="1800" dirty="0"/>
              <a:t>(Lemmatization) </a:t>
            </a:r>
          </a:p>
          <a:p>
            <a:pPr marL="1200150" lvl="3" indent="-342900">
              <a:buSzPct val="60000"/>
            </a:pPr>
            <a:r>
              <a:rPr lang="ko-KR" altLang="en-US" sz="1600" dirty="0"/>
              <a:t>단어의 원형이나 어근을 찾는 과정</a:t>
            </a:r>
            <a:endParaRPr lang="en-US" altLang="ko-KR" sz="1600" dirty="0"/>
          </a:p>
          <a:p>
            <a:pPr marL="1200150" lvl="3" indent="-342900">
              <a:buSzPct val="60000"/>
            </a:pPr>
            <a:r>
              <a:rPr lang="ko-KR" altLang="en-US" sz="1600" dirty="0"/>
              <a:t>같은 단어를 같은 형태로 변환하기 위해 필요</a:t>
            </a:r>
            <a:endParaRPr lang="en-US" altLang="ko-KR" sz="1600" dirty="0"/>
          </a:p>
          <a:p>
            <a:pPr marL="1200150" lvl="3" indent="-342900">
              <a:buSzPct val="60000"/>
            </a:pPr>
            <a:r>
              <a:rPr lang="en-US" altLang="ko-KR" sz="1600" dirty="0"/>
              <a:t>eat [</a:t>
            </a:r>
            <a:r>
              <a:rPr lang="ko-KR" altLang="en-US" sz="1600" dirty="0"/>
              <a:t>원형</a:t>
            </a:r>
            <a:r>
              <a:rPr lang="en-US" altLang="ko-KR" sz="1600" dirty="0"/>
              <a:t>], eats, ate, eaten, eating</a:t>
            </a:r>
          </a:p>
          <a:p>
            <a:pPr marL="1200150" lvl="3" indent="-342900">
              <a:buSzPct val="60000"/>
            </a:pPr>
            <a:r>
              <a:rPr lang="ko-KR" altLang="en-US" sz="1600" dirty="0"/>
              <a:t>한글은 형태소 분석을 통해 이루어짐</a:t>
            </a:r>
            <a:endParaRPr lang="en-US" altLang="ko-KR" dirty="0"/>
          </a:p>
          <a:p>
            <a:pPr marL="742950" lvl="2" indent="-342900">
              <a:buSzPct val="60000"/>
            </a:pPr>
            <a:r>
              <a:rPr lang="ko-KR" altLang="en-US" sz="1800" dirty="0"/>
              <a:t>단어의 어근 찾기 </a:t>
            </a:r>
            <a:r>
              <a:rPr lang="en-US" altLang="ko-KR" sz="1800" dirty="0"/>
              <a:t>(stemming)</a:t>
            </a:r>
          </a:p>
          <a:p>
            <a:pPr marL="1200150" lvl="3" indent="-342900">
              <a:buSzPct val="60000"/>
            </a:pPr>
            <a:r>
              <a:rPr lang="ko-KR" altLang="en-US" sz="1600" dirty="0"/>
              <a:t>잘 사용되지 않음</a:t>
            </a:r>
            <a:endParaRPr lang="en-US" altLang="ko-KR" sz="1600" dirty="0"/>
          </a:p>
          <a:p>
            <a:pPr marL="1200150" lvl="3" indent="-342900">
              <a:buSzPct val="60000"/>
            </a:pPr>
            <a:r>
              <a:rPr lang="en-US" altLang="ko-KR" sz="1600" dirty="0"/>
              <a:t>better =&gt; bet </a:t>
            </a:r>
            <a:r>
              <a:rPr lang="ko-KR" altLang="en-US" sz="1600" dirty="0"/>
              <a:t>등 </a:t>
            </a:r>
            <a:r>
              <a:rPr lang="en-US" altLang="ko-KR" sz="1600" dirty="0"/>
              <a:t>(</a:t>
            </a:r>
            <a:r>
              <a:rPr lang="ko-KR" altLang="en-US" sz="1600" dirty="0"/>
              <a:t>결과물로 도출된 어근이 무엇을 의미하는지 알기 어려운 경우가 많음</a:t>
            </a:r>
            <a:r>
              <a:rPr lang="en-US" altLang="ko-KR" sz="16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(cont’d)</a:t>
            </a:r>
          </a:p>
        </p:txBody>
      </p:sp>
    </p:spTree>
    <p:extLst>
      <p:ext uri="{BB962C8B-B14F-4D97-AF65-F5344CB8AC3E}">
        <p14:creationId xmlns:p14="http://schemas.microsoft.com/office/powerpoint/2010/main" val="31326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불용어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Stopwords</a:t>
            </a:r>
            <a:r>
              <a:rPr lang="en-US" altLang="ko-KR" sz="2400" dirty="0"/>
              <a:t>)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pPr lvl="1"/>
            <a:r>
              <a:rPr lang="ko-KR" altLang="en-US" sz="2000" dirty="0"/>
              <a:t>분석에 있어서 별의미를 갖지 않는 </a:t>
            </a:r>
            <a:r>
              <a:rPr lang="en-US" altLang="ko-KR" sz="2000" dirty="0"/>
              <a:t>(</a:t>
            </a:r>
            <a:r>
              <a:rPr lang="ko-KR" altLang="en-US" sz="2000" dirty="0"/>
              <a:t>혹은 별로 중요하지 않은</a:t>
            </a:r>
            <a:r>
              <a:rPr lang="en-US" altLang="ko-KR" sz="2000" dirty="0"/>
              <a:t>)</a:t>
            </a:r>
            <a:r>
              <a:rPr lang="ko-KR" altLang="en-US" sz="2000" dirty="0"/>
              <a:t> 단어들을 제거하는 과정</a:t>
            </a:r>
            <a:endParaRPr lang="en-US" altLang="ko-KR" sz="2000" dirty="0"/>
          </a:p>
          <a:p>
            <a:pPr lvl="1"/>
            <a:r>
              <a:rPr lang="ko-KR" altLang="en-US" sz="2000" dirty="0"/>
              <a:t>불용어의 종류 </a:t>
            </a:r>
            <a:r>
              <a:rPr lang="en-US" altLang="ko-KR" sz="2000" dirty="0"/>
              <a:t>2</a:t>
            </a:r>
            <a:r>
              <a:rPr lang="ko-KR" altLang="en-US" sz="2000" dirty="0"/>
              <a:t>가지</a:t>
            </a:r>
            <a:endParaRPr lang="en-US" altLang="ko-KR" sz="2000" dirty="0"/>
          </a:p>
          <a:p>
            <a:pPr lvl="2"/>
            <a:r>
              <a:rPr lang="ko-KR" altLang="en-US" sz="1800" dirty="0"/>
              <a:t>분석의 목적과 상관없이 별 의미가 없는 단어들</a:t>
            </a:r>
            <a:endParaRPr lang="en-US" altLang="ko-KR" sz="1800" dirty="0"/>
          </a:p>
          <a:p>
            <a:pPr lvl="3"/>
            <a:r>
              <a:rPr lang="ko-KR" altLang="en-US" sz="1600" dirty="0"/>
              <a:t>예</a:t>
            </a:r>
            <a:r>
              <a:rPr lang="en-US" altLang="ko-KR" sz="1600" dirty="0"/>
              <a:t>) a, the, this, ...</a:t>
            </a:r>
          </a:p>
          <a:p>
            <a:pPr lvl="2"/>
            <a:r>
              <a:rPr lang="ko-KR" altLang="en-US" sz="1800" dirty="0"/>
              <a:t>분석의 목적에 따라</a:t>
            </a:r>
            <a:r>
              <a:rPr lang="en-US" altLang="ko-KR" sz="1800" dirty="0"/>
              <a:t>, </a:t>
            </a:r>
            <a:r>
              <a:rPr lang="ko-KR" altLang="en-US" sz="1800" dirty="0"/>
              <a:t>의미 여부</a:t>
            </a:r>
            <a:r>
              <a:rPr lang="en-US" altLang="ko-KR" sz="1800" dirty="0"/>
              <a:t>(</a:t>
            </a:r>
            <a:r>
              <a:rPr lang="ko-KR" altLang="en-US" sz="1800" dirty="0"/>
              <a:t>혹은 중요도 정도</a:t>
            </a:r>
            <a:r>
              <a:rPr lang="en-US" altLang="ko-KR" sz="1800" dirty="0"/>
              <a:t>)</a:t>
            </a:r>
            <a:r>
              <a:rPr lang="ko-KR" altLang="en-US" sz="1800" dirty="0"/>
              <a:t>가 달라지는 단어들</a:t>
            </a:r>
            <a:endParaRPr lang="en-US" altLang="ko-KR" sz="1800" dirty="0"/>
          </a:p>
          <a:p>
            <a:pPr lvl="3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코로나 </a:t>
            </a:r>
            <a:r>
              <a:rPr lang="en-US" altLang="ko-KR" sz="1600" dirty="0"/>
              <a:t>19 </a:t>
            </a:r>
            <a:r>
              <a:rPr lang="ko-KR" altLang="en-US" sz="1600" dirty="0"/>
              <a:t>관련 분석에서의 요일 단어</a:t>
            </a:r>
            <a:endParaRPr lang="en-US" altLang="ko-KR" sz="1600" dirty="0"/>
          </a:p>
          <a:p>
            <a:pPr lvl="3"/>
            <a:endParaRPr lang="en-US" altLang="ko-K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F256-43FC-4728-983F-D192E17F6EC4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(cont’d)</a:t>
            </a:r>
          </a:p>
        </p:txBody>
      </p:sp>
    </p:spTree>
    <p:extLst>
      <p:ext uri="{BB962C8B-B14F-4D97-AF65-F5344CB8AC3E}">
        <p14:creationId xmlns:p14="http://schemas.microsoft.com/office/powerpoint/2010/main" val="327849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Text preprocessing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611-61AB-4DF1-AF0E-1823415D420D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38796</TotalTime>
  <Words>594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Tahoma</vt:lpstr>
      <vt:lpstr>Wingdings</vt:lpstr>
      <vt:lpstr>01013022</vt:lpstr>
      <vt:lpstr>English text preprocessing </vt:lpstr>
      <vt:lpstr>Preprocessing</vt:lpstr>
      <vt:lpstr>Main steps</vt:lpstr>
      <vt:lpstr>Main steps</vt:lpstr>
      <vt:lpstr>Main steps (cont’d)</vt:lpstr>
      <vt:lpstr>Main steps (cont’d)</vt:lpstr>
      <vt:lpstr>Main steps (cont’d)</vt:lpstr>
      <vt:lpstr>Main steps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263</cp:revision>
  <dcterms:created xsi:type="dcterms:W3CDTF">2015-01-19T14:33:39Z</dcterms:created>
  <dcterms:modified xsi:type="dcterms:W3CDTF">2024-09-24T04:44:19Z</dcterms:modified>
</cp:coreProperties>
</file>