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320" r:id="rId3"/>
    <p:sldId id="321" r:id="rId4"/>
    <p:sldId id="327" r:id="rId5"/>
    <p:sldId id="328" r:id="rId6"/>
    <p:sldId id="270" r:id="rId7"/>
    <p:sldId id="271" r:id="rId8"/>
    <p:sldId id="273" r:id="rId9"/>
    <p:sldId id="274" r:id="rId10"/>
    <p:sldId id="351" r:id="rId11"/>
    <p:sldId id="329" r:id="rId12"/>
    <p:sldId id="336" r:id="rId13"/>
    <p:sldId id="337" r:id="rId14"/>
    <p:sldId id="338" r:id="rId15"/>
    <p:sldId id="339" r:id="rId16"/>
    <p:sldId id="340" r:id="rId17"/>
    <p:sldId id="341" r:id="rId18"/>
    <p:sldId id="344" r:id="rId19"/>
    <p:sldId id="345" r:id="rId20"/>
    <p:sldId id="346" r:id="rId21"/>
    <p:sldId id="348" r:id="rId22"/>
    <p:sldId id="352" r:id="rId23"/>
    <p:sldId id="347" r:id="rId24"/>
    <p:sldId id="349" r:id="rId25"/>
    <p:sldId id="350" r:id="rId26"/>
    <p:sldId id="305" r:id="rId27"/>
    <p:sldId id="357" r:id="rId28"/>
    <p:sldId id="307" r:id="rId29"/>
    <p:sldId id="308" r:id="rId30"/>
    <p:sldId id="325" r:id="rId31"/>
    <p:sldId id="326" r:id="rId32"/>
    <p:sldId id="304" r:id="rId33"/>
    <p:sldId id="353" r:id="rId34"/>
    <p:sldId id="295" r:id="rId35"/>
    <p:sldId id="354" r:id="rId36"/>
    <p:sldId id="355" r:id="rId37"/>
    <p:sldId id="356" r:id="rId38"/>
    <p:sldId id="299" r:id="rId39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 varScale="1">
        <p:scale>
          <a:sx n="50" d="100"/>
          <a:sy n="50" d="100"/>
        </p:scale>
        <p:origin x="166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6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A3C41B3-DE28-45DA-BAB0-E84E04503DF2}" type="datetime1">
              <a:rPr lang="en-US" smtClean="0"/>
              <a:t>10/8/2024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Network analysis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DA2C1-6918-4E1F-B714-E53FE4844C8A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FB5404-AA5B-4539-9D7D-DD4C5C6D6B61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F05E63-9B75-4B29-8670-71206C375F7B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83E6A-6F14-4588-96A6-4085AD4617EA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363879-8F25-4A9E-8284-42059699ED7E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BBCFA-020E-47F6-B7B3-AB2EB354BA31}" type="datetime1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8BEC44-2021-4333-BA6A-BC5604C0B776}" type="datetime1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697F97-0B64-47B1-BA2B-10A55EAAA03F}" type="datetime1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EFE74F-E167-40B0-A477-8B68BF3D077B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521B1E-9F3E-44B9-B265-2C395901E782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B530977A-9157-44CB-AAF2-21575BA807BF}" type="datetime1">
              <a:rPr lang="en-US" smtClean="0"/>
              <a:t>10/8/2024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ephi.org/users/instal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ephi.org/user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etworkx.github.io/documentation/stable/tutori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Network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Sang Yup Lee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Get the information of the network</a:t>
            </a:r>
          </a:p>
          <a:p>
            <a:pPr lvl="1"/>
            <a:r>
              <a:rPr lang="en-US" sz="1800" dirty="0"/>
              <a:t>Information of the nodes</a:t>
            </a:r>
          </a:p>
          <a:p>
            <a:pPr lvl="2"/>
            <a:r>
              <a:rPr lang="en-US" altLang="ko-KR" sz="1600" dirty="0" err="1"/>
              <a:t>g.nodes</a:t>
            </a:r>
            <a:r>
              <a:rPr lang="en-US" altLang="ko-KR" sz="1600" dirty="0"/>
              <a:t>()</a:t>
            </a:r>
          </a:p>
          <a:p>
            <a:pPr lvl="1"/>
            <a:r>
              <a:rPr lang="en-US" sz="1800" dirty="0"/>
              <a:t>Information of the edges</a:t>
            </a:r>
          </a:p>
          <a:p>
            <a:pPr lvl="2"/>
            <a:r>
              <a:rPr lang="en-US" altLang="ko-KR" sz="1600" dirty="0" err="1"/>
              <a:t>g.edges</a:t>
            </a:r>
            <a:r>
              <a:rPr lang="en-US" altLang="ko-KR" sz="1600" dirty="0"/>
              <a:t>()</a:t>
            </a:r>
          </a:p>
          <a:p>
            <a:pPr lvl="1"/>
            <a:r>
              <a:rPr lang="en-US" altLang="ko-KR" sz="1800" dirty="0"/>
              <a:t># of nodes</a:t>
            </a:r>
          </a:p>
          <a:p>
            <a:pPr lvl="2"/>
            <a:r>
              <a:rPr lang="en-US" sz="1600" dirty="0" err="1"/>
              <a:t>g.number_of_nodes</a:t>
            </a:r>
            <a:r>
              <a:rPr lang="en-US" sz="1600" dirty="0"/>
              <a:t>()</a:t>
            </a:r>
          </a:p>
          <a:p>
            <a:pPr lvl="1"/>
            <a:r>
              <a:rPr lang="en-US" altLang="ko-KR" sz="1800" dirty="0"/>
              <a:t># of edges</a:t>
            </a:r>
          </a:p>
          <a:p>
            <a:pPr lvl="2"/>
            <a:r>
              <a:rPr lang="en-US" sz="1600" dirty="0" err="1"/>
              <a:t>g.number_of_edges</a:t>
            </a:r>
            <a:r>
              <a:rPr lang="en-US" sz="1600" dirty="0"/>
              <a:t>()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sz="900" dirty="0"/>
          </a:p>
          <a:p>
            <a:pPr lvl="1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6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- </a:t>
            </a:r>
            <a:r>
              <a:rPr lang="en-US" dirty="0" err="1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Gephi</a:t>
            </a:r>
            <a:endParaRPr lang="en-US" dirty="0"/>
          </a:p>
          <a:p>
            <a:pPr lvl="1"/>
            <a:r>
              <a:rPr lang="en-US" dirty="0"/>
              <a:t>Computer software for social network analysis, esp. for visualization</a:t>
            </a:r>
          </a:p>
          <a:p>
            <a:r>
              <a:rPr lang="en-US" dirty="0"/>
              <a:t>Installation</a:t>
            </a:r>
          </a:p>
          <a:p>
            <a:pPr lvl="1"/>
            <a:r>
              <a:rPr lang="en-US" dirty="0">
                <a:hlinkClick r:id="rId2"/>
              </a:rPr>
              <a:t>https://gephi.org/users/install/</a:t>
            </a:r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7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3338"/>
            <a:ext cx="43053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86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06525" y="1663700"/>
            <a:ext cx="6518937" cy="3530600"/>
            <a:chOff x="1406525" y="1663700"/>
            <a:chExt cx="6518937" cy="35306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525" y="1663700"/>
              <a:ext cx="6330950" cy="353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248400" y="2590800"/>
              <a:ext cx="16770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여기를 클릭하세요</a:t>
              </a:r>
              <a:endParaRPr lang="en-US" sz="1400" dirty="0"/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4724400" y="2744688"/>
              <a:ext cx="1524000" cy="1538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4721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gephi.org</a:t>
            </a:r>
            <a:r>
              <a:rPr lang="en-US" dirty="0">
                <a:hlinkClick r:id="rId2"/>
              </a:rPr>
              <a:t>/users/</a:t>
            </a:r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37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Gephi</a:t>
            </a:r>
            <a:r>
              <a:rPr lang="en-US" dirty="0"/>
              <a:t> with </a:t>
            </a:r>
            <a:r>
              <a:rPr lang="en-US" dirty="0" err="1"/>
              <a:t>networkX</a:t>
            </a:r>
            <a:endParaRPr lang="en-US" dirty="0"/>
          </a:p>
          <a:p>
            <a:pPr lvl="1"/>
            <a:r>
              <a:rPr lang="en-US" dirty="0"/>
              <a:t>Create the social network using </a:t>
            </a:r>
            <a:r>
              <a:rPr lang="en-US" dirty="0" err="1"/>
              <a:t>networkX</a:t>
            </a:r>
            <a:r>
              <a:rPr lang="en-US" dirty="0"/>
              <a:t> first</a:t>
            </a:r>
          </a:p>
          <a:p>
            <a:pPr lvl="1"/>
            <a:r>
              <a:rPr lang="en-US" dirty="0"/>
              <a:t>Save the network (i.e., graph) as a </a:t>
            </a:r>
            <a:r>
              <a:rPr lang="en-US" dirty="0" err="1"/>
              <a:t>graphML</a:t>
            </a:r>
            <a:r>
              <a:rPr lang="en-US" dirty="0"/>
              <a:t> file</a:t>
            </a:r>
          </a:p>
          <a:p>
            <a:pPr lvl="2"/>
            <a:r>
              <a:rPr lang="en-US" dirty="0" err="1"/>
              <a:t>nx.write_graphml</a:t>
            </a:r>
            <a:r>
              <a:rPr lang="en-US" dirty="0"/>
              <a:t>(g, '</a:t>
            </a:r>
            <a:r>
              <a:rPr lang="en-US" dirty="0" err="1"/>
              <a:t>g_test.graphml</a:t>
            </a:r>
            <a:r>
              <a:rPr lang="en-US" dirty="0"/>
              <a:t>')</a:t>
            </a:r>
          </a:p>
          <a:p>
            <a:pPr lvl="1"/>
            <a:r>
              <a:rPr lang="en-US" dirty="0"/>
              <a:t>Open the file from </a:t>
            </a:r>
            <a:r>
              <a:rPr lang="en-US" dirty="0" err="1"/>
              <a:t>Gephi</a:t>
            </a:r>
            <a:endParaRPr lang="en-US" dirty="0"/>
          </a:p>
          <a:p>
            <a:pPr lvl="1"/>
            <a:r>
              <a:rPr lang="en-US" dirty="0"/>
              <a:t>Do visualization on </a:t>
            </a:r>
            <a:r>
              <a:rPr lang="en-US" dirty="0" err="1"/>
              <a:t>Gephi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Simple instructions</a:t>
            </a:r>
          </a:p>
          <a:p>
            <a:pPr lvl="1"/>
            <a:r>
              <a:rPr lang="en-US" sz="2400" dirty="0"/>
              <a:t>Choose a layout</a:t>
            </a:r>
          </a:p>
          <a:p>
            <a:pPr lvl="1"/>
            <a:r>
              <a:rPr lang="en-US" sz="2400" dirty="0"/>
              <a:t>Set the color of nodes</a:t>
            </a:r>
          </a:p>
          <a:p>
            <a:pPr lvl="2"/>
            <a:r>
              <a:rPr lang="en-US" sz="2000" dirty="0"/>
              <a:t>unique: same color for all the nodes</a:t>
            </a:r>
          </a:p>
          <a:p>
            <a:pPr lvl="2"/>
            <a:r>
              <a:rPr lang="en-US" sz="2000" dirty="0"/>
              <a:t>attribute: different colors for different attribute</a:t>
            </a:r>
          </a:p>
          <a:p>
            <a:pPr lvl="1"/>
            <a:r>
              <a:rPr lang="en-US" sz="2400" dirty="0"/>
              <a:t>Show the label of nodes</a:t>
            </a:r>
          </a:p>
          <a:p>
            <a:pPr lvl="2"/>
            <a:r>
              <a:rPr lang="en-US" sz="2000" dirty="0"/>
              <a:t>‘T’ button on the bottom</a:t>
            </a:r>
          </a:p>
          <a:p>
            <a:pPr lvl="1"/>
            <a:r>
              <a:rPr lang="en-US" sz="2400" dirty="0"/>
              <a:t>Set the color of labels</a:t>
            </a:r>
          </a:p>
          <a:p>
            <a:pPr lvl="1"/>
            <a:r>
              <a:rPr lang="en-US" sz="2400" dirty="0"/>
              <a:t>Change the size of labels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79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Simple instructions (cont’d)</a:t>
            </a:r>
          </a:p>
          <a:p>
            <a:pPr lvl="1"/>
            <a:r>
              <a:rPr lang="en-US" sz="2400" dirty="0"/>
              <a:t>Position of a node</a:t>
            </a:r>
          </a:p>
          <a:p>
            <a:pPr lvl="2"/>
            <a:r>
              <a:rPr lang="en-US" sz="2000" dirty="0"/>
              <a:t>You can drag</a:t>
            </a:r>
          </a:p>
          <a:p>
            <a:pPr lvl="1"/>
            <a:r>
              <a:rPr lang="en-US" dirty="0"/>
              <a:t>Color of edges</a:t>
            </a:r>
          </a:p>
          <a:p>
            <a:pPr lvl="2"/>
            <a:r>
              <a:rPr lang="en-US" dirty="0"/>
              <a:t>Unique</a:t>
            </a:r>
          </a:p>
          <a:p>
            <a:pPr lvl="2"/>
            <a:r>
              <a:rPr lang="en-US" dirty="0"/>
              <a:t>Ranking</a:t>
            </a:r>
          </a:p>
          <a:p>
            <a:pPr lvl="1"/>
            <a:r>
              <a:rPr lang="en-US" dirty="0"/>
              <a:t>Label of edges</a:t>
            </a:r>
          </a:p>
          <a:p>
            <a:pPr lvl="2"/>
            <a:r>
              <a:rPr lang="en-US" dirty="0"/>
              <a:t>You can change them on the ‘Data Lab’ panel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2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ko-KR" altLang="en-US" dirty="0"/>
              <a:t>이름 보기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0595" y="1676400"/>
            <a:ext cx="9123405" cy="5012081"/>
            <a:chOff x="0" y="-381000"/>
            <a:chExt cx="10833100" cy="6403777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381000"/>
              <a:ext cx="10833100" cy="575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3581400" y="4784725"/>
              <a:ext cx="381000" cy="3810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5715000"/>
              <a:ext cx="17315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여기를 클릭하세요</a:t>
              </a:r>
              <a:r>
                <a:rPr lang="en-US" altLang="ko-KR" sz="1400" dirty="0"/>
                <a:t>.</a:t>
              </a:r>
              <a:endParaRPr lang="en-US" sz="1400" dirty="0"/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V="1">
              <a:off x="3685182" y="5165725"/>
              <a:ext cx="0" cy="5492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0920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이름 색 변경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98667" y="6262504"/>
            <a:ext cx="2895600" cy="457200"/>
          </a:xfrm>
        </p:spPr>
        <p:txBody>
          <a:bodyPr/>
          <a:lstStyle/>
          <a:p>
            <a:r>
              <a:rPr lang="en-US" altLang="ko-KR" dirty="0"/>
              <a:t>Network analysis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1661413"/>
            <a:ext cx="8955088" cy="5039425"/>
            <a:chOff x="-228600" y="-152400"/>
            <a:chExt cx="10833100" cy="6172771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8600" y="-152400"/>
              <a:ext cx="10833100" cy="575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7391400" y="5029200"/>
              <a:ext cx="457200" cy="3810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77000" y="5712594"/>
              <a:ext cx="17315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여기를 클릭하세요</a:t>
              </a:r>
              <a:r>
                <a:rPr lang="en-US" altLang="ko-KR" sz="1400" dirty="0"/>
                <a:t>.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7342782" y="5410200"/>
              <a:ext cx="124818" cy="3023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72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Also known as semantic network analysis</a:t>
            </a:r>
          </a:p>
          <a:p>
            <a:r>
              <a:rPr lang="en-US" sz="2400" dirty="0"/>
              <a:t>Network analysis </a:t>
            </a:r>
            <a:r>
              <a:rPr lang="ko-KR" altLang="en-US" sz="2400" dirty="0"/>
              <a:t>방법을 </a:t>
            </a:r>
            <a:r>
              <a:rPr lang="en-US" altLang="ko-KR" sz="2400" dirty="0"/>
              <a:t>text data</a:t>
            </a:r>
            <a:r>
              <a:rPr lang="ko-KR" altLang="en-US" sz="2400" dirty="0"/>
              <a:t>에 적용한 것</a:t>
            </a:r>
            <a:endParaRPr lang="en-US" sz="2400" dirty="0"/>
          </a:p>
          <a:p>
            <a:r>
              <a:rPr lang="en-US" sz="2400" dirty="0"/>
              <a:t>Purposes</a:t>
            </a:r>
          </a:p>
          <a:p>
            <a:pPr lvl="1"/>
            <a:r>
              <a:rPr lang="en-US" sz="2000" dirty="0"/>
              <a:t>To analyze a network that consists of words</a:t>
            </a:r>
          </a:p>
          <a:p>
            <a:pPr lvl="2"/>
            <a:r>
              <a:rPr lang="en-US" altLang="ko-KR" sz="1600" dirty="0"/>
              <a:t>A network is defined as a group that consists of nodes and ties between the nodes</a:t>
            </a:r>
          </a:p>
          <a:p>
            <a:pPr lvl="1"/>
            <a:r>
              <a:rPr lang="en-US" sz="2000" dirty="0"/>
              <a:t>To analyze relations between words</a:t>
            </a:r>
          </a:p>
          <a:p>
            <a:r>
              <a:rPr lang="en-US" sz="2400" dirty="0"/>
              <a:t>What can we know?</a:t>
            </a:r>
          </a:p>
          <a:p>
            <a:pPr lvl="1"/>
            <a:r>
              <a:rPr lang="en-US" sz="2000" dirty="0"/>
              <a:t>With what words is a particular word used more? </a:t>
            </a:r>
          </a:p>
          <a:p>
            <a:pPr lvl="1"/>
            <a:r>
              <a:rPr lang="en-US" sz="2000" dirty="0"/>
              <a:t>We can know what attributes (or aspects) of a topic are covered more in a document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09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색 변경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773" y="2038308"/>
            <a:ext cx="9121345" cy="4491124"/>
            <a:chOff x="437411" y="520399"/>
            <a:chExt cx="11233889" cy="5759450"/>
          </a:xfrm>
        </p:grpSpPr>
        <p:grpSp>
          <p:nvGrpSpPr>
            <p:cNvPr id="9" name="Group 8"/>
            <p:cNvGrpSpPr/>
            <p:nvPr/>
          </p:nvGrpSpPr>
          <p:grpSpPr>
            <a:xfrm>
              <a:off x="437411" y="520399"/>
              <a:ext cx="11233889" cy="5759450"/>
              <a:chOff x="437411" y="520399"/>
              <a:chExt cx="11233889" cy="5759450"/>
            </a:xfrm>
          </p:grpSpPr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520399"/>
                <a:ext cx="10833100" cy="5759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437411" y="3531630"/>
                <a:ext cx="1731564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여기를 클릭하세요</a:t>
                </a:r>
                <a:r>
                  <a:rPr lang="en-US" altLang="ko-KR" sz="1400" dirty="0"/>
                  <a:t>.</a:t>
                </a:r>
                <a:endParaRPr lang="en-US" sz="1400" dirty="0"/>
              </a:p>
            </p:txBody>
          </p:sp>
          <p:cxnSp>
            <p:nvCxnSpPr>
              <p:cNvPr id="8" name="Straight Arrow Connector 7"/>
              <p:cNvCxnSpPr>
                <a:stCxn id="7" idx="3"/>
              </p:cNvCxnSpPr>
              <p:nvPr/>
            </p:nvCxnSpPr>
            <p:spPr bwMode="auto">
              <a:xfrm flipV="1">
                <a:off x="2168975" y="2096057"/>
                <a:ext cx="769365" cy="158946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" name="Rectangle 9"/>
            <p:cNvSpPr/>
            <p:nvPr/>
          </p:nvSpPr>
          <p:spPr bwMode="auto">
            <a:xfrm>
              <a:off x="2819400" y="1676400"/>
              <a:ext cx="304800" cy="3810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419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크기 결정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52600" y="1981200"/>
            <a:ext cx="5084364" cy="3362325"/>
            <a:chOff x="1752600" y="1981200"/>
            <a:chExt cx="5084364" cy="3362325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2590800"/>
              <a:ext cx="4467225" cy="275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5105400" y="2895600"/>
              <a:ext cx="381000" cy="3810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05400" y="1981200"/>
              <a:ext cx="17315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여기를 클릭하세요</a:t>
              </a:r>
              <a:r>
                <a:rPr lang="en-US" altLang="ko-KR" sz="1400" dirty="0"/>
                <a:t>.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>
              <a:off x="5295900" y="2288977"/>
              <a:ext cx="675282" cy="6066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73725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Add attributes to a node</a:t>
            </a:r>
          </a:p>
          <a:p>
            <a:pPr lvl="1"/>
            <a:r>
              <a:rPr lang="en-US" sz="1800" dirty="0" err="1"/>
              <a:t>g.node</a:t>
            </a:r>
            <a:r>
              <a:rPr lang="en-US" sz="1800" dirty="0"/>
              <a:t>[1]['gender']='male‘</a:t>
            </a:r>
          </a:p>
          <a:p>
            <a:pPr lvl="1"/>
            <a:endParaRPr lang="en-US" sz="1800" dirty="0"/>
          </a:p>
          <a:p>
            <a:r>
              <a:rPr lang="en-US" sz="2000" dirty="0"/>
              <a:t>Add attributes to an edge (tie)</a:t>
            </a:r>
          </a:p>
          <a:p>
            <a:pPr lvl="1"/>
            <a:r>
              <a:rPr lang="en-US" sz="1800" dirty="0"/>
              <a:t>g[1][3]['weight'] = 3</a:t>
            </a:r>
          </a:p>
          <a:p>
            <a:pPr lvl="1"/>
            <a:r>
              <a:rPr lang="en-US" sz="1800" dirty="0"/>
              <a:t>or </a:t>
            </a:r>
            <a:r>
              <a:rPr lang="en-US" sz="1800" dirty="0" err="1"/>
              <a:t>g.edges</a:t>
            </a:r>
            <a:r>
              <a:rPr lang="en-US" sz="1800" dirty="0"/>
              <a:t>[1, 3]['weight'] = 3</a:t>
            </a:r>
          </a:p>
          <a:p>
            <a:pPr lvl="1"/>
            <a:endParaRPr lang="en-US" sz="1200" dirty="0"/>
          </a:p>
          <a:p>
            <a:r>
              <a:rPr lang="en-US" altLang="ko-KR" sz="2000" dirty="0"/>
              <a:t>Get node/edge attributes</a:t>
            </a:r>
          </a:p>
          <a:p>
            <a:pPr lvl="1"/>
            <a:r>
              <a:rPr lang="en-US" altLang="ko-KR" sz="1800" dirty="0" err="1"/>
              <a:t>get_node_attributes</a:t>
            </a:r>
            <a:r>
              <a:rPr lang="en-US" altLang="ko-KR" sz="1800" dirty="0"/>
              <a:t>(g, ‘gender’)</a:t>
            </a:r>
          </a:p>
          <a:p>
            <a:pPr lvl="1"/>
            <a:r>
              <a:rPr lang="en-US" altLang="ko-KR" sz="1800" dirty="0" err="1"/>
              <a:t>get_edge_attributes</a:t>
            </a:r>
            <a:r>
              <a:rPr lang="en-US" altLang="ko-KR" sz="1800" dirty="0"/>
              <a:t>(g, ‘weight’)</a:t>
            </a:r>
            <a:endParaRPr lang="ko-KR" altLang="en-US" sz="18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sz="900" dirty="0"/>
          </a:p>
          <a:p>
            <a:pPr lvl="1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58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 정보를 이용한 색 설정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62012" y="1796492"/>
            <a:ext cx="8751096" cy="5051211"/>
            <a:chOff x="2438400" y="685800"/>
            <a:chExt cx="10833100" cy="575945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685800"/>
              <a:ext cx="10833100" cy="575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2438400" y="2362200"/>
              <a:ext cx="3048000" cy="6858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00219" y="3416046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gender</a:t>
              </a:r>
              <a:r>
                <a:rPr lang="ko-KR" altLang="en-US" sz="1200" dirty="0"/>
                <a:t>를 </a:t>
              </a:r>
              <a:endParaRPr lang="en-US" altLang="ko-KR" sz="1200" dirty="0"/>
            </a:p>
            <a:p>
              <a:r>
                <a:rPr lang="ko-KR" altLang="en-US" sz="1200" dirty="0"/>
                <a:t>선택하세요</a:t>
              </a:r>
              <a:endParaRPr lang="en-US" sz="12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 bwMode="auto">
            <a:xfrm flipV="1">
              <a:off x="3454326" y="2720973"/>
              <a:ext cx="61819" cy="925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9519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762000" y="549275"/>
            <a:ext cx="12890500" cy="5759450"/>
            <a:chOff x="-762000" y="549275"/>
            <a:chExt cx="12890500" cy="5759450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549275"/>
              <a:ext cx="10833100" cy="575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1295400" y="3429000"/>
              <a:ext cx="3048000" cy="20574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762000" y="3745468"/>
              <a:ext cx="11278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Layout </a:t>
              </a:r>
              <a:r>
                <a:rPr lang="ko-KR" altLang="en-US" sz="1400" dirty="0"/>
                <a:t>패널</a:t>
              </a:r>
              <a:endParaRPr lang="en-US" sz="1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 bwMode="auto">
            <a:xfrm>
              <a:off x="365809" y="3899357"/>
              <a:ext cx="929591" cy="2916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13144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09600" y="1524000"/>
            <a:ext cx="7696200" cy="4803577"/>
            <a:chOff x="609600" y="1524000"/>
            <a:chExt cx="7696200" cy="4803577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1524000"/>
              <a:ext cx="7696200" cy="41148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3657600" y="5181600"/>
              <a:ext cx="914400" cy="3048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68605" y="6019800"/>
              <a:ext cx="2922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타이 두께 조절을 위한 슬라이드바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endCxn id="6" idx="2"/>
            </p:cNvCxnSpPr>
            <p:nvPr/>
          </p:nvCxnSpPr>
          <p:spPr bwMode="auto">
            <a:xfrm flipH="1" flipV="1">
              <a:off x="4114800" y="5486400"/>
              <a:ext cx="215102" cy="533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21914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network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3750124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92B7-7BEF-4C3F-9C10-F9A0EE14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8DC4-58CF-4DEC-B09B-49B80075B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분석하고자 하는 텍스트 데이터를 네트워크로 표현하는 것이 필요</a:t>
            </a:r>
            <a:endParaRPr lang="en-US" altLang="ko-KR" sz="2800" dirty="0"/>
          </a:p>
          <a:p>
            <a:pPr lvl="1"/>
            <a:r>
              <a:rPr lang="ko-KR" altLang="en-US" sz="2400" dirty="0"/>
              <a:t>그러한 네트워크를 구성하는 노드는 일반적으로 단어가 됨</a:t>
            </a:r>
            <a:endParaRPr lang="en-US" altLang="ko-KR" sz="2400" dirty="0"/>
          </a:p>
          <a:p>
            <a:pPr lvl="1"/>
            <a:r>
              <a:rPr lang="ko-KR" altLang="en-US" sz="2400" dirty="0"/>
              <a:t>네트워크 생성의 순서</a:t>
            </a:r>
            <a:endParaRPr lang="en-US" altLang="ko-KR" sz="2400" dirty="0"/>
          </a:p>
          <a:p>
            <a:pPr lvl="2"/>
            <a:r>
              <a:rPr lang="en-US" sz="2000" dirty="0"/>
              <a:t>1) </a:t>
            </a:r>
            <a:r>
              <a:rPr lang="ko-KR" altLang="en-US" sz="2000" dirty="0"/>
              <a:t>노드로 표현하고자 하는 단어들을 선택</a:t>
            </a:r>
            <a:endParaRPr lang="en-US" altLang="ko-KR" sz="2000" dirty="0"/>
          </a:p>
          <a:p>
            <a:pPr lvl="3"/>
            <a:r>
              <a:rPr lang="ko-KR" altLang="en-US" sz="1800" dirty="0"/>
              <a:t>어떠한 단어들을 선택해야 하는가</a:t>
            </a:r>
            <a:r>
              <a:rPr lang="en-US" altLang="ko-KR" sz="1800" dirty="0"/>
              <a:t>? </a:t>
            </a:r>
          </a:p>
          <a:p>
            <a:pPr lvl="2"/>
            <a:r>
              <a:rPr lang="en-US" sz="2000" dirty="0"/>
              <a:t>2) </a:t>
            </a:r>
            <a:r>
              <a:rPr lang="ko-KR" altLang="en-US" sz="2000" dirty="0"/>
              <a:t>노드</a:t>
            </a:r>
            <a:r>
              <a:rPr lang="en-US" altLang="ko-KR" sz="2000" dirty="0"/>
              <a:t>(</a:t>
            </a:r>
            <a:r>
              <a:rPr lang="ko-KR" altLang="en-US" sz="2000" dirty="0"/>
              <a:t>단어</a:t>
            </a:r>
            <a:r>
              <a:rPr lang="en-US" altLang="ko-KR" sz="2000" dirty="0"/>
              <a:t>) </a:t>
            </a:r>
            <a:r>
              <a:rPr lang="ko-KR" altLang="en-US" sz="2000" dirty="0"/>
              <a:t>간 타이 생성</a:t>
            </a:r>
            <a:endParaRPr lang="en-US" altLang="ko-KR" sz="2000" dirty="0"/>
          </a:p>
          <a:p>
            <a:pPr lvl="3"/>
            <a:r>
              <a:rPr lang="ko-KR" altLang="en-US" sz="1800" dirty="0"/>
              <a:t>타이 존재의 기준은 무엇인가</a:t>
            </a:r>
            <a:r>
              <a:rPr lang="en-US" altLang="ko-KR" sz="1800" dirty="0"/>
              <a:t>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432DC-6404-403C-8EC5-C07B9B74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51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Words: How to choose the words consisting the network?</a:t>
            </a:r>
          </a:p>
          <a:p>
            <a:pPr lvl="1"/>
            <a:r>
              <a:rPr lang="en-US" sz="2000" dirty="0"/>
              <a:t>1) Choose certain words based on theoretical backgrounds</a:t>
            </a:r>
          </a:p>
          <a:p>
            <a:pPr lvl="1"/>
            <a:r>
              <a:rPr lang="en-US" sz="2000" dirty="0"/>
              <a:t>2) Choose most frequently used words (e.g., Top 10)</a:t>
            </a:r>
          </a:p>
          <a:p>
            <a:r>
              <a:rPr lang="en-US" sz="2000" dirty="0"/>
              <a:t>Ties</a:t>
            </a:r>
          </a:p>
          <a:p>
            <a:pPr lvl="1"/>
            <a:r>
              <a:rPr lang="en-US" sz="2000" dirty="0"/>
              <a:t>How can we define a tie between two words? </a:t>
            </a:r>
          </a:p>
          <a:p>
            <a:pPr lvl="1"/>
            <a:r>
              <a:rPr lang="en-US" sz="2000" dirty="0"/>
              <a:t>It depends on what you want to analyze? </a:t>
            </a:r>
          </a:p>
          <a:p>
            <a:pPr lvl="1"/>
            <a:r>
              <a:rPr lang="ko-KR" altLang="en-US" sz="2000" dirty="0"/>
              <a:t>하나의 문서를 하나의 네트워크로 표현하고자 하는 경우 </a:t>
            </a:r>
            <a:r>
              <a:rPr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→ 타이 존재의 기준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문장</a:t>
            </a:r>
            <a:endParaRPr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여러 개의 문서들로 구성된 텍스트 데이터를 하나의 네트워크로 표현하고자 하는 경우 → 타이 존재의 기준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문서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8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네트워크 생성 순서</a:t>
            </a:r>
            <a:r>
              <a:rPr lang="en-US" altLang="ko-KR" sz="2800" dirty="0"/>
              <a:t>: </a:t>
            </a:r>
            <a:r>
              <a:rPr lang="ko-KR" altLang="en-US" sz="2800" dirty="0"/>
              <a:t>하나의 문서를 네트워크로 표현하고자 하는 경우</a:t>
            </a:r>
            <a:endParaRPr lang="en-US" sz="2800" dirty="0"/>
          </a:p>
          <a:p>
            <a:pPr lvl="1"/>
            <a:r>
              <a:rPr lang="en-US" sz="2400" dirty="0"/>
              <a:t>Prepare text data that you want to analyze</a:t>
            </a:r>
          </a:p>
          <a:p>
            <a:pPr lvl="1"/>
            <a:r>
              <a:rPr lang="en-US" altLang="ko-KR" sz="2400" dirty="0"/>
              <a:t>Select some words that will be used as nodes</a:t>
            </a:r>
          </a:p>
          <a:p>
            <a:pPr lvl="1"/>
            <a:r>
              <a:rPr lang="en-US" sz="2400" dirty="0"/>
              <a:t>Add ties between words</a:t>
            </a:r>
          </a:p>
          <a:p>
            <a:pPr lvl="2"/>
            <a:r>
              <a:rPr lang="en-US" altLang="ko-KR" sz="2000" dirty="0"/>
              <a:t>In order to find ties between words, you need to split the entire text into sentences</a:t>
            </a:r>
          </a:p>
          <a:p>
            <a:pPr lvl="2"/>
            <a:r>
              <a:rPr lang="en-US" sz="2000" dirty="0"/>
              <a:t>Check whether two selected words have been used in the same sentence</a:t>
            </a:r>
          </a:p>
          <a:p>
            <a:pPr lvl="3"/>
            <a:r>
              <a:rPr lang="en-US" sz="1800" dirty="0"/>
              <a:t>For this, you need to create your own function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0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Example</a:t>
            </a:r>
          </a:p>
          <a:p>
            <a:pPr lvl="1"/>
            <a:r>
              <a:rPr lang="ko-KR" altLang="en-US" sz="2000" dirty="0"/>
              <a:t>두 신문사가 다루는 북한 관련 이슈가 비슷한가</a:t>
            </a:r>
            <a:r>
              <a:rPr lang="en-US" altLang="ko-KR" sz="2000" dirty="0"/>
              <a:t>?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524000" y="4340423"/>
            <a:ext cx="16764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North  Korea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1000" y="3197423"/>
            <a:ext cx="3810000" cy="3124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85800" y="3502223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missile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743200" y="3502223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nuclear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62000" y="5254823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895600" y="5102423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icbm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>
            <a:stCxn id="8" idx="3"/>
          </p:cNvCxnSpPr>
          <p:nvPr/>
        </p:nvCxnSpPr>
        <p:spPr bwMode="auto">
          <a:xfrm flipH="1">
            <a:off x="2743200" y="3892468"/>
            <a:ext cx="145070" cy="4479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1295400" y="3959423"/>
            <a:ext cx="3048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1447800" y="4721423"/>
            <a:ext cx="4572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H="1" flipV="1">
            <a:off x="2815735" y="4721423"/>
            <a:ext cx="384665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5867400" y="4340423"/>
            <a:ext cx="16764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North  Korea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724400" y="3197423"/>
            <a:ext cx="4024964" cy="3124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029200" y="3502223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</a:rPr>
              <a:t>aid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086600" y="3502223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</a:rPr>
              <a:t>human right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05400" y="5254823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</a:rPr>
              <a:t>talk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239000" y="5102423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</a:rPr>
              <a:t>South Korea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6" name="Straight Connector 25"/>
          <p:cNvCxnSpPr>
            <a:stCxn id="23" idx="3"/>
          </p:cNvCxnSpPr>
          <p:nvPr/>
        </p:nvCxnSpPr>
        <p:spPr bwMode="auto">
          <a:xfrm flipH="1">
            <a:off x="7086600" y="3892468"/>
            <a:ext cx="145070" cy="4479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5638800" y="3959423"/>
            <a:ext cx="3048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5791200" y="4721423"/>
            <a:ext cx="4572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7159135" y="4721423"/>
            <a:ext cx="384665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676400" y="6321623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신문사 </a:t>
            </a:r>
            <a:r>
              <a:rPr lang="en-US" altLang="ko-KR" sz="1400" dirty="0"/>
              <a:t>A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7000" y="6321623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신문사 </a:t>
            </a:r>
            <a:r>
              <a:rPr lang="en-US" altLang="ko-KR" sz="1400" dirty="0"/>
              <a:t>B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281940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결과의 예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587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03108"/>
            <a:ext cx="7772400" cy="4114800"/>
          </a:xfrm>
        </p:spPr>
        <p:txBody>
          <a:bodyPr/>
          <a:lstStyle/>
          <a:p>
            <a:r>
              <a:rPr lang="en-US" sz="2800" dirty="0"/>
              <a:t>Example</a:t>
            </a:r>
          </a:p>
          <a:p>
            <a:pPr lvl="1"/>
            <a:r>
              <a:rPr lang="en-US" sz="2400" dirty="0"/>
              <a:t>text1 = 'The carrot is one of vegetables. Research shows vegetables are good for health. Thus, carrots are also good for health. Your health can be improved with carrots.‘</a:t>
            </a:r>
          </a:p>
          <a:p>
            <a:pPr lvl="1"/>
            <a:r>
              <a:rPr lang="ko-KR" altLang="en-US" sz="2400" dirty="0"/>
              <a:t>네트워크 생성 기준</a:t>
            </a:r>
            <a:endParaRPr lang="en-US" sz="2400" dirty="0"/>
          </a:p>
          <a:p>
            <a:pPr lvl="2"/>
            <a:r>
              <a:rPr lang="ko-KR" altLang="en-US" sz="2000" dirty="0"/>
              <a:t>단어</a:t>
            </a:r>
            <a:r>
              <a:rPr lang="en-US" altLang="ko-KR" sz="2000" dirty="0"/>
              <a:t>: </a:t>
            </a:r>
            <a:r>
              <a:rPr lang="ko-KR" altLang="en-US" sz="2000" dirty="0"/>
              <a:t>명사 단어</a:t>
            </a:r>
            <a:endParaRPr lang="en-US" sz="2000" dirty="0"/>
          </a:p>
          <a:p>
            <a:pPr lvl="2"/>
            <a:r>
              <a:rPr lang="ko-KR" altLang="en-US" sz="2000" dirty="0"/>
              <a:t>타이 기준</a:t>
            </a:r>
            <a:r>
              <a:rPr lang="en-US" altLang="ko-KR" sz="2000" dirty="0"/>
              <a:t>: </a:t>
            </a:r>
            <a:r>
              <a:rPr lang="ko-KR" altLang="en-US" sz="2000" dirty="0"/>
              <a:t>문장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24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3886200" cy="385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556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Example</a:t>
            </a:r>
          </a:p>
          <a:p>
            <a:pPr lvl="1"/>
            <a:r>
              <a:rPr lang="ko-KR" altLang="en-US" sz="2400" dirty="0"/>
              <a:t>영어</a:t>
            </a:r>
            <a:endParaRPr lang="en-US" sz="2400" dirty="0"/>
          </a:p>
          <a:p>
            <a:pPr lvl="2"/>
            <a:r>
              <a:rPr lang="en-US" sz="2000" dirty="0"/>
              <a:t>Refer to “</a:t>
            </a:r>
            <a:r>
              <a:rPr lang="en-US" sz="2000" dirty="0" err="1"/>
              <a:t>En_text_network_analysis_example.ipynb</a:t>
            </a:r>
            <a:r>
              <a:rPr lang="en-US" sz="2000" dirty="0"/>
              <a:t>”</a:t>
            </a:r>
          </a:p>
          <a:p>
            <a:pPr lvl="2"/>
            <a:r>
              <a:rPr lang="ko-KR" altLang="en-US" sz="2000" dirty="0"/>
              <a:t>순서</a:t>
            </a:r>
            <a:endParaRPr lang="en-US" altLang="ko-KR" sz="2000" dirty="0"/>
          </a:p>
          <a:p>
            <a:pPr lvl="3"/>
            <a:r>
              <a:rPr lang="ko-KR" altLang="en-US" sz="1800" dirty="0"/>
              <a:t>전처리과정을 통해 명사의 단어들만 추출</a:t>
            </a:r>
            <a:endParaRPr lang="en-US" altLang="ko-KR" sz="1800" dirty="0"/>
          </a:p>
          <a:p>
            <a:pPr lvl="3"/>
            <a:r>
              <a:rPr lang="ko-KR" altLang="en-US" sz="1800" dirty="0"/>
              <a:t>상위 </a:t>
            </a:r>
            <a:r>
              <a:rPr lang="en-US" altLang="ko-KR" sz="1800" dirty="0"/>
              <a:t>K</a:t>
            </a:r>
            <a:r>
              <a:rPr lang="ko-KR" altLang="en-US" sz="1800" dirty="0"/>
              <a:t>개의 명사 선택</a:t>
            </a:r>
            <a:endParaRPr lang="en-US" altLang="ko-KR" sz="1800" dirty="0"/>
          </a:p>
          <a:p>
            <a:pPr lvl="3"/>
            <a:r>
              <a:rPr lang="ko-KR" altLang="en-US" sz="1800" dirty="0"/>
              <a:t>해당 단어들을 대상으로 네트워크 생성</a:t>
            </a:r>
            <a:endParaRPr lang="en-US" altLang="ko-KR" sz="1800" dirty="0"/>
          </a:p>
          <a:p>
            <a:pPr lvl="1"/>
            <a:r>
              <a:rPr lang="ko-KR" altLang="en-US" sz="2400" dirty="0"/>
              <a:t>한글의 경우</a:t>
            </a:r>
            <a:endParaRPr lang="en-US" altLang="ko-KR" sz="2400" dirty="0"/>
          </a:p>
          <a:p>
            <a:pPr lvl="2"/>
            <a:r>
              <a:rPr lang="en-US" sz="2000" dirty="0"/>
              <a:t>See “</a:t>
            </a:r>
            <a:r>
              <a:rPr lang="en-US" sz="2000" dirty="0" err="1"/>
              <a:t>Kr_text_network_analysis_example.ipynb</a:t>
            </a:r>
            <a:r>
              <a:rPr lang="en-US" sz="2000" dirty="0"/>
              <a:t>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83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753F-ED64-4326-943A-700E0F05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4168-2D53-4FC7-A2F3-37C27776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중심도 </a:t>
            </a:r>
            <a:r>
              <a:rPr lang="en-US" altLang="ko-KR" dirty="0"/>
              <a:t>(centrality)</a:t>
            </a:r>
          </a:p>
          <a:p>
            <a:pPr lvl="1"/>
            <a:r>
              <a:rPr lang="ko-KR" altLang="en-US" dirty="0"/>
              <a:t>의미</a:t>
            </a:r>
            <a:r>
              <a:rPr lang="en-US" altLang="ko-KR" dirty="0"/>
              <a:t>: </a:t>
            </a:r>
            <a:r>
              <a:rPr lang="ko-KR" altLang="en-US" dirty="0"/>
              <a:t>각 노드가 중심적 역할을 하는 정도</a:t>
            </a:r>
            <a:endParaRPr lang="en-US" altLang="ko-KR" dirty="0"/>
          </a:p>
          <a:p>
            <a:pPr lvl="1"/>
            <a:r>
              <a:rPr lang="ko-KR" altLang="en-US" dirty="0"/>
              <a:t>주요 지표</a:t>
            </a:r>
            <a:endParaRPr lang="en-US" altLang="ko-KR" dirty="0"/>
          </a:p>
          <a:p>
            <a:pPr lvl="2"/>
            <a:r>
              <a:rPr lang="en-US" altLang="ko-KR" b="1" dirty="0"/>
              <a:t>Degree centrality</a:t>
            </a:r>
          </a:p>
          <a:p>
            <a:pPr lvl="2"/>
            <a:r>
              <a:rPr lang="en-US" altLang="ko-KR" b="1" dirty="0"/>
              <a:t>Betweenness centrality</a:t>
            </a:r>
          </a:p>
          <a:p>
            <a:pPr lvl="2"/>
            <a:r>
              <a:rPr lang="en-US" altLang="ko-KR" b="1" dirty="0"/>
              <a:t>Closeness centrality</a:t>
            </a:r>
          </a:p>
          <a:p>
            <a:pPr lvl="2"/>
            <a:r>
              <a:rPr lang="en-US" altLang="ko-KR" dirty="0"/>
              <a:t>Eigenvector centrality</a:t>
            </a:r>
          </a:p>
          <a:p>
            <a:pPr lvl="3"/>
            <a:r>
              <a:rPr lang="ko-KR" altLang="en-US" dirty="0"/>
              <a:t>텍스트 분석에서는 잘 사용되지 않음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8B707-FE43-4A7D-816C-1437AFDA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08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err="1"/>
              <a:t>디그리</a:t>
            </a:r>
            <a:r>
              <a:rPr lang="ko-KR" altLang="en-US" sz="2800" dirty="0"/>
              <a:t> 중심도 </a:t>
            </a:r>
            <a:r>
              <a:rPr lang="en-US" altLang="ko-KR" sz="2800" dirty="0"/>
              <a:t>(</a:t>
            </a:r>
            <a:r>
              <a:rPr lang="en-US" sz="2800" dirty="0"/>
              <a:t>Degree centrality)</a:t>
            </a:r>
          </a:p>
          <a:p>
            <a:pPr lvl="1"/>
            <a:r>
              <a:rPr lang="ko-KR" altLang="en-US" sz="2400" dirty="0"/>
              <a:t>의미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디그리가</a:t>
            </a:r>
            <a:r>
              <a:rPr lang="ko-KR" altLang="en-US" sz="2400" dirty="0"/>
              <a:t> 클수록 중심적 역할</a:t>
            </a:r>
            <a:endParaRPr lang="en-US" altLang="ko-KR" sz="2400" dirty="0"/>
          </a:p>
          <a:p>
            <a:pPr lvl="1"/>
            <a:r>
              <a:rPr lang="ko-KR" altLang="en-US" sz="2400" dirty="0"/>
              <a:t>정의</a:t>
            </a:r>
            <a:endParaRPr lang="en-US" altLang="ko-KR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08D68A4-967A-4C3D-8E93-83F22BBE2BE9}"/>
                  </a:ext>
                </a:extLst>
              </p:cNvPr>
              <p:cNvSpPr/>
              <p:nvPr/>
            </p:nvSpPr>
            <p:spPr>
              <a:xfrm>
                <a:off x="2737043" y="3480976"/>
                <a:ext cx="4060214" cy="6497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𝑑𝑒𝑔𝑟𝑒𝑒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𝑚𝑎𝑥𝑖𝑚𝑢𝑚</m:t>
                              </m:r>
                              <m:r>
                                <m:rPr>
                                  <m:lit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𝑑𝑒𝑔𝑟𝑒𝑒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08D68A4-967A-4C3D-8E93-83F22BBE2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043" y="3480976"/>
                <a:ext cx="4060214" cy="649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75BA02-6488-4064-9722-627759879DE0}"/>
                  </a:ext>
                </a:extLst>
              </p:cNvPr>
              <p:cNvSpPr/>
              <p:nvPr/>
            </p:nvSpPr>
            <p:spPr>
              <a:xfrm>
                <a:off x="876300" y="4527397"/>
                <a:ext cx="7391400" cy="11172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노드 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</a:t>
                </a:r>
                <a:r>
                  <a:rPr lang="ko-KR" altLang="en-US" sz="16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디그리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중심도</a:t>
                </a:r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네트워크에서 갖는 노드 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</a:t>
                </a:r>
                <a:r>
                  <a:rPr lang="ko-KR" altLang="en-US" sz="16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디그리</a:t>
                </a:r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𝑑𝑒𝑔𝑟𝑒𝑒</m:t>
                        </m:r>
                      </m:e>
                      <m:sub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해당 네트워크에서 한 노드가 가질 수 있는 최대의 </a:t>
                </a:r>
                <a:r>
                  <a:rPr lang="ko-KR" altLang="en-US" sz="16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디그리</a:t>
                </a:r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𝑚𝑎𝑥𝑖𝑚𝑢𝑚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𝑑𝑒𝑔𝑟𝑒𝑒</m:t>
                        </m:r>
                      </m:e>
                      <m:sub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로 나눈 것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en-US" sz="1600" i="1" dirty="0">
                  <a:effectLst/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𝑚𝑎𝑥𝑖𝑚𝑢𝑚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𝑑𝑒𝑔𝑟𝑒𝑒</m:t>
                        </m:r>
                      </m:e>
                      <m:sub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노드의 수가</a:t>
                </a:r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n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개인 네트워크인 경우</a:t>
                </a:r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n-1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됨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75BA02-6488-4064-9722-627759879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4527397"/>
                <a:ext cx="7391400" cy="1117229"/>
              </a:xfrm>
              <a:prstGeom prst="rect">
                <a:avLst/>
              </a:prstGeom>
              <a:blipFill>
                <a:blip r:embed="rId3"/>
                <a:stretch>
                  <a:fillRect l="-330" t="-1639" b="-3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657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ko-KR" altLang="en-US" sz="2800" dirty="0"/>
              <a:t>매개 중심도 </a:t>
            </a:r>
            <a:r>
              <a:rPr lang="en-US" altLang="ko-KR" sz="2800" dirty="0"/>
              <a:t>(Betweenness</a:t>
            </a:r>
            <a:r>
              <a:rPr lang="en-US" sz="2800" dirty="0"/>
              <a:t> centrality)</a:t>
            </a:r>
          </a:p>
          <a:p>
            <a:pPr lvl="1"/>
            <a:r>
              <a:rPr lang="ko-KR" altLang="en-US" sz="2400" dirty="0"/>
              <a:t>의미</a:t>
            </a:r>
            <a:r>
              <a:rPr lang="en-US" altLang="ko-KR" sz="2400" dirty="0"/>
              <a:t>: </a:t>
            </a:r>
            <a:r>
              <a:rPr lang="ko-KR" altLang="en-US" sz="2400" dirty="0"/>
              <a:t>한 노드가 해당 네트워크에서 얼마나 많은 다리</a:t>
            </a:r>
            <a:r>
              <a:rPr lang="en-US" altLang="ko-KR" sz="2400" dirty="0"/>
              <a:t>(bridge) </a:t>
            </a:r>
            <a:r>
              <a:rPr lang="ko-KR" altLang="en-US" sz="2400" dirty="0"/>
              <a:t>역할</a:t>
            </a:r>
            <a:r>
              <a:rPr lang="en-US" altLang="ko-KR" sz="2400" dirty="0"/>
              <a:t>, </a:t>
            </a:r>
            <a:r>
              <a:rPr lang="ko-KR" altLang="en-US" sz="2400" dirty="0"/>
              <a:t>즉 중개자 역할을 하는지를 의미</a:t>
            </a:r>
            <a:endParaRPr lang="en-US" altLang="ko-KR" sz="2400" dirty="0"/>
          </a:p>
          <a:p>
            <a:pPr lvl="1"/>
            <a:r>
              <a:rPr lang="ko-KR" altLang="en-US" sz="2400" dirty="0"/>
              <a:t>정의</a:t>
            </a:r>
            <a:endParaRPr lang="en-US" altLang="ko-KR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A6BE90-759F-429A-B2E9-CB565D4883E5}"/>
                  </a:ext>
                </a:extLst>
              </p:cNvPr>
              <p:cNvSpPr/>
              <p:nvPr/>
            </p:nvSpPr>
            <p:spPr>
              <a:xfrm>
                <a:off x="2895600" y="3641051"/>
                <a:ext cx="2442079" cy="1023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A6BE90-759F-429A-B2E9-CB565D488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641051"/>
                <a:ext cx="2442079" cy="10232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8C2FD8-E748-404A-8637-12B4B581CCFD}"/>
                  </a:ext>
                </a:extLst>
              </p:cNvPr>
              <p:cNvSpPr/>
              <p:nvPr/>
            </p:nvSpPr>
            <p:spPr>
              <a:xfrm>
                <a:off x="1830638" y="4723819"/>
                <a:ext cx="6856161" cy="1057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 latinLnBrk="1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전체 노드의 집합</a:t>
                </a:r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</a:p>
              <a:p>
                <a:pPr marL="285750" indent="-285750" algn="just" latinLnBrk="1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분모의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노드 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와 노드 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사이의 가장 짧은 패스의 수</a:t>
                </a:r>
                <a:endParaRPr lang="en-US" altLang="ko-KR" sz="16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 latinLnBrk="1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분자의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그러한 패스 중에서 노드 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거치는 패스의 수</a:t>
                </a:r>
                <a:endParaRPr lang="en-US" sz="16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8C2FD8-E748-404A-8637-12B4B581C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638" y="4723819"/>
                <a:ext cx="6856161" cy="1057725"/>
              </a:xfrm>
              <a:prstGeom prst="rect">
                <a:avLst/>
              </a:prstGeom>
              <a:blipFill>
                <a:blip r:embed="rId3"/>
                <a:stretch>
                  <a:fillRect l="-356" t="-1734" b="-5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305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ko-KR" altLang="en-US" sz="2800" dirty="0"/>
              <a:t>근접 중심도 </a:t>
            </a:r>
            <a:r>
              <a:rPr lang="en-US" altLang="ko-KR" sz="2800" dirty="0"/>
              <a:t>(Closeness</a:t>
            </a:r>
            <a:r>
              <a:rPr lang="en-US" sz="2800" dirty="0"/>
              <a:t> centrality)</a:t>
            </a:r>
          </a:p>
          <a:p>
            <a:pPr lvl="1"/>
            <a:r>
              <a:rPr lang="ko-KR" altLang="en-US" sz="2400" dirty="0"/>
              <a:t>의미</a:t>
            </a:r>
            <a:r>
              <a:rPr lang="en-US" altLang="ko-KR" sz="2400" dirty="0"/>
              <a:t>: </a:t>
            </a:r>
            <a:r>
              <a:rPr lang="ko-KR" altLang="en-US" sz="2400" dirty="0"/>
              <a:t>특정 노드가 네트워크에 있는 다른 노드들과 얼마나 가깝게 연결되어 있는지를 의미</a:t>
            </a:r>
            <a:endParaRPr lang="en-US" altLang="ko-KR" sz="2400" dirty="0"/>
          </a:p>
          <a:p>
            <a:pPr lvl="1"/>
            <a:r>
              <a:rPr lang="ko-KR" altLang="en-US" sz="2400" dirty="0"/>
              <a:t>정의</a:t>
            </a:r>
            <a:endParaRPr lang="en-US" altLang="ko-KR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5F9964-0151-462E-A820-5B221AA71CEF}"/>
                  </a:ext>
                </a:extLst>
              </p:cNvPr>
              <p:cNvSpPr/>
              <p:nvPr/>
            </p:nvSpPr>
            <p:spPr>
              <a:xfrm>
                <a:off x="3118169" y="3590270"/>
                <a:ext cx="2659895" cy="927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𝑑𝑖𝑠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5F9964-0151-462E-A820-5B221AA71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169" y="3590270"/>
                <a:ext cx="2659895" cy="9274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059F1B-4B34-4304-9C1A-A2414BB376F1}"/>
                  </a:ext>
                </a:extLst>
              </p:cNvPr>
              <p:cNvSpPr/>
              <p:nvPr/>
            </p:nvSpPr>
            <p:spPr>
              <a:xfrm>
                <a:off x="1447800" y="4859016"/>
                <a:ext cx="61722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네트워크에 속한 전체 노드의 수</a:t>
                </a:r>
                <a:endParaRPr lang="en-US" sz="1600" i="1" kern="1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𝑑𝑖𝑠</m:t>
                    </m:r>
                    <m:d>
                      <m:dPr>
                        <m:ctrlP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sz="16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노드 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와 노드 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간의 가장 짧은 패스의 거리</a:t>
                </a:r>
                <a:endParaRPr 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059F1B-4B34-4304-9C1A-A2414BB37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859016"/>
                <a:ext cx="6172200" cy="584775"/>
              </a:xfrm>
              <a:prstGeom prst="rect">
                <a:avLst/>
              </a:prstGeom>
              <a:blipFill>
                <a:blip r:embed="rId3"/>
                <a:stretch>
                  <a:fillRect l="-395" t="-41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76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7319-8051-4353-9FA2-17E2F7A8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22DBC-7FE5-48B7-81EC-095BF0EB9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타이 기준이 문서인 경우</a:t>
            </a:r>
            <a:endParaRPr lang="en-US" altLang="ko-KR" dirty="0"/>
          </a:p>
          <a:p>
            <a:pPr lvl="1"/>
            <a:r>
              <a:rPr lang="ko-KR" altLang="en-US" dirty="0"/>
              <a:t>여러 개의 문서들을 분석할 때 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/>
              <a:t>여러 개의 문서들로 구성된 텍스트 데이터를 하나의 네트워크로 표현하고자 하는 경우</a:t>
            </a:r>
            <a:endParaRPr lang="en-US" altLang="ko-KR" dirty="0"/>
          </a:p>
          <a:p>
            <a:pPr lvl="1"/>
            <a:r>
              <a:rPr lang="en-US" dirty="0" err="1"/>
              <a:t>Kr_network_analysis_docs.ipynb</a:t>
            </a:r>
            <a:r>
              <a:rPr lang="ko-KR" altLang="en-US" dirty="0"/>
              <a:t> 참고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C5E6B-BA5C-4107-AE89-1C304CEB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56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77175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We first need to know what network analysis is</a:t>
            </a:r>
          </a:p>
          <a:p>
            <a:pPr lvl="1"/>
            <a:r>
              <a:rPr lang="en-US" sz="2400" dirty="0"/>
              <a:t>Simply, it is to analyze a network</a:t>
            </a:r>
          </a:p>
          <a:p>
            <a:pPr lvl="1"/>
            <a:r>
              <a:rPr lang="en-US" sz="2400" dirty="0"/>
              <a:t>Then what is a network? (a.k.a., a graph)</a:t>
            </a:r>
          </a:p>
          <a:p>
            <a:pPr lvl="2"/>
            <a:r>
              <a:rPr lang="en-US" sz="1800" dirty="0"/>
              <a:t>A group that consists of nodes and ties between the nodes</a:t>
            </a:r>
          </a:p>
          <a:p>
            <a:pPr lvl="2"/>
            <a:endParaRPr lang="en-US" sz="1800" b="1" dirty="0"/>
          </a:p>
          <a:p>
            <a:pPr lvl="2"/>
            <a:endParaRPr lang="en-US" sz="1800" b="1" dirty="0"/>
          </a:p>
          <a:p>
            <a:pPr lvl="2"/>
            <a:endParaRPr lang="en-US" sz="1800" b="1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In text network analysis, a network is composed of words and their 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pic>
        <p:nvPicPr>
          <p:cNvPr id="31" name="그림 23">
            <a:extLst>
              <a:ext uri="{FF2B5EF4-FFF2-40B4-BE49-F238E27FC236}">
                <a16:creationId xmlns:a16="http://schemas.microsoft.com/office/drawing/2014/main" id="{202A538E-B5AA-4CC8-AF5F-C4B51BB8AC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235643" cy="1882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865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NetworkX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Python, we use </a:t>
            </a:r>
            <a:r>
              <a:rPr lang="en-US" altLang="ko-KR" dirty="0" err="1"/>
              <a:t>NetworkX</a:t>
            </a:r>
            <a:r>
              <a:rPr lang="en-US" altLang="ko-KR" dirty="0"/>
              <a:t> for network analysis</a:t>
            </a:r>
          </a:p>
          <a:p>
            <a:r>
              <a:rPr lang="en-US" altLang="ko-KR" dirty="0"/>
              <a:t>Tutorial</a:t>
            </a:r>
          </a:p>
          <a:p>
            <a:pPr lvl="1"/>
            <a:r>
              <a:rPr lang="en-US" altLang="ko-KR" dirty="0">
                <a:hlinkClick r:id="rId2"/>
              </a:rPr>
              <a:t>https://networkx.github.io/documentation/stable/tutorial.html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2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Main procedure of network analysis using </a:t>
            </a:r>
            <a:r>
              <a:rPr lang="en-US" sz="2400" dirty="0" err="1"/>
              <a:t>NetworkX</a:t>
            </a:r>
            <a:endParaRPr lang="en-US" sz="2400" dirty="0"/>
          </a:p>
          <a:p>
            <a:pPr lvl="1"/>
            <a:r>
              <a:rPr lang="en-US" sz="2000" dirty="0"/>
              <a:t>1) Prepare network data</a:t>
            </a:r>
          </a:p>
          <a:p>
            <a:pPr lvl="2"/>
            <a:r>
              <a:rPr lang="en-US" sz="1600" dirty="0"/>
              <a:t>that is information about nodes and their ties</a:t>
            </a:r>
          </a:p>
          <a:p>
            <a:pPr lvl="1"/>
            <a:r>
              <a:rPr lang="en-US" sz="2000" dirty="0"/>
              <a:t>2) Construct a network representing the network data using </a:t>
            </a:r>
            <a:r>
              <a:rPr lang="en-US" sz="2000" dirty="0" err="1"/>
              <a:t>NetworkX</a:t>
            </a:r>
            <a:endParaRPr lang="en-US" sz="2000" dirty="0"/>
          </a:p>
          <a:p>
            <a:pPr lvl="2"/>
            <a:r>
              <a:rPr lang="en-US" sz="1600" dirty="0"/>
              <a:t>create an empty network</a:t>
            </a:r>
          </a:p>
          <a:p>
            <a:pPr lvl="2"/>
            <a:r>
              <a:rPr lang="en-US" sz="1600" dirty="0"/>
              <a:t>add nodes to the network</a:t>
            </a:r>
          </a:p>
          <a:p>
            <a:pPr lvl="2"/>
            <a:r>
              <a:rPr lang="en-US" sz="1600" dirty="0"/>
              <a:t>add edges to the network</a:t>
            </a:r>
          </a:p>
          <a:p>
            <a:pPr lvl="1"/>
            <a:r>
              <a:rPr lang="en-US" sz="2000" dirty="0"/>
              <a:t>3) Analysis</a:t>
            </a:r>
          </a:p>
          <a:p>
            <a:pPr lvl="2"/>
            <a:r>
              <a:rPr lang="en-US" sz="1600" dirty="0"/>
              <a:t>Do network analysis using </a:t>
            </a:r>
            <a:r>
              <a:rPr lang="en-US" sz="1600" dirty="0" err="1"/>
              <a:t>NetworkX</a:t>
            </a:r>
            <a:endParaRPr lang="en-US" sz="1600" dirty="0"/>
          </a:p>
          <a:p>
            <a:pPr lvl="2"/>
            <a:r>
              <a:rPr lang="en-US" sz="1600" dirty="0"/>
              <a:t>Export network data to other programs and do some analysis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NetworkX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Example network </a:t>
            </a:r>
          </a:p>
          <a:p>
            <a:pPr lvl="1"/>
            <a:r>
              <a:rPr lang="en-US" altLang="ko-KR" sz="2400" dirty="0"/>
              <a:t>Friendship network among 6 people</a:t>
            </a:r>
            <a:endParaRPr lang="ko-KR" altLang="en-US" sz="2400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/>
          </a:p>
        </p:txBody>
      </p:sp>
      <p:pic>
        <p:nvPicPr>
          <p:cNvPr id="31" name="그림 23">
            <a:extLst>
              <a:ext uri="{FF2B5EF4-FFF2-40B4-BE49-F238E27FC236}">
                <a16:creationId xmlns:a16="http://schemas.microsoft.com/office/drawing/2014/main" id="{ABE99326-72F0-4C8A-9D9F-1AB360DACA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00400"/>
            <a:ext cx="4226243" cy="2567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37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See ‘</a:t>
            </a:r>
            <a:r>
              <a:rPr lang="en-US" sz="2000" dirty="0" err="1"/>
              <a:t>network_analysis_basics.ipynb</a:t>
            </a:r>
            <a:r>
              <a:rPr lang="en-US" sz="2000" dirty="0"/>
              <a:t>’</a:t>
            </a:r>
          </a:p>
          <a:p>
            <a:r>
              <a:rPr lang="en-US" sz="2000" dirty="0"/>
              <a:t>Import the </a:t>
            </a:r>
            <a:r>
              <a:rPr lang="en-US" sz="2000" dirty="0" err="1"/>
              <a:t>NetworkX</a:t>
            </a:r>
            <a:r>
              <a:rPr lang="en-US" sz="2000" dirty="0"/>
              <a:t> module</a:t>
            </a:r>
          </a:p>
          <a:p>
            <a:pPr marL="457200" lvl="1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networkx</a:t>
            </a:r>
            <a:r>
              <a:rPr lang="en-US" sz="1800" dirty="0"/>
              <a:t> as </a:t>
            </a:r>
            <a:r>
              <a:rPr lang="en-US" sz="1800" dirty="0" err="1"/>
              <a:t>nx</a:t>
            </a:r>
            <a:endParaRPr lang="en-US" sz="1800" dirty="0"/>
          </a:p>
          <a:p>
            <a:r>
              <a:rPr lang="en-US" sz="2000" dirty="0"/>
              <a:t>Create an empty network</a:t>
            </a:r>
          </a:p>
          <a:p>
            <a:pPr marL="457200" lvl="1" indent="0">
              <a:buNone/>
            </a:pPr>
            <a:r>
              <a:rPr lang="en-US" sz="1800" dirty="0"/>
              <a:t>g=</a:t>
            </a:r>
            <a:r>
              <a:rPr lang="en-US" sz="1800" dirty="0" err="1"/>
              <a:t>nx.Graph</a:t>
            </a:r>
            <a:r>
              <a:rPr lang="en-US" sz="1800" dirty="0"/>
              <a:t>()</a:t>
            </a:r>
          </a:p>
          <a:p>
            <a:r>
              <a:rPr lang="en-US" sz="2000" dirty="0"/>
              <a:t>Add nodes</a:t>
            </a:r>
          </a:p>
          <a:p>
            <a:pPr lvl="1"/>
            <a:r>
              <a:rPr lang="en-US" sz="1800" dirty="0" err="1"/>
              <a:t>g.add_node</a:t>
            </a:r>
            <a:r>
              <a:rPr lang="en-US" sz="1800" dirty="0"/>
              <a:t>(1)</a:t>
            </a:r>
          </a:p>
          <a:p>
            <a:pPr lvl="1"/>
            <a:r>
              <a:rPr lang="en-US" sz="1800" dirty="0" err="1"/>
              <a:t>g.add_nodes_from</a:t>
            </a:r>
            <a:r>
              <a:rPr lang="en-US" sz="1800" dirty="0"/>
              <a:t>([1,2,3,4,5,6])</a:t>
            </a:r>
          </a:p>
          <a:p>
            <a:r>
              <a:rPr lang="en-US" sz="2000" dirty="0"/>
              <a:t>Add edges (or ties)</a:t>
            </a:r>
          </a:p>
          <a:p>
            <a:pPr lvl="1"/>
            <a:r>
              <a:rPr lang="en-US" sz="1800" dirty="0" err="1"/>
              <a:t>g.add_edge</a:t>
            </a:r>
            <a:r>
              <a:rPr lang="en-US" sz="1800" dirty="0"/>
              <a:t>(1,3)</a:t>
            </a:r>
          </a:p>
          <a:p>
            <a:pPr lvl="1"/>
            <a:r>
              <a:rPr lang="en-US" sz="1800" dirty="0" err="1"/>
              <a:t>g.add_edges_from</a:t>
            </a:r>
            <a:r>
              <a:rPr lang="en-US" sz="1800" dirty="0"/>
              <a:t>([(1,3), (2,4), (2,5), (2,6), (3,4), (4,6), (5,6)])</a:t>
            </a:r>
          </a:p>
          <a:p>
            <a:pPr lvl="1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1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Draw the network</a:t>
            </a:r>
          </a:p>
          <a:p>
            <a:pPr lvl="1"/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plot</a:t>
            </a:r>
          </a:p>
          <a:p>
            <a:pPr lvl="1"/>
            <a:r>
              <a:rPr lang="en-US" sz="1800" dirty="0" err="1"/>
              <a:t>nx.draw_networkx</a:t>
            </a:r>
            <a:r>
              <a:rPr lang="en-US" sz="1800" dirty="0"/>
              <a:t>(g) </a:t>
            </a:r>
          </a:p>
          <a:p>
            <a:pPr lvl="1"/>
            <a:r>
              <a:rPr lang="en-US" sz="1800" dirty="0" err="1"/>
              <a:t>plot.show</a:t>
            </a:r>
            <a:r>
              <a:rPr lang="en-US" sz="1800" dirty="0"/>
              <a:t>()</a:t>
            </a:r>
          </a:p>
          <a:p>
            <a:pPr lvl="1"/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826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20412</TotalTime>
  <Words>1343</Words>
  <Application>Microsoft Office PowerPoint</Application>
  <PresentationFormat>On-screen Show (4:3)</PresentationFormat>
  <Paragraphs>267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Text Network analysis</vt:lpstr>
      <vt:lpstr>Text network analysis</vt:lpstr>
      <vt:lpstr>Text network analysis</vt:lpstr>
      <vt:lpstr>Network analysis</vt:lpstr>
      <vt:lpstr>NetworkX</vt:lpstr>
      <vt:lpstr>NetworkX</vt:lpstr>
      <vt:lpstr>NetworkX</vt:lpstr>
      <vt:lpstr>NetworkX</vt:lpstr>
      <vt:lpstr>NetworkX</vt:lpstr>
      <vt:lpstr>NetworkX</vt:lpstr>
      <vt:lpstr>Visualization - Gephi</vt:lpstr>
      <vt:lpstr>PowerPoint Presentation</vt:lpstr>
      <vt:lpstr>PowerPoint Presentation</vt:lpstr>
      <vt:lpstr>Gephi</vt:lpstr>
      <vt:lpstr>Gephi</vt:lpstr>
      <vt:lpstr>Gephi</vt:lpstr>
      <vt:lpstr>Gephi</vt:lpstr>
      <vt:lpstr>Node 이름 보기</vt:lpstr>
      <vt:lpstr>노드 이름 색 변경</vt:lpstr>
      <vt:lpstr>노드 색 변경</vt:lpstr>
      <vt:lpstr>노드의 크기 결정</vt:lpstr>
      <vt:lpstr>NetworkX</vt:lpstr>
      <vt:lpstr>속성 정보를 이용한 색 설정</vt:lpstr>
      <vt:lpstr>PowerPoint Presentation</vt:lpstr>
      <vt:lpstr>PowerPoint Presentation</vt:lpstr>
      <vt:lpstr>Text network analysis</vt:lpstr>
      <vt:lpstr>Text network analysis</vt:lpstr>
      <vt:lpstr>Text network analysis</vt:lpstr>
      <vt:lpstr>Text network analysis</vt:lpstr>
      <vt:lpstr>Text network analysis</vt:lpstr>
      <vt:lpstr>Example</vt:lpstr>
      <vt:lpstr>Text network analysis</vt:lpstr>
      <vt:lpstr>Text network analysis</vt:lpstr>
      <vt:lpstr>Centrality</vt:lpstr>
      <vt:lpstr>Centrality</vt:lpstr>
      <vt:lpstr>Centrality</vt:lpstr>
      <vt:lpstr>Text network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242</cp:revision>
  <dcterms:created xsi:type="dcterms:W3CDTF">2015-01-19T14:33:39Z</dcterms:created>
  <dcterms:modified xsi:type="dcterms:W3CDTF">2024-10-08T01:31:17Z</dcterms:modified>
</cp:coreProperties>
</file>