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481" r:id="rId3"/>
    <p:sldId id="367" r:id="rId4"/>
    <p:sldId id="449" r:id="rId5"/>
    <p:sldId id="369" r:id="rId6"/>
    <p:sldId id="450" r:id="rId7"/>
    <p:sldId id="475" r:id="rId8"/>
    <p:sldId id="473" r:id="rId9"/>
    <p:sldId id="371" r:id="rId10"/>
    <p:sldId id="452" r:id="rId11"/>
    <p:sldId id="453" r:id="rId12"/>
    <p:sldId id="454" r:id="rId13"/>
    <p:sldId id="373" r:id="rId14"/>
    <p:sldId id="474" r:id="rId15"/>
    <p:sldId id="455" r:id="rId16"/>
    <p:sldId id="381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60" d="100"/>
          <a:sy n="60" d="100"/>
        </p:scale>
        <p:origin x="138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0C64144-90AE-4964-9C9C-F50BC4D95137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3C5DD-10FB-4B3F-9D57-AF20BE933B52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FA50D8-BC13-4A05-8731-3CB464A8A95D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E84BA6-1A32-4605-AE15-7EC920B40466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B2A6E-2DD6-4821-9EB6-079F84C865FA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9AECF-1229-43C0-9C92-FDEAB6ADEB6D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4500D-3869-4F4C-8AA7-993D8CDE6012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C77858-E418-4E67-8126-DB7B12732B81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062A9F-E256-476F-89E1-74518AEB0571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AD754F-1E30-4649-9ECD-CA956A95C810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D9E33-7539-4C75-995F-13C82BCDEEBB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226F3690-CF65-4964-A850-F77DF03DD5F1}" type="datetime1">
              <a:rPr lang="en-US" altLang="ko-KR" smtClean="0"/>
              <a:t>10/7/2024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벡터 </a:t>
            </a:r>
            <a:r>
              <a:rPr lang="en-US" altLang="ko-KR" dirty="0"/>
              <a:t>(vector)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" y="2286000"/>
            <a:ext cx="4474369" cy="4114800"/>
          </a:xfrm>
        </p:spPr>
        <p:txBody>
          <a:bodyPr/>
          <a:lstStyle/>
          <a:p>
            <a:r>
              <a:rPr lang="ko-KR" altLang="en-US" sz="2400" dirty="0"/>
              <a:t>방향성을 기준으로한 유사도</a:t>
            </a:r>
            <a:endParaRPr lang="en-US" altLang="ko-KR" sz="2400" dirty="0"/>
          </a:p>
          <a:p>
            <a:pPr lvl="1"/>
            <a:r>
              <a:rPr lang="ko-KR" altLang="en-US" sz="2000" dirty="0"/>
              <a:t>벡터의 방향</a:t>
            </a:r>
            <a:r>
              <a:rPr lang="en-US" altLang="ko-KR" sz="2000" dirty="0"/>
              <a:t>: </a:t>
            </a:r>
            <a:r>
              <a:rPr lang="ko-KR" altLang="en-US" sz="2000" dirty="0"/>
              <a:t>원소의 값에 의해서 결정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벡터의 방향도 벡터의 고유한 특성을 반영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방향이 유사할수록 유사도가 높다는 것을 의미</a:t>
            </a:r>
            <a:endParaRPr lang="en-US" altLang="ko-KR" sz="2000" dirty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47456" y="2321719"/>
            <a:ext cx="3886200" cy="3276600"/>
            <a:chOff x="2438400" y="2438400"/>
            <a:chExt cx="3886200" cy="32766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438400" y="4191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4267200" y="2438400"/>
              <a:ext cx="0" cy="3276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4267200" y="3429000"/>
              <a:ext cx="381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9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 bwMode="auto">
            <a:xfrm flipV="1">
              <a:off x="4267200" y="38100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581400" y="4191000"/>
              <a:ext cx="685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=(−2,−1)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784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7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방향의 유사도</a:t>
            </a:r>
            <a:endParaRPr lang="en-US" altLang="ko-KR" sz="2800" dirty="0"/>
          </a:p>
          <a:p>
            <a:pPr lvl="1"/>
            <a:r>
              <a:rPr lang="ko-KR" altLang="en-US" sz="2400" dirty="0"/>
              <a:t>두 벡터의 방향이 유사한 정도는 두 벡터 사이의 각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사이각</a:t>
            </a:r>
            <a:r>
              <a:rPr lang="en-US" altLang="ko-KR" sz="2400" dirty="0"/>
              <a:t>)</a:t>
            </a:r>
            <a:r>
              <a:rPr lang="ko-KR" altLang="en-US" sz="2400" dirty="0"/>
              <a:t>을 이용해서 표현</a:t>
            </a:r>
            <a:endParaRPr lang="en-US" altLang="ko-KR" sz="2400" dirty="0"/>
          </a:p>
          <a:p>
            <a:pPr lvl="1"/>
            <a:r>
              <a:rPr lang="ko-KR" altLang="en-US" sz="2400" dirty="0"/>
              <a:t>사이각이 작을수록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0</a:t>
            </a:r>
            <a:r>
              <a:rPr lang="ko-KR" altLang="en-US" sz="2400" dirty="0"/>
              <a:t>에 가까울수록</a:t>
            </a:r>
            <a:r>
              <a:rPr lang="en-US" altLang="ko-KR" sz="2400" dirty="0"/>
              <a:t>) </a:t>
            </a:r>
            <a:r>
              <a:rPr lang="ko-KR" altLang="en-US" sz="2400" dirty="0"/>
              <a:t>방향성이 더 유사</a:t>
            </a:r>
            <a:endParaRPr lang="en-US" altLang="ko-KR" sz="2400" dirty="0"/>
          </a:p>
          <a:p>
            <a:pPr lvl="1"/>
            <a:r>
              <a:rPr lang="ko-KR" altLang="en-US" sz="2400" dirty="0"/>
              <a:t>사이각이 클수록 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180</a:t>
            </a:r>
            <a:r>
              <a:rPr lang="ko-KR" altLang="en-US" sz="2400" dirty="0"/>
              <a:t>도에 가까울수록</a:t>
            </a:r>
            <a:r>
              <a:rPr lang="en-US" altLang="ko-KR" sz="2400" dirty="0"/>
              <a:t>) </a:t>
            </a:r>
            <a:r>
              <a:rPr lang="ko-KR" altLang="en-US" sz="2400" dirty="0"/>
              <a:t>방향이 반대</a:t>
            </a:r>
            <a:endParaRPr lang="en-US" altLang="ko-KR" sz="2400" dirty="0"/>
          </a:p>
          <a:p>
            <a:pPr lvl="1"/>
            <a:r>
              <a:rPr lang="ko-KR" altLang="en-US" sz="2400" dirty="0"/>
              <a:t>이를 수치적으로 표현하기 위해 코사인 함수 사용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45" y="2063750"/>
            <a:ext cx="5386705" cy="4124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0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값 구하기</a:t>
                </a:r>
                <a:endParaRPr lang="en-US" altLang="ko-KR" sz="2400" dirty="0"/>
              </a:p>
              <a:p>
                <a:pPr lvl="1"/>
                <a:r>
                  <a:rPr lang="ko-KR" altLang="en-US" sz="1600" dirty="0"/>
                  <a:t>그렇다면 벡터들의 원소값 정보를 이용해서 어떻게 </a:t>
                </a:r>
                <a:r>
                  <a:rPr lang="en-US" altLang="ko-KR" sz="1600" dirty="0"/>
                  <a:t>cos</a:t>
                </a:r>
                <a:r>
                  <a:rPr lang="el-GR" altLang="ko-KR" sz="1600" dirty="0"/>
                  <a:t>θ</a:t>
                </a:r>
                <a:r>
                  <a:rPr lang="ko-KR" altLang="en-US" sz="1600" dirty="0"/>
                  <a:t>의 값을 구할수 있는가</a:t>
                </a:r>
                <a:r>
                  <a:rPr lang="en-US" altLang="ko-KR" sz="1600" dirty="0"/>
                  <a:t>? </a:t>
                </a:r>
                <a:r>
                  <a:rPr lang="ko-KR" altLang="en-US" sz="1600" dirty="0"/>
                  <a:t>이를 위해 내적 사용</a:t>
                </a:r>
                <a:endParaRPr lang="en-US" altLang="ko-KR" sz="1600" dirty="0"/>
              </a:p>
              <a:p>
                <a:r>
                  <a:rPr lang="ko-KR" altLang="en-US" sz="2400" dirty="0"/>
                  <a:t>내적 </a:t>
                </a:r>
                <a:r>
                  <a:rPr lang="en-US" altLang="ko-KR" sz="2400" dirty="0"/>
                  <a:t>(dot / inner product)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와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내적</a:t>
                </a:r>
                <a:r>
                  <a:rPr lang="en-US" altLang="ko-KR" sz="2000" dirty="0"/>
                  <a:t>: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000" dirty="0"/>
              </a:p>
              <a:p>
                <a:pPr lvl="1"/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같은 자리에 있는 원소들을 곱해서 더해준 것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pPr lvl="1" latinLnBrk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=1×2+2×2=2+4=6</m:t>
                    </m:r>
                  </m:oMath>
                </a14:m>
                <a:endParaRPr lang="ko-KR" altLang="ko-KR" sz="1600" dirty="0"/>
              </a:p>
              <a:p>
                <a:pPr lvl="1"/>
                <a:r>
                  <a:rPr lang="ko-KR" altLang="en-US" sz="2000" dirty="0"/>
                  <a:t>파이썬</a:t>
                </a:r>
                <a:r>
                  <a:rPr lang="en-US" altLang="ko-KR" sz="2000" dirty="0"/>
                  <a:t>: </a:t>
                </a:r>
                <a:r>
                  <a:rPr lang="en-US" sz="2000" dirty="0"/>
                  <a:t>np.dot(a, b)</a:t>
                </a:r>
              </a:p>
              <a:p>
                <a:endParaRPr lang="en-US" altLang="ko-K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 유사도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내적을 이용한 벡터간 유사도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내적공식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a</m:t>
                    </m:r>
                    <m:r>
                      <a:rPr lang="en-US" altLang="ko-KR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벡터의 길이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θ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벡터와</a:t>
                </a:r>
                <a:r>
                  <a:rPr lang="en-US" altLang="ko-KR" sz="1600" dirty="0"/>
                  <a:t> b </a:t>
                </a:r>
                <a:r>
                  <a:rPr lang="ko-KR" altLang="en-US" sz="1600" dirty="0"/>
                  <a:t>벡터 사이의 각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</m:oMath>
                </a14:m>
                <a:r>
                  <a:rPr lang="en-US" altLang="ko-KR" sz="2000" dirty="0"/>
                  <a:t>/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파이썬 코드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5" y="3276600"/>
            <a:ext cx="27432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267200"/>
            <a:ext cx="5257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np.dot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)/(</a:t>
            </a:r>
            <a:r>
              <a:rPr lang="en-US" altLang="ko-KR" dirty="0" err="1"/>
              <a:t>np.linalg.norm</a:t>
            </a:r>
            <a:r>
              <a:rPr lang="en-US" altLang="ko-KR" dirty="0"/>
              <a:t>(a)*</a:t>
            </a:r>
            <a:r>
              <a:rPr lang="en-US" altLang="ko-KR" dirty="0" err="1"/>
              <a:t>np.linalg.norm</a:t>
            </a:r>
            <a:r>
              <a:rPr lang="en-US" altLang="ko-KR" dirty="0"/>
              <a:t>(b))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0.9838699100999074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4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코사인 거리 </a:t>
            </a:r>
            <a:endParaRPr lang="en-US" altLang="ko-KR" dirty="0"/>
          </a:p>
          <a:p>
            <a:pPr lvl="1"/>
            <a:r>
              <a:rPr lang="en-US" altLang="ko-KR" dirty="0"/>
              <a:t>cosine distance = 1 – </a:t>
            </a:r>
            <a:r>
              <a:rPr lang="en-US" altLang="ko-KR" dirty="0" err="1"/>
              <a:t>cosθ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429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scipy.spatial.distance</a:t>
            </a:r>
            <a:r>
              <a:rPr lang="en-US" altLang="ko-KR" dirty="0"/>
              <a:t> as </a:t>
            </a:r>
            <a:r>
              <a:rPr lang="en-US" altLang="ko-KR" dirty="0" err="1"/>
              <a:t>dst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dirty="0" err="1"/>
              <a:t>dst.cosine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764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정의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벡터는 여러 개의 숫자를 한 줄로 배열한 것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종벡터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횡벡터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lvl="2"/>
                <a:r>
                  <a:rPr lang="ko-KR" altLang="en-US" sz="1600" dirty="0"/>
                  <a:t>보통 벡터라고 하면 종벡터를 의미</a:t>
                </a:r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r>
                  <a:rPr lang="ko-KR" altLang="en-US" sz="2400" dirty="0"/>
                  <a:t>주요 용어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원소 </a:t>
                </a:r>
                <a:r>
                  <a:rPr lang="en-US" altLang="ko-KR" sz="2000" dirty="0"/>
                  <a:t>(element): </a:t>
                </a:r>
                <a:r>
                  <a:rPr lang="ko-KR" altLang="en-US" sz="2000" dirty="0"/>
                  <a:t>벡터를 구성하고 있는 각 숫자</a:t>
                </a:r>
                <a:endParaRPr lang="en-US" altLang="ko-KR" sz="2000" dirty="0"/>
              </a:p>
              <a:p>
                <a:pPr lvl="2"/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/>
              <a:t>벡터의 기하학적 의미 </a:t>
            </a:r>
            <a:r>
              <a:rPr lang="en-US" altLang="ko-KR" sz="2400" dirty="0"/>
              <a:t>(</a:t>
            </a:r>
            <a:r>
              <a:rPr lang="ko-KR" altLang="en-US" sz="2400" dirty="0"/>
              <a:t>공간에서의 의미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 lvl="1"/>
            <a:r>
              <a:rPr lang="ko-KR" altLang="en-US" sz="2000" dirty="0"/>
              <a:t>하나의 벡터는 공간 상의 점 </a:t>
            </a:r>
            <a:r>
              <a:rPr lang="en-US" altLang="ko-KR" sz="2000" dirty="0"/>
              <a:t>(point)</a:t>
            </a:r>
            <a:r>
              <a:rPr lang="ko-KR" altLang="en-US" sz="2000" dirty="0"/>
              <a:t>을 의미</a:t>
            </a:r>
            <a:endParaRPr lang="en-US" altLang="ko-KR" sz="2000" dirty="0"/>
          </a:p>
          <a:p>
            <a:pPr lvl="1"/>
            <a:r>
              <a:rPr lang="ko-KR" altLang="en-US" sz="2000" dirty="0"/>
              <a:t>벡터가 존재하는 공간의 차원은 원소의 수와 동일</a:t>
            </a:r>
            <a:endParaRPr lang="en-US" altLang="ko-KR" sz="20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2</a:t>
            </a:r>
            <a:r>
              <a:rPr lang="ko-KR" altLang="en-US" sz="2000" dirty="0"/>
              <a:t>차원 공간의 벡터 </a:t>
            </a:r>
            <a:r>
              <a:rPr lang="en-US" altLang="ko-KR" sz="2000" dirty="0"/>
              <a:t>(v1 = [1 2], ((1,2)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표현가능</a:t>
            </a:r>
            <a:r>
              <a:rPr lang="en-US" altLang="ko-KR" sz="2000" dirty="0"/>
              <a:t>))</a:t>
            </a:r>
          </a:p>
          <a:p>
            <a:pPr lvl="2"/>
            <a:r>
              <a:rPr lang="en-US" altLang="ko-KR" sz="1600" dirty="0"/>
              <a:t>2</a:t>
            </a:r>
            <a:r>
              <a:rPr lang="ko-KR" altLang="en-US" sz="1600" dirty="0"/>
              <a:t>차원 공간의 한 점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75113"/>
            <a:ext cx="38100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2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/>
              <a:t>공간 상에서의 벡터 위치</a:t>
            </a:r>
            <a:endParaRPr lang="en-US" altLang="ko-KR" sz="2400" dirty="0"/>
          </a:p>
          <a:p>
            <a:pPr lvl="1"/>
            <a:r>
              <a:rPr lang="ko-KR" altLang="en-US" sz="2000" dirty="0"/>
              <a:t>그</a:t>
            </a:r>
            <a:r>
              <a:rPr lang="en-US" altLang="ko-KR" sz="2000" dirty="0"/>
              <a:t> </a:t>
            </a:r>
            <a:r>
              <a:rPr lang="ko-KR" altLang="en-US" sz="2000" dirty="0"/>
              <a:t>점의 위치는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en-US" sz="2000" dirty="0"/>
              <a:t> </a:t>
            </a:r>
            <a:r>
              <a:rPr lang="ko-KR" altLang="en-US" sz="2000" dirty="0"/>
              <a:t>벡터의 위치</a:t>
            </a:r>
            <a:r>
              <a:rPr lang="en-US" altLang="ko-KR" sz="2000" dirty="0"/>
              <a:t>)</a:t>
            </a:r>
            <a:r>
              <a:rPr lang="ko-KR" altLang="en-US" sz="2000" dirty="0"/>
              <a:t>는 벡터의 원소값에 의해 결정</a:t>
            </a:r>
            <a:endParaRPr lang="en-US" altLang="ko-KR" sz="2000" dirty="0"/>
          </a:p>
          <a:p>
            <a:pPr lvl="1"/>
            <a:r>
              <a:rPr lang="ko-KR" altLang="en-US" sz="2000" dirty="0"/>
              <a:t>벡터 원소의 값은 해당 벡터의 고유한 특성을 의미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벡터가 공간상에서 갖는 위치는 해당 벡터의 고유한 특성을 반영 </a:t>
            </a:r>
            <a:endParaRPr lang="en-US" altLang="ko-KR" sz="2000" dirty="0"/>
          </a:p>
          <a:p>
            <a:pPr lvl="1"/>
            <a:r>
              <a:rPr lang="ko-KR" altLang="en-US" sz="2000" dirty="0"/>
              <a:t>이러한 위치 정보를 이용해서 우리는 벡터 간의 유사도를 계산할 수 있다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위치가 비슷할수록 고유한 특성이 유사 → 유사도가 크다</a:t>
            </a:r>
            <a:endParaRPr lang="en-US" altLang="ko-KR" sz="1600" dirty="0"/>
          </a:p>
          <a:p>
            <a:pPr lvl="1"/>
            <a:r>
              <a:rPr lang="ko-KR" altLang="en-US" sz="2000" dirty="0"/>
              <a:t>위치가 비슷한 정도 → 거리로 계산</a:t>
            </a:r>
            <a:endParaRPr lang="en-US" altLang="ko-KR" sz="2000" dirty="0"/>
          </a:p>
          <a:p>
            <a:pPr lvl="2"/>
            <a:r>
              <a:rPr lang="ko-KR" altLang="en-US" sz="1600" dirty="0"/>
              <a:t>유클리디안 거리 등 사용</a:t>
            </a:r>
            <a:endParaRPr lang="en-US" altLang="ko-KR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Distance between two vectors</a:t>
            </a:r>
          </a:p>
          <a:p>
            <a:pPr lvl="1"/>
            <a:r>
              <a:rPr lang="ko-KR" altLang="en-US" sz="2000" dirty="0"/>
              <a:t>벡터간의 유사성을 의미</a:t>
            </a:r>
            <a:endParaRPr lang="en-US" altLang="ko-KR" sz="2000" dirty="0"/>
          </a:p>
          <a:p>
            <a:pPr lvl="2"/>
            <a:r>
              <a:rPr lang="ko-KR" altLang="en-US" sz="1600" dirty="0"/>
              <a:t>가까울수록 더 유사</a:t>
            </a:r>
            <a:endParaRPr lang="en-US" altLang="ko-KR" sz="16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: v1 = (1, 2), v2 = (2, 2), v3 = (-3, -3)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3495993" cy="226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0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How to calculate the distance between two vectors?</a:t>
                </a:r>
              </a:p>
              <a:p>
                <a:pPr lvl="1"/>
                <a:r>
                  <a:rPr lang="en-US" altLang="ko-KR" sz="2000" dirty="0"/>
                  <a:t>Euclidean method</a:t>
                </a:r>
              </a:p>
              <a:p>
                <a:pPr lvl="2"/>
                <a:r>
                  <a:rPr lang="ko-KR" altLang="en-US" sz="1600" dirty="0"/>
                  <a:t>예</a:t>
                </a:r>
                <a:r>
                  <a:rPr lang="en-US" altLang="ko-KR" sz="1600" dirty="0"/>
                  <a:t>) </a:t>
                </a:r>
                <a:r>
                  <a:rPr lang="es-ES" altLang="ko-KR" sz="1600" dirty="0"/>
                  <a:t>p1 = (x1, x2), p2 = (y1, y2)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altLang="ko-KR" sz="1600" dirty="0"/>
                  <a:t> </a:t>
                </a:r>
              </a:p>
              <a:p>
                <a:pPr lvl="2"/>
                <a:r>
                  <a:rPr lang="en-US" sz="1600" dirty="0"/>
                  <a:t>v1 = (1, 2), v2 = (2,2)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2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i="1">
                        <a:latin typeface="Cambria Math"/>
                      </a:rPr>
                      <m:t>=1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US" sz="1600" dirty="0"/>
                  <a:t>v1</a:t>
                </a:r>
                <a:r>
                  <a:rPr lang="ko-KR" altLang="en-US" sz="1600" dirty="0"/>
                  <a:t>과 원점하고의 거리</a:t>
                </a:r>
                <a:r>
                  <a:rPr lang="en-US" altLang="ko-KR" sz="1600" dirty="0"/>
                  <a:t>? </a:t>
                </a:r>
                <a:endParaRPr lang="en-US" sz="1600" dirty="0"/>
              </a:p>
              <a:p>
                <a:pPr lvl="2"/>
                <a:r>
                  <a:rPr lang="en-US" sz="1600" dirty="0" err="1"/>
                  <a:t>Numpy</a:t>
                </a:r>
                <a:r>
                  <a:rPr lang="en-US" sz="1600" dirty="0"/>
                  <a:t> code</a:t>
                </a:r>
              </a:p>
              <a:p>
                <a:pPr lvl="3"/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| = </a:t>
                </a:r>
                <a:r>
                  <a:rPr lang="en-US" sz="1600" dirty="0" err="1"/>
                  <a:t>np.linalg.norm</a:t>
                </a:r>
                <a:r>
                  <a:rPr lang="en-US" sz="1600" dirty="0"/>
                  <a:t>(v1)</a:t>
                </a:r>
              </a:p>
              <a:p>
                <a:pPr lvl="3"/>
                <a:r>
                  <a:rPr lang="ko-KR" altLang="en-US" sz="1600" dirty="0"/>
                  <a:t>벡터에서 </a:t>
                </a:r>
                <a:r>
                  <a:rPr lang="en-US" altLang="ko-KR" sz="1600" dirty="0"/>
                  <a:t>norm</a:t>
                </a:r>
                <a:r>
                  <a:rPr lang="ko-KR" altLang="en-US" sz="1600" dirty="0"/>
                  <a:t>은 벡터의 길이를 의미</a:t>
                </a:r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err="1"/>
                  <a:t>np.linalg.norm</a:t>
                </a:r>
                <a:r>
                  <a:rPr lang="en-US" sz="1600" dirty="0"/>
                  <a:t>(v2-v1)</a:t>
                </a:r>
              </a:p>
              <a:p>
                <a:pPr lvl="2"/>
                <a:r>
                  <a:rPr lang="en-US" sz="2000" dirty="0" err="1"/>
                  <a:t>vector_example.ipynb</a:t>
                </a:r>
                <a:r>
                  <a:rPr lang="en-US" sz="2000" dirty="0"/>
                  <a:t> </a:t>
                </a:r>
                <a:r>
                  <a:rPr lang="ko-KR" altLang="en-US" sz="2000" dirty="0"/>
                  <a:t>참고</a:t>
                </a:r>
                <a:endParaRPr lang="en-US" sz="2000" dirty="0"/>
              </a:p>
              <a:p>
                <a:pPr lvl="3"/>
                <a:endParaRPr lang="en-US" altLang="ko-KR" sz="1600" dirty="0"/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57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16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벡터 간의 합과 차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같은 자리에 있는 원소끼리 더하거나 혹은 뺀다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예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38400" y="3733800"/>
            <a:ext cx="0" cy="2509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5867400"/>
            <a:ext cx="3733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438400" y="51816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38400" y="5181599"/>
            <a:ext cx="1371600" cy="685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2438400" y="58674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124200" y="5181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232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데이터 분석에서의 벡터</a:t>
            </a:r>
            <a:endParaRPr lang="en-US" altLang="ko-KR" sz="2400" dirty="0"/>
          </a:p>
          <a:p>
            <a:pPr lvl="1"/>
            <a:r>
              <a:rPr lang="ko-KR" altLang="en-US" sz="2000" dirty="0"/>
              <a:t>데이터의 저장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u="sng" dirty="0"/>
              <a:t>각 관측치의 변수 </a:t>
            </a:r>
            <a:r>
              <a:rPr lang="en-US" altLang="ko-KR" sz="2000" b="1" u="sng" dirty="0"/>
              <a:t>(</a:t>
            </a:r>
            <a:r>
              <a:rPr lang="ko-KR" altLang="en-US" sz="2000" b="1" u="sng" dirty="0"/>
              <a:t>혹은 특성</a:t>
            </a:r>
            <a:r>
              <a:rPr lang="en-US" altLang="ko-KR" sz="2000" b="1" u="sng" dirty="0"/>
              <a:t>)</a:t>
            </a:r>
            <a:r>
              <a:rPr lang="ko-KR" altLang="en-US" sz="2000" b="1" u="sng" dirty="0"/>
              <a:t> 정보를 이용하여 관측치를 하나의 벡터로 표현</a:t>
            </a:r>
            <a:endParaRPr lang="en-US" altLang="ko-KR" sz="2000" b="1" u="sng" dirty="0"/>
          </a:p>
          <a:p>
            <a:pPr lvl="2"/>
            <a:r>
              <a:rPr lang="en-US" altLang="ko-KR" sz="1600" dirty="0"/>
              <a:t>1 = (30,1), 2 = (33,2), 3 = (55,25)</a:t>
            </a:r>
          </a:p>
          <a:p>
            <a:pPr lvl="2"/>
            <a:r>
              <a:rPr lang="ko-KR" altLang="en-US" sz="1600" dirty="0"/>
              <a:t>독립변수가 </a:t>
            </a:r>
            <a:r>
              <a:rPr lang="en-US" altLang="ko-KR" sz="1600" dirty="0"/>
              <a:t>2</a:t>
            </a:r>
            <a:r>
              <a:rPr lang="ko-KR" altLang="en-US" sz="1600" dirty="0"/>
              <a:t>개이기 때문에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벡터로 표현</a:t>
            </a:r>
            <a:endParaRPr lang="en-US" altLang="ko-KR" sz="1600" dirty="0"/>
          </a:p>
          <a:p>
            <a:pPr lvl="2"/>
            <a:r>
              <a:rPr lang="ko-KR" altLang="en-US" sz="1600" dirty="0"/>
              <a:t>첫번째 원소의 값은 첫번째 변수 </a:t>
            </a:r>
            <a:r>
              <a:rPr lang="en-US" altLang="ko-KR" sz="1600" dirty="0"/>
              <a:t>(Age)</a:t>
            </a:r>
            <a:r>
              <a:rPr lang="ko-KR" altLang="en-US" sz="1600" dirty="0"/>
              <a:t>의 값</a:t>
            </a:r>
            <a:r>
              <a:rPr lang="en-US" altLang="ko-KR" sz="1600" dirty="0"/>
              <a:t>, </a:t>
            </a:r>
            <a:r>
              <a:rPr lang="ko-KR" altLang="en-US" sz="1600" dirty="0"/>
              <a:t>두번째 원소의 값은 두번째 변수 </a:t>
            </a:r>
            <a:r>
              <a:rPr lang="en-US" altLang="ko-KR" sz="1600" dirty="0"/>
              <a:t>(Experience)</a:t>
            </a:r>
            <a:r>
              <a:rPr lang="ko-KR" altLang="en-US" sz="1600" dirty="0"/>
              <a:t>의 값</a:t>
            </a:r>
            <a:endParaRPr lang="en-US" altLang="ko-KR" sz="1600" dirty="0"/>
          </a:p>
          <a:p>
            <a:pPr lvl="1"/>
            <a:r>
              <a:rPr lang="ko-KR" altLang="en-US" sz="2000" dirty="0"/>
              <a:t>원소의 값에 의해서 벡터의 위치가 결정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200" y="2768025"/>
          <a:ext cx="36004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관측치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Experience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352800" y="2691825"/>
            <a:ext cx="2743200" cy="1295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1676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이정보를 이용하여 </a:t>
            </a:r>
            <a:endParaRPr lang="en-US" altLang="ko-KR" sz="1600" dirty="0"/>
          </a:p>
          <a:p>
            <a:r>
              <a:rPr lang="ko-KR" altLang="en-US" sz="1600" dirty="0"/>
              <a:t>각 관측치를 벡터로 표현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257800" y="1968787"/>
            <a:ext cx="1219200" cy="723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벡터의 값</a:t>
            </a:r>
            <a:r>
              <a:rPr lang="en-US" altLang="ko-KR" sz="2000" dirty="0"/>
              <a:t> (=</a:t>
            </a:r>
            <a:r>
              <a:rPr lang="ko-KR" altLang="en-US" sz="2000" dirty="0"/>
              <a:t> 해당 관측치의 독립변수의 값</a:t>
            </a:r>
            <a:r>
              <a:rPr lang="en-US" altLang="ko-KR" sz="2000" dirty="0"/>
              <a:t>)</a:t>
            </a:r>
            <a:r>
              <a:rPr lang="ko-KR" altLang="en-US" sz="2000" dirty="0"/>
              <a:t>은 벡터의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즉 해당 관측치의 특성을 나타냄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 포인트 간의 유사도를 바탕으로 하는 기계학습 알고리즘 혹은 데이터 분석 방법은 이러한 벡터 간의 거리 개념을 사용</a:t>
            </a:r>
            <a:endParaRPr lang="en-US" sz="2000" dirty="0"/>
          </a:p>
          <a:p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Vector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143000" y="2971800"/>
            <a:ext cx="0" cy="32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143000" y="6172200"/>
            <a:ext cx="579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56807" y="617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037" y="3276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505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6987" y="582211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(30,1)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4761" y="5562600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(33,2)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0875" y="374342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 (55,25)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3210025" y="59628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4000" y="476386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어떠한 관측치 간의 </a:t>
            </a:r>
            <a:endParaRPr lang="en-US" altLang="ko-KR" dirty="0"/>
          </a:p>
          <a:p>
            <a:r>
              <a:rPr lang="ko-KR" altLang="en-US" dirty="0"/>
              <a:t>거리가 더 가까운가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24309</TotalTime>
  <Words>790</Words>
  <Application>Microsoft Office PowerPoint</Application>
  <PresentationFormat>On-screen Show (4:3)</PresentationFormat>
  <Paragraphs>162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벡터 (vector) 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cosine 함수</vt:lpstr>
      <vt:lpstr>벡터</vt:lpstr>
      <vt:lpstr>벡터</vt:lpstr>
      <vt:lpstr>벡터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300</cp:revision>
  <dcterms:created xsi:type="dcterms:W3CDTF">2015-01-19T14:33:39Z</dcterms:created>
  <dcterms:modified xsi:type="dcterms:W3CDTF">2024-10-07T12:38:02Z</dcterms:modified>
</cp:coreProperties>
</file>