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g/uPVygMpeCMT9nMKQn564Dmap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FD8823-61BC-42CE-AB1D-B3B8822779D9}">
  <a:tblStyle styleId="{0BFD8823-61BC-42CE-AB1D-B3B8822779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446CE2C8-E58F-4A20-B484-8740DFDA4D7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 b="off" i="off"/>
      <a:tcStyle>
        <a:fill>
          <a:solidFill>
            <a:srgbClr val="D4E2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4E2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5d58a3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25d58a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5d58a3b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25d58a3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25d58a3b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725d58a3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25d58a3b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25d58a3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Conceitos fundamentais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Sistemas Operacionais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Sistemas em lote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Chamado batch;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Tarefas eram executadas em série;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03" y="3515698"/>
            <a:ext cx="9050383" cy="277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Batch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Cartão $JOB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Cartão $LOAD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Cartão $RUN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Cartão $END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938" y="1293937"/>
            <a:ext cx="8104862" cy="461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Terceira geração (1965-1980)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Linhas de produtos: orientado a palavras (científicos) e orientado a números (engenharia);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“Na teoria, a teoria e a prática são a mesma coisa; na prática, elas não são”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IBM 360 usaria circuitos integrados;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Nasce o OS/360;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OS/360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838200" y="1825625"/>
            <a:ext cx="54450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Complexidade de projeto;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Sistema de manutenção: bugs;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Fred Brooks - adicionar força de trabalho para um projeto de desenvolvimento de software já atrasado, atrasa-o ainda mais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Multiprogramação;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Evitar ociosidade;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024" y="1027906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Tarefa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Memória é dividida em várias partes (partição);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Tranferia tarefas de cartões para o disco (spooling);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Timesharing – compartilhar tempo;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MULTICS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/>
              <a:t>MULTiplexed Information and Computing Service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 único computador servindo milhares de casas;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Muito ambicioso para a época;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Usava o compilador PL/I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IF IF = THEN THEN THEN = ELSE; ELSE ELSE = IF;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Durou até os anos 90 para um grupo específico de emresas;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DEC PDP-1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838199" y="1825625"/>
            <a:ext cx="4609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Minicomputador criado em 1961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Custava 120.000 , ou cerca de 5% do preço de um computador padrão;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MIT doa para a Bell Labs um PDP-7, usado por Ken Thompson e Dennis Ritchie;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9191" y="888273"/>
            <a:ext cx="5888677" cy="50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Nascimento de uma lenda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Ken Thompson, em 1972, resolve desevolver um jogo para o PDP;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Escreve um sistema para um usuário, baseado no MULTICS;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Chama o sistema de UNICS, mais tarde Unix;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programar o jogo usa a linguagem B, criada por ele em homenagem à esposa Bonnie;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Dennis Ritchie melhora a linguagem e chama de C;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separação de código fonte e programa compilado muda a indústria da computação;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Unix é reescrito em C;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Quarta geração (1980- presente)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/>
              <a:t>circuitos integrados em larga escala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Popularidade do PC ou microcomputador, lançado em 1980;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Antes de lançar o PC a IBM procura Gary Kildall para comprar o CP/M, por sugestão de Bill Gates; Killdal gostaria de vender o sistema ao usuário final;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Microsoft oferece um sistema que seria vendido aos fabricantes;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Steve Jobs rouba as ideias de GUI (Graphical User Interface) do laboratório PARC, da Xerox.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Unix passa a ser usado em universidades. Versão paga System V e gratuita BSD;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OS X veio do desenvolvimento do BSD Unix;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Microsoft lança o Windows 95, muito baseado na Apple;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Em 1991, Linus Torvalds lança o Linux, como deafio para a comunidade;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Microsoft lança um Windows para estações de trabalho em redes, chamado New Technology (NT);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5d58a3b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programa Arduino</a:t>
            </a:r>
            <a:endParaRPr/>
          </a:p>
        </p:txBody>
      </p:sp>
      <p:pic>
        <p:nvPicPr>
          <p:cNvPr id="91" name="Google Shape;91;g3725d58a3bc_0_0"/>
          <p:cNvPicPr preferRelativeResize="0"/>
          <p:nvPr/>
        </p:nvPicPr>
        <p:blipFill rotWithShape="1">
          <a:blip r:embed="rId3">
            <a:alphaModFix/>
          </a:blip>
          <a:srcRect b="46256" l="0" r="0" t="0"/>
          <a:stretch/>
        </p:blipFill>
        <p:spPr>
          <a:xfrm>
            <a:off x="1119350" y="1466950"/>
            <a:ext cx="7713649" cy="50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Conceitos</a:t>
            </a:r>
            <a:endParaRPr/>
          </a:p>
        </p:txBody>
      </p:sp>
      <p:sp>
        <p:nvSpPr>
          <p:cNvPr id="204" name="Google Shape;204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210" name="Google Shape;21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243" y="1563002"/>
            <a:ext cx="9187514" cy="466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Facilidade de uso;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Uso adequado de recursos;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Elementos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Programa de controle (kernel);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Programas do sistema;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Programa de interação (shell);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Programas aplicativos;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Arquivos;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Binários e não-binários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Boot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Programa de Bootstrap;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Boot loader;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Kernel – init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Daemons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Memória</a:t>
            </a:r>
            <a:endParaRPr/>
          </a:p>
        </p:txBody>
      </p:sp>
      <p:pic>
        <p:nvPicPr>
          <p:cNvPr id="234" name="Google Shape;23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270" y="140516"/>
            <a:ext cx="8983437" cy="618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838200" y="1825625"/>
            <a:ext cx="5092337" cy="2563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Uniprocessadores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Multiprocessadores: Simétrico ou em núcleo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Clusters;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903964"/>
            <a:ext cx="5949197" cy="27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48479"/>
            <a:ext cx="5109754" cy="335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427" y="3898065"/>
            <a:ext cx="5762815" cy="295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Modo usuário e modo kernel</a:t>
            </a:r>
            <a:endParaRPr/>
          </a:p>
        </p:txBody>
      </p:sp>
      <p:pic>
        <p:nvPicPr>
          <p:cNvPr id="249" name="Google Shape;24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8850"/>
            <a:ext cx="11707873" cy="362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917" y="462546"/>
            <a:ext cx="9756083" cy="584681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Sistema x86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Tipos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Mainframe: desempenho, armazenamento;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Servidores;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Workstations;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Computadores móveis;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Sistema embarcados;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Tempo real;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Nós sensores;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Cartões inteligentes;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5d58a3bc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97" name="Google Shape;97;g3725d58a3bc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Executa sozinho;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Não gerencia dados armazenados;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Utiliza a memória de forma sequencial;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Linguagem C</a:t>
            </a:r>
            <a:endParaRPr/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Trabalhar mal com strings;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Uso de ponteiros;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Variáveis e funções num mesmo espaço;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Nome de variáveis e funções;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Explosão de vetores;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 bug a cada 55 linhas, em média;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Alocação dinâmica sofrível;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25d58a3bc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Structs</a:t>
            </a:r>
            <a:endParaRPr/>
          </a:p>
        </p:txBody>
      </p:sp>
      <p:pic>
        <p:nvPicPr>
          <p:cNvPr id="279" name="Google Shape;279;g3725d58a3b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75" y="1412800"/>
            <a:ext cx="6565000" cy="50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25d58a3bc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g3725d58a3b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50" y="1800200"/>
            <a:ext cx="4728550" cy="49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Buffer</a:t>
            </a:r>
            <a:endParaRPr/>
          </a:p>
        </p:txBody>
      </p:sp>
      <p:graphicFrame>
        <p:nvGraphicFramePr>
          <p:cNvPr id="291" name="Google Shape;291;p37"/>
          <p:cNvGraphicFramePr/>
          <p:nvPr/>
        </p:nvGraphicFramePr>
        <p:xfrm>
          <a:off x="838200" y="48953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{0BFD8823-61BC-42CE-AB1D-B3B8822779D9}</a:tableStyleId>
              </a:tblPr>
              <a:tblGrid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2" name="Google Shape;292;p37"/>
          <p:cNvGraphicFramePr/>
          <p:nvPr/>
        </p:nvGraphicFramePr>
        <p:xfrm>
          <a:off x="838200" y="15052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{0BFD8823-61BC-42CE-AB1D-B3B8822779D9}</a:tableStyleId>
              </a:tblPr>
              <a:tblGrid>
                <a:gridCol w="701050"/>
                <a:gridCol w="701050"/>
                <a:gridCol w="701050"/>
                <a:gridCol w="701050"/>
                <a:gridCol w="701050"/>
                <a:gridCol w="70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3" name="Google Shape;293;p37"/>
          <p:cNvGraphicFramePr/>
          <p:nvPr/>
        </p:nvGraphicFramePr>
        <p:xfrm>
          <a:off x="3825240" y="2118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{0BFD8823-61BC-42CE-AB1D-B3B8822779D9}</a:tableStyleId>
              </a:tblPr>
              <a:tblGrid>
                <a:gridCol w="701050"/>
                <a:gridCol w="701050"/>
                <a:gridCol w="701050"/>
                <a:gridCol w="701050"/>
                <a:gridCol w="701050"/>
                <a:gridCol w="70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94" name="Google Shape;294;p37"/>
          <p:cNvCxnSpPr/>
          <p:nvPr/>
        </p:nvCxnSpPr>
        <p:spPr>
          <a:xfrm flipH="1">
            <a:off x="2638697" y="1959428"/>
            <a:ext cx="15240" cy="26909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37"/>
          <p:cNvCxnSpPr/>
          <p:nvPr/>
        </p:nvCxnSpPr>
        <p:spPr>
          <a:xfrm>
            <a:off x="5928360" y="2664822"/>
            <a:ext cx="0" cy="16720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37"/>
          <p:cNvSpPr txBox="1"/>
          <p:nvPr/>
        </p:nvSpPr>
        <p:spPr>
          <a:xfrm>
            <a:off x="838200" y="5670465"/>
            <a:ext cx="982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=0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Buffer</a:t>
            </a:r>
            <a:endParaRPr/>
          </a:p>
        </p:txBody>
      </p:sp>
      <p:graphicFrame>
        <p:nvGraphicFramePr>
          <p:cNvPr id="302" name="Google Shape;302;p38"/>
          <p:cNvGraphicFramePr/>
          <p:nvPr/>
        </p:nvGraphicFramePr>
        <p:xfrm>
          <a:off x="838200" y="48953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{0BFD8823-61BC-42CE-AB1D-B3B8822779D9}</a:tableStyleId>
              </a:tblPr>
              <a:tblGrid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  <a:gridCol w="70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3" name="Google Shape;303;p38"/>
          <p:cNvGraphicFramePr/>
          <p:nvPr/>
        </p:nvGraphicFramePr>
        <p:xfrm>
          <a:off x="7556863" y="3265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{446CE2C8-E58F-4A20-B484-8740DFDA4D79}</a:tableStyleId>
              </a:tblPr>
              <a:tblGrid>
                <a:gridCol w="701050"/>
                <a:gridCol w="701050"/>
                <a:gridCol w="701050"/>
                <a:gridCol w="701050"/>
                <a:gridCol w="701050"/>
                <a:gridCol w="701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 flipH="1">
            <a:off x="2653937" y="3748339"/>
            <a:ext cx="6503126" cy="1077432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9659983" y="3682102"/>
            <a:ext cx="0" cy="809067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Buffer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Vetor de 512 bytes;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in,out e err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São a base do sistema UNIX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limpar o buffer usamos flush()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Novos conceitos</a:t>
            </a:r>
            <a:endParaRPr/>
          </a:p>
        </p:txBody>
      </p:sp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“Molde” ou classe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Objeto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Valor estático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Variável de função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xploit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Buffer overflow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Máquina analítica 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825625"/>
            <a:ext cx="44371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Criada por Charles Babbage em 1837;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Nunca chegou a funcionar de verdade;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Programada por Ada Lovelace, filha de Byron;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Não possuía um Sistema operacional, coisa que Babbage previu;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818" y="1323408"/>
            <a:ext cx="5573485" cy="5355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Primeira geração (1945 a 1955)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Baseado em válvulas;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Atanassoff e Clifford (Iowa);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Zuse constrói Z3 com relés. Usou ideias de Shannon;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Colossus em 1944;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Mark I, Aiken em Harvard;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ENIAC, por Mauchley e Eckert (Pensilvânia);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Tabelas de senos, cosenos; logaritmos e trajetória de artilharia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Colossus</a:t>
            </a:r>
            <a:endParaRPr/>
          </a:p>
        </p:txBody>
      </p:sp>
      <p:pic>
        <p:nvPicPr>
          <p:cNvPr id="122" name="Google Shape;12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588" y="1584666"/>
            <a:ext cx="7184571" cy="538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Z3</a:t>
            </a:r>
            <a:endParaRPr/>
          </a:p>
        </p:txBody>
      </p:sp>
      <p:pic>
        <p:nvPicPr>
          <p:cNvPr id="128" name="Google Shape;12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26732"/>
            <a:ext cx="6385560" cy="537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Segunda geração (1955-1965)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Cartões perfurados: leitura de entrada-processamento-escrita da saída;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Uso comercial;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Separação de tarefas: construir, projetar, programar, operar, manter;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Primeiro computador do Brasil: Caixa, em 1965;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Computadores de grande porte (mainframes);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Primeira linguagem: FORTRAN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Construídos em Assmebly;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2020-11-21T16:51:09Z</dcterms:created>
  <dc:creator>Nelson Alves Pinto</dc:creator>
</cp:coreProperties>
</file>