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2E67EC-3635-4ED1-8FFE-C8B251447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Bem </a:t>
            </a:r>
            <a:r>
              <a:rPr lang="hu-HU" dirty="0" err="1"/>
              <a:t>józsef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C3D763-6C72-4E40-81D8-A5DF2823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2505457"/>
          </a:xfrm>
        </p:spPr>
        <p:txBody>
          <a:bodyPr>
            <a:normAutofit lnSpcReduction="10000"/>
          </a:bodyPr>
          <a:lstStyle/>
          <a:p>
            <a:r>
              <a:rPr lang="hu-HU" dirty="0"/>
              <a:t>Készítette: Én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si-LK" dirty="0"/>
              <a:t>ඞ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158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6BAC86-B987-4378-881D-1BE1C837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29174"/>
            <a:ext cx="4486656" cy="1157681"/>
          </a:xfrm>
        </p:spPr>
        <p:txBody>
          <a:bodyPr/>
          <a:lstStyle/>
          <a:p>
            <a:r>
              <a:rPr lang="hu-H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Származása</a:t>
            </a:r>
            <a:br>
              <a:rPr lang="hu-H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5BE609-6FD7-401E-B2DE-7D26BDB6D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337" y="2088859"/>
            <a:ext cx="5662568" cy="4769141"/>
          </a:xfrm>
        </p:spPr>
        <p:txBody>
          <a:bodyPr>
            <a:normAutofit/>
          </a:bodyPr>
          <a:lstStyle/>
          <a:p>
            <a:r>
              <a:rPr lang="hu-HU" dirty="0"/>
              <a:t>Cseh eredetű lengyel nemesi családba született. Tanulmányait Krakkóban, majd 1809-től a varsói Tüzér és Műszaki Iskolában folytatta. Napóleon francia császár 1812-es oroszországi hadjáratában tüzérhadnagyként vett részt. </a:t>
            </a:r>
            <a:r>
              <a:rPr lang="hu-HU" dirty="0" err="1"/>
              <a:t>Danzig</a:t>
            </a:r>
            <a:r>
              <a:rPr lang="hu-HU" dirty="0"/>
              <a:t> (</a:t>
            </a:r>
            <a:r>
              <a:rPr lang="hu-HU" dirty="0" err="1"/>
              <a:t>Gdańsk</a:t>
            </a:r>
            <a:r>
              <a:rPr lang="hu-HU" dirty="0"/>
              <a:t>) védelméért francia Becsületrenddel tüntették ki. 1815-ben belépett az orosz fennhatóság alatt álló Kongresszusi Lengyelország (Lengyel Királyság) hadseregébe. Tüzérszázadosként igyekezett elsajátítani kora műszaki ismereteit, 1819-ben a varsói tüzériskola tanára lett. A kor rakétafegyverének számító röppentyűk tökéletesítésével is foglalkozott. Nyíltsága kemény büntetésekhez vezetett, míg I. Sándor cár halála után az orosz–lengyel szolgálatot végül elhagyhatta. Részt vett a novemberi felkelésben. </a:t>
            </a:r>
          </a:p>
        </p:txBody>
      </p:sp>
      <p:pic>
        <p:nvPicPr>
          <p:cNvPr id="1026" name="Picture 2" descr="Bem József 3.">
            <a:extLst>
              <a:ext uri="{FF2B5EF4-FFF2-40B4-BE49-F238E27FC236}">
                <a16:creationId xmlns:a16="http://schemas.microsoft.com/office/drawing/2014/main" id="{E5B3851E-2DD0-4022-A989-B6C1BBE810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00674" y="156614"/>
            <a:ext cx="4207353" cy="654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95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6BAC86-B987-4378-881D-1BE1C837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29174"/>
            <a:ext cx="4486656" cy="1157681"/>
          </a:xfrm>
        </p:spPr>
        <p:txBody>
          <a:bodyPr/>
          <a:lstStyle/>
          <a:p>
            <a:r>
              <a:rPr lang="hu-H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magyaroroszágon</a:t>
            </a:r>
            <a:br>
              <a:rPr lang="hu-H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5BE609-6FD7-401E-B2DE-7D26BDB6D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337" y="2088859"/>
            <a:ext cx="5662568" cy="4769141"/>
          </a:xfrm>
        </p:spPr>
        <p:txBody>
          <a:bodyPr>
            <a:normAutofit/>
          </a:bodyPr>
          <a:lstStyle/>
          <a:p>
            <a:r>
              <a:rPr lang="hu-HU" dirty="0"/>
              <a:t>1848 szeptemberében egy lengyel–horvát légió felállításának tervével Magyarországra akart utazni, de az október 6-ai forradalom Bécsben érte. </a:t>
            </a:r>
            <a:r>
              <a:rPr lang="hu-HU" dirty="0" err="1"/>
              <a:t>Wenzel</a:t>
            </a:r>
            <a:r>
              <a:rPr lang="hu-HU" dirty="0"/>
              <a:t> </a:t>
            </a:r>
            <a:r>
              <a:rPr lang="hu-HU" dirty="0" err="1"/>
              <a:t>Messenhauser</a:t>
            </a:r>
            <a:r>
              <a:rPr lang="hu-HU" dirty="0"/>
              <a:t> rábeszélésére vállalta a forradalom fegyveres erőinek főparancsnokságát. A város eleste után álruhában Magyarországra szökött. Pozsonyban felajánlotta szolgálatait Kossuth Lajosnak, aki a schwechati vereség után visszavonulóban levő magyar csapatok főparancsnokává akarta kinevezni. Bem – attól tartva, hogy a magyar tisztek nem fogadnák el az idegen parancsnokot – elhárította a megbízást, így december 1-jén az erdélyi hadsereg parancsnoka lett. 3-án jelentkezett szolgálattételre Kossuth Lajosnál, aki – mivel szabad parancsnoki poszt akkor nem volt – a Nagyszombatban állomásozó Guyon Richárd dandárjához rendelte tanácsadóként.</a:t>
            </a:r>
          </a:p>
        </p:txBody>
      </p:sp>
      <p:pic>
        <p:nvPicPr>
          <p:cNvPr id="5" name="Tartalom helye 6">
            <a:extLst>
              <a:ext uri="{FF2B5EF4-FFF2-40B4-BE49-F238E27FC236}">
                <a16:creationId xmlns:a16="http://schemas.microsoft.com/office/drawing/2014/main" id="{FB2925FE-9288-4902-9CAB-F3455317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34" y="889233"/>
            <a:ext cx="5229431" cy="5167618"/>
          </a:xfrm>
          <a:prstGeom prst="rect">
            <a:avLst/>
          </a:prstGeom>
        </p:spPr>
      </p:pic>
      <p:pic>
        <p:nvPicPr>
          <p:cNvPr id="7" name="Tartalom helye 6" descr="Baba egyszínű kitöltéssel">
            <a:extLst>
              <a:ext uri="{FF2B5EF4-FFF2-40B4-BE49-F238E27FC236}">
                <a16:creationId xmlns:a16="http://schemas.microsoft.com/office/drawing/2014/main" id="{DD9A088F-4BD7-49BC-A109-6EFAB5A6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7834" y="5654179"/>
            <a:ext cx="402672" cy="402672"/>
          </a:xfrm>
        </p:spPr>
      </p:pic>
    </p:spTree>
    <p:extLst>
      <p:ext uri="{BB962C8B-B14F-4D97-AF65-F5344CB8AC3E}">
        <p14:creationId xmlns:p14="http://schemas.microsoft.com/office/powerpoint/2010/main" val="71349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EF5445-52B7-4557-B108-B8AF97F5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03340"/>
            <a:ext cx="4486656" cy="1098957"/>
          </a:xfrm>
        </p:spPr>
        <p:txBody>
          <a:bodyPr/>
          <a:lstStyle/>
          <a:p>
            <a:r>
              <a:rPr lang="hu-H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 erdélyi hadjárat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6C59F56-F918-4336-94DA-B9BDB34CE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1778466"/>
            <a:ext cx="4486656" cy="3965488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Bem altábornagy határozott intézkedéseivel rövid idő alatt </a:t>
            </a:r>
            <a:r>
              <a:rPr lang="hu-HU" dirty="0" err="1"/>
              <a:t>újrarendezte</a:t>
            </a:r>
            <a:r>
              <a:rPr lang="hu-HU" dirty="0"/>
              <a:t> a szétzilált, Erdélyből szinte teljesen kiszorult – a </a:t>
            </a:r>
            <a:r>
              <a:rPr lang="hu-HU" dirty="0" err="1"/>
              <a:t>Csucsai</a:t>
            </a:r>
            <a:r>
              <a:rPr lang="hu-HU" dirty="0"/>
              <a:t>-szorosnál álló – erdélyi hadsereget (tavasztól VI. honvéd hadtest), majd </a:t>
            </a:r>
            <a:r>
              <a:rPr lang="hu-HU" dirty="0" err="1"/>
              <a:t>Puchner</a:t>
            </a:r>
            <a:r>
              <a:rPr lang="hu-HU" dirty="0"/>
              <a:t> (</a:t>
            </a:r>
            <a:r>
              <a:rPr lang="hu-HU" dirty="0" err="1"/>
              <a:t>Pukner</a:t>
            </a:r>
            <a:r>
              <a:rPr lang="hu-HU" dirty="0"/>
              <a:t>) tábornok, erdélyi főhadparancsnok támadását visszaverve ellentámadásba ment át, és gyors hadmozdulatokkal karácsonykor elfoglalta Kolozsvárt. Ezzel kelet felől biztosította az Alföldet, és lehetővé tette, hogy Windisch-</a:t>
            </a:r>
            <a:r>
              <a:rPr lang="hu-HU" dirty="0" err="1"/>
              <a:t>Grätz</a:t>
            </a:r>
            <a:r>
              <a:rPr lang="hu-HU" dirty="0"/>
              <a:t> (nem tudom hogyan ejtik ki) támadása elől a kormány Pestről Debrecenbe helyezhesse át székhelyét. Januárban Karl Urban ezredes csapatait üldözve betört Bukovinába, majd felszabadította Székelyföldet, ahol kiegészítette haderőit. Ezt követően, egy váratlan mozzanattal </a:t>
            </a:r>
            <a:r>
              <a:rPr lang="hu-HU" dirty="0" err="1"/>
              <a:t>Puchner</a:t>
            </a:r>
            <a:r>
              <a:rPr lang="hu-HU" dirty="0"/>
              <a:t> (</a:t>
            </a:r>
            <a:r>
              <a:rPr lang="hu-HU" dirty="0" err="1"/>
              <a:t>Pukner</a:t>
            </a:r>
            <a:r>
              <a:rPr lang="hu-HU" dirty="0"/>
              <a:t>) háta mögé került és január 21-én megkísérelte elfoglalni Nagyszebent, de a császáriak visszaverték.</a:t>
            </a:r>
          </a:p>
          <a:p>
            <a:r>
              <a:rPr lang="hu-HU" dirty="0"/>
              <a:t>„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 ne győznénk? hisz Bem a vezérünk,</a:t>
            </a:r>
            <a:br>
              <a:rPr lang="hu-HU" dirty="0"/>
            </a:b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szabadság régi bajnoka!</a:t>
            </a:r>
            <a:br>
              <a:rPr lang="hu-HU" dirty="0"/>
            </a:br>
            <a:r>
              <a:rPr lang="hu-H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Bosszuálló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fénnyel jár előttünk</a:t>
            </a:r>
            <a:br>
              <a:rPr lang="hu-HU" dirty="0"/>
            </a:br>
            <a:r>
              <a:rPr lang="hu-H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Osztrolenka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véres csillaga.</a:t>
            </a:r>
            <a:r>
              <a:rPr lang="hu-HU" dirty="0"/>
              <a:t>”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6809FCA5-6267-4A3A-82C2-E3CFFF12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 descr="Bem József – Wikipédia">
            <a:extLst>
              <a:ext uri="{FF2B5EF4-FFF2-40B4-BE49-F238E27FC236}">
                <a16:creationId xmlns:a16="http://schemas.microsoft.com/office/drawing/2014/main" id="{F7B99935-27AA-4A26-B289-40C8A264A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63" y="562063"/>
            <a:ext cx="4493765" cy="555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50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552043-4FDD-4F5B-9916-347E5862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Szabadságharc bukása után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7BA2AB-3D62-42E6-9D4D-D26FF901D2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1849 augusztusában Bem az Oszmán Birodalomba menekült. Az orosz kormány a menekültek kiadását követelte Isztambultól, amire a köztük kötött legutolsó békeszerződés miatt az Oszmán Birodalom kötelezettséget vállalt – kivéve, ha a menekült áttért az iszlám hitre.</a:t>
            </a:r>
          </a:p>
          <a:p>
            <a:endParaRPr lang="hu-HU" dirty="0"/>
          </a:p>
          <a:p>
            <a:r>
              <a:rPr lang="hu-HU" dirty="0"/>
              <a:t>A lengyel hazafiak egy közeledő orosz–török háborúban reménykedtek. Az emigráns tisztek szívesen részt vettek volna ebben a törökök oldalán, amihez fel kellett venniük az iszlám vallást. A magyar és lengyel emigránsok körében nagy vita bontakozott ki erről. Kossuth Lajos, és Mészáros Lázár is ellenezte ezt, Bem azonban – Guyon Richárddal, Kmety Györggyel és mintegy 216 magyar, 7 lengyel és 15 olasz társával együtt – gyakorlati alapon foglalt állást és áttért az iszlámra, felvette a Murád (</a:t>
            </a:r>
            <a:r>
              <a:rPr lang="hu-HU" dirty="0" err="1"/>
              <a:t>Murat</a:t>
            </a:r>
            <a:r>
              <a:rPr lang="hu-HU" dirty="0"/>
              <a:t>) nevet.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60595A1-3FDC-473A-A392-A01F330ECB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Élete fő céljához, a lengyel szabadságért folytatott küzdelemhez haláláig hű maradt. A vallási áttérés ehhez csak eszköz volt. Ha megéri az 1853-ban kirobbant krími háborút, minden bizonnyal hatékonyan harcolt volna az Orosz Birodalom ellen.</a:t>
            </a:r>
          </a:p>
        </p:txBody>
      </p:sp>
    </p:spTree>
    <p:extLst>
      <p:ext uri="{BB962C8B-B14F-4D97-AF65-F5344CB8AC3E}">
        <p14:creationId xmlns:p14="http://schemas.microsoft.com/office/powerpoint/2010/main" val="148922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ADB34F-0DD8-4997-92E7-5D8874E2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F60676A-7740-4F73-B487-23247AFD7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pic>
        <p:nvPicPr>
          <p:cNvPr id="4" name="y2mate.com - Fishy Lona  Akarom akarom">
            <a:hlinkClick r:id="" action="ppaction://media"/>
            <a:extLst>
              <a:ext uri="{FF2B5EF4-FFF2-40B4-BE49-F238E27FC236}">
                <a16:creationId xmlns:a16="http://schemas.microsoft.com/office/drawing/2014/main" id="{099F20C9-7F31-48A5-8EFA-FC6426FA58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86400" y="56175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24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{41C9DC2D-6BE0-4BD9-98D9-CA0C577B5832}tf10001115</Template>
  <TotalTime>86</TotalTime>
  <Words>558</Words>
  <Application>Microsoft Office PowerPoint</Application>
  <PresentationFormat>Szélesvásznú</PresentationFormat>
  <Paragraphs>21</Paragraphs>
  <Slides>6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Csomag</vt:lpstr>
      <vt:lpstr>Bem józsef</vt:lpstr>
      <vt:lpstr>Származása </vt:lpstr>
      <vt:lpstr>magyaroroszágon </vt:lpstr>
      <vt:lpstr>Az erdélyi hadjárat</vt:lpstr>
      <vt:lpstr>Szabadságharc bukása után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 józsef</dc:title>
  <dc:creator>Mizsák Sándor</dc:creator>
  <cp:lastModifiedBy>Mizsák Sándor</cp:lastModifiedBy>
  <cp:revision>6</cp:revision>
  <dcterms:created xsi:type="dcterms:W3CDTF">2022-06-08T15:19:06Z</dcterms:created>
  <dcterms:modified xsi:type="dcterms:W3CDTF">2022-06-08T16:45:44Z</dcterms:modified>
</cp:coreProperties>
</file>