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7" r:id="rId4"/>
    <p:sldId id="263" r:id="rId5"/>
    <p:sldId id="260" r:id="rId6"/>
    <p:sldId id="258" r:id="rId7"/>
    <p:sldId id="259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0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1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0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1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7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33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4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7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9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7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6966-A338-46CE-95D1-A9837A00343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106304" y="1631876"/>
            <a:ext cx="7774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Deep Convolutional neural network for Fingerprint Pattern </a:t>
            </a:r>
            <a:r>
              <a:rPr lang="en-US" altLang="zh-CN" sz="3200" b="1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Classification</a:t>
            </a:r>
          </a:p>
          <a:p>
            <a:pPr algn="ctr"/>
            <a:endParaRPr lang="en-US" altLang="zh-CN" sz="3200" b="1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algn="ctr"/>
            <a:endParaRPr lang="en-US" altLang="zh-CN" sz="3200" b="1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algn="ctr"/>
            <a:r>
              <a:rPr lang="en-US" altLang="zh-CN" b="1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Xiao Zeng</a:t>
            </a:r>
          </a:p>
          <a:p>
            <a:pPr algn="ctr"/>
            <a:r>
              <a:rPr lang="en-US" altLang="zh-CN" b="1" dirty="0" err="1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Elham</a:t>
            </a:r>
            <a:r>
              <a:rPr lang="en-US" altLang="zh-CN" b="1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r>
              <a:rPr lang="en-US" altLang="zh-CN" b="1" dirty="0" err="1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Tabassi</a:t>
            </a:r>
            <a:endParaRPr lang="zh-CN" altLang="en-US" b="1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27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8424" y="764653"/>
            <a:ext cx="578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3.1 NIST SD14 result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39" y="1683940"/>
            <a:ext cx="6257925" cy="1447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05" y="3404696"/>
            <a:ext cx="5876498" cy="32682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769" y="3379252"/>
            <a:ext cx="2986087" cy="329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9283" y="329225"/>
            <a:ext cx="578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mtClean="0"/>
              <a:t>3.2 </a:t>
            </a:r>
            <a:r>
              <a:rPr lang="en-US" altLang="zh-CN" sz="3600" dirty="0" smtClean="0"/>
              <a:t>NIST SD4 result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22" y="975556"/>
            <a:ext cx="5184321" cy="20799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31" y="3306535"/>
            <a:ext cx="6115050" cy="3429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399" y="3433534"/>
            <a:ext cx="2930072" cy="33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4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6" y="3857620"/>
            <a:ext cx="2742352" cy="277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49" y="1009876"/>
            <a:ext cx="2872311" cy="29033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91" y="3950884"/>
            <a:ext cx="2742352" cy="277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197" y="1009876"/>
            <a:ext cx="2742352" cy="277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6" y="1009876"/>
            <a:ext cx="2742352" cy="277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143" y="3950884"/>
            <a:ext cx="2671122" cy="270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9283" y="329225"/>
            <a:ext cx="578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mtClean="0"/>
              <a:t>3.3 NIST SD14 fail cases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0058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47" y="2012328"/>
            <a:ext cx="6100708" cy="408818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73095" y="16429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NimbusRomNo9L-Regu"/>
              </a:rPr>
              <a:t>Arch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92370" y="164299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Tented Arch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107852" y="164299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Left Loop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37021" y="610051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Right Loop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258404" y="610051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Whorl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0310" y="996665"/>
            <a:ext cx="274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 Problem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859809" y="2565779"/>
            <a:ext cx="3016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5-class classification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4-class classification (combining arch tented arch)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554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520643" y="2652927"/>
            <a:ext cx="6454278" cy="12143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520643" y="3792624"/>
            <a:ext cx="6454278" cy="1125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938157" y="2865109"/>
            <a:ext cx="1624658" cy="6463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Augmentation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103020" y="2831338"/>
            <a:ext cx="1684823" cy="7077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473291" y="2821536"/>
            <a:ext cx="1344602" cy="7273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SVM</a:t>
            </a:r>
            <a:endParaRPr lang="en-US" altLang="zh-CN" b="1" dirty="0" smtClean="0"/>
          </a:p>
          <a:p>
            <a:pPr algn="ctr"/>
            <a:r>
              <a:rPr lang="en-US" altLang="zh-CN" sz="2000" dirty="0" smtClean="0"/>
              <a:t>Training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282033" y="3188274"/>
            <a:ext cx="603541" cy="4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636649" y="3188274"/>
            <a:ext cx="4019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935511" y="3185200"/>
            <a:ext cx="456099" cy="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936970" y="3576231"/>
            <a:ext cx="5198" cy="4327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82033" y="4401833"/>
            <a:ext cx="2673319" cy="8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74354" y="2859492"/>
            <a:ext cx="17873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Deep </a:t>
            </a:r>
            <a:r>
              <a:rPr lang="en-US" altLang="zh-CN" sz="2000" b="1" dirty="0" err="1" smtClean="0"/>
              <a:t>ConvNet</a:t>
            </a:r>
            <a:endParaRPr lang="en-US" altLang="zh-CN" sz="2000" b="1" dirty="0" smtClean="0"/>
          </a:p>
          <a:p>
            <a:pPr algn="ctr"/>
            <a:r>
              <a:rPr lang="en-US" altLang="zh-CN" sz="2000" dirty="0" smtClean="0"/>
              <a:t>Training</a:t>
            </a:r>
            <a:endParaRPr lang="zh-CN" altLang="en-US" sz="2000" dirty="0"/>
          </a:p>
          <a:p>
            <a:pPr algn="ctr"/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2055051" y="2807274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Training Images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055051" y="4053457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Testing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Images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93748" y="4214836"/>
            <a:ext cx="19485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Deep </a:t>
            </a:r>
            <a:r>
              <a:rPr lang="en-US" altLang="zh-CN" sz="2000" b="1" dirty="0" err="1" smtClean="0"/>
              <a:t>ConvNet</a:t>
            </a:r>
            <a:endParaRPr lang="en-US" altLang="zh-CN" sz="2000" b="1" dirty="0" smtClean="0"/>
          </a:p>
          <a:p>
            <a:pPr algn="ctr"/>
            <a:endParaRPr lang="zh-CN" altLang="en-US" b="1" dirty="0"/>
          </a:p>
        </p:txBody>
      </p:sp>
      <p:sp>
        <p:nvSpPr>
          <p:cNvPr id="26" name="圆角矩形 25"/>
          <p:cNvSpPr/>
          <p:nvPr/>
        </p:nvSpPr>
        <p:spPr>
          <a:xfrm>
            <a:off x="6099757" y="4038967"/>
            <a:ext cx="1684823" cy="7077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8473291" y="4019363"/>
            <a:ext cx="1344602" cy="7273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SVM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7926246" y="4386877"/>
            <a:ext cx="456099" cy="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9145592" y="3569547"/>
            <a:ext cx="5198" cy="4327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145592" y="4884729"/>
            <a:ext cx="3581" cy="366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8487204" y="5369060"/>
            <a:ext cx="1316776" cy="482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Prediction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0310" y="996665"/>
            <a:ext cx="484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 Proposed Approach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2569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450310" y="996665"/>
            <a:ext cx="484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2.1 Data Augmentation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1510319" y="2251082"/>
            <a:ext cx="74562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Random </a:t>
            </a:r>
            <a:r>
              <a:rPr lang="zh-CN" altLang="en-US" sz="2400" dirty="0"/>
              <a:t>Cropping. </a:t>
            </a:r>
            <a:r>
              <a:rPr lang="en-US" altLang="zh-CN" sz="2400" dirty="0" smtClean="0"/>
              <a:t>512x512 -&gt; 532 x 532 -&gt; 512x512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Random </a:t>
            </a:r>
            <a:r>
              <a:rPr lang="zh-CN" altLang="en-US" sz="2400" dirty="0"/>
              <a:t>Rotation</a:t>
            </a:r>
            <a:r>
              <a:rPr lang="zh-CN" altLang="en-US" sz="2400" dirty="0" smtClean="0"/>
              <a:t>. </a:t>
            </a:r>
            <a:r>
              <a:rPr lang="en-US" altLang="zh-CN" sz="2400" dirty="0" smtClean="0"/>
              <a:t>(-30 degree, 30 degree)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Random Brightness</a:t>
            </a:r>
            <a:r>
              <a:rPr lang="en-US" altLang="zh-CN" sz="2400" dirty="0" smtClean="0"/>
              <a:t>. (-50, 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Random </a:t>
            </a:r>
            <a:r>
              <a:rPr lang="zh-CN" altLang="en-US" sz="2400" dirty="0"/>
              <a:t>Contrast. </a:t>
            </a:r>
            <a:r>
              <a:rPr lang="en-US" altLang="zh-CN" sz="2400" dirty="0" smtClean="0"/>
              <a:t>(0.4, 1.6)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227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90" y="1155320"/>
            <a:ext cx="9135090" cy="45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6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37" y="2403526"/>
            <a:ext cx="1669174" cy="1988429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RightUp">
              <a:rot lat="3300000" lon="18899975" rev="0"/>
            </a:camera>
            <a:lightRig rig="threePt" dir="t"/>
          </a:scene3d>
        </p:spPr>
      </p:pic>
      <p:sp>
        <p:nvSpPr>
          <p:cNvPr id="4" name="立方体 3"/>
          <p:cNvSpPr/>
          <p:nvPr/>
        </p:nvSpPr>
        <p:spPr>
          <a:xfrm>
            <a:off x="2553999" y="2593177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456305" y="3406495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082183" y="3299860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757174" y="3818940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3331347" y="369330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069539" y="273426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610917" y="2666741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3257112" y="2960337"/>
            <a:ext cx="426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2013655" y="290491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575182" y="416172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grpSp>
        <p:nvGrpSpPr>
          <p:cNvPr id="84" name="组合 83"/>
          <p:cNvGrpSpPr/>
          <p:nvPr/>
        </p:nvGrpSpPr>
        <p:grpSpPr>
          <a:xfrm>
            <a:off x="5263109" y="2650593"/>
            <a:ext cx="4351944" cy="1313996"/>
            <a:chOff x="1634101" y="3174037"/>
            <a:chExt cx="1193692" cy="393540"/>
          </a:xfrm>
        </p:grpSpPr>
        <p:sp>
          <p:nvSpPr>
            <p:cNvPr id="85" name="立方体 84"/>
            <p:cNvSpPr/>
            <p:nvPr/>
          </p:nvSpPr>
          <p:spPr>
            <a:xfrm>
              <a:off x="1634101" y="3174037"/>
              <a:ext cx="956110" cy="393540"/>
            </a:xfrm>
            <a:prstGeom prst="cube">
              <a:avLst>
                <a:gd name="adj" fmla="val 40082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590211" y="3174037"/>
              <a:ext cx="217386" cy="19677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2585006" y="3367512"/>
              <a:ext cx="224421" cy="486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endCxn id="134" idx="2"/>
            </p:cNvCxnSpPr>
            <p:nvPr/>
          </p:nvCxnSpPr>
          <p:spPr>
            <a:xfrm>
              <a:off x="2447288" y="3330622"/>
              <a:ext cx="380505" cy="50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2452249" y="3370810"/>
              <a:ext cx="355348" cy="19676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5994947" y="3428143"/>
            <a:ext cx="125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ResNet-50 layers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3958189" y="269799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4660390" y="2928829"/>
            <a:ext cx="354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3958189" y="416112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10384913" y="3755571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34" name="立方体 133"/>
          <p:cNvSpPr/>
          <p:nvPr/>
        </p:nvSpPr>
        <p:spPr>
          <a:xfrm>
            <a:off x="9615053" y="3197681"/>
            <a:ext cx="200837" cy="211238"/>
          </a:xfrm>
          <a:prstGeom prst="cube">
            <a:avLst>
              <a:gd name="adj" fmla="val 3832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9497863" y="3051480"/>
            <a:ext cx="205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9766599" y="3060717"/>
            <a:ext cx="206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9967436" y="3294348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471392" y="2777744"/>
            <a:ext cx="109956" cy="94131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870794" y="3043785"/>
            <a:ext cx="651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Flatten</a:t>
            </a:r>
            <a:endParaRPr lang="zh-CN" altLang="en-US" sz="10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9554766" y="3428143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40" name="立方体 139"/>
          <p:cNvSpPr/>
          <p:nvPr/>
        </p:nvSpPr>
        <p:spPr>
          <a:xfrm>
            <a:off x="3914240" y="2564380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4841087" y="3460262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50310" y="996665"/>
            <a:ext cx="578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2.2 Network Architecture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710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0793597"/>
                  </p:ext>
                </p:extLst>
              </p:nvPr>
            </p:nvGraphicFramePr>
            <p:xfrm>
              <a:off x="5636525" y="569539"/>
              <a:ext cx="5970135" cy="60326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0045"/>
                    <a:gridCol w="1990045"/>
                    <a:gridCol w="199004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Layer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detail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Output size</a:t>
                          </a:r>
                          <a:endParaRPr lang="zh-CN" alt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conv1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×7, 96,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×256, 96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×7, 96,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128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×128, 96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conv3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×7, 64,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×64, 64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4229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conv4_x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</m:t>
                              </m:r>
                            </m:oMath>
                          </a14:m>
                          <a:r>
                            <a:rPr lang="en-US" altLang="zh-CN" baseline="0" dirty="0" smtClean="0"/>
                            <a:t> m</a:t>
                          </a:r>
                          <a:r>
                            <a:rPr lang="en-US" altLang="zh-CN" dirty="0" smtClean="0"/>
                            <a:t>ax pooling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×16, 256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42297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64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64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256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conv5_x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128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128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512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×8, 256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conv6_x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256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256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1024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×4, 1024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conv7_x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512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512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2048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×4, 2048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18542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conv8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global</a:t>
                          </a:r>
                          <a:r>
                            <a:rPr lang="en-US" altLang="zh-CN" baseline="0" dirty="0" smtClean="0"/>
                            <a:t> pooling</a:t>
                          </a:r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×1, 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×1, 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0793597"/>
                  </p:ext>
                </p:extLst>
              </p:nvPr>
            </p:nvGraphicFramePr>
            <p:xfrm>
              <a:off x="5636525" y="569539"/>
              <a:ext cx="5970135" cy="60326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0045"/>
                    <a:gridCol w="1990045"/>
                    <a:gridCol w="199004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Layer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detail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Output size</a:t>
                          </a:r>
                          <a:endParaRPr lang="zh-CN" alt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conv1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108197" r="-101227" b="-1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08197" r="-917" b="-142786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208197" r="-101227" b="-1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08197" r="-917" b="-132786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conv3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308197" r="-101227" b="-1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08197" r="-917" b="-1227869"/>
                          </a:stretch>
                        </a:blipFill>
                      </a:tcPr>
                    </a:tc>
                  </a:tr>
                  <a:tr h="4229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conv4_x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360870" r="-101227" b="-98550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19712" r="-917" b="-260096"/>
                          </a:stretch>
                        </a:blipFill>
                      </a:tcPr>
                    </a:tc>
                  </a:tr>
                  <a:tr h="84594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228777" r="-101227" b="-38920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45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conv5_x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328777" r="-101227" b="-2892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28777" r="-917" b="-289209"/>
                          </a:stretch>
                        </a:blipFill>
                      </a:tcPr>
                    </a:tc>
                  </a:tr>
                  <a:tr h="85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conv6_x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425714" r="-101227" b="-1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425714" r="-917" b="-187143"/>
                          </a:stretch>
                        </a:blipFill>
                      </a:tcPr>
                    </a:tc>
                  </a:tr>
                  <a:tr h="8514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conv7_x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525714" r="-101227" b="-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525714" r="-917" b="-87143"/>
                          </a:stretch>
                        </a:blipFill>
                      </a:tcPr>
                    </a:tc>
                  </a:tr>
                  <a:tr h="36576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conv8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global</a:t>
                          </a:r>
                          <a:r>
                            <a:rPr lang="en-US" altLang="zh-CN" baseline="0" dirty="0" smtClean="0"/>
                            <a:t> pooling</a:t>
                          </a:r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730000" r="-917" b="-1667"/>
                          </a:stretch>
                        </a:blipFill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1560000" r="-101227" b="-3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本框 2"/>
          <p:cNvSpPr txBox="1"/>
          <p:nvPr/>
        </p:nvSpPr>
        <p:spPr>
          <a:xfrm>
            <a:off x="368424" y="764653"/>
            <a:ext cx="578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2.2 Network Architecture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1392071" y="2497541"/>
            <a:ext cx="2797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Activation function: </a:t>
            </a:r>
            <a:r>
              <a:rPr lang="en-US" altLang="zh-CN" dirty="0" err="1" smtClean="0"/>
              <a:t>ReLu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Weight Decay: 0.0001</a:t>
            </a:r>
          </a:p>
          <a:p>
            <a:endParaRPr lang="en-US" altLang="zh-CN" dirty="0"/>
          </a:p>
          <a:p>
            <a:r>
              <a:rPr lang="en-US" altLang="zh-CN" dirty="0" smtClean="0"/>
              <a:t>Adam </a:t>
            </a:r>
            <a:r>
              <a:rPr lang="en-US" altLang="zh-CN" dirty="0" err="1" smtClean="0"/>
              <a:t>Optimizor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42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8424" y="764653"/>
            <a:ext cx="578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2.3 SVM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59" y="2719292"/>
            <a:ext cx="4086225" cy="295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4650" y="2045071"/>
            <a:ext cx="7042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Feature : output of Conv7 as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SVM parameter: Gamma </a:t>
            </a:r>
            <a:r>
              <a:rPr lang="en-US" altLang="zh-CN" sz="2800" dirty="0"/>
              <a:t>= 1/32768, C = 1.0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010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8424" y="764653"/>
            <a:ext cx="578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 Experiments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641444" y="1410984"/>
            <a:ext cx="102085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NIST SD 14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/>
              <a:t>2700 </a:t>
            </a:r>
            <a:r>
              <a:rPr lang="en-US" altLang="zh-CN" sz="2400" dirty="0" smtClean="0"/>
              <a:t>subjects, </a:t>
            </a:r>
            <a:r>
              <a:rPr lang="en-US" altLang="zh-CN" sz="2400" dirty="0"/>
              <a:t>10 </a:t>
            </a:r>
            <a:r>
              <a:rPr lang="en-US" altLang="zh-CN" sz="2400" dirty="0" smtClean="0"/>
              <a:t>fingerprint, two samples per finger, totally 54000 samples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Spatial size: 768x832 -&gt; 768x768 -&gt; 512X512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80% subjects for training, 20% subjects for testing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NIST SD 4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Each of </a:t>
            </a:r>
            <a:r>
              <a:rPr lang="en-US" altLang="zh-CN" sz="2400" dirty="0"/>
              <a:t>the five </a:t>
            </a:r>
            <a:r>
              <a:rPr lang="en-US" altLang="zh-CN" sz="2400" dirty="0" smtClean="0"/>
              <a:t>classes has </a:t>
            </a:r>
            <a:r>
              <a:rPr lang="en-US" altLang="zh-CN" sz="2400" dirty="0"/>
              <a:t>400 </a:t>
            </a:r>
            <a:r>
              <a:rPr lang="en-US" altLang="zh-CN" sz="2400" dirty="0" smtClean="0"/>
              <a:t>fingers, each finger has two </a:t>
            </a:r>
            <a:r>
              <a:rPr lang="en-US" altLang="zh-CN" sz="2400" dirty="0" err="1" smtClean="0"/>
              <a:t>smaples</a:t>
            </a:r>
            <a:r>
              <a:rPr lang="en-US" altLang="zh-CN" sz="2400" dirty="0" smtClean="0"/>
              <a:t>(800 images),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totally </a:t>
            </a:r>
            <a:r>
              <a:rPr lang="en-US" altLang="zh-CN" sz="2400" dirty="0"/>
              <a:t>4000 </a:t>
            </a:r>
            <a:r>
              <a:rPr lang="en-US" altLang="zh-CN" sz="2400" dirty="0" smtClean="0"/>
              <a:t>images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Spatial Size: 512X512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50% for training(first sample of all fingers), 50% for testing (second sample)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96" y="3147123"/>
            <a:ext cx="50482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7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Words>254</Words>
  <Application>Microsoft Office PowerPoint</Application>
  <PresentationFormat>宽屏</PresentationFormat>
  <Paragraphs>109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Malgun Gothic Semilight</vt:lpstr>
      <vt:lpstr>NimbusRomNo9L-Regu</vt:lpstr>
      <vt:lpstr>宋体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Cove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</dc:creator>
  <cp:lastModifiedBy>XZ</cp:lastModifiedBy>
  <cp:revision>38</cp:revision>
  <dcterms:created xsi:type="dcterms:W3CDTF">2017-04-08T19:40:04Z</dcterms:created>
  <dcterms:modified xsi:type="dcterms:W3CDTF">2017-04-13T16:30:39Z</dcterms:modified>
</cp:coreProperties>
</file>