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57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4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F6966-A338-46CE-95D1-A9837A00343A}" type="datetimeFigureOut">
              <a:rPr lang="zh-CN" altLang="en-US" smtClean="0"/>
              <a:t>2017/4/9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FD73-E588-4479-AE28-1623C7B81C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9538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F6966-A338-46CE-95D1-A9837A00343A}" type="datetimeFigureOut">
              <a:rPr lang="zh-CN" altLang="en-US" smtClean="0"/>
              <a:t>2017/4/9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FD73-E588-4479-AE28-1623C7B81C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9724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F6966-A338-46CE-95D1-A9837A00343A}" type="datetimeFigureOut">
              <a:rPr lang="zh-CN" altLang="en-US" smtClean="0"/>
              <a:t>2017/4/9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FD73-E588-4479-AE28-1623C7B81C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987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F6966-A338-46CE-95D1-A9837A00343A}" type="datetimeFigureOut">
              <a:rPr lang="zh-CN" altLang="en-US" smtClean="0"/>
              <a:t>2017/4/9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FD73-E588-4479-AE28-1623C7B81C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8268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F6966-A338-46CE-95D1-A9837A00343A}" type="datetimeFigureOut">
              <a:rPr lang="zh-CN" altLang="en-US" smtClean="0"/>
              <a:t>2017/4/9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FD73-E588-4479-AE28-1623C7B81C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6972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F6966-A338-46CE-95D1-A9837A00343A}" type="datetimeFigureOut">
              <a:rPr lang="zh-CN" altLang="en-US" smtClean="0"/>
              <a:t>2017/4/9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FD73-E588-4479-AE28-1623C7B81C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001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F6966-A338-46CE-95D1-A9837A00343A}" type="datetimeFigureOut">
              <a:rPr lang="zh-CN" altLang="en-US" smtClean="0"/>
              <a:t>2017/4/9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FD73-E588-4479-AE28-1623C7B81C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6272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F6966-A338-46CE-95D1-A9837A00343A}" type="datetimeFigureOut">
              <a:rPr lang="zh-CN" altLang="en-US" smtClean="0"/>
              <a:t>2017/4/9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FD73-E588-4479-AE28-1623C7B81C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5057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F6966-A338-46CE-95D1-A9837A00343A}" type="datetimeFigureOut">
              <a:rPr lang="zh-CN" altLang="en-US" smtClean="0"/>
              <a:t>2017/4/9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FD73-E588-4479-AE28-1623C7B81C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8968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F6966-A338-46CE-95D1-A9837A00343A}" type="datetimeFigureOut">
              <a:rPr lang="zh-CN" altLang="en-US" smtClean="0"/>
              <a:t>2017/4/9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FD73-E588-4479-AE28-1623C7B81C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4743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F6966-A338-46CE-95D1-A9837A00343A}" type="datetimeFigureOut">
              <a:rPr lang="zh-CN" altLang="en-US" smtClean="0"/>
              <a:t>2017/4/9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FD73-E588-4479-AE28-1623C7B81C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1815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AF6966-A338-46CE-95D1-A9837A00343A}" type="datetimeFigureOut">
              <a:rPr lang="zh-CN" altLang="en-US" smtClean="0"/>
              <a:t>2017/4/9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41FD73-E588-4479-AE28-1623C7B81C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1365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立方体 3"/>
          <p:cNvSpPr/>
          <p:nvPr/>
        </p:nvSpPr>
        <p:spPr>
          <a:xfrm>
            <a:off x="2189339" y="2549273"/>
            <a:ext cx="732692" cy="1579944"/>
          </a:xfrm>
          <a:prstGeom prst="cube">
            <a:avLst>
              <a:gd name="adj" fmla="val 78040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558" y="2711639"/>
            <a:ext cx="1882909" cy="1255272"/>
          </a:xfrm>
          <a:prstGeom prst="rect">
            <a:avLst/>
          </a:prstGeom>
          <a:scene3d>
            <a:camera prst="isometricRightUp">
              <a:rot lat="2100000" lon="18000000" rev="0"/>
            </a:camera>
            <a:lightRig rig="threePt" dir="t"/>
          </a:scene3d>
        </p:spPr>
      </p:pic>
      <p:grpSp>
        <p:nvGrpSpPr>
          <p:cNvPr id="13" name="组合 12"/>
          <p:cNvGrpSpPr/>
          <p:nvPr/>
        </p:nvGrpSpPr>
        <p:grpSpPr>
          <a:xfrm>
            <a:off x="1128145" y="3339245"/>
            <a:ext cx="1057175" cy="393540"/>
            <a:chOff x="1313029" y="3174036"/>
            <a:chExt cx="1057175" cy="393540"/>
          </a:xfrm>
        </p:grpSpPr>
        <p:sp>
          <p:nvSpPr>
            <p:cNvPr id="14" name="立方体 13"/>
            <p:cNvSpPr/>
            <p:nvPr/>
          </p:nvSpPr>
          <p:spPr>
            <a:xfrm>
              <a:off x="1313029" y="3174036"/>
              <a:ext cx="225016" cy="393540"/>
            </a:xfrm>
            <a:prstGeom prst="cube">
              <a:avLst>
                <a:gd name="adj" fmla="val 57988"/>
              </a:avLst>
            </a:prstGeom>
            <a:noFill/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5" name="直接连接符 14"/>
            <p:cNvCxnSpPr/>
            <p:nvPr/>
          </p:nvCxnSpPr>
          <p:spPr>
            <a:xfrm>
              <a:off x="1538045" y="3174036"/>
              <a:ext cx="832159" cy="196770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 flipV="1">
              <a:off x="1400214" y="3370806"/>
              <a:ext cx="940330" cy="173622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>
              <a:off x="1409081" y="3334184"/>
              <a:ext cx="936788" cy="36622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 flipV="1">
              <a:off x="1538045" y="3370806"/>
              <a:ext cx="802499" cy="62130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组合 18"/>
          <p:cNvGrpSpPr/>
          <p:nvPr/>
        </p:nvGrpSpPr>
        <p:grpSpPr>
          <a:xfrm>
            <a:off x="2343653" y="3301629"/>
            <a:ext cx="856289" cy="393540"/>
            <a:chOff x="1313029" y="3174036"/>
            <a:chExt cx="1057175" cy="393540"/>
          </a:xfrm>
        </p:grpSpPr>
        <p:sp>
          <p:nvSpPr>
            <p:cNvPr id="20" name="立方体 19"/>
            <p:cNvSpPr/>
            <p:nvPr/>
          </p:nvSpPr>
          <p:spPr>
            <a:xfrm>
              <a:off x="1313029" y="3174036"/>
              <a:ext cx="225016" cy="393540"/>
            </a:xfrm>
            <a:prstGeom prst="cube">
              <a:avLst>
                <a:gd name="adj" fmla="val 57988"/>
              </a:avLst>
            </a:prstGeom>
            <a:noFill/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1" name="直接连接符 20"/>
            <p:cNvCxnSpPr/>
            <p:nvPr/>
          </p:nvCxnSpPr>
          <p:spPr>
            <a:xfrm>
              <a:off x="1538045" y="3174036"/>
              <a:ext cx="832159" cy="196770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 flipV="1">
              <a:off x="1400214" y="3370806"/>
              <a:ext cx="940330" cy="173622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1409081" y="3334184"/>
              <a:ext cx="936788" cy="36622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 flipV="1">
              <a:off x="1538045" y="3370806"/>
              <a:ext cx="802499" cy="62130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文本框 49"/>
          <p:cNvSpPr txBox="1"/>
          <p:nvPr/>
        </p:nvSpPr>
        <p:spPr>
          <a:xfrm>
            <a:off x="1412982" y="3701486"/>
            <a:ext cx="6474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/>
              <a:t>Conv1</a:t>
            </a:r>
          </a:p>
          <a:p>
            <a:r>
              <a:rPr lang="en-US" altLang="zh-CN" sz="1200" b="1" dirty="0" smtClean="0"/>
              <a:t>pool1</a:t>
            </a:r>
            <a:endParaRPr lang="zh-CN" altLang="en-US" sz="1200" b="1" dirty="0"/>
          </a:p>
        </p:txBody>
      </p:sp>
      <p:sp>
        <p:nvSpPr>
          <p:cNvPr id="52" name="文本框 51"/>
          <p:cNvSpPr txBox="1"/>
          <p:nvPr/>
        </p:nvSpPr>
        <p:spPr>
          <a:xfrm>
            <a:off x="2592817" y="3695077"/>
            <a:ext cx="6474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/>
              <a:t>conv21</a:t>
            </a:r>
            <a:endParaRPr lang="zh-CN" altLang="en-US" sz="1200" b="1" dirty="0"/>
          </a:p>
        </p:txBody>
      </p:sp>
      <p:sp>
        <p:nvSpPr>
          <p:cNvPr id="58" name="文本框 57"/>
          <p:cNvSpPr txBox="1"/>
          <p:nvPr/>
        </p:nvSpPr>
        <p:spPr>
          <a:xfrm>
            <a:off x="1018742" y="2677517"/>
            <a:ext cx="41091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smtClean="0"/>
              <a:t>512</a:t>
            </a:r>
            <a:endParaRPr lang="zh-CN" altLang="en-US" sz="900" dirty="0"/>
          </a:p>
        </p:txBody>
      </p:sp>
      <p:sp>
        <p:nvSpPr>
          <p:cNvPr id="59" name="文本框 58"/>
          <p:cNvSpPr txBox="1"/>
          <p:nvPr/>
        </p:nvSpPr>
        <p:spPr>
          <a:xfrm>
            <a:off x="2262333" y="2684633"/>
            <a:ext cx="41091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smtClean="0"/>
              <a:t>63</a:t>
            </a:r>
            <a:endParaRPr lang="zh-CN" altLang="en-US" sz="900" dirty="0"/>
          </a:p>
        </p:txBody>
      </p:sp>
      <p:sp>
        <p:nvSpPr>
          <p:cNvPr id="60" name="文本框 59"/>
          <p:cNvSpPr txBox="1"/>
          <p:nvPr/>
        </p:nvSpPr>
        <p:spPr>
          <a:xfrm>
            <a:off x="2862942" y="2925787"/>
            <a:ext cx="32575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smtClean="0"/>
              <a:t>63</a:t>
            </a:r>
            <a:endParaRPr lang="zh-CN" altLang="en-US" sz="900" dirty="0"/>
          </a:p>
        </p:txBody>
      </p:sp>
      <p:sp>
        <p:nvSpPr>
          <p:cNvPr id="61" name="文本框 60"/>
          <p:cNvSpPr txBox="1"/>
          <p:nvPr/>
        </p:nvSpPr>
        <p:spPr>
          <a:xfrm>
            <a:off x="1685495" y="2837665"/>
            <a:ext cx="41091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smtClean="0"/>
              <a:t>512</a:t>
            </a:r>
            <a:endParaRPr lang="zh-CN" altLang="en-US" sz="900" dirty="0"/>
          </a:p>
        </p:txBody>
      </p:sp>
      <p:sp>
        <p:nvSpPr>
          <p:cNvPr id="62" name="文本框 61"/>
          <p:cNvSpPr txBox="1"/>
          <p:nvPr/>
        </p:nvSpPr>
        <p:spPr>
          <a:xfrm>
            <a:off x="2118611" y="4126005"/>
            <a:ext cx="41091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smtClean="0"/>
              <a:t>96</a:t>
            </a:r>
            <a:endParaRPr lang="zh-CN" altLang="en-US" sz="900" dirty="0"/>
          </a:p>
        </p:txBody>
      </p:sp>
      <p:pic>
        <p:nvPicPr>
          <p:cNvPr id="75" name="图片 7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2258" y="3346301"/>
            <a:ext cx="203298" cy="306785"/>
          </a:xfrm>
          <a:prstGeom prst="rect">
            <a:avLst/>
          </a:prstGeom>
          <a:scene3d>
            <a:camera prst="isometricOffAxis2Right">
              <a:rot lat="1800000" lon="17759998" rev="0"/>
            </a:camera>
            <a:lightRig rig="threePt" dir="t"/>
          </a:scene3d>
        </p:spPr>
      </p:pic>
      <p:pic>
        <p:nvPicPr>
          <p:cNvPr id="79" name="图片 7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497" y="3395858"/>
            <a:ext cx="263470" cy="280130"/>
          </a:xfrm>
          <a:prstGeom prst="rect">
            <a:avLst/>
          </a:prstGeom>
          <a:scene3d>
            <a:camera prst="isometricOffAxis2Right">
              <a:rot lat="1800000" lon="17759998" rev="0"/>
            </a:camera>
            <a:lightRig rig="threePt" dir="t"/>
          </a:scene3d>
        </p:spPr>
      </p:pic>
      <p:sp>
        <p:nvSpPr>
          <p:cNvPr id="83" name="立方体 82"/>
          <p:cNvSpPr/>
          <p:nvPr/>
        </p:nvSpPr>
        <p:spPr>
          <a:xfrm>
            <a:off x="3188701" y="2605886"/>
            <a:ext cx="732692" cy="1579944"/>
          </a:xfrm>
          <a:prstGeom prst="cube">
            <a:avLst>
              <a:gd name="adj" fmla="val 78040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4" name="组合 83"/>
          <p:cNvGrpSpPr/>
          <p:nvPr/>
        </p:nvGrpSpPr>
        <p:grpSpPr>
          <a:xfrm>
            <a:off x="3343015" y="3358242"/>
            <a:ext cx="856289" cy="393540"/>
            <a:chOff x="1313029" y="3174036"/>
            <a:chExt cx="1057175" cy="393540"/>
          </a:xfrm>
        </p:grpSpPr>
        <p:sp>
          <p:nvSpPr>
            <p:cNvPr id="85" name="立方体 84"/>
            <p:cNvSpPr/>
            <p:nvPr/>
          </p:nvSpPr>
          <p:spPr>
            <a:xfrm>
              <a:off x="1313029" y="3174036"/>
              <a:ext cx="225016" cy="393540"/>
            </a:xfrm>
            <a:prstGeom prst="cube">
              <a:avLst>
                <a:gd name="adj" fmla="val 57988"/>
              </a:avLst>
            </a:prstGeom>
            <a:noFill/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6" name="直接连接符 85"/>
            <p:cNvCxnSpPr/>
            <p:nvPr/>
          </p:nvCxnSpPr>
          <p:spPr>
            <a:xfrm>
              <a:off x="1538045" y="3174036"/>
              <a:ext cx="832159" cy="196770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接连接符 86"/>
            <p:cNvCxnSpPr/>
            <p:nvPr/>
          </p:nvCxnSpPr>
          <p:spPr>
            <a:xfrm flipV="1">
              <a:off x="1400214" y="3370806"/>
              <a:ext cx="940330" cy="173622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连接符 87"/>
            <p:cNvCxnSpPr/>
            <p:nvPr/>
          </p:nvCxnSpPr>
          <p:spPr>
            <a:xfrm>
              <a:off x="1409081" y="3334184"/>
              <a:ext cx="936788" cy="36622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连接符 88"/>
            <p:cNvCxnSpPr/>
            <p:nvPr/>
          </p:nvCxnSpPr>
          <p:spPr>
            <a:xfrm flipV="1">
              <a:off x="1538045" y="3370806"/>
              <a:ext cx="802499" cy="62130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0" name="文本框 89"/>
          <p:cNvSpPr txBox="1"/>
          <p:nvPr/>
        </p:nvSpPr>
        <p:spPr>
          <a:xfrm>
            <a:off x="3592179" y="3751690"/>
            <a:ext cx="6474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/>
              <a:t>conv22</a:t>
            </a:r>
            <a:endParaRPr lang="zh-CN" altLang="en-US" sz="1200" b="1" dirty="0"/>
          </a:p>
        </p:txBody>
      </p:sp>
      <p:sp>
        <p:nvSpPr>
          <p:cNvPr id="91" name="文本框 90"/>
          <p:cNvSpPr txBox="1"/>
          <p:nvPr/>
        </p:nvSpPr>
        <p:spPr>
          <a:xfrm>
            <a:off x="3261695" y="2741246"/>
            <a:ext cx="41091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smtClean="0"/>
              <a:t>32</a:t>
            </a:r>
            <a:endParaRPr lang="zh-CN" altLang="en-US" sz="900" dirty="0"/>
          </a:p>
        </p:txBody>
      </p:sp>
      <p:sp>
        <p:nvSpPr>
          <p:cNvPr id="92" name="文本框 91"/>
          <p:cNvSpPr txBox="1"/>
          <p:nvPr/>
        </p:nvSpPr>
        <p:spPr>
          <a:xfrm>
            <a:off x="3862304" y="2982400"/>
            <a:ext cx="32575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smtClean="0"/>
              <a:t>32</a:t>
            </a:r>
            <a:endParaRPr lang="zh-CN" altLang="en-US" sz="900" dirty="0"/>
          </a:p>
        </p:txBody>
      </p:sp>
      <p:sp>
        <p:nvSpPr>
          <p:cNvPr id="93" name="文本框 92"/>
          <p:cNvSpPr txBox="1"/>
          <p:nvPr/>
        </p:nvSpPr>
        <p:spPr>
          <a:xfrm>
            <a:off x="3117973" y="4182618"/>
            <a:ext cx="41091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smtClean="0"/>
              <a:t>256</a:t>
            </a:r>
            <a:endParaRPr lang="zh-CN" altLang="en-US" sz="900" dirty="0"/>
          </a:p>
        </p:txBody>
      </p:sp>
      <p:pic>
        <p:nvPicPr>
          <p:cNvPr id="94" name="图片 9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1620" y="3402914"/>
            <a:ext cx="203298" cy="306785"/>
          </a:xfrm>
          <a:prstGeom prst="rect">
            <a:avLst/>
          </a:prstGeom>
          <a:scene3d>
            <a:camera prst="isometricOffAxis2Right">
              <a:rot lat="1800000" lon="17759998" rev="0"/>
            </a:camera>
            <a:lightRig rig="threePt" dir="t"/>
          </a:scene3d>
        </p:spPr>
      </p:pic>
      <p:sp>
        <p:nvSpPr>
          <p:cNvPr id="95" name="立方体 94"/>
          <p:cNvSpPr/>
          <p:nvPr/>
        </p:nvSpPr>
        <p:spPr>
          <a:xfrm>
            <a:off x="4225071" y="2608444"/>
            <a:ext cx="732692" cy="1579944"/>
          </a:xfrm>
          <a:prstGeom prst="cube">
            <a:avLst>
              <a:gd name="adj" fmla="val 78040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6" name="组合 95"/>
          <p:cNvGrpSpPr/>
          <p:nvPr/>
        </p:nvGrpSpPr>
        <p:grpSpPr>
          <a:xfrm>
            <a:off x="4379385" y="3360800"/>
            <a:ext cx="856289" cy="393540"/>
            <a:chOff x="1313029" y="3174036"/>
            <a:chExt cx="1057175" cy="393540"/>
          </a:xfrm>
        </p:grpSpPr>
        <p:sp>
          <p:nvSpPr>
            <p:cNvPr id="97" name="立方体 96"/>
            <p:cNvSpPr/>
            <p:nvPr/>
          </p:nvSpPr>
          <p:spPr>
            <a:xfrm>
              <a:off x="1313029" y="3174036"/>
              <a:ext cx="225016" cy="393540"/>
            </a:xfrm>
            <a:prstGeom prst="cube">
              <a:avLst>
                <a:gd name="adj" fmla="val 57988"/>
              </a:avLst>
            </a:prstGeom>
            <a:noFill/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98" name="直接连接符 97"/>
            <p:cNvCxnSpPr/>
            <p:nvPr/>
          </p:nvCxnSpPr>
          <p:spPr>
            <a:xfrm>
              <a:off x="1538045" y="3174036"/>
              <a:ext cx="832159" cy="196770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连接符 98"/>
            <p:cNvCxnSpPr/>
            <p:nvPr/>
          </p:nvCxnSpPr>
          <p:spPr>
            <a:xfrm flipV="1">
              <a:off x="1400214" y="3370806"/>
              <a:ext cx="940330" cy="173622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连接符 99"/>
            <p:cNvCxnSpPr/>
            <p:nvPr/>
          </p:nvCxnSpPr>
          <p:spPr>
            <a:xfrm>
              <a:off x="1409081" y="3334184"/>
              <a:ext cx="936788" cy="36622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连接符 100"/>
            <p:cNvCxnSpPr/>
            <p:nvPr/>
          </p:nvCxnSpPr>
          <p:spPr>
            <a:xfrm flipV="1">
              <a:off x="1538045" y="3370806"/>
              <a:ext cx="802499" cy="62130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" name="文本框 101"/>
          <p:cNvSpPr txBox="1"/>
          <p:nvPr/>
        </p:nvSpPr>
        <p:spPr>
          <a:xfrm>
            <a:off x="4628549" y="3754248"/>
            <a:ext cx="6474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/>
              <a:t>conv31</a:t>
            </a:r>
            <a:endParaRPr lang="zh-CN" altLang="en-US" sz="1200" b="1" dirty="0"/>
          </a:p>
        </p:txBody>
      </p:sp>
      <p:sp>
        <p:nvSpPr>
          <p:cNvPr id="103" name="文本框 102"/>
          <p:cNvSpPr txBox="1"/>
          <p:nvPr/>
        </p:nvSpPr>
        <p:spPr>
          <a:xfrm>
            <a:off x="4298065" y="2743804"/>
            <a:ext cx="41091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smtClean="0"/>
              <a:t>32</a:t>
            </a:r>
            <a:endParaRPr lang="zh-CN" altLang="en-US" sz="900" dirty="0"/>
          </a:p>
        </p:txBody>
      </p:sp>
      <p:sp>
        <p:nvSpPr>
          <p:cNvPr id="104" name="文本框 103"/>
          <p:cNvSpPr txBox="1"/>
          <p:nvPr/>
        </p:nvSpPr>
        <p:spPr>
          <a:xfrm>
            <a:off x="4898674" y="2984958"/>
            <a:ext cx="32575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smtClean="0"/>
              <a:t>32</a:t>
            </a:r>
            <a:endParaRPr lang="zh-CN" altLang="en-US" sz="900" dirty="0"/>
          </a:p>
        </p:txBody>
      </p:sp>
      <p:sp>
        <p:nvSpPr>
          <p:cNvPr id="105" name="文本框 104"/>
          <p:cNvSpPr txBox="1"/>
          <p:nvPr/>
        </p:nvSpPr>
        <p:spPr>
          <a:xfrm>
            <a:off x="4154343" y="4185176"/>
            <a:ext cx="41091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smtClean="0"/>
              <a:t>256</a:t>
            </a:r>
            <a:endParaRPr lang="zh-CN" altLang="en-US" sz="900" dirty="0"/>
          </a:p>
        </p:txBody>
      </p:sp>
      <p:pic>
        <p:nvPicPr>
          <p:cNvPr id="106" name="图片 10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7990" y="3405472"/>
            <a:ext cx="203298" cy="306785"/>
          </a:xfrm>
          <a:prstGeom prst="rect">
            <a:avLst/>
          </a:prstGeom>
          <a:scene3d>
            <a:camera prst="isometricOffAxis2Right">
              <a:rot lat="1800000" lon="17759998" rev="0"/>
            </a:camera>
            <a:lightRig rig="threePt" dir="t"/>
          </a:scene3d>
        </p:spPr>
      </p:pic>
      <p:sp>
        <p:nvSpPr>
          <p:cNvPr id="107" name="立方体 106"/>
          <p:cNvSpPr/>
          <p:nvPr/>
        </p:nvSpPr>
        <p:spPr>
          <a:xfrm>
            <a:off x="5232458" y="2602674"/>
            <a:ext cx="732692" cy="1579944"/>
          </a:xfrm>
          <a:prstGeom prst="cube">
            <a:avLst>
              <a:gd name="adj" fmla="val 78040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8" name="组合 107"/>
          <p:cNvGrpSpPr/>
          <p:nvPr/>
        </p:nvGrpSpPr>
        <p:grpSpPr>
          <a:xfrm>
            <a:off x="5386772" y="3355030"/>
            <a:ext cx="856289" cy="393540"/>
            <a:chOff x="1313029" y="3174036"/>
            <a:chExt cx="1057175" cy="393540"/>
          </a:xfrm>
        </p:grpSpPr>
        <p:sp>
          <p:nvSpPr>
            <p:cNvPr id="109" name="立方体 108"/>
            <p:cNvSpPr/>
            <p:nvPr/>
          </p:nvSpPr>
          <p:spPr>
            <a:xfrm>
              <a:off x="1313029" y="3174036"/>
              <a:ext cx="225016" cy="393540"/>
            </a:xfrm>
            <a:prstGeom prst="cube">
              <a:avLst>
                <a:gd name="adj" fmla="val 57988"/>
              </a:avLst>
            </a:prstGeom>
            <a:noFill/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10" name="直接连接符 109"/>
            <p:cNvCxnSpPr/>
            <p:nvPr/>
          </p:nvCxnSpPr>
          <p:spPr>
            <a:xfrm>
              <a:off x="1538045" y="3174036"/>
              <a:ext cx="832159" cy="196770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接连接符 110"/>
            <p:cNvCxnSpPr/>
            <p:nvPr/>
          </p:nvCxnSpPr>
          <p:spPr>
            <a:xfrm flipV="1">
              <a:off x="1400214" y="3370806"/>
              <a:ext cx="940330" cy="173622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接连接符 111"/>
            <p:cNvCxnSpPr/>
            <p:nvPr/>
          </p:nvCxnSpPr>
          <p:spPr>
            <a:xfrm>
              <a:off x="1409081" y="3334184"/>
              <a:ext cx="936788" cy="36622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接连接符 112"/>
            <p:cNvCxnSpPr/>
            <p:nvPr/>
          </p:nvCxnSpPr>
          <p:spPr>
            <a:xfrm flipV="1">
              <a:off x="1538045" y="3370806"/>
              <a:ext cx="802499" cy="62130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4" name="文本框 113"/>
          <p:cNvSpPr txBox="1"/>
          <p:nvPr/>
        </p:nvSpPr>
        <p:spPr>
          <a:xfrm>
            <a:off x="5635936" y="3748478"/>
            <a:ext cx="6474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/>
              <a:t>conv32</a:t>
            </a:r>
            <a:endParaRPr lang="zh-CN" altLang="en-US" sz="1200" b="1" dirty="0"/>
          </a:p>
        </p:txBody>
      </p:sp>
      <p:sp>
        <p:nvSpPr>
          <p:cNvPr id="115" name="文本框 114"/>
          <p:cNvSpPr txBox="1"/>
          <p:nvPr/>
        </p:nvSpPr>
        <p:spPr>
          <a:xfrm>
            <a:off x="5305452" y="2738034"/>
            <a:ext cx="41091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smtClean="0"/>
              <a:t>15</a:t>
            </a:r>
            <a:endParaRPr lang="zh-CN" altLang="en-US" sz="900" dirty="0"/>
          </a:p>
        </p:txBody>
      </p:sp>
      <p:sp>
        <p:nvSpPr>
          <p:cNvPr id="116" name="文本框 115"/>
          <p:cNvSpPr txBox="1"/>
          <p:nvPr/>
        </p:nvSpPr>
        <p:spPr>
          <a:xfrm>
            <a:off x="5906061" y="2979188"/>
            <a:ext cx="32575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smtClean="0"/>
              <a:t>15</a:t>
            </a:r>
            <a:endParaRPr lang="zh-CN" altLang="en-US" sz="900" dirty="0"/>
          </a:p>
        </p:txBody>
      </p:sp>
      <p:sp>
        <p:nvSpPr>
          <p:cNvPr id="117" name="文本框 116"/>
          <p:cNvSpPr txBox="1"/>
          <p:nvPr/>
        </p:nvSpPr>
        <p:spPr>
          <a:xfrm>
            <a:off x="5161730" y="4179406"/>
            <a:ext cx="41091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smtClean="0"/>
              <a:t>256</a:t>
            </a:r>
            <a:endParaRPr lang="zh-CN" altLang="en-US" sz="900" dirty="0"/>
          </a:p>
        </p:txBody>
      </p:sp>
      <p:pic>
        <p:nvPicPr>
          <p:cNvPr id="118" name="图片 1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5377" y="3399702"/>
            <a:ext cx="203298" cy="306785"/>
          </a:xfrm>
          <a:prstGeom prst="rect">
            <a:avLst/>
          </a:prstGeom>
          <a:scene3d>
            <a:camera prst="isometricOffAxis2Right">
              <a:rot lat="1800000" lon="17759998" rev="0"/>
            </a:camera>
            <a:lightRig rig="threePt" dir="t"/>
          </a:scene3d>
        </p:spPr>
      </p:pic>
      <p:sp>
        <p:nvSpPr>
          <p:cNvPr id="119" name="立方体 118"/>
          <p:cNvSpPr/>
          <p:nvPr/>
        </p:nvSpPr>
        <p:spPr>
          <a:xfrm>
            <a:off x="6255604" y="2602674"/>
            <a:ext cx="732692" cy="1579944"/>
          </a:xfrm>
          <a:prstGeom prst="cube">
            <a:avLst>
              <a:gd name="adj" fmla="val 78040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0" name="组合 119"/>
          <p:cNvGrpSpPr/>
          <p:nvPr/>
        </p:nvGrpSpPr>
        <p:grpSpPr>
          <a:xfrm>
            <a:off x="6409918" y="3355030"/>
            <a:ext cx="856289" cy="393540"/>
            <a:chOff x="1313029" y="3174036"/>
            <a:chExt cx="1057175" cy="393540"/>
          </a:xfrm>
        </p:grpSpPr>
        <p:sp>
          <p:nvSpPr>
            <p:cNvPr id="121" name="立方体 120"/>
            <p:cNvSpPr/>
            <p:nvPr/>
          </p:nvSpPr>
          <p:spPr>
            <a:xfrm>
              <a:off x="1313029" y="3174036"/>
              <a:ext cx="225016" cy="393540"/>
            </a:xfrm>
            <a:prstGeom prst="cube">
              <a:avLst>
                <a:gd name="adj" fmla="val 57988"/>
              </a:avLst>
            </a:prstGeom>
            <a:noFill/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22" name="直接连接符 121"/>
            <p:cNvCxnSpPr/>
            <p:nvPr/>
          </p:nvCxnSpPr>
          <p:spPr>
            <a:xfrm>
              <a:off x="1538045" y="3174036"/>
              <a:ext cx="832159" cy="196770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接连接符 122"/>
            <p:cNvCxnSpPr/>
            <p:nvPr/>
          </p:nvCxnSpPr>
          <p:spPr>
            <a:xfrm flipV="1">
              <a:off x="1400214" y="3370806"/>
              <a:ext cx="940330" cy="173622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接连接符 123"/>
            <p:cNvCxnSpPr/>
            <p:nvPr/>
          </p:nvCxnSpPr>
          <p:spPr>
            <a:xfrm>
              <a:off x="1409081" y="3334184"/>
              <a:ext cx="936788" cy="36622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接连接符 124"/>
            <p:cNvCxnSpPr/>
            <p:nvPr/>
          </p:nvCxnSpPr>
          <p:spPr>
            <a:xfrm flipV="1">
              <a:off x="1538045" y="3370806"/>
              <a:ext cx="802499" cy="62130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6" name="文本框 125"/>
          <p:cNvSpPr txBox="1"/>
          <p:nvPr/>
        </p:nvSpPr>
        <p:spPr>
          <a:xfrm>
            <a:off x="6659082" y="3748478"/>
            <a:ext cx="6474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/>
              <a:t>conv41</a:t>
            </a:r>
            <a:endParaRPr lang="zh-CN" altLang="en-US" sz="1200" b="1" dirty="0"/>
          </a:p>
        </p:txBody>
      </p:sp>
      <p:sp>
        <p:nvSpPr>
          <p:cNvPr id="127" name="文本框 126"/>
          <p:cNvSpPr txBox="1"/>
          <p:nvPr/>
        </p:nvSpPr>
        <p:spPr>
          <a:xfrm>
            <a:off x="6328598" y="2738034"/>
            <a:ext cx="41091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smtClean="0"/>
              <a:t>15</a:t>
            </a:r>
            <a:endParaRPr lang="zh-CN" altLang="en-US" sz="900" dirty="0"/>
          </a:p>
        </p:txBody>
      </p:sp>
      <p:sp>
        <p:nvSpPr>
          <p:cNvPr id="128" name="文本框 127"/>
          <p:cNvSpPr txBox="1"/>
          <p:nvPr/>
        </p:nvSpPr>
        <p:spPr>
          <a:xfrm>
            <a:off x="6929207" y="2979188"/>
            <a:ext cx="32575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smtClean="0"/>
              <a:t>15</a:t>
            </a:r>
            <a:endParaRPr lang="zh-CN" altLang="en-US" sz="900" dirty="0"/>
          </a:p>
        </p:txBody>
      </p:sp>
      <p:sp>
        <p:nvSpPr>
          <p:cNvPr id="129" name="文本框 128"/>
          <p:cNvSpPr txBox="1"/>
          <p:nvPr/>
        </p:nvSpPr>
        <p:spPr>
          <a:xfrm>
            <a:off x="6184876" y="4179406"/>
            <a:ext cx="41091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smtClean="0"/>
              <a:t>384</a:t>
            </a:r>
            <a:endParaRPr lang="zh-CN" altLang="en-US" sz="900" dirty="0"/>
          </a:p>
        </p:txBody>
      </p:sp>
      <p:pic>
        <p:nvPicPr>
          <p:cNvPr id="130" name="图片 12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8523" y="3399702"/>
            <a:ext cx="203298" cy="306785"/>
          </a:xfrm>
          <a:prstGeom prst="rect">
            <a:avLst/>
          </a:prstGeom>
          <a:scene3d>
            <a:camera prst="isometricOffAxis2Right">
              <a:rot lat="1800000" lon="17759998" rev="0"/>
            </a:camera>
            <a:lightRig rig="threePt" dir="t"/>
          </a:scene3d>
        </p:spPr>
      </p:pic>
      <p:sp>
        <p:nvSpPr>
          <p:cNvPr id="155" name="立方体 154"/>
          <p:cNvSpPr/>
          <p:nvPr/>
        </p:nvSpPr>
        <p:spPr>
          <a:xfrm>
            <a:off x="7276215" y="2620308"/>
            <a:ext cx="732692" cy="1579944"/>
          </a:xfrm>
          <a:prstGeom prst="cube">
            <a:avLst>
              <a:gd name="adj" fmla="val 78040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6" name="组合 155"/>
          <p:cNvGrpSpPr/>
          <p:nvPr/>
        </p:nvGrpSpPr>
        <p:grpSpPr>
          <a:xfrm>
            <a:off x="7430529" y="3372664"/>
            <a:ext cx="856289" cy="393540"/>
            <a:chOff x="1313029" y="3174036"/>
            <a:chExt cx="1057175" cy="393540"/>
          </a:xfrm>
        </p:grpSpPr>
        <p:sp>
          <p:nvSpPr>
            <p:cNvPr id="157" name="立方体 156"/>
            <p:cNvSpPr/>
            <p:nvPr/>
          </p:nvSpPr>
          <p:spPr>
            <a:xfrm>
              <a:off x="1313029" y="3174036"/>
              <a:ext cx="225016" cy="393540"/>
            </a:xfrm>
            <a:prstGeom prst="cube">
              <a:avLst>
                <a:gd name="adj" fmla="val 57988"/>
              </a:avLst>
            </a:prstGeom>
            <a:noFill/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58" name="直接连接符 157"/>
            <p:cNvCxnSpPr/>
            <p:nvPr/>
          </p:nvCxnSpPr>
          <p:spPr>
            <a:xfrm>
              <a:off x="1538045" y="3174036"/>
              <a:ext cx="832159" cy="196770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直接连接符 158"/>
            <p:cNvCxnSpPr/>
            <p:nvPr/>
          </p:nvCxnSpPr>
          <p:spPr>
            <a:xfrm flipV="1">
              <a:off x="1400214" y="3370806"/>
              <a:ext cx="940330" cy="173622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直接连接符 159"/>
            <p:cNvCxnSpPr/>
            <p:nvPr/>
          </p:nvCxnSpPr>
          <p:spPr>
            <a:xfrm>
              <a:off x="1409081" y="3334184"/>
              <a:ext cx="936788" cy="36622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直接连接符 160"/>
            <p:cNvCxnSpPr/>
            <p:nvPr/>
          </p:nvCxnSpPr>
          <p:spPr>
            <a:xfrm flipV="1">
              <a:off x="1538045" y="3370806"/>
              <a:ext cx="802499" cy="62130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2" name="文本框 161"/>
          <p:cNvSpPr txBox="1"/>
          <p:nvPr/>
        </p:nvSpPr>
        <p:spPr>
          <a:xfrm>
            <a:off x="7679693" y="3766112"/>
            <a:ext cx="6474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/>
              <a:t>conv42</a:t>
            </a:r>
            <a:endParaRPr lang="zh-CN" altLang="en-US" sz="1200" b="1" dirty="0"/>
          </a:p>
        </p:txBody>
      </p:sp>
      <p:sp>
        <p:nvSpPr>
          <p:cNvPr id="163" name="文本框 162"/>
          <p:cNvSpPr txBox="1"/>
          <p:nvPr/>
        </p:nvSpPr>
        <p:spPr>
          <a:xfrm>
            <a:off x="7349209" y="2755668"/>
            <a:ext cx="41091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smtClean="0"/>
              <a:t>15</a:t>
            </a:r>
            <a:endParaRPr lang="zh-CN" altLang="en-US" sz="900" dirty="0"/>
          </a:p>
        </p:txBody>
      </p:sp>
      <p:sp>
        <p:nvSpPr>
          <p:cNvPr id="164" name="文本框 163"/>
          <p:cNvSpPr txBox="1"/>
          <p:nvPr/>
        </p:nvSpPr>
        <p:spPr>
          <a:xfrm>
            <a:off x="7949818" y="2996822"/>
            <a:ext cx="32575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smtClean="0"/>
              <a:t>15</a:t>
            </a:r>
            <a:endParaRPr lang="zh-CN" altLang="en-US" sz="900" dirty="0"/>
          </a:p>
        </p:txBody>
      </p:sp>
      <p:sp>
        <p:nvSpPr>
          <p:cNvPr id="165" name="文本框 164"/>
          <p:cNvSpPr txBox="1"/>
          <p:nvPr/>
        </p:nvSpPr>
        <p:spPr>
          <a:xfrm>
            <a:off x="7205487" y="4197040"/>
            <a:ext cx="41091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smtClean="0"/>
              <a:t>256</a:t>
            </a:r>
            <a:endParaRPr lang="zh-CN" altLang="en-US" sz="900" dirty="0"/>
          </a:p>
        </p:txBody>
      </p:sp>
      <p:pic>
        <p:nvPicPr>
          <p:cNvPr id="166" name="图片 16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9134" y="3417336"/>
            <a:ext cx="203298" cy="306785"/>
          </a:xfrm>
          <a:prstGeom prst="rect">
            <a:avLst/>
          </a:prstGeom>
          <a:scene3d>
            <a:camera prst="isometricOffAxis2Right">
              <a:rot lat="1800000" lon="17759998" rev="0"/>
            </a:camera>
            <a:lightRig rig="threePt" dir="t"/>
          </a:scene3d>
        </p:spPr>
      </p:pic>
      <p:sp>
        <p:nvSpPr>
          <p:cNvPr id="167" name="立方体 166"/>
          <p:cNvSpPr/>
          <p:nvPr/>
        </p:nvSpPr>
        <p:spPr>
          <a:xfrm>
            <a:off x="8316595" y="2608070"/>
            <a:ext cx="732692" cy="1579944"/>
          </a:xfrm>
          <a:prstGeom prst="cube">
            <a:avLst>
              <a:gd name="adj" fmla="val 78040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68" name="组合 167"/>
          <p:cNvGrpSpPr/>
          <p:nvPr/>
        </p:nvGrpSpPr>
        <p:grpSpPr>
          <a:xfrm>
            <a:off x="8470909" y="3360426"/>
            <a:ext cx="856289" cy="393540"/>
            <a:chOff x="1313029" y="3174036"/>
            <a:chExt cx="1057175" cy="393540"/>
          </a:xfrm>
        </p:grpSpPr>
        <p:sp>
          <p:nvSpPr>
            <p:cNvPr id="169" name="立方体 168"/>
            <p:cNvSpPr/>
            <p:nvPr/>
          </p:nvSpPr>
          <p:spPr>
            <a:xfrm>
              <a:off x="1313029" y="3174036"/>
              <a:ext cx="225016" cy="393540"/>
            </a:xfrm>
            <a:prstGeom prst="cube">
              <a:avLst>
                <a:gd name="adj" fmla="val 57988"/>
              </a:avLst>
            </a:prstGeom>
            <a:noFill/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70" name="直接连接符 169"/>
            <p:cNvCxnSpPr/>
            <p:nvPr/>
          </p:nvCxnSpPr>
          <p:spPr>
            <a:xfrm>
              <a:off x="1538045" y="3174036"/>
              <a:ext cx="832159" cy="196770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直接连接符 170"/>
            <p:cNvCxnSpPr/>
            <p:nvPr/>
          </p:nvCxnSpPr>
          <p:spPr>
            <a:xfrm flipV="1">
              <a:off x="1400214" y="3370806"/>
              <a:ext cx="940330" cy="173622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直接连接符 171"/>
            <p:cNvCxnSpPr/>
            <p:nvPr/>
          </p:nvCxnSpPr>
          <p:spPr>
            <a:xfrm>
              <a:off x="1409081" y="3334184"/>
              <a:ext cx="936788" cy="36622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直接连接符 172"/>
            <p:cNvCxnSpPr/>
            <p:nvPr/>
          </p:nvCxnSpPr>
          <p:spPr>
            <a:xfrm flipV="1">
              <a:off x="1538045" y="3370806"/>
              <a:ext cx="802499" cy="62130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4" name="文本框 173"/>
          <p:cNvSpPr txBox="1"/>
          <p:nvPr/>
        </p:nvSpPr>
        <p:spPr>
          <a:xfrm>
            <a:off x="8720073" y="3753874"/>
            <a:ext cx="6474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/>
              <a:t>conv5</a:t>
            </a:r>
            <a:endParaRPr lang="zh-CN" altLang="en-US" sz="1200" b="1" dirty="0"/>
          </a:p>
        </p:txBody>
      </p:sp>
      <p:sp>
        <p:nvSpPr>
          <p:cNvPr id="175" name="文本框 174"/>
          <p:cNvSpPr txBox="1"/>
          <p:nvPr/>
        </p:nvSpPr>
        <p:spPr>
          <a:xfrm>
            <a:off x="8389589" y="2743430"/>
            <a:ext cx="41091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smtClean="0"/>
              <a:t>15</a:t>
            </a:r>
            <a:endParaRPr lang="zh-CN" altLang="en-US" sz="900" dirty="0"/>
          </a:p>
        </p:txBody>
      </p:sp>
      <p:sp>
        <p:nvSpPr>
          <p:cNvPr id="176" name="文本框 175"/>
          <p:cNvSpPr txBox="1"/>
          <p:nvPr/>
        </p:nvSpPr>
        <p:spPr>
          <a:xfrm>
            <a:off x="8990198" y="2984584"/>
            <a:ext cx="32575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smtClean="0"/>
              <a:t>15</a:t>
            </a:r>
            <a:endParaRPr lang="zh-CN" altLang="en-US" sz="900" dirty="0"/>
          </a:p>
        </p:txBody>
      </p:sp>
      <p:sp>
        <p:nvSpPr>
          <p:cNvPr id="177" name="文本框 176"/>
          <p:cNvSpPr txBox="1"/>
          <p:nvPr/>
        </p:nvSpPr>
        <p:spPr>
          <a:xfrm>
            <a:off x="8245867" y="4184802"/>
            <a:ext cx="41091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smtClean="0"/>
              <a:t>256</a:t>
            </a:r>
            <a:endParaRPr lang="zh-CN" altLang="en-US" sz="900" dirty="0"/>
          </a:p>
        </p:txBody>
      </p:sp>
      <p:pic>
        <p:nvPicPr>
          <p:cNvPr id="178" name="图片 17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9514" y="3405098"/>
            <a:ext cx="203298" cy="306785"/>
          </a:xfrm>
          <a:prstGeom prst="rect">
            <a:avLst/>
          </a:prstGeom>
          <a:scene3d>
            <a:camera prst="isometricOffAxis2Right">
              <a:rot lat="1800000" lon="17759998" rev="0"/>
            </a:camera>
            <a:lightRig rig="threePt" dir="t"/>
          </a:scene3d>
        </p:spPr>
      </p:pic>
      <p:sp>
        <p:nvSpPr>
          <p:cNvPr id="180" name="矩形 179"/>
          <p:cNvSpPr/>
          <p:nvPr/>
        </p:nvSpPr>
        <p:spPr>
          <a:xfrm>
            <a:off x="10479387" y="1887867"/>
            <a:ext cx="146556" cy="266731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1" name="直接连接符 180"/>
          <p:cNvCxnSpPr>
            <a:endCxn id="180" idx="0"/>
          </p:cNvCxnSpPr>
          <p:nvPr/>
        </p:nvCxnSpPr>
        <p:spPr>
          <a:xfrm flipV="1">
            <a:off x="9416593" y="1887867"/>
            <a:ext cx="1136072" cy="1244929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直接连接符 181"/>
          <p:cNvCxnSpPr>
            <a:endCxn id="180" idx="2"/>
          </p:cNvCxnSpPr>
          <p:nvPr/>
        </p:nvCxnSpPr>
        <p:spPr>
          <a:xfrm>
            <a:off x="9416593" y="4140947"/>
            <a:ext cx="1136072" cy="414236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接连接符 182"/>
          <p:cNvCxnSpPr>
            <a:endCxn id="180" idx="2"/>
          </p:cNvCxnSpPr>
          <p:nvPr/>
        </p:nvCxnSpPr>
        <p:spPr>
          <a:xfrm>
            <a:off x="10068835" y="3576802"/>
            <a:ext cx="483830" cy="978381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接连接符 183"/>
          <p:cNvCxnSpPr>
            <a:endCxn id="180" idx="0"/>
          </p:cNvCxnSpPr>
          <p:nvPr/>
        </p:nvCxnSpPr>
        <p:spPr>
          <a:xfrm flipV="1">
            <a:off x="9988385" y="1887867"/>
            <a:ext cx="564280" cy="673136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文本框 184"/>
          <p:cNvSpPr txBox="1"/>
          <p:nvPr/>
        </p:nvSpPr>
        <p:spPr>
          <a:xfrm>
            <a:off x="9810628" y="3919694"/>
            <a:ext cx="6474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/>
              <a:t>fc1</a:t>
            </a:r>
            <a:endParaRPr lang="zh-CN" altLang="en-US" sz="1200" b="1" dirty="0"/>
          </a:p>
        </p:txBody>
      </p:sp>
      <p:sp>
        <p:nvSpPr>
          <p:cNvPr id="190" name="文本框 189"/>
          <p:cNvSpPr txBox="1"/>
          <p:nvPr/>
        </p:nvSpPr>
        <p:spPr>
          <a:xfrm>
            <a:off x="10354722" y="4541895"/>
            <a:ext cx="4561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smtClean="0"/>
              <a:t>1024</a:t>
            </a:r>
            <a:endParaRPr lang="zh-CN" altLang="en-US" sz="900" dirty="0"/>
          </a:p>
        </p:txBody>
      </p:sp>
      <p:sp>
        <p:nvSpPr>
          <p:cNvPr id="192" name="立方体 191"/>
          <p:cNvSpPr/>
          <p:nvPr/>
        </p:nvSpPr>
        <p:spPr>
          <a:xfrm>
            <a:off x="9337089" y="2602674"/>
            <a:ext cx="732692" cy="1579944"/>
          </a:xfrm>
          <a:prstGeom prst="cube">
            <a:avLst>
              <a:gd name="adj" fmla="val 78040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4" name="矩形 193"/>
          <p:cNvSpPr/>
          <p:nvPr/>
        </p:nvSpPr>
        <p:spPr>
          <a:xfrm>
            <a:off x="11268346" y="2554625"/>
            <a:ext cx="122145" cy="144053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5" name="直接连接符 194"/>
          <p:cNvCxnSpPr>
            <a:endCxn id="194" idx="0"/>
          </p:cNvCxnSpPr>
          <p:nvPr/>
        </p:nvCxnSpPr>
        <p:spPr>
          <a:xfrm>
            <a:off x="10658260" y="1890583"/>
            <a:ext cx="671159" cy="664042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直接连接符 195"/>
          <p:cNvCxnSpPr/>
          <p:nvPr/>
        </p:nvCxnSpPr>
        <p:spPr>
          <a:xfrm flipV="1">
            <a:off x="10606738" y="3995160"/>
            <a:ext cx="689230" cy="562739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文本框 196"/>
          <p:cNvSpPr txBox="1"/>
          <p:nvPr/>
        </p:nvSpPr>
        <p:spPr>
          <a:xfrm>
            <a:off x="10786129" y="3930208"/>
            <a:ext cx="4538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/>
              <a:t>fc2</a:t>
            </a:r>
            <a:endParaRPr lang="zh-CN" altLang="en-US" sz="1200" b="1" dirty="0"/>
          </a:p>
        </p:txBody>
      </p:sp>
      <p:sp>
        <p:nvSpPr>
          <p:cNvPr id="198" name="文本框 197"/>
          <p:cNvSpPr txBox="1"/>
          <p:nvPr/>
        </p:nvSpPr>
        <p:spPr>
          <a:xfrm>
            <a:off x="11200202" y="4010589"/>
            <a:ext cx="4561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smtClean="0"/>
              <a:t>5</a:t>
            </a:r>
            <a:endParaRPr lang="zh-CN" altLang="en-US" sz="900" dirty="0"/>
          </a:p>
        </p:txBody>
      </p:sp>
      <p:sp>
        <p:nvSpPr>
          <p:cNvPr id="199" name="文本框 198"/>
          <p:cNvSpPr txBox="1"/>
          <p:nvPr/>
        </p:nvSpPr>
        <p:spPr>
          <a:xfrm>
            <a:off x="10028963" y="2970471"/>
            <a:ext cx="32575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smtClean="0"/>
              <a:t>15</a:t>
            </a:r>
            <a:endParaRPr lang="zh-CN" altLang="en-US" sz="900" dirty="0"/>
          </a:p>
        </p:txBody>
      </p:sp>
      <p:sp>
        <p:nvSpPr>
          <p:cNvPr id="200" name="文本框 199"/>
          <p:cNvSpPr txBox="1"/>
          <p:nvPr/>
        </p:nvSpPr>
        <p:spPr>
          <a:xfrm>
            <a:off x="9343315" y="2752332"/>
            <a:ext cx="32575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smtClean="0"/>
              <a:t>15</a:t>
            </a:r>
            <a:endParaRPr lang="zh-CN" altLang="en-US" sz="900" dirty="0"/>
          </a:p>
        </p:txBody>
      </p:sp>
      <p:sp>
        <p:nvSpPr>
          <p:cNvPr id="201" name="文本框 200"/>
          <p:cNvSpPr txBox="1"/>
          <p:nvPr/>
        </p:nvSpPr>
        <p:spPr>
          <a:xfrm>
            <a:off x="9214427" y="4142909"/>
            <a:ext cx="41091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smtClean="0"/>
              <a:t>256</a:t>
            </a:r>
            <a:endParaRPr lang="zh-CN" altLang="en-US" sz="900" dirty="0"/>
          </a:p>
        </p:txBody>
      </p:sp>
    </p:spTree>
    <p:extLst>
      <p:ext uri="{BB962C8B-B14F-4D97-AF65-F5344CB8AC3E}">
        <p14:creationId xmlns:p14="http://schemas.microsoft.com/office/powerpoint/2010/main" val="2819455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表格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01466445"/>
                  </p:ext>
                </p:extLst>
              </p:nvPr>
            </p:nvGraphicFramePr>
            <p:xfrm>
              <a:off x="3002507" y="528596"/>
              <a:ext cx="5970135" cy="603269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990045"/>
                    <a:gridCol w="1990045"/>
                    <a:gridCol w="1990045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 smtClean="0"/>
                            <a:t>Layer</a:t>
                          </a:r>
                          <a:endParaRPr lang="zh-CN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 smtClean="0"/>
                            <a:t>detail</a:t>
                          </a:r>
                          <a:endParaRPr lang="zh-CN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 smtClean="0"/>
                            <a:t>Output size</a:t>
                          </a:r>
                          <a:endParaRPr lang="zh-CN" altLang="en-US" b="1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 smtClean="0"/>
                            <a:t>conv1</a:t>
                          </a:r>
                          <a:endParaRPr lang="zh-CN" alt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7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×7,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96,</m:t>
                              </m:r>
                            </m:oMath>
                          </a14:m>
                          <a:r>
                            <a:rPr lang="zh-CN" altLang="en-US" dirty="0" smtClean="0"/>
                            <a:t> </a:t>
                          </a:r>
                          <a:r>
                            <a:rPr lang="en-US" altLang="zh-CN" dirty="0" smtClean="0"/>
                            <a:t>stride=2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256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256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96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 smtClean="0"/>
                            <a:t>conv2</a:t>
                          </a:r>
                          <a:endParaRPr lang="zh-CN" alt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7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×7, 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96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</m:oMath>
                          </a14:m>
                          <a:r>
                            <a:rPr lang="zh-CN" altLang="en-US" dirty="0" smtClean="0"/>
                            <a:t> </a:t>
                          </a:r>
                          <a:r>
                            <a:rPr lang="en-US" altLang="zh-CN" dirty="0" smtClean="0"/>
                            <a:t>stride=2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128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×1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28,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96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 smtClean="0"/>
                            <a:t>conv3</a:t>
                          </a:r>
                          <a:endParaRPr lang="zh-CN" alt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7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7, 64,</m:t>
                              </m:r>
                            </m:oMath>
                          </a14:m>
                          <a:r>
                            <a:rPr lang="zh-CN" altLang="en-US" dirty="0" smtClean="0"/>
                            <a:t> </a:t>
                          </a:r>
                          <a:r>
                            <a:rPr lang="en-US" altLang="zh-CN" dirty="0" smtClean="0"/>
                            <a:t>stride=2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64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64,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64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</a:tr>
                  <a:tr h="422974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 smtClean="0"/>
                            <a:t>conv4_x</a:t>
                          </a:r>
                          <a:endParaRPr lang="zh-CN" alt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3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oMath>
                          </a14:m>
                          <a:r>
                            <a:rPr lang="en-US" altLang="zh-CN" baseline="0" dirty="0" smtClean="0"/>
                            <a:t> m</a:t>
                          </a:r>
                          <a:r>
                            <a:rPr lang="en-US" altLang="zh-CN" dirty="0" smtClean="0"/>
                            <a:t>ax pooling</a:t>
                          </a:r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16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×1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6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25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</a:tr>
                  <a:tr h="422974"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eqArr>
                                      <m:eqArrPr>
                                        <m:ctrlPr>
                                          <a:rPr lang="en-US" altLang="zh-CN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×1, 64</m:t>
                                        </m:r>
                                      </m:e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×3, 64</m:t>
                                        </m:r>
                                      </m:e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×1, 256</m:t>
                                        </m:r>
                                      </m:e>
                                    </m:eqArr>
                                  </m:e>
                                </m:d>
                                <m:r>
                                  <a:rPr lang="en-US" altLang="zh-CN" b="0" i="0" dirty="0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×3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 smtClean="0"/>
                            <a:t>conv5_x</a:t>
                          </a:r>
                          <a:endParaRPr lang="zh-CN" alt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eqArr>
                                      <m:eqArrPr>
                                        <m:ctrlPr>
                                          <a:rPr lang="en-US" altLang="zh-CN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×1, </m:t>
                                        </m:r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128</m:t>
                                        </m:r>
                                      </m:e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×3, </m:t>
                                        </m:r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128</m:t>
                                        </m:r>
                                      </m:e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×1, </m:t>
                                        </m:r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512</m:t>
                                        </m:r>
                                      </m:e>
                                    </m:eqArr>
                                  </m:e>
                                </m:d>
                                <m:r>
                                  <a:rPr lang="en-US" altLang="zh-CN" b="0" i="0" dirty="0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×</m:t>
                                </m:r>
                                <m:r>
                                  <a:rPr lang="en-US" altLang="zh-CN" b="0" i="0" dirty="0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8, 256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 smtClean="0"/>
                            <a:t>conv6_x</a:t>
                          </a:r>
                          <a:endParaRPr lang="zh-CN" alt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eqArr>
                                      <m:eqArrPr>
                                        <m:ctrlPr>
                                          <a:rPr lang="en-US" altLang="zh-CN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×1, </m:t>
                                        </m:r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256</m:t>
                                        </m:r>
                                      </m:e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×3, </m:t>
                                        </m:r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256</m:t>
                                        </m:r>
                                      </m:e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×1,</m:t>
                                        </m:r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 1024</m:t>
                                        </m:r>
                                      </m:e>
                                    </m:eqArr>
                                  </m:e>
                                </m:d>
                                <m:r>
                                  <a:rPr lang="en-US" altLang="zh-CN" b="0" i="0" dirty="0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×</m:t>
                                </m:r>
                                <m:r>
                                  <a:rPr lang="en-US" altLang="zh-CN" b="0" i="0" dirty="0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4, 1024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b="0" dirty="0" smtClean="0"/>
                            <a:t>conv7_x</a:t>
                          </a:r>
                          <a:endParaRPr lang="zh-CN" altLang="en-US" b="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eqArr>
                                      <m:eqArrPr>
                                        <m:ctrlPr>
                                          <a:rPr lang="en-US" altLang="zh-CN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×1, </m:t>
                                        </m:r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512</m:t>
                                        </m:r>
                                      </m:e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×3, </m:t>
                                        </m:r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512</m:t>
                                        </m:r>
                                      </m:e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×1, </m:t>
                                        </m:r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2048</m:t>
                                        </m:r>
                                      </m:e>
                                    </m:eqArr>
                                  </m:e>
                                </m:d>
                                <m:r>
                                  <a:rPr lang="en-US" altLang="zh-CN" b="0" i="0" dirty="0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×</m:t>
                                </m:r>
                                <m:r>
                                  <a:rPr lang="en-US" altLang="zh-CN" b="0" i="0" dirty="0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4,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2048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</a:tr>
                  <a:tr h="185420">
                    <a:tc rowSpan="2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b="0" dirty="0" smtClean="0"/>
                            <a:t>conv8</a:t>
                          </a:r>
                          <a:endParaRPr lang="zh-CN" altLang="en-US" b="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 smtClean="0"/>
                            <a:t>global</a:t>
                          </a:r>
                          <a:r>
                            <a:rPr lang="en-US" altLang="zh-CN" baseline="0" dirty="0" smtClean="0"/>
                            <a:t> pooling</a:t>
                          </a:r>
                          <a:endParaRPr lang="zh-CN" altLang="en-US" dirty="0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1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1,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</a:tr>
                  <a:tr h="185420"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1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×1, 5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5" name="表格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01466445"/>
                  </p:ext>
                </p:extLst>
              </p:nvPr>
            </p:nvGraphicFramePr>
            <p:xfrm>
              <a:off x="3002507" y="528596"/>
              <a:ext cx="5970135" cy="603269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990045"/>
                    <a:gridCol w="1990045"/>
                    <a:gridCol w="1990045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 smtClean="0"/>
                            <a:t>Layer</a:t>
                          </a:r>
                          <a:endParaRPr lang="zh-CN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 smtClean="0"/>
                            <a:t>detail</a:t>
                          </a:r>
                          <a:endParaRPr lang="zh-CN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 smtClean="0"/>
                            <a:t>Output size</a:t>
                          </a:r>
                          <a:endParaRPr lang="zh-CN" altLang="en-US" b="1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 smtClean="0"/>
                            <a:t>conv1</a:t>
                          </a:r>
                          <a:endParaRPr lang="zh-CN" alt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613" t="-108197" r="-100920" b="-14278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0000" t="-108197" r="-612" b="-1427869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 smtClean="0"/>
                            <a:t>conv2</a:t>
                          </a:r>
                          <a:endParaRPr lang="zh-CN" alt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613" t="-208197" r="-100920" b="-13278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0000" t="-208197" r="-612" b="-1327869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 smtClean="0"/>
                            <a:t>conv3</a:t>
                          </a:r>
                          <a:endParaRPr lang="zh-CN" alt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613" t="-308197" r="-100920" b="-12278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0000" t="-308197" r="-612" b="-1227869"/>
                          </a:stretch>
                        </a:blipFill>
                      </a:tcPr>
                    </a:tc>
                  </a:tr>
                  <a:tr h="422974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 smtClean="0"/>
                            <a:t>conv4_x</a:t>
                          </a:r>
                          <a:endParaRPr lang="zh-CN" alt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613" t="-360870" r="-100920" b="-985507"/>
                          </a:stretch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0000" t="-119712" r="-612" b="-260096"/>
                          </a:stretch>
                        </a:blipFill>
                      </a:tcPr>
                    </a:tc>
                  </a:tr>
                  <a:tr h="845947"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613" t="-228777" r="-100920" b="-389209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</a:tr>
                  <a:tr h="84594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 smtClean="0"/>
                            <a:t>conv5_x</a:t>
                          </a:r>
                          <a:endParaRPr lang="zh-CN" alt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613" t="-328777" r="-100920" b="-2892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0000" t="-328777" r="-612" b="-289209"/>
                          </a:stretch>
                        </a:blipFill>
                      </a:tcPr>
                    </a:tc>
                  </a:tr>
                  <a:tr h="85147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 smtClean="0"/>
                            <a:t>conv6_x</a:t>
                          </a:r>
                          <a:endParaRPr lang="zh-CN" alt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613" t="-425714" r="-100920" b="-18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0000" t="-425714" r="-612" b="-187143"/>
                          </a:stretch>
                        </a:blipFill>
                      </a:tcPr>
                    </a:tc>
                  </a:tr>
                  <a:tr h="851472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b="0" dirty="0" smtClean="0"/>
                            <a:t>conv7_x</a:t>
                          </a:r>
                          <a:endParaRPr lang="zh-CN" altLang="en-US" b="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613" t="-525714" r="-100920" b="-8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0000" t="-525714" r="-612" b="-87143"/>
                          </a:stretch>
                        </a:blipFill>
                      </a:tcPr>
                    </a:tc>
                  </a:tr>
                  <a:tr h="365760">
                    <a:tc rowSpan="2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b="0" dirty="0" smtClean="0"/>
                            <a:t>conv8</a:t>
                          </a:r>
                          <a:endParaRPr lang="zh-CN" altLang="en-US" b="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 smtClean="0"/>
                            <a:t>global</a:t>
                          </a:r>
                          <a:r>
                            <a:rPr lang="en-US" altLang="zh-CN" baseline="0" dirty="0" smtClean="0"/>
                            <a:t> pooling</a:t>
                          </a:r>
                          <a:endParaRPr lang="zh-CN" altLang="en-US" dirty="0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0000" t="-730000" r="-612" b="-1667"/>
                          </a:stretch>
                        </a:blipFill>
                      </a:tcPr>
                    </a:tc>
                  </a:tr>
                  <a:tr h="365760"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613" t="-1560000" r="-100920" b="-3333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661423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图片 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737" y="2403526"/>
            <a:ext cx="1669174" cy="1988429"/>
          </a:xfrm>
          <a:prstGeom prst="rect">
            <a:avLst/>
          </a:prstGeom>
          <a:ln>
            <a:solidFill>
              <a:schemeClr val="tx1"/>
            </a:solidFill>
          </a:ln>
          <a:scene3d>
            <a:camera prst="isometricRightUp">
              <a:rot lat="3300000" lon="18899975" rev="0"/>
            </a:camera>
            <a:lightRig rig="threePt" dir="t"/>
          </a:scene3d>
        </p:spPr>
      </p:pic>
      <p:sp>
        <p:nvSpPr>
          <p:cNvPr id="4" name="立方体 3"/>
          <p:cNvSpPr/>
          <p:nvPr/>
        </p:nvSpPr>
        <p:spPr>
          <a:xfrm>
            <a:off x="2553999" y="2593177"/>
            <a:ext cx="1028176" cy="1579944"/>
          </a:xfrm>
          <a:prstGeom prst="cube">
            <a:avLst>
              <a:gd name="adj" fmla="val 59152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3" name="组合 12"/>
          <p:cNvGrpSpPr/>
          <p:nvPr/>
        </p:nvGrpSpPr>
        <p:grpSpPr>
          <a:xfrm>
            <a:off x="1456305" y="3406495"/>
            <a:ext cx="1057175" cy="393540"/>
            <a:chOff x="1313029" y="3174036"/>
            <a:chExt cx="1057175" cy="393540"/>
          </a:xfrm>
        </p:grpSpPr>
        <p:sp>
          <p:nvSpPr>
            <p:cNvPr id="14" name="立方体 13"/>
            <p:cNvSpPr/>
            <p:nvPr/>
          </p:nvSpPr>
          <p:spPr>
            <a:xfrm>
              <a:off x="1313029" y="3174036"/>
              <a:ext cx="225016" cy="393540"/>
            </a:xfrm>
            <a:prstGeom prst="cube">
              <a:avLst>
                <a:gd name="adj" fmla="val 57988"/>
              </a:avLst>
            </a:prstGeom>
            <a:noFill/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5" name="直接连接符 14"/>
            <p:cNvCxnSpPr/>
            <p:nvPr/>
          </p:nvCxnSpPr>
          <p:spPr>
            <a:xfrm>
              <a:off x="1538045" y="3174036"/>
              <a:ext cx="832159" cy="196770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 flipV="1">
              <a:off x="1400214" y="3370806"/>
              <a:ext cx="940330" cy="173622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>
              <a:off x="1409081" y="3334184"/>
              <a:ext cx="936788" cy="36622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 flipV="1">
              <a:off x="1538045" y="3370806"/>
              <a:ext cx="802499" cy="62130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组合 18"/>
          <p:cNvGrpSpPr/>
          <p:nvPr/>
        </p:nvGrpSpPr>
        <p:grpSpPr>
          <a:xfrm>
            <a:off x="3082183" y="3299860"/>
            <a:ext cx="856289" cy="393540"/>
            <a:chOff x="1313029" y="3174036"/>
            <a:chExt cx="1057175" cy="393540"/>
          </a:xfrm>
        </p:grpSpPr>
        <p:sp>
          <p:nvSpPr>
            <p:cNvPr id="20" name="立方体 19"/>
            <p:cNvSpPr/>
            <p:nvPr/>
          </p:nvSpPr>
          <p:spPr>
            <a:xfrm>
              <a:off x="1313029" y="3174036"/>
              <a:ext cx="225016" cy="393540"/>
            </a:xfrm>
            <a:prstGeom prst="cube">
              <a:avLst>
                <a:gd name="adj" fmla="val 57988"/>
              </a:avLst>
            </a:prstGeom>
            <a:noFill/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1" name="直接连接符 20"/>
            <p:cNvCxnSpPr/>
            <p:nvPr/>
          </p:nvCxnSpPr>
          <p:spPr>
            <a:xfrm>
              <a:off x="1538045" y="3174036"/>
              <a:ext cx="832159" cy="196770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 flipV="1">
              <a:off x="1400214" y="3370806"/>
              <a:ext cx="940330" cy="173622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1409081" y="3334184"/>
              <a:ext cx="936788" cy="36622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 flipV="1">
              <a:off x="1538045" y="3370806"/>
              <a:ext cx="802499" cy="62130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文本框 49"/>
          <p:cNvSpPr txBox="1"/>
          <p:nvPr/>
        </p:nvSpPr>
        <p:spPr>
          <a:xfrm>
            <a:off x="1757174" y="3818940"/>
            <a:ext cx="6474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/>
              <a:t>Conv1</a:t>
            </a:r>
          </a:p>
          <a:p>
            <a:endParaRPr lang="zh-CN" altLang="en-US" sz="1200" b="1" dirty="0"/>
          </a:p>
        </p:txBody>
      </p:sp>
      <p:sp>
        <p:nvSpPr>
          <p:cNvPr id="52" name="文本框 51"/>
          <p:cNvSpPr txBox="1"/>
          <p:nvPr/>
        </p:nvSpPr>
        <p:spPr>
          <a:xfrm>
            <a:off x="3331347" y="3693308"/>
            <a:ext cx="6474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/>
              <a:t>conv2</a:t>
            </a:r>
            <a:endParaRPr lang="zh-CN" altLang="en-US" sz="1200" b="1" dirty="0"/>
          </a:p>
        </p:txBody>
      </p:sp>
      <p:sp>
        <p:nvSpPr>
          <p:cNvPr id="58" name="文本框 57"/>
          <p:cNvSpPr txBox="1"/>
          <p:nvPr/>
        </p:nvSpPr>
        <p:spPr>
          <a:xfrm>
            <a:off x="1069539" y="2734268"/>
            <a:ext cx="41091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smtClean="0"/>
              <a:t>512</a:t>
            </a:r>
            <a:endParaRPr lang="zh-CN" altLang="en-US" sz="900" dirty="0"/>
          </a:p>
        </p:txBody>
      </p:sp>
      <p:sp>
        <p:nvSpPr>
          <p:cNvPr id="59" name="文本框 58"/>
          <p:cNvSpPr txBox="1"/>
          <p:nvPr/>
        </p:nvSpPr>
        <p:spPr>
          <a:xfrm>
            <a:off x="2610917" y="2666741"/>
            <a:ext cx="41091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smtClean="0"/>
              <a:t>256</a:t>
            </a:r>
            <a:endParaRPr lang="zh-CN" altLang="en-US" sz="900" dirty="0"/>
          </a:p>
        </p:txBody>
      </p:sp>
      <p:sp>
        <p:nvSpPr>
          <p:cNvPr id="60" name="文本框 59"/>
          <p:cNvSpPr txBox="1"/>
          <p:nvPr/>
        </p:nvSpPr>
        <p:spPr>
          <a:xfrm>
            <a:off x="3257112" y="2960337"/>
            <a:ext cx="4263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smtClean="0"/>
              <a:t>256</a:t>
            </a:r>
            <a:endParaRPr lang="zh-CN" altLang="en-US" sz="900" dirty="0"/>
          </a:p>
        </p:txBody>
      </p:sp>
      <p:sp>
        <p:nvSpPr>
          <p:cNvPr id="61" name="文本框 60"/>
          <p:cNvSpPr txBox="1"/>
          <p:nvPr/>
        </p:nvSpPr>
        <p:spPr>
          <a:xfrm>
            <a:off x="2013655" y="2904915"/>
            <a:ext cx="41091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smtClean="0"/>
              <a:t>512</a:t>
            </a:r>
            <a:endParaRPr lang="zh-CN" altLang="en-US" sz="900" dirty="0"/>
          </a:p>
        </p:txBody>
      </p:sp>
      <p:sp>
        <p:nvSpPr>
          <p:cNvPr id="62" name="文本框 61"/>
          <p:cNvSpPr txBox="1"/>
          <p:nvPr/>
        </p:nvSpPr>
        <p:spPr>
          <a:xfrm>
            <a:off x="2575182" y="4161726"/>
            <a:ext cx="41091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smtClean="0"/>
              <a:t>96</a:t>
            </a:r>
            <a:endParaRPr lang="zh-CN" altLang="en-US" sz="900" dirty="0"/>
          </a:p>
        </p:txBody>
      </p:sp>
      <p:grpSp>
        <p:nvGrpSpPr>
          <p:cNvPr id="84" name="组合 83"/>
          <p:cNvGrpSpPr/>
          <p:nvPr/>
        </p:nvGrpSpPr>
        <p:grpSpPr>
          <a:xfrm>
            <a:off x="5263110" y="2635132"/>
            <a:ext cx="4562135" cy="1329455"/>
            <a:chOff x="1634101" y="3169407"/>
            <a:chExt cx="1251345" cy="398170"/>
          </a:xfrm>
        </p:grpSpPr>
        <p:sp>
          <p:nvSpPr>
            <p:cNvPr id="85" name="立方体 84"/>
            <p:cNvSpPr/>
            <p:nvPr/>
          </p:nvSpPr>
          <p:spPr>
            <a:xfrm>
              <a:off x="1634101" y="3174037"/>
              <a:ext cx="956110" cy="393540"/>
            </a:xfrm>
            <a:prstGeom prst="cube">
              <a:avLst>
                <a:gd name="adj" fmla="val 40082"/>
              </a:avLst>
            </a:prstGeom>
            <a:noFill/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6" name="直接连接符 85"/>
            <p:cNvCxnSpPr/>
            <p:nvPr/>
          </p:nvCxnSpPr>
          <p:spPr>
            <a:xfrm>
              <a:off x="2580201" y="3169407"/>
              <a:ext cx="227396" cy="201400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接连接符 86"/>
            <p:cNvCxnSpPr>
              <a:endCxn id="134" idx="2"/>
            </p:cNvCxnSpPr>
            <p:nvPr/>
          </p:nvCxnSpPr>
          <p:spPr>
            <a:xfrm flipV="1">
              <a:off x="2661025" y="3340355"/>
              <a:ext cx="224421" cy="48627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连接符 87"/>
            <p:cNvCxnSpPr/>
            <p:nvPr/>
          </p:nvCxnSpPr>
          <p:spPr>
            <a:xfrm>
              <a:off x="2491633" y="3332026"/>
              <a:ext cx="315965" cy="38782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连接符 88"/>
            <p:cNvCxnSpPr/>
            <p:nvPr/>
          </p:nvCxnSpPr>
          <p:spPr>
            <a:xfrm flipV="1">
              <a:off x="2476586" y="3370810"/>
              <a:ext cx="331011" cy="182259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0" name="文本框 89"/>
          <p:cNvSpPr txBox="1"/>
          <p:nvPr/>
        </p:nvSpPr>
        <p:spPr>
          <a:xfrm>
            <a:off x="5994947" y="3428143"/>
            <a:ext cx="12590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/>
              <a:t>ResNet-50 layers</a:t>
            </a:r>
            <a:endParaRPr lang="zh-CN" altLang="en-US" sz="1200" b="1" dirty="0"/>
          </a:p>
        </p:txBody>
      </p:sp>
      <p:sp>
        <p:nvSpPr>
          <p:cNvPr id="91" name="文本框 90"/>
          <p:cNvSpPr txBox="1"/>
          <p:nvPr/>
        </p:nvSpPr>
        <p:spPr>
          <a:xfrm>
            <a:off x="3958189" y="2697997"/>
            <a:ext cx="41091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smtClean="0"/>
              <a:t>128</a:t>
            </a:r>
            <a:endParaRPr lang="zh-CN" altLang="en-US" sz="900" dirty="0"/>
          </a:p>
        </p:txBody>
      </p:sp>
      <p:sp>
        <p:nvSpPr>
          <p:cNvPr id="92" name="文本框 91"/>
          <p:cNvSpPr txBox="1"/>
          <p:nvPr/>
        </p:nvSpPr>
        <p:spPr>
          <a:xfrm>
            <a:off x="4660390" y="2928829"/>
            <a:ext cx="35485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smtClean="0"/>
              <a:t>128</a:t>
            </a:r>
            <a:endParaRPr lang="zh-CN" altLang="en-US" sz="900" dirty="0"/>
          </a:p>
        </p:txBody>
      </p:sp>
      <p:sp>
        <p:nvSpPr>
          <p:cNvPr id="93" name="文本框 92"/>
          <p:cNvSpPr txBox="1"/>
          <p:nvPr/>
        </p:nvSpPr>
        <p:spPr>
          <a:xfrm>
            <a:off x="3958189" y="4161123"/>
            <a:ext cx="41091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smtClean="0"/>
              <a:t>96</a:t>
            </a:r>
            <a:endParaRPr lang="zh-CN" altLang="en-US" sz="900" dirty="0"/>
          </a:p>
        </p:txBody>
      </p:sp>
      <p:sp>
        <p:nvSpPr>
          <p:cNvPr id="132" name="文本框 131"/>
          <p:cNvSpPr txBox="1"/>
          <p:nvPr/>
        </p:nvSpPr>
        <p:spPr>
          <a:xfrm>
            <a:off x="10384913" y="3755571"/>
            <a:ext cx="28291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smtClean="0"/>
              <a:t>5</a:t>
            </a:r>
            <a:endParaRPr lang="zh-CN" altLang="en-US" sz="900" dirty="0"/>
          </a:p>
        </p:txBody>
      </p:sp>
      <p:sp>
        <p:nvSpPr>
          <p:cNvPr id="134" name="立方体 133"/>
          <p:cNvSpPr/>
          <p:nvPr/>
        </p:nvSpPr>
        <p:spPr>
          <a:xfrm>
            <a:off x="9615053" y="3197681"/>
            <a:ext cx="200837" cy="211238"/>
          </a:xfrm>
          <a:prstGeom prst="cube">
            <a:avLst>
              <a:gd name="adj" fmla="val 38329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5" name="文本框 134"/>
          <p:cNvSpPr txBox="1"/>
          <p:nvPr/>
        </p:nvSpPr>
        <p:spPr>
          <a:xfrm>
            <a:off x="9497863" y="3051480"/>
            <a:ext cx="20545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smtClean="0"/>
              <a:t>1</a:t>
            </a:r>
            <a:endParaRPr lang="zh-CN" altLang="en-US" sz="900" dirty="0"/>
          </a:p>
        </p:txBody>
      </p:sp>
      <p:sp>
        <p:nvSpPr>
          <p:cNvPr id="136" name="文本框 135"/>
          <p:cNvSpPr txBox="1"/>
          <p:nvPr/>
        </p:nvSpPr>
        <p:spPr>
          <a:xfrm>
            <a:off x="9766599" y="3060717"/>
            <a:ext cx="20630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smtClean="0"/>
              <a:t>1</a:t>
            </a:r>
            <a:endParaRPr lang="zh-CN" altLang="en-US" sz="900" dirty="0"/>
          </a:p>
        </p:txBody>
      </p:sp>
      <p:cxnSp>
        <p:nvCxnSpPr>
          <p:cNvPr id="8" name="直接箭头连接符 7"/>
          <p:cNvCxnSpPr/>
          <p:nvPr/>
        </p:nvCxnSpPr>
        <p:spPr>
          <a:xfrm>
            <a:off x="9967436" y="3294348"/>
            <a:ext cx="395997" cy="447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10471392" y="2777744"/>
            <a:ext cx="109956" cy="941319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9870794" y="3043785"/>
            <a:ext cx="6511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Flatten</a:t>
            </a:r>
            <a:endParaRPr lang="zh-CN" altLang="en-US" sz="1000" dirty="0"/>
          </a:p>
        </p:txBody>
      </p:sp>
      <p:sp>
        <p:nvSpPr>
          <p:cNvPr id="138" name="文本框 137"/>
          <p:cNvSpPr txBox="1"/>
          <p:nvPr/>
        </p:nvSpPr>
        <p:spPr>
          <a:xfrm>
            <a:off x="9554766" y="3428143"/>
            <a:ext cx="28291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smtClean="0"/>
              <a:t>5</a:t>
            </a:r>
            <a:endParaRPr lang="zh-CN" altLang="en-US" sz="900" dirty="0"/>
          </a:p>
        </p:txBody>
      </p:sp>
      <p:sp>
        <p:nvSpPr>
          <p:cNvPr id="140" name="立方体 139"/>
          <p:cNvSpPr/>
          <p:nvPr/>
        </p:nvSpPr>
        <p:spPr>
          <a:xfrm>
            <a:off x="3914240" y="2564380"/>
            <a:ext cx="1028176" cy="1579944"/>
          </a:xfrm>
          <a:prstGeom prst="cube">
            <a:avLst>
              <a:gd name="adj" fmla="val 59152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7" name="直接箭头连接符 146"/>
          <p:cNvCxnSpPr/>
          <p:nvPr/>
        </p:nvCxnSpPr>
        <p:spPr>
          <a:xfrm>
            <a:off x="4841087" y="3460262"/>
            <a:ext cx="395997" cy="447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7101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圆角矩形 17"/>
          <p:cNvSpPr/>
          <p:nvPr/>
        </p:nvSpPr>
        <p:spPr>
          <a:xfrm>
            <a:off x="4027203" y="2217904"/>
            <a:ext cx="5893707" cy="121431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" name="圆角矩形 16"/>
          <p:cNvSpPr/>
          <p:nvPr/>
        </p:nvSpPr>
        <p:spPr>
          <a:xfrm>
            <a:off x="4027203" y="3357601"/>
            <a:ext cx="5893707" cy="112579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4444717" y="2430086"/>
            <a:ext cx="1627452" cy="646331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Data Augmentation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6609581" y="2321605"/>
            <a:ext cx="1101390" cy="208099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8410445" y="2458123"/>
            <a:ext cx="1344602" cy="727328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SGD</a:t>
            </a:r>
          </a:p>
          <a:p>
            <a:pPr algn="ctr"/>
            <a:r>
              <a:rPr lang="en-US" altLang="zh-CN" dirty="0" smtClean="0"/>
              <a:t>Training</a:t>
            </a:r>
            <a:endParaRPr lang="zh-CN" altLang="en-US" dirty="0"/>
          </a:p>
        </p:txBody>
      </p:sp>
      <p:cxnSp>
        <p:nvCxnSpPr>
          <p:cNvPr id="8" name="直接箭头连接符 7"/>
          <p:cNvCxnSpPr/>
          <p:nvPr/>
        </p:nvCxnSpPr>
        <p:spPr>
          <a:xfrm>
            <a:off x="3788593" y="2753251"/>
            <a:ext cx="603541" cy="41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>
            <a:off x="6143209" y="2753251"/>
            <a:ext cx="40193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V="1">
            <a:off x="7838304" y="2753251"/>
            <a:ext cx="456099" cy="30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V="1">
            <a:off x="7812610" y="3966810"/>
            <a:ext cx="481793" cy="75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3788593" y="3966810"/>
            <a:ext cx="2673319" cy="878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圆角矩形 15"/>
          <p:cNvSpPr/>
          <p:nvPr/>
        </p:nvSpPr>
        <p:spPr>
          <a:xfrm>
            <a:off x="8410445" y="3618434"/>
            <a:ext cx="1344602" cy="714314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Prediction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6595942" y="3024846"/>
            <a:ext cx="10474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/>
              <a:t>Deep</a:t>
            </a:r>
          </a:p>
          <a:p>
            <a:r>
              <a:rPr lang="en-US" altLang="zh-CN" b="1" dirty="0" err="1" smtClean="0"/>
              <a:t>ConvNet</a:t>
            </a:r>
            <a:endParaRPr lang="zh-CN" altLang="en-US" b="1" dirty="0"/>
          </a:p>
        </p:txBody>
      </p:sp>
      <p:sp>
        <p:nvSpPr>
          <p:cNvPr id="27" name="圆角矩形 26"/>
          <p:cNvSpPr/>
          <p:nvPr/>
        </p:nvSpPr>
        <p:spPr>
          <a:xfrm>
            <a:off x="2561611" y="2372251"/>
            <a:ext cx="1143000" cy="762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Training Images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2561611" y="3618434"/>
            <a:ext cx="1143000" cy="762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Testing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Images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56979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501</TotalTime>
  <Words>126</Words>
  <Application>Microsoft Office PowerPoint</Application>
  <PresentationFormat>宽屏</PresentationFormat>
  <Paragraphs>93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0" baseType="lpstr">
      <vt:lpstr>宋体</vt:lpstr>
      <vt:lpstr>Arial</vt:lpstr>
      <vt:lpstr>Calibri</vt:lpstr>
      <vt:lpstr>Calibri Light</vt:lpstr>
      <vt:lpstr>Cambria Math</vt:lpstr>
      <vt:lpstr>Office 主题</vt:lpstr>
      <vt:lpstr>PowerPoint 演示文稿</vt:lpstr>
      <vt:lpstr>PowerPoint 演示文稿</vt:lpstr>
      <vt:lpstr>PowerPoint 演示文稿</vt:lpstr>
      <vt:lpstr>PowerPoint 演示文稿</vt:lpstr>
    </vt:vector>
  </TitlesOfParts>
  <Company>Cove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XZ</dc:creator>
  <cp:lastModifiedBy>XZ</cp:lastModifiedBy>
  <cp:revision>24</cp:revision>
  <dcterms:created xsi:type="dcterms:W3CDTF">2017-04-08T19:40:04Z</dcterms:created>
  <dcterms:modified xsi:type="dcterms:W3CDTF">2017-04-09T22:56:16Z</dcterms:modified>
</cp:coreProperties>
</file>